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816" r:id="rId3"/>
    <p:sldMasterId id="2147483841" r:id="rId4"/>
    <p:sldMasterId id="2147483855" r:id="rId5"/>
    <p:sldMasterId id="2147483868" r:id="rId6"/>
    <p:sldMasterId id="2147483892" r:id="rId7"/>
    <p:sldMasterId id="2147483909" r:id="rId8"/>
  </p:sldMasterIdLst>
  <p:notesMasterIdLst>
    <p:notesMasterId r:id="rId17"/>
  </p:notesMasterIdLst>
  <p:handoutMasterIdLst>
    <p:handoutMasterId r:id="rId18"/>
  </p:handoutMasterIdLst>
  <p:sldIdLst>
    <p:sldId id="264" r:id="rId9"/>
    <p:sldId id="268" r:id="rId10"/>
    <p:sldId id="294" r:id="rId11"/>
    <p:sldId id="265" r:id="rId12"/>
    <p:sldId id="296" r:id="rId13"/>
    <p:sldId id="285" r:id="rId14"/>
    <p:sldId id="299" r:id="rId15"/>
    <p:sldId id="298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88" autoAdjust="0"/>
  </p:normalViewPr>
  <p:slideViewPr>
    <p:cSldViewPr>
      <p:cViewPr varScale="1">
        <p:scale>
          <a:sx n="68" d="100"/>
          <a:sy n="68" d="100"/>
        </p:scale>
        <p:origin x="-178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131" y="23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99C68-ACE2-49D9-B0CD-B6DDBDA18A80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A3800-AAFD-4FB6-A18A-0E589517B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8ED2-E76C-443F-84F6-52E2DDD6F3C7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435A-9D69-4ADE-AE43-80A5A5CE7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0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The WTO has</a:t>
            </a:r>
            <a:r>
              <a:rPr lang="en-GB" altLang="en-US" baseline="0" dirty="0" smtClean="0"/>
              <a:t> a Trade Facilitation Agreement </a:t>
            </a:r>
            <a:r>
              <a:rPr lang="en-GB" altLang="en-US" dirty="0" smtClean="0"/>
              <a:t>Facility to help developing and LDC WTO Members find the support</a:t>
            </a:r>
            <a:r>
              <a:rPr lang="en-GB" altLang="en-US" baseline="0" dirty="0" smtClean="0"/>
              <a:t> they need to implement </a:t>
            </a:r>
            <a:r>
              <a:rPr lang="en-GB" altLang="en-US" dirty="0" smtClean="0"/>
              <a:t>the </a:t>
            </a:r>
            <a:r>
              <a:rPr lang="en-GB" altLang="en-US" dirty="0"/>
              <a:t>new Trade Facilitation Agreement</a:t>
            </a:r>
            <a:r>
              <a:rPr lang="en-GB" altLang="en-US" baseline="0" dirty="0" smtClean="0"/>
              <a:t>.</a:t>
            </a:r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The Facility provides technical assistance, helps Members connect with donors, and aims to enhance donor cooperation and coordination.  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It will also launch a grant program this autumn to assist with implementation.  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The Facility has two websites – one is a one stop shop for all information relating to trade facilitation.  The other is a database with statistics on the implementation status of all WTO Members</a:t>
            </a:r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3D588B-FF38-4789-9DAE-BD6AB87C3ED7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This slide will give you an idea of some</a:t>
            </a:r>
            <a:r>
              <a:rPr lang="en-US" altLang="en-US" baseline="0" dirty="0" smtClean="0"/>
              <a:t> of </a:t>
            </a:r>
            <a:r>
              <a:rPr lang="en-US" altLang="en-US" dirty="0" smtClean="0"/>
              <a:t>the information that is available</a:t>
            </a:r>
            <a:r>
              <a:rPr lang="en-US" altLang="en-US" baseline="0" dirty="0" smtClean="0"/>
              <a:t> on the Facility website</a:t>
            </a:r>
            <a:r>
              <a:rPr lang="en-US" altLang="en-US" baseline="0" dirty="0" smtClean="0"/>
              <a:t>.  (the photo on the main page is currently different)</a:t>
            </a: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Of course it has information on the Agreement as well as implementation guidelines, standards and case studies.  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It has contact information for national trade facilitation committees in most developing countries as well as information on technical assistance that has been provided.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Facility can conduct direct matchmaking.  But it also makes information available on donor programs so you can contact donors directly.</a:t>
            </a:r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69278-1AA7-446D-8855-B69EFAC01868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This slide shows the donor page as well as some cut-outs showing the type of information you can find on the assistance programs of donor members, international and regional organizations.</a:t>
            </a:r>
          </a:p>
          <a:p>
            <a:endParaRPr lang="en-US" altLang="en-US" sz="2000" dirty="0" smtClean="0"/>
          </a:p>
          <a:p>
            <a:endParaRPr lang="en-GB" altLang="en-US" sz="2000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80A808-5BA3-4B9F-895C-8DB5CF8B8040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Upon request from Members the Facility provides technical assistance to </a:t>
            </a:r>
            <a:r>
              <a:rPr lang="en-US" dirty="0" smtClean="0"/>
              <a:t>help Members </a:t>
            </a:r>
            <a:r>
              <a:rPr lang="en-US" dirty="0" smtClean="0"/>
              <a:t>with the notifications required to take advantage of delayed implementation of the </a:t>
            </a:r>
            <a:r>
              <a:rPr lang="en-US" dirty="0" smtClean="0"/>
              <a:t>Agreement- the </a:t>
            </a:r>
            <a:r>
              <a:rPr lang="en-US" dirty="0" smtClean="0"/>
              <a:t>so called ABC notifications, implementation dates and technical assistance and capacity building support needs.  </a:t>
            </a:r>
          </a:p>
          <a:p>
            <a:endParaRPr lang="en-US" dirty="0"/>
          </a:p>
          <a:p>
            <a:r>
              <a:rPr lang="en-US" dirty="0" smtClean="0"/>
              <a:t>The Facility can also provide overviews of the </a:t>
            </a:r>
            <a:r>
              <a:rPr lang="en-US" dirty="0" smtClean="0"/>
              <a:t>TFA--- </a:t>
            </a:r>
            <a:r>
              <a:rPr lang="en-US" dirty="0" smtClean="0"/>
              <a:t>and address Parliamentarians in countries that have not yet ratified.</a:t>
            </a:r>
          </a:p>
          <a:p>
            <a:endParaRPr lang="en-US" dirty="0"/>
          </a:p>
          <a:p>
            <a:r>
              <a:rPr lang="en-US" dirty="0" smtClean="0"/>
              <a:t>It</a:t>
            </a:r>
            <a:r>
              <a:rPr lang="en-US" baseline="0" dirty="0" smtClean="0"/>
              <a:t> </a:t>
            </a:r>
            <a:r>
              <a:rPr lang="en-US" dirty="0" smtClean="0"/>
              <a:t>can </a:t>
            </a:r>
            <a:r>
              <a:rPr lang="en-US" dirty="0" smtClean="0"/>
              <a:t>also work in collaboration with our partner organizations  to assist the national committees that need help to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4435A-9D69-4ADE-AE43-80A5A5CE7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This autumn the Facility will launch a grant program that will offer project preparation and project implementation grants.</a:t>
            </a:r>
          </a:p>
          <a:p>
            <a:endParaRPr lang="en-US" altLang="en-US" dirty="0"/>
          </a:p>
          <a:p>
            <a:r>
              <a:rPr lang="en-US" altLang="en-US" dirty="0" smtClean="0"/>
              <a:t>These grants are intended to fill the gaps for members that cannot find the support they need from donors.</a:t>
            </a:r>
          </a:p>
          <a:p>
            <a:endParaRPr lang="en-US" altLang="en-US" dirty="0"/>
          </a:p>
          <a:p>
            <a:r>
              <a:rPr lang="en-US" altLang="en-US" dirty="0" smtClean="0"/>
              <a:t>Full information on this program will be made available on the Facility website.</a:t>
            </a:r>
            <a:endParaRPr lang="en-GB" altLang="en-US" dirty="0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846B7A-E334-4391-AD62-3AB3813D83A1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Another website that you will find very useful is the TFA Database.   Here you can find statistics on all the trade facilitation notifications.</a:t>
            </a:r>
          </a:p>
          <a:p>
            <a:endParaRPr lang="en-US" altLang="en-US" dirty="0"/>
          </a:p>
          <a:p>
            <a:r>
              <a:rPr lang="en-US" altLang="en-US" dirty="0" smtClean="0"/>
              <a:t>You can run different  searches using different criteria.  For example you can search notifications  by country, by region, or by the TFA provision. </a:t>
            </a:r>
          </a:p>
          <a:p>
            <a:endParaRPr lang="en-US" altLang="en-US" dirty="0" smtClean="0"/>
          </a:p>
          <a:p>
            <a:r>
              <a:rPr lang="en-US" altLang="en-US" dirty="0"/>
              <a:t>And you can export all the information to </a:t>
            </a:r>
            <a:r>
              <a:rPr lang="en-US" altLang="en-US" dirty="0" smtClean="0"/>
              <a:t>Excel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You </a:t>
            </a:r>
            <a:r>
              <a:rPr lang="en-US" altLang="en-US" dirty="0" smtClean="0"/>
              <a:t>can find the full information on ratification and notifications of every WTO Member. </a:t>
            </a:r>
          </a:p>
          <a:p>
            <a:endParaRPr lang="en-US" altLang="en-US" dirty="0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FCC27A-B3CD-42DD-8056-BEDEC78C8824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you just part of the member profile on Nigeria.   You can immediately see that Nigeria ratified the TFA in January 2017-  and you can also see </a:t>
            </a:r>
            <a:r>
              <a:rPr lang="en-US" dirty="0" smtClean="0"/>
              <a:t>the </a:t>
            </a:r>
            <a:r>
              <a:rPr lang="en-US" dirty="0" smtClean="0"/>
              <a:t>breakdown of their category ABC notifications.</a:t>
            </a:r>
          </a:p>
          <a:p>
            <a:endParaRPr lang="en-US" dirty="0"/>
          </a:p>
          <a:p>
            <a:r>
              <a:rPr lang="en-US" dirty="0" smtClean="0"/>
              <a:t>If you were to click on “detailed notification breakdown”  you would find how Nigeria classified each provision of the TFA.</a:t>
            </a:r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 smtClean="0"/>
              <a:t>more charts</a:t>
            </a:r>
            <a:r>
              <a:rPr lang="en-US" baseline="0" dirty="0" smtClean="0"/>
              <a:t> and </a:t>
            </a:r>
            <a:r>
              <a:rPr lang="en-US" dirty="0" smtClean="0"/>
              <a:t>information are </a:t>
            </a:r>
            <a:r>
              <a:rPr lang="en-US" dirty="0" smtClean="0"/>
              <a:t>available if you scroll down the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4435A-9D69-4ADE-AE43-80A5A5CE7C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30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>
            <a:extLst>
              <a:ext uri="{FF2B5EF4-FFF2-40B4-BE49-F238E27FC236}">
                <a16:creationId xmlns:a16="http://schemas.microsoft.com/office/drawing/2014/main" xmlns="" id="{2F943D2B-F888-4353-9FBB-6A9BABACB4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8819" name="Notes Placeholder 2">
            <a:extLst>
              <a:ext uri="{FF2B5EF4-FFF2-40B4-BE49-F238E27FC236}">
                <a16:creationId xmlns:a16="http://schemas.microsoft.com/office/drawing/2014/main" xmlns="" id="{80A23D6F-AFDE-49B0-BD06-DF11D6E9F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This is a quick introduction to the WTO TFA Facility.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If you want more information on the Facility – of course you can visit the website- and you can also ask your Geneva delegate to stop by the WTO to meet with the Facility team.</a:t>
            </a:r>
            <a:endParaRPr lang="en-GB" altLang="en-US" dirty="0"/>
          </a:p>
        </p:txBody>
      </p:sp>
      <p:sp>
        <p:nvSpPr>
          <p:cNvPr id="418820" name="Slide Number Placeholder 3">
            <a:extLst>
              <a:ext uri="{FF2B5EF4-FFF2-40B4-BE49-F238E27FC236}">
                <a16:creationId xmlns:a16="http://schemas.microsoft.com/office/drawing/2014/main" xmlns="" id="{C11419F0-DEB9-4BF8-8E2D-C5FF82A8D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FF1729B-3306-4DCD-8AE7-A2C37033F023}" type="slidenum">
              <a:rPr lang="en-GB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3A3B-EA23-4046-A672-D22DC8769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6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C941-0D87-4E3D-A6D3-5BAB538DF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978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224734F-6F29-43CF-98CC-10189B71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3C99DB7B-01E5-424E-A82F-975E67A6E508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A92E8A33-4263-431F-95C3-781FEEF3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721A07C-810F-49B6-9793-9295895C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F97905B9-FA3C-4D1E-BF91-4BCAB69C72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6620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C1E5AF48-6092-414C-8889-F8F31FF1D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49B7-02A7-42B6-B486-A0469E582623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51A092CC-68C4-4A3C-AF90-542348654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01F9A8BA-CC27-43CE-80C4-B849829FD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5121F-794F-406B-8697-80AEFE41E7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548154"/>
      </p:ext>
    </p:extLst>
  </p:cSld>
  <p:clrMapOvr>
    <a:masterClrMapping/>
  </p:clrMapOvr>
  <p:transition spd="slow">
    <p:cover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A44DA1-541B-4522-AE9E-F7BEDF1D6605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818310-17A8-473B-AF70-FC5D1F92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04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17D4D6-4F44-47A0-8121-5D1ABEDF798B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E50B90-5129-4642-BB47-95C7DC82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34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E75F2F-546E-4122-B77D-A68C07D08E6A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F0B0D4-AAC0-4E1B-8061-791EA69D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569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524552-B059-4F1A-8580-9A27C99F44E2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DEA195-1DF3-40BA-BFF3-D5CD586B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99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6A229-0918-429F-A140-B7CB3C5C1BFB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3111EA-0B6F-430C-BB08-1D80140D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5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84AEE0-96FD-47FB-8705-07645A6F056E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24046-DCD7-469C-971D-3337B739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63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C3137A-100D-4D8C-8E10-414F559F3683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A1DF70-9CD1-4B61-BFF2-AFB0D70F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58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6E305B-FA8E-4585-AC2C-59CD6C521ACE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082827-47F5-48F3-B088-1DCAB8B8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4E08-1087-4E7F-B68B-7FA74EBA2C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123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E0748A-1214-4F0D-988E-E88C903B39B5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F2E9F0-5E9D-4AED-8502-486D075E0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92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D3095E-033F-40ED-9D3C-B2B5CCA63314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B71723-4A18-4CA6-92EB-31AE9575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01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906098-66DD-4EF5-A776-7C931DE2B442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97BDAB-B7FA-4C43-AC38-0D89F2D7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79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E0A457-7768-4D64-918F-E0C6EFD7E0A1}" type="datetime1">
              <a:rPr lang="en-GB" altLang="en-US" smtClean="0"/>
              <a:pPr>
                <a:defRPr/>
              </a:pPr>
              <a:t>09/08/2018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42314-942D-4410-A30A-53340413A9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4324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FDAEE9-2C94-4CFB-8518-8B0744D3F982}" type="datetime1">
              <a:rPr lang="en-GB" altLang="en-US" smtClean="0"/>
              <a:pPr>
                <a:defRPr/>
              </a:pPr>
              <a:t>09/08/2018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549AFD-16A5-4162-A756-6825F9FB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92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E7B1AD-FBBA-4ABA-9587-4E3EB88AA8E7}" type="datetime1">
              <a:rPr lang="en-GB" altLang="en-US" smtClean="0"/>
              <a:pPr>
                <a:defRPr/>
              </a:pPr>
              <a:t>09/08/2018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F84D8-E5B8-4F27-B503-BBA11C9A48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3998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1FD451-20CD-42DE-A7A9-B4F082977A67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818310-17A8-473B-AF70-FC5D1F92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0691E7-485A-4E7A-ADB0-505DE17BCB16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E50B90-5129-4642-BB47-95C7DC82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BC370-7DC5-402C-944D-254D2A530896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F0B0D4-AAC0-4E1B-8061-791EA69D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FEB89E-4E5A-4853-80CD-ADDDB7DFC28D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DEA195-1DF3-40BA-BFF3-D5CD586B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6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FB328A-3A96-477F-A717-1358C0266C72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3111EA-0B6F-430C-BB08-1D80140D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2C3893-CECD-4278-BCB2-2E82C1A2BD56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24046-DCD7-469C-971D-3337B739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C199740-8FE2-48FE-86D6-F52EB4DB3F7F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A1DF70-9CD1-4B61-BFF2-AFB0D70F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799859-75B7-4BFB-8E34-39BAAC17883E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082827-47F5-48F3-B088-1DCAB8B8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8AFA-4866-4016-9B29-95C878B11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2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40CD2E-98C3-4206-96AD-E89BD30D1F86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F2E9F0-5E9D-4AED-8502-486D075E0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68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5BD30B-C64B-4E0E-859B-3E01861D725D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B71723-4A18-4CA6-92EB-31AE95751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F794CD-1E4B-4C0B-A255-B60C87CE3B17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97BDAB-B7FA-4C43-AC38-0D89F2D7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1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39369B-95A7-4F89-A601-1345E6F61F50}" type="datetime1">
              <a:rPr lang="en-GB" altLang="en-US"/>
              <a:pPr>
                <a:defRPr/>
              </a:pPr>
              <a:t>09/08/2018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42314-942D-4410-A30A-53340413A9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94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549AFD-16A5-4162-A756-6825F9FB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23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99C6EC-E70F-49DC-B877-694FF4DB0F70}" type="datetime1">
              <a:rPr lang="en-GB" altLang="en-US"/>
              <a:pPr>
                <a:defRPr/>
              </a:pPr>
              <a:t>09/08/2018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</p:spPr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F84D8-E5B8-4F27-B503-BBA11C9A48E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0379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439F95D-CD6C-461B-AC55-2EEF1AD0C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EAC86-B20B-4647-A102-088E9ED10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2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3A3FB9-6CF3-4796-B987-F64D0C0D6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8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7FA85-2D8C-4A9E-B090-22C1A33EF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0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9E9F-B032-4769-AC3A-638242A60C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8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3A0BB2-71B8-415B-9C47-7F78DFDB5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7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E7028E1-3BC8-4762-A110-A9B22933BF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D22E5F7-A7BF-4542-81F0-C0FB45AE2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22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DBE971-9CEE-4C37-9492-3C20392D37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32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69513-C01F-4D97-A173-9909ADED8F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88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35E4B52A-F307-471F-A98A-62B3739AF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8C30E-4D13-41F1-874D-38F77C5B4C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76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38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B15DD49-3D6F-4F74-B5E9-9EF75E04E8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32CCCDE-FE7F-426E-9ACD-ADDD7D47A0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5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F804-0D55-49FF-8F1C-DAEF18DDE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13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5EC464B-DB9A-4515-8DA0-B4141BA3F3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6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50C69535-DA8A-4422-BC03-D40CE91FC8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85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prstClr val="white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274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44F119B-A136-42A3-B15D-6E27CC2A47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11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EA97C7F-B750-428C-A815-699E9DB02ABD}" type="datetime1">
              <a:rPr lang="en-US" sz="1600" b="1" smtClean="0">
                <a:solidFill>
                  <a:srgbClr val="021F43"/>
                </a:solidFill>
                <a:latin typeface="Trebuchet MS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8/9/2018</a:t>
            </a:fld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CA80-199F-4F2B-9EE4-400AF002E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34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79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B28157-CEE4-4108-A4EB-EA346EC2D0C5}" type="datetime1">
              <a:rPr lang="en-US" sz="1600" b="1" smtClean="0">
                <a:solidFill>
                  <a:srgbClr val="021F43"/>
                </a:solidFill>
                <a:latin typeface="Trebuchet MS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8/9/2018</a:t>
            </a:fld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FA6-EA45-48D8-B606-9650C97A8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1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6B7C41-7DF8-45BE-BDD4-418CA54323D9}" type="datetime1">
              <a:rPr lang="en-US" sz="1600" b="1" smtClean="0">
                <a:solidFill>
                  <a:srgbClr val="021F43"/>
                </a:solidFill>
                <a:latin typeface="Trebuchet MS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8/9/2018</a:t>
            </a:fld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94211-033E-408C-BF64-561713C80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32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1300" b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6335713"/>
            <a:ext cx="22669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>
            <a:normAutofit/>
          </a:bodyPr>
          <a:lstStyle>
            <a:lvl1pPr>
              <a:defRPr sz="32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5203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6"/>
          </p:nvPr>
        </p:nvSpPr>
        <p:spPr>
          <a:xfrm>
            <a:off x="356616" y="1463040"/>
            <a:ext cx="8478837" cy="4617720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00ADE4"/>
          </a:solidFill>
          <a:ln>
            <a:noFill/>
          </a:ln>
          <a:extLst/>
        </p:spPr>
        <p:txBody>
          <a:bodyPr/>
          <a:lstStyle/>
          <a:p>
            <a:pPr marL="115888" indent="-115888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21F43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07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104C-9B68-4BB4-A971-41B78E01C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02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02F0-353B-4951-8B21-C8F3CBA510FE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2198-CB13-4BC0-9304-8D78FBE39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405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CA13-8ECC-4004-AA79-60E744C0C77E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C430-BD8B-4052-9DA5-F3CF1397E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13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4EA50-5CE8-4EEB-8F5D-977926502F94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D71B-7D49-4C16-A851-44B484182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07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BD90-C026-42D2-9C0C-2F4119E5E825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FF6-6C85-4784-90BC-C56E76D6B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89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5106-D895-4B05-8D30-5D794EFDCB9B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7C5E-85A0-40B0-A487-C2D3CC0A0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84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8FE1-F286-48CF-BFFC-9BCB0064A7AD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DC87-39DE-43F7-AB26-B91FC8C24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10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5982-F7C3-4F26-B0FB-5BF006F699C6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D93B-0526-401E-A6C2-3B36C16BB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73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D8D30-382B-482A-92A2-CBC9CA60838E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0CD3-5AE4-4C44-B816-1496C8620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90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7A82-FA86-4F9A-B7AD-C67A9D48BF8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B49F-C746-4992-AE4A-2B82EDE5C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5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92D-359E-4825-8D0B-8E8298E6DED0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01D4-34FB-4AD9-AF34-49BC1D0AD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EF33-1C62-4201-A4A8-E7B6C6501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38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B77C-764A-4C48-A56F-AD7261ACD26C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D4D6-B0D5-4D24-AED6-54DE873C6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2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102D-E82D-49DD-A32B-2119ABDEAB0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48F5-7F22-4D3F-8194-D127325B7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72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2B5C7-B72B-4B52-B594-141F41A5AF20}" type="datetime1">
              <a:rPr lang="en-GB"/>
              <a:pPr>
                <a:defRPr/>
              </a:pPr>
              <a:t>09/08/2018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224785-2E64-443D-A16A-296D1AF9B4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530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32E-B2CE-47FE-BA51-CD3142A8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4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A8C9-7BD4-47FA-A13C-3742A7B36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9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2BB8E-DC00-4BF1-A76D-C604243D1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6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D29C-B5AC-47FE-8134-6E575D7BE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0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E016-88BF-4E1D-88F2-ADF49F4DE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37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5E81-BC5C-4352-BB2C-562ECA14C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32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6FA1-12F8-4CA3-AE1C-FCC9FC4E3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90CB-DBEC-4816-AC57-635601AD3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947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98B9-5AF9-48A2-98A5-F5F51FC8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03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D54C-FCBB-449B-A748-46A335F93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70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357F-8169-4299-BFBA-8393641C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9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4733-7AEF-4170-AA8D-4CC2AC106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189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BF84-75DC-456D-8745-D6CA808D3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65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32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00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2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94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E239-0DB5-43D5-928F-7BBBF5520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964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811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76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80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58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13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39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BDB93-E55A-4BE4-AACB-4D19CC40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30ED422-8CC3-4761-A97D-BF7129D237D2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4CD94-16EF-41F4-B9E2-374ACC5F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4C952-213C-448F-99AC-ECD9FA3D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48D990B0-7141-4F3C-B304-A170337CAF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413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71DF1F-75C1-4244-9B6D-46F9BA18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36D9512-0551-453B-B1FB-7788B0C9236E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940DAC-C0A0-4F63-B293-EBC2C381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19747-3A72-4481-8034-156AA2F1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F8B8F266-AB30-4B48-864A-B5C3032635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3203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7FE9A-A056-46CE-B7A0-BFC21231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4D49EE4E-4BF5-442B-A7B6-C1F9905214B5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96598-DB71-4C43-BB82-BE9B750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00B4FC-D0A4-4CC0-9C87-AD400E92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BAE3A4AA-659F-4E4A-9814-3E7C43E0B5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496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E9750F-1CC2-4E19-88A5-60039BB7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13C87889-E073-4856-8094-FD84A617BF08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A2AB95-A9F0-411A-A0DA-ABC483BD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425A7F-0B74-4256-880A-310FB164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CF5CB7D9-5482-4A35-B539-1D59B569DA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45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34A1-F550-4A0C-84F7-39BC5801C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163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4F7F89-5CA0-4FD5-BB73-4F85BE7C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E9D5FEA-863F-4C24-B729-2EBBD245545C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C0288F-577F-4D27-9988-C363FFF8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BDD386-E499-4B94-828E-8D3365B8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F05BB2B6-0476-456E-A6E9-CF845E2AA2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369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BB9B6-AFEF-4430-8CBC-24F83CDB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61DD506-A340-43F1-A7F4-992E00C69519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388FC5-2D45-4429-8DFD-57D44214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6E147C-A9E1-4A85-B4E7-06189B64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E6E8B2EA-FCFA-4B21-A236-79C774DF3D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21894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E2CE42-1A91-42DB-AE4D-9C975E4D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9B17255-93C4-418C-AB06-FBC63EC1F482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EA975E-9943-4451-8680-7A7BA7E8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048FA0-98F2-4CA6-BBF8-471681F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361F014F-72A9-474F-9477-3A544723AD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753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D0F4E3-C9EE-4E36-A2C4-99B064DE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F2288ADC-6102-44B2-9EA3-49B44D1DC16C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45B098-0859-47EB-8E75-886D804A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B0DC77-E1BB-4D5C-A2BC-A012F192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D49C2957-CEEE-4329-9528-67B2C75311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8202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DF05CC-5E04-4AB8-8AAD-439A067E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46D522A-1249-4449-9FE3-6243BB66EA7F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F3DA34-4623-4635-B755-CED7C822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18812-CD97-49E5-BDF6-F5ECA06A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1D90A212-8BCE-463A-A32A-AE0DA6E4C1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598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98C3E9-F8C9-4797-A177-EC83462B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EC5CE284-053E-4A5A-AA3B-F2F2A6020C9C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703FE3-8049-4DFB-B82E-0A1AEF05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7ACC0A-122F-43B5-88B6-0E74CCBE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D7026496-4441-4DFE-8B7F-CCF922F08C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57963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5A6DE8-DCCE-459A-8E3C-B76CD616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0A09719-A684-4F7D-83A3-79BCEA33319B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726532-9828-4D47-B8B1-38AF64F6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5F91AE-4844-482E-952A-0FA27C52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232CC229-A01A-4C80-8D24-40C6C03931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5108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7B6C87-DC9E-403B-9410-52BA1C0A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5BC4422-7478-40FF-BF91-427BC6BFBAC5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899ACA-9025-4727-8391-31417BE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916F96-540E-4103-BBCA-5C9B5473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8CBDF523-120A-418B-BA73-3D63E87448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3885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5BD2C4-8442-4323-97FC-B9199397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D93860A9-F93F-4654-A0B6-ECFFB6552E80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0EE4D-A329-4361-B418-07D5371C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2D0ED9-2769-4D74-946B-CEE0109B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264410AF-AD22-4403-B7DE-FF386FD4BA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5037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A9C1D1-032D-4784-8BF5-AAFFE279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8908A31-8CA7-4C2B-9E19-23CF5DBDC7F2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D93924-4F9C-45CC-924B-6CFB89CE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080511-C2D5-4814-BF80-820A8FFB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fld id="{0710390A-841C-4CE9-B179-C95A38CE4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12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F01FE-6C2D-4197-83D3-5A689EF85421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7A638-BD1B-479A-A582-55BA17093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0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CAEF42-AE51-44EE-8C5A-3A7523001F52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33569F9-8ADF-4594-A7BB-33F9F2CD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21F43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charset="0"/>
                <a:cs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F810467-C8A3-4FA7-B07B-7024C4416DAD}" type="slidenum">
              <a:rPr lang="en-US"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11" y="6344603"/>
            <a:ext cx="2036952" cy="4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168F9-7809-459D-A4FF-E47F59550C62}" type="datetime1">
              <a:rPr lang="en-GB"/>
              <a:pPr>
                <a:defRPr/>
              </a:pPr>
              <a:t>09/08/2018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2FB3F-84BF-4A04-81A6-15A0CA7B57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8CD57-EFA7-4619-8F3C-CFF2CA65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A02E-7018-40CF-B721-4ABF34A3E5F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39432-68FB-4496-84B9-ABD16E44AB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6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FA5A7ED0-E869-4D61-8916-7C9F9021C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726784E2-02B0-4380-AF59-ADE77FD13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E226234-75DB-45A3-AA6B-98B4CDA575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FDE3CD5-6066-449C-B69E-CF4093A43612}" type="datetime1">
              <a:rPr lang="en-GB" altLang="en-US" smtClean="0"/>
              <a:pPr>
                <a:defRPr/>
              </a:pPr>
              <a:t>09/08/2018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32D1C9F-1B36-473E-ABDB-7A65687229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C4B84F0-0FEA-47F6-AD42-256CEBB865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7DBD83B-D3FD-4335-82E3-31556751B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232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460F4C-F39C-4093-AEB4-6602188A6C53}" type="datetime1">
              <a:rPr lang="en-GB" smtClean="0"/>
              <a:pPr>
                <a:defRPr/>
              </a:pPr>
              <a:t>09/08/2018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33569F9-8ADF-4594-A7BB-33F9F2CD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www.tfadatabas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WTO Trade </a:t>
            </a:r>
            <a:r>
              <a:rPr lang="en-US" altLang="en-US" dirty="0" smtClean="0">
                <a:solidFill>
                  <a:schemeClr val="bg1"/>
                </a:solidFill>
              </a:rPr>
              <a:t>Facilitation Agreement </a:t>
            </a:r>
            <a:r>
              <a:rPr lang="en-US" altLang="en-US" dirty="0" smtClean="0">
                <a:solidFill>
                  <a:schemeClr val="bg1"/>
                </a:solidFill>
              </a:rPr>
              <a:t>Facility (TFAF)</a:t>
            </a: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430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9" y="2175901"/>
            <a:ext cx="3944955" cy="2505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37926" y="1982787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TF- related information easily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available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Provide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technical assistance on TFA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Find donor support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Grant program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C1853-ED7F-451E-AC02-56455F44DC0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457200" y="4763869"/>
            <a:ext cx="3871912" cy="64633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cs typeface="Arial" charset="0"/>
              </a:rPr>
              <a:t>Launched  2014 by DG &amp; African, ACP and LDC Groups</a:t>
            </a:r>
            <a:endParaRPr lang="en-GB" altLang="en-US" sz="1800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49963"/>
            <a:ext cx="6477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051550"/>
            <a:ext cx="1008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24776" r="39349" b="31828"/>
          <a:stretch>
            <a:fillRect/>
          </a:stretch>
        </p:blipFill>
        <p:spPr bwMode="auto">
          <a:xfrm>
            <a:off x="3016250" y="6003925"/>
            <a:ext cx="673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2" descr="Image result for norwegian ministry of foreign affai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6015038"/>
            <a:ext cx="914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010275"/>
            <a:ext cx="9286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1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2499" r="5940"/>
          <a:stretch>
            <a:fillRect/>
          </a:stretch>
        </p:blipFill>
        <p:spPr bwMode="auto">
          <a:xfrm>
            <a:off x="6011863" y="6049963"/>
            <a:ext cx="7715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995988"/>
            <a:ext cx="79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6083300"/>
            <a:ext cx="792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051550"/>
            <a:ext cx="68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509" y="5530334"/>
            <a:ext cx="141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TFAF Donors: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2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2" y="0"/>
            <a:ext cx="85566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Box 8"/>
          <p:cNvSpPr txBox="1">
            <a:spLocks noChangeArrowheads="1"/>
          </p:cNvSpPr>
          <p:nvPr/>
        </p:nvSpPr>
        <p:spPr bwMode="auto">
          <a:xfrm>
            <a:off x="5738015" y="6334603"/>
            <a:ext cx="2662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www.TFAFacility.org</a:t>
            </a:r>
            <a:endParaRPr lang="en-GB" altLang="en-US" sz="2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73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C22D6F-7418-46A7-AF50-17A0818C51FC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29200"/>
            <a:ext cx="4706738" cy="197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- info on the TFA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- info on notifications and ratifications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-</a:t>
            </a:r>
            <a:r>
              <a:rPr lang="en-US" altLang="en-US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donor information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- contact points </a:t>
            </a: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 of NTFCs</a:t>
            </a:r>
            <a:endParaRPr lang="en-US" altLang="en-US" dirty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- standards, guidelines, case </a:t>
            </a: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studies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169460"/>
            <a:ext cx="4079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TF </a:t>
            </a:r>
            <a:r>
              <a:rPr lang="en-US" altLang="en-US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news and events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info </a:t>
            </a:r>
            <a:r>
              <a:rPr lang="en-US" altLang="en-US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cs typeface="Arial" charset="0"/>
              </a:rPr>
              <a:t>on WTO technical assistance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info on TFAF Grant program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- and more . .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251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BE280B-2439-4F2A-8687-21FB03F0DBCF}" type="slidenum">
              <a:rPr lang="en-GB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smtClean="0">
              <a:solidFill>
                <a:srgbClr val="898989"/>
              </a:solidFill>
            </a:endParaRPr>
          </a:p>
        </p:txBody>
      </p:sp>
      <p:pic>
        <p:nvPicPr>
          <p:cNvPr id="993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2805113" y="568325"/>
            <a:ext cx="347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Donors and Organizations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3025"/>
            <a:ext cx="532923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98" y="1739592"/>
            <a:ext cx="20732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4200"/>
            <a:ext cx="21097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29813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923805"/>
            <a:ext cx="297497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25708"/>
            <a:ext cx="3293006" cy="2155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17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70C0"/>
                </a:solidFill>
              </a:rPr>
              <a:t>National workshops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07413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</a:rPr>
              <a:t>Upon </a:t>
            </a:r>
            <a:r>
              <a:rPr lang="en-GB" dirty="0">
                <a:solidFill>
                  <a:srgbClr val="FF0000"/>
                </a:solidFill>
              </a:rPr>
              <a:t>request</a:t>
            </a:r>
            <a:r>
              <a:rPr lang="en-GB" dirty="0"/>
              <a:t>, in the following areas</a:t>
            </a:r>
            <a:r>
              <a:rPr lang="en-GB" dirty="0" smtClean="0"/>
              <a:t>:</a:t>
            </a:r>
          </a:p>
          <a:p>
            <a:pPr>
              <a:defRPr/>
            </a:pPr>
            <a:r>
              <a:rPr lang="en-US" dirty="0" smtClean="0">
                <a:latin typeface="Colonna MT" panose="04020805060202030203" pitchFamily="82" charset="0"/>
              </a:rPr>
              <a:t>needs assessment updates;</a:t>
            </a:r>
            <a:endParaRPr lang="en-GB" dirty="0" smtClean="0">
              <a:latin typeface="Colonna MT" panose="04020805060202030203" pitchFamily="82" charset="0"/>
            </a:endParaRPr>
          </a:p>
          <a:p>
            <a:pPr>
              <a:defRPr/>
            </a:pPr>
            <a:r>
              <a:rPr lang="en-GB" dirty="0" smtClean="0">
                <a:latin typeface="Colonna MT" panose="04020805060202030203" pitchFamily="82" charset="0"/>
              </a:rPr>
              <a:t>outstanding category </a:t>
            </a:r>
            <a:r>
              <a:rPr lang="en-GB" dirty="0">
                <a:latin typeface="Colonna MT" panose="04020805060202030203" pitchFamily="82" charset="0"/>
              </a:rPr>
              <a:t>A, B and C </a:t>
            </a:r>
            <a:r>
              <a:rPr lang="en-GB" dirty="0" smtClean="0">
                <a:latin typeface="Colonna MT" panose="04020805060202030203" pitchFamily="82" charset="0"/>
              </a:rPr>
              <a:t>notifications;</a:t>
            </a:r>
            <a:endParaRPr lang="en-GB" dirty="0">
              <a:latin typeface="Colonna MT" panose="04020805060202030203" pitchFamily="82" charset="0"/>
            </a:endParaRPr>
          </a:p>
          <a:p>
            <a:pPr>
              <a:defRPr/>
            </a:pPr>
            <a:r>
              <a:rPr lang="en-GB" dirty="0" smtClean="0">
                <a:latin typeface="Colonna MT" panose="04020805060202030203" pitchFamily="82" charset="0"/>
              </a:rPr>
              <a:t>support </a:t>
            </a:r>
            <a:r>
              <a:rPr lang="en-GB" dirty="0">
                <a:latin typeface="Colonna MT" panose="04020805060202030203" pitchFamily="82" charset="0"/>
              </a:rPr>
              <a:t>national trade facilitation </a:t>
            </a:r>
            <a:r>
              <a:rPr lang="en-GB" dirty="0" smtClean="0">
                <a:latin typeface="Colonna MT" panose="04020805060202030203" pitchFamily="82" charset="0"/>
              </a:rPr>
              <a:t>committees;</a:t>
            </a:r>
          </a:p>
          <a:p>
            <a:pPr>
              <a:defRPr/>
            </a:pPr>
            <a:r>
              <a:rPr lang="en-GB" dirty="0" smtClean="0">
                <a:latin typeface="Colonna MT" panose="04020805060202030203" pitchFamily="82" charset="0"/>
              </a:rPr>
              <a:t>workshops for Parliamentarians in countries that have not ratified;</a:t>
            </a:r>
          </a:p>
          <a:p>
            <a:pPr>
              <a:defRPr/>
            </a:pPr>
            <a:r>
              <a:rPr lang="en-US" dirty="0" smtClean="0">
                <a:latin typeface="Colonna MT" panose="04020805060202030203" pitchFamily="82" charset="0"/>
              </a:rPr>
              <a:t>general TF workshops (TFAF or ITTC).</a:t>
            </a:r>
          </a:p>
          <a:p>
            <a:pPr marL="0" indent="0">
              <a:buNone/>
              <a:defRPr/>
            </a:pPr>
            <a:endParaRPr lang="en-GB" dirty="0" smtClean="0">
              <a:latin typeface="Colonna MT" panose="04020805060202030203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A800D-16C7-4B4C-8E32-DB5C3B8016B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3500"/>
            <a:ext cx="17002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0938" y="5791200"/>
            <a:ext cx="355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Send email from Geneva mission to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TFAF@wto.org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915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686050" y="0"/>
            <a:ext cx="5341938" cy="1325563"/>
          </a:xfrm>
        </p:spPr>
        <p:txBody>
          <a:bodyPr/>
          <a:lstStyle/>
          <a:p>
            <a:pPr algn="ctr">
              <a:defRPr/>
            </a:pPr>
            <a:r>
              <a:rPr lang="en-US" altLang="en-US" sz="3200" cap="none" dirty="0" smtClean="0">
                <a:solidFill>
                  <a:srgbClr val="3185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cap="none" dirty="0" smtClean="0">
                <a:solidFill>
                  <a:srgbClr val="3185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cap="none" dirty="0" smtClean="0">
                <a:solidFill>
                  <a:srgbClr val="3185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</a:t>
            </a:r>
            <a:endParaRPr lang="en-GB" altLang="en-US" sz="3200" cap="none" dirty="0">
              <a:solidFill>
                <a:srgbClr val="31859C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854D36-AD5F-468D-A6B9-75B6C0E3718B}" type="slidenum">
              <a:rPr lang="en-GB" altLang="en-US" smtClean="0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92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550"/>
            <a:ext cx="2782888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3963" y="2023794"/>
            <a:ext cx="665003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fontAlgn="base" hangingPunct="1">
              <a:spcBef>
                <a:spcPts val="1200"/>
              </a:spcBef>
              <a:spcAft>
                <a:spcPts val="1200"/>
              </a:spcAft>
              <a:buFont typeface="Arial" charset="0"/>
              <a:buBlip>
                <a:blip r:embed="rId4"/>
              </a:buBlip>
              <a:defRPr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If can’t find assistance needed, the Facility will try to find donor</a:t>
            </a:r>
            <a:endParaRPr lang="en-GB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eaLnBrk="1" fontAlgn="base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Project preparation </a:t>
            </a:r>
            <a:r>
              <a:rPr lang="en-US" altLang="en-US" sz="2400" dirty="0" smtClean="0">
                <a:solidFill>
                  <a:prstClr val="white">
                    <a:lumMod val="65000"/>
                  </a:prstClr>
                </a:solidFill>
                <a:latin typeface="Arial" charset="0"/>
                <a:cs typeface="Arial" charset="0"/>
              </a:rPr>
              <a:t>(max $30,000)</a:t>
            </a:r>
          </a:p>
          <a:p>
            <a:pPr lvl="1" eaLnBrk="1" fontAlgn="base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Project implementation </a:t>
            </a:r>
            <a:r>
              <a:rPr lang="en-US" altLang="en-US" sz="2400" dirty="0" smtClean="0">
                <a:solidFill>
                  <a:prstClr val="white">
                    <a:lumMod val="65000"/>
                  </a:prstClr>
                </a:solidFill>
                <a:latin typeface="Arial" charset="0"/>
                <a:cs typeface="Arial" charset="0"/>
              </a:rPr>
              <a:t>(max $200,000)</a:t>
            </a:r>
          </a:p>
          <a:p>
            <a:pPr lvl="1" eaLnBrk="1" fontAlgn="base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4"/>
              </a:buBlip>
              <a:defRPr/>
            </a:pPr>
            <a:r>
              <a:rPr lang="en-US" alt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After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national ratification and submission of Category C notification</a:t>
            </a:r>
          </a:p>
        </p:txBody>
      </p:sp>
      <p:pic>
        <p:nvPicPr>
          <p:cNvPr id="139271" name="Picture 6" descr="C:\Users\Santana\AppData\Local\Microsoft\Windows\Temporary Internet Files\Content.Outlook\TGZ0FY8F\TFAF_logo_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24511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8026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</a:rPr>
              <a:t>TFA Database</a:t>
            </a:r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64A0-B68F-446E-B31D-AE1CF0802AA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3584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609600"/>
            <a:ext cx="9086850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TextBox 4"/>
          <p:cNvSpPr txBox="1">
            <a:spLocks noChangeArrowheads="1"/>
          </p:cNvSpPr>
          <p:nvPr/>
        </p:nvSpPr>
        <p:spPr bwMode="auto">
          <a:xfrm>
            <a:off x="539749" y="6172200"/>
            <a:ext cx="77771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 smtClean="0">
                <a:solidFill>
                  <a:srgbClr val="000000"/>
                </a:solidFill>
                <a:cs typeface="Arial" pitchFamily="34" charset="0"/>
                <a:hlinkClick r:id="rId4"/>
              </a:rPr>
              <a:t>www.tfadatabase.org</a:t>
            </a:r>
            <a:endParaRPr lang="en-GB" altLang="en-US" sz="2800" dirty="0" smtClean="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630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0F0AF-AF18-4D68-8B00-161CCCFC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TF Database: Member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AC125E-6090-4EDE-AD4C-48F2BF97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" y="1767343"/>
            <a:ext cx="9144000" cy="48160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50B90-5129-4642-BB47-95C7DC824C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>
            <a:extLst>
              <a:ext uri="{FF2B5EF4-FFF2-40B4-BE49-F238E27FC236}">
                <a16:creationId xmlns:a16="http://schemas.microsoft.com/office/drawing/2014/main" xmlns="" id="{31CCE00E-F879-4A16-A29D-F5B358EC8F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7688"/>
            <a:ext cx="9144000" cy="629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19" name="TextBox 1">
            <a:extLst>
              <a:ext uri="{FF2B5EF4-FFF2-40B4-BE49-F238E27FC236}">
                <a16:creationId xmlns:a16="http://schemas.microsoft.com/office/drawing/2014/main" xmlns="" id="{FFA818E9-6AEF-4602-8662-A38D3289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0"/>
            <a:ext cx="533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7200" dirty="0">
                <a:solidFill>
                  <a:srgbClr val="A8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A8242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WTO Trade Facilitation Agreement Facility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6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www.TFAFacility.org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www.tfadatabase.org</a:t>
            </a:r>
            <a:endParaRPr lang="en-US" altLang="en-US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TFAF@wto.org</a:t>
            </a:r>
            <a:endParaRPr lang="en-GB" altLang="en-US" sz="1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2" descr="LogoC">
            <a:extLst>
              <a:ext uri="{FF2B5EF4-FFF2-40B4-BE49-F238E27FC236}">
                <a16:creationId xmlns:a16="http://schemas.microsoft.com/office/drawing/2014/main" xmlns="" id="{BB98679B-35C0-4332-94FF-DB9FB6A6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15922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21" name="Slide Number Placeholder 1">
            <a:extLst>
              <a:ext uri="{FF2B5EF4-FFF2-40B4-BE49-F238E27FC236}">
                <a16:creationId xmlns:a16="http://schemas.microsoft.com/office/drawing/2014/main" xmlns="" id="{7B54D23D-8FA9-4268-8E33-9CB0B5FB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7E831CDA-01F9-4035-9DA5-BA058D41583A}" type="slidenum">
              <a:rPr lang="en-GB" alt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</a:t>
            </a:fld>
            <a:endParaRPr lang="en-GB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47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ull Page Interior">
  <a:themeElements>
    <a:clrScheme name="World Bank Approved">
      <a:dk1>
        <a:srgbClr val="021F43"/>
      </a:dk1>
      <a:lt1>
        <a:sysClr val="window" lastClr="DB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B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3817671</vt:lpwstr>
  </property>
  <property fmtid="{D5CDD505-2E9C-101B-9397-08002B2CF9AE}" pid="4" name="OptimizationTime">
    <vt:lpwstr>20180809_1224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776</Words>
  <Application>Microsoft Office PowerPoint</Application>
  <PresentationFormat>On-screen Show (4:3)</PresentationFormat>
  <Paragraphs>97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3_Office Theme</vt:lpstr>
      <vt:lpstr>7_Office Theme</vt:lpstr>
      <vt:lpstr>1_Full Page Interior</vt:lpstr>
      <vt:lpstr>12_Office Theme</vt:lpstr>
      <vt:lpstr>2_Office Theme</vt:lpstr>
      <vt:lpstr>1_Office Theme</vt:lpstr>
      <vt:lpstr>13_Default Design</vt:lpstr>
      <vt:lpstr>13_Office Theme</vt:lpstr>
      <vt:lpstr>WTO Trade Facilitation Agreement Facility (TFAF)</vt:lpstr>
      <vt:lpstr>PowerPoint Presentation</vt:lpstr>
      <vt:lpstr>PowerPoint Presentation</vt:lpstr>
      <vt:lpstr>National workshops </vt:lpstr>
      <vt:lpstr> Grants</vt:lpstr>
      <vt:lpstr>TFA Database</vt:lpstr>
      <vt:lpstr>TF Database: Member Profile</vt:lpstr>
      <vt:lpstr>PowerPoint Presentation</vt:lpstr>
    </vt:vector>
  </TitlesOfParts>
  <Company>WTO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Rosenow, Sheri</dc:creator>
  <cp:lastModifiedBy>Rosenow, Sheri</cp:lastModifiedBy>
  <cp:revision>53</cp:revision>
  <cp:lastPrinted>2018-04-10T15:16:30Z</cp:lastPrinted>
  <dcterms:created xsi:type="dcterms:W3CDTF">2018-04-09T15:55:35Z</dcterms:created>
  <dcterms:modified xsi:type="dcterms:W3CDTF">2018-08-09T10:23:01Z</dcterms:modified>
</cp:coreProperties>
</file>