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10" r:id="rId6"/>
    <p:sldId id="311" r:id="rId7"/>
    <p:sldId id="313" r:id="rId8"/>
    <p:sldId id="320" r:id="rId9"/>
    <p:sldId id="322" r:id="rId10"/>
    <p:sldId id="323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36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-744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9/4/2018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9/4/2018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eTIR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IMPLEMENTATION OF DIGITAL TIR IN INDIA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300" dirty="0" smtClean="0"/>
              <a:t>Directorate GENERAL  of systems and data management</a:t>
            </a:r>
          </a:p>
          <a:p>
            <a:r>
              <a:rPr lang="it-IT" sz="1300" dirty="0" smtClean="0"/>
              <a:t>New delhi</a:t>
            </a:r>
            <a:endParaRPr lang="it-IT" sz="1300" dirty="0"/>
          </a:p>
        </p:txBody>
      </p:sp>
      <p:pic>
        <p:nvPicPr>
          <p:cNvPr id="1026" name="Picture 2" descr="C:\Users\User\Desktop\national-emblem-in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6412" y="4876800"/>
            <a:ext cx="1057274" cy="1498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RATIFICATION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 ratified the UN TIR convention on 15</a:t>
            </a:r>
            <a:r>
              <a:rPr lang="en-US" baseline="30000" dirty="0" smtClean="0"/>
              <a:t>th</a:t>
            </a:r>
            <a:r>
              <a:rPr lang="en-US" dirty="0" smtClean="0"/>
              <a:t> June, 2017- The Customs Convention on International transport of goods under cover of TIR carnet.</a:t>
            </a:r>
          </a:p>
          <a:p>
            <a:r>
              <a:rPr lang="en-US" dirty="0" smtClean="0"/>
              <a:t>It has entered into force on 16</a:t>
            </a:r>
            <a:r>
              <a:rPr lang="en-US" baseline="30000" dirty="0" smtClean="0"/>
              <a:t>th</a:t>
            </a:r>
            <a:r>
              <a:rPr lang="en-US" dirty="0" smtClean="0"/>
              <a:t> December, 2017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STEPS AFTER RATIFICATION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CBIC has appointed the Federation of Indian Chamber of Commerce and Industry (FICCI) as the National Guaranteeing Association under TIR convention</a:t>
            </a:r>
          </a:p>
          <a:p>
            <a:r>
              <a:rPr lang="en-IN" dirty="0" smtClean="0"/>
              <a:t>FICCI has been audited by IRU on 16-18</a:t>
            </a:r>
            <a:r>
              <a:rPr lang="en-IN" baseline="30000" dirty="0" smtClean="0"/>
              <a:t>th</a:t>
            </a:r>
            <a:r>
              <a:rPr lang="en-IN" dirty="0" smtClean="0"/>
              <a:t>  July, 2018 with a view to </a:t>
            </a:r>
            <a:r>
              <a:rPr lang="en-IN" dirty="0" smtClean="0"/>
              <a:t>ascertain </a:t>
            </a:r>
            <a:r>
              <a:rPr lang="en-IN" dirty="0" smtClean="0"/>
              <a:t>their readiness to commence with commercial </a:t>
            </a:r>
            <a:r>
              <a:rPr lang="en-IN" dirty="0" smtClean="0"/>
              <a:t>operations</a:t>
            </a:r>
          </a:p>
          <a:p>
            <a:r>
              <a:rPr lang="en-IN" dirty="0" smtClean="0"/>
              <a:t>The Audit has been successfully completed and TIR is operational in India from 15</a:t>
            </a:r>
            <a:r>
              <a:rPr lang="en-IN" baseline="30000" dirty="0" smtClean="0"/>
              <a:t>th</a:t>
            </a:r>
            <a:r>
              <a:rPr lang="en-IN" dirty="0" smtClean="0"/>
              <a:t>  August, 2018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INSTC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Moving freight from India, Iran, Azerbaijan and Russia</a:t>
            </a:r>
          </a:p>
          <a:p>
            <a:pPr algn="just"/>
            <a:r>
              <a:rPr lang="en-US" dirty="0" smtClean="0"/>
              <a:t>India currently depends on trade routes through China &amp; Europe to reach Russia &amp; EU, which are expensive and time consuming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Trial run using TIR is expected soon in INSTC Corridor</a:t>
            </a:r>
            <a:endParaRPr lang="en-US" dirty="0" smtClean="0">
              <a:solidFill>
                <a:srgbClr val="00B050"/>
              </a:solidFill>
            </a:endParaRPr>
          </a:p>
          <a:p>
            <a:pPr algn="just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27812" y="762000"/>
            <a:ext cx="4419600" cy="4114800"/>
          </a:xfrm>
        </p:spPr>
        <p:txBody>
          <a:bodyPr>
            <a:noAutofit/>
          </a:bodyPr>
          <a:lstStyle/>
          <a:p>
            <a:r>
              <a:rPr lang="en-IN" dirty="0" smtClean="0"/>
              <a:t>Dry Runs of two routes were conducted in 2014 by FFFAI</a:t>
            </a:r>
          </a:p>
          <a:p>
            <a:r>
              <a:rPr lang="en-IN" dirty="0" smtClean="0"/>
              <a:t>Mumbai- Baku via Bandar </a:t>
            </a:r>
            <a:r>
              <a:rPr lang="en-IN" dirty="0" err="1" smtClean="0"/>
              <a:t>Abbas</a:t>
            </a:r>
            <a:endParaRPr lang="en-IN" dirty="0" smtClean="0"/>
          </a:p>
          <a:p>
            <a:r>
              <a:rPr lang="en-IN" dirty="0" smtClean="0"/>
              <a:t>Mumbai- Astrakhan via Bandar </a:t>
            </a:r>
            <a:r>
              <a:rPr lang="en-IN" dirty="0" err="1" smtClean="0"/>
              <a:t>Abbas</a:t>
            </a:r>
            <a:r>
              <a:rPr lang="en-IN" dirty="0" smtClean="0"/>
              <a:t>, Tehran &amp; Bandar </a:t>
            </a:r>
            <a:r>
              <a:rPr lang="en-IN" dirty="0" err="1" smtClean="0"/>
              <a:t>Anzali</a:t>
            </a:r>
            <a:endParaRPr lang="en-IN" dirty="0" smtClean="0"/>
          </a:p>
          <a:p>
            <a:r>
              <a:rPr lang="en-IN" dirty="0" smtClean="0"/>
              <a:t>INSTC will reduce cost &amp; time of deliveries by 30-40% , as per dry runs.</a:t>
            </a:r>
          </a:p>
          <a:p>
            <a:r>
              <a:rPr lang="en-IN" dirty="0" smtClean="0"/>
              <a:t>Dry runs showed transport costs were reduced by $ 2500 per 15 tons of cargo and transporting time reduced to half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Digitalization of TIR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9161631" cy="4114800"/>
          </a:xfrm>
        </p:spPr>
        <p:txBody>
          <a:bodyPr/>
          <a:lstStyle/>
          <a:p>
            <a:r>
              <a:rPr lang="en-IN" dirty="0" smtClean="0"/>
              <a:t>222 EDI Locations</a:t>
            </a:r>
          </a:p>
          <a:p>
            <a:r>
              <a:rPr lang="en-IN" dirty="0" smtClean="0"/>
              <a:t>40 locations in pipeline</a:t>
            </a:r>
          </a:p>
          <a:p>
            <a:r>
              <a:rPr lang="en-IN" dirty="0" smtClean="0"/>
              <a:t>Tax Refund, single window, AEO,DPD, bank</a:t>
            </a:r>
          </a:p>
          <a:p>
            <a:r>
              <a:rPr lang="en-IN" dirty="0" err="1" smtClean="0"/>
              <a:t>eTIR</a:t>
            </a:r>
            <a:r>
              <a:rPr lang="en-IN" dirty="0" smtClean="0"/>
              <a:t> is the way forward</a:t>
            </a:r>
          </a:p>
          <a:p>
            <a:r>
              <a:rPr lang="en-IN" dirty="0" smtClean="0"/>
              <a:t>Border LCS &amp; Asian Highway</a:t>
            </a:r>
          </a:p>
          <a:p>
            <a:r>
              <a:rPr lang="en-IN" dirty="0" smtClean="0"/>
              <a:t>WTO’s Trade Facilitation Agreement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Expectations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9237831" cy="4114800"/>
          </a:xfrm>
        </p:spPr>
        <p:txBody>
          <a:bodyPr/>
          <a:lstStyle/>
          <a:p>
            <a:r>
              <a:rPr lang="en-IN" dirty="0" smtClean="0"/>
              <a:t>To establish communication with TIR IT Team</a:t>
            </a:r>
          </a:p>
          <a:p>
            <a:r>
              <a:rPr lang="en-IN" dirty="0" smtClean="0"/>
              <a:t>Learn from others experience- where digital TIR has already been implemented</a:t>
            </a:r>
          </a:p>
          <a:p>
            <a:r>
              <a:rPr lang="en-IN" dirty="0" smtClean="0"/>
              <a:t>Clear understanding of  TIR IT Tool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4876800"/>
            <a:ext cx="9144001" cy="1371600"/>
          </a:xfrm>
        </p:spPr>
        <p:txBody>
          <a:bodyPr>
            <a:normAutofit/>
          </a:bodyPr>
          <a:lstStyle/>
          <a:p>
            <a:pPr algn="r"/>
            <a:r>
              <a:rPr lang="en-US" sz="7200" dirty="0" smtClean="0">
                <a:latin typeface="Edwardian Script ITC" pitchFamily="66" charset="0"/>
              </a:rPr>
              <a:t>Thank you</a:t>
            </a:r>
            <a:endParaRPr lang="en-IN" sz="7200" dirty="0">
              <a:latin typeface="Edwardian Script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500</TotalTime>
  <Words>287</Words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tf02895261</vt:lpstr>
      <vt:lpstr>eTIR </vt:lpstr>
      <vt:lpstr> RATIFICATION</vt:lpstr>
      <vt:lpstr>STEPS AFTER RATIFICATION</vt:lpstr>
      <vt:lpstr>INSTC Corridor</vt:lpstr>
      <vt:lpstr>Digitalization of TIR</vt:lpstr>
      <vt:lpstr>Expectations</vt:lpstr>
      <vt:lpstr>Thank you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User</dc:creator>
  <cp:lastModifiedBy>hp</cp:lastModifiedBy>
  <cp:revision>23</cp:revision>
  <dcterms:created xsi:type="dcterms:W3CDTF">2017-08-09T06:25:54Z</dcterms:created>
  <dcterms:modified xsi:type="dcterms:W3CDTF">2018-09-04T11:01:22Z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