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333" r:id="rId3"/>
    <p:sldId id="334" r:id="rId4"/>
    <p:sldId id="335" r:id="rId5"/>
    <p:sldId id="33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2BED7"/>
    <a:srgbClr val="1F497D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1D54E-2C36-4E6C-A297-85C351AF0B19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EA80A-A588-4DEF-9D8B-062E3EF830F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4813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AB6D1-C464-46C0-8C80-F71EB048022F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765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EA80A-A588-4DEF-9D8B-062E3EF830F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6071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5FE0B-B3A6-4AF6-B265-A109385ED237}" type="slidenum">
              <a:rPr lang="fr-FR" smtClean="0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9952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EA80A-A588-4DEF-9D8B-062E3EF830F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1978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500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39170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39110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91521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532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6407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2058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3224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7391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279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722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bg>
      <p:bgPr>
        <a:gradFill>
          <a:gsLst>
            <a:gs pos="0">
              <a:srgbClr val="F9FCFE"/>
            </a:gs>
            <a:gs pos="100000">
              <a:srgbClr val="C6DBE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013532"/>
            <a:ext cx="9144000" cy="292608"/>
          </a:xfrm>
          <a:prstGeom prst="rect">
            <a:avLst/>
          </a:prstGeom>
          <a:gradFill>
            <a:gsLst>
              <a:gs pos="100000">
                <a:srgbClr val="E7F1FD"/>
              </a:gs>
              <a:gs pos="0">
                <a:srgbClr val="ED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100000">
                <a:srgbClr val="D8EBFC"/>
              </a:gs>
              <a:gs pos="0">
                <a:srgbClr val="F7FBFF"/>
              </a:gs>
            </a:gsLst>
            <a:lin ang="5400000" scaled="0"/>
          </a:gra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>
            <a:solidFill>
              <a:srgbClr val="C6D6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99478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1307592"/>
            <a:ext cx="9134856" cy="0"/>
          </a:xfrm>
          <a:prstGeom prst="line">
            <a:avLst/>
          </a:prstGeom>
          <a:ln>
            <a:solidFill>
              <a:srgbClr val="CAD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16736"/>
            <a:ext cx="9125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3620"/>
            <a:ext cx="8229600" cy="797512"/>
          </a:xfrm>
        </p:spPr>
        <p:txBody>
          <a:bodyPr/>
          <a:lstStyle>
            <a:lvl1pPr algn="l">
              <a:defRPr sz="2800" b="0">
                <a:gradFill>
                  <a:gsLst>
                    <a:gs pos="38000">
                      <a:srgbClr val="0081C4"/>
                    </a:gs>
                    <a:gs pos="100000">
                      <a:srgbClr val="006496"/>
                    </a:gs>
                  </a:gsLst>
                  <a:lin ang="5400000" scaled="0"/>
                </a:gradFill>
                <a:effectLst>
                  <a:outerShdw dist="25400" dir="2700000" algn="tl" rotWithShape="0">
                    <a:schemeClr val="bg1"/>
                  </a:outerShdw>
                  <a:reflection blurRad="6350" stA="13000" endPos="54000" dist="13970" dir="5400000" sy="-100000" algn="bl" rotWithShape="0"/>
                </a:effectLst>
                <a:latin typeface="Arial Rounded MT Bol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42654" y="1476375"/>
            <a:ext cx="8596546" cy="4669658"/>
          </a:xfrm>
          <a:prstGeom prst="rect">
            <a:avLst/>
          </a:prstGeom>
        </p:spPr>
        <p:txBody>
          <a:bodyPr/>
          <a:lstStyle>
            <a:lvl1pPr marL="538163" marR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 lang="en-US" sz="2200" kern="1200" baseline="0" noProof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92175" marR="0" indent="-434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50000"/>
              <a:buFontTx/>
              <a:buBlip>
                <a:blip r:embed="rId3"/>
              </a:buBlip>
              <a:tabLst/>
              <a:defRPr sz="1800">
                <a:solidFill>
                  <a:srgbClr val="263136"/>
                </a:solidFill>
              </a:defRPr>
            </a:lvl2pPr>
            <a:lvl3pPr marL="1162050" marR="0" indent="-2476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 sz="1600">
                <a:solidFill>
                  <a:srgbClr val="263136"/>
                </a:solidFill>
              </a:defRPr>
            </a:lvl3pPr>
            <a:lvl4pPr marL="1527175" marR="0" indent="-2111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Symbol" pitchFamily="18" charset="2"/>
              <a:buChar char="-"/>
              <a:tabLst/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538163" marR="0" lvl="1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538163" marR="0" lvl="2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538163" marR="0" lvl="3" indent="-5381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263136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47650" y="1019175"/>
            <a:ext cx="8686800" cy="2869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1000"/>
              </a:spcAft>
              <a:buNone/>
              <a:defRPr sz="1100" b="0" i="1">
                <a:solidFill>
                  <a:schemeClr val="accent4"/>
                </a:solidFill>
                <a:effectLst>
                  <a:outerShdw dist="38100" dir="2700000" algn="tl" rotWithShape="0">
                    <a:schemeClr val="bg1"/>
                  </a:outerShdw>
                </a:effectLst>
              </a:defRPr>
            </a:lvl1pPr>
            <a:lvl2pPr marL="742950" indent="-285750">
              <a:spcAft>
                <a:spcPts val="1000"/>
              </a:spcAft>
              <a:buSzPct val="215000"/>
              <a:buFontTx/>
              <a:buBlip>
                <a:blip r:embed="rId4"/>
              </a:buBlip>
              <a:defRPr sz="1800">
                <a:solidFill>
                  <a:srgbClr val="263136"/>
                </a:solidFill>
              </a:defRPr>
            </a:lvl2pPr>
            <a:lvl3pPr marL="1143000" indent="-228600">
              <a:spcAft>
                <a:spcPts val="1000"/>
              </a:spcAft>
              <a:buSzPct val="215000"/>
              <a:buFontTx/>
              <a:buBlip>
                <a:blip r:embed="rId5"/>
              </a:buBlip>
              <a:defRPr sz="1600">
                <a:solidFill>
                  <a:srgbClr val="263136"/>
                </a:solidFill>
              </a:defRPr>
            </a:lvl3pPr>
            <a:lvl4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4pPr>
            <a:lvl5pPr>
              <a:spcAft>
                <a:spcPts val="1000"/>
              </a:spcAft>
              <a:defRPr sz="1400">
                <a:solidFill>
                  <a:srgbClr val="263136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64808"/>
            <a:ext cx="73152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50" b="1">
                <a:solidFill>
                  <a:schemeClr val="bg1"/>
                </a:solidFill>
                <a:effectLst>
                  <a:outerShdw blurRad="50800" dist="38100" dir="2700000" algn="ctr" rotWithShape="0">
                    <a:schemeClr val="tx1">
                      <a:alpha val="11000"/>
                    </a:scheme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200" dirty="0">
                <a:solidFill>
                  <a:srgbClr val="97CCED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US" sz="1200" dirty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t> </a:t>
            </a:r>
            <a:fld id="{BB33DC60-2DAB-4DF7-BA9B-E0C97BD19F03}" type="slidenum">
              <a:rPr lang="en-US" smtClean="0">
                <a:solidFill>
                  <a:prstClr val="white"/>
                </a:solidFill>
                <a:effectLst>
                  <a:outerShdw blurRad="50800" dist="38100" dir="2700000" algn="ctr" rotWithShape="0">
                    <a:prstClr val="black">
                      <a:alpha val="11000"/>
                    </a:prst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  <a:effectLst>
                <a:outerShdw blurRad="50800" dist="38100" dir="2700000" algn="ctr" rotWithShape="0">
                  <a:prstClr val="black">
                    <a:alpha val="11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232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170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7833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3557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9170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67979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9170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98200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39170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94150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6219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21664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408965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DA2FDE1-60D1-407F-8E83-EDEBBAA0963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00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png"/><Relationship Id="rId9" Type="http://schemas.openxmlformats.org/officeDocument/2006/relationships/image" Target="../media/image2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ESPRIT</a:t>
            </a:r>
            <a:br>
              <a:rPr lang="fr-FR" dirty="0"/>
            </a:br>
            <a:r>
              <a:rPr lang="en-GB" sz="3200" b="1" u="sng" dirty="0"/>
              <a:t>E</a:t>
            </a:r>
            <a:r>
              <a:rPr lang="en-GB" sz="3200" dirty="0"/>
              <a:t>asily </a:t>
            </a:r>
            <a:r>
              <a:rPr lang="en-GB" sz="3200" dirty="0" err="1"/>
              <a:t>di</a:t>
            </a:r>
            <a:r>
              <a:rPr lang="en-GB" sz="3200" b="1" u="sng" dirty="0" err="1"/>
              <a:t>S</a:t>
            </a:r>
            <a:r>
              <a:rPr lang="en-GB" sz="3200" dirty="0" err="1"/>
              <a:t>tributed</a:t>
            </a:r>
            <a:r>
              <a:rPr lang="en-GB" sz="3200" dirty="0"/>
              <a:t> </a:t>
            </a:r>
            <a:r>
              <a:rPr lang="en-GB" sz="3200" b="1" u="sng" dirty="0"/>
              <a:t>P</a:t>
            </a:r>
            <a:r>
              <a:rPr lang="en-GB" sz="3200" dirty="0"/>
              <a:t>ersonal </a:t>
            </a:r>
            <a:r>
              <a:rPr lang="en-GB" sz="3200" b="1" u="sng" dirty="0" err="1"/>
              <a:t>R</a:t>
            </a:r>
            <a:r>
              <a:rPr lang="en-GB" sz="3200" dirty="0" err="1"/>
              <a:t>ap</a:t>
            </a:r>
            <a:r>
              <a:rPr lang="en-GB" sz="3200" b="1" u="sng" dirty="0" err="1"/>
              <a:t>I</a:t>
            </a:r>
            <a:r>
              <a:rPr lang="en-GB" sz="3200" dirty="0" err="1"/>
              <a:t>d</a:t>
            </a:r>
            <a:r>
              <a:rPr lang="en-GB" sz="3200" dirty="0"/>
              <a:t> </a:t>
            </a:r>
            <a:r>
              <a:rPr lang="en-GB" sz="3200" b="1" u="sng" dirty="0"/>
              <a:t>T</a:t>
            </a:r>
            <a:r>
              <a:rPr lang="en-GB" sz="3200" dirty="0"/>
              <a:t>ransit</a:t>
            </a:r>
            <a:endParaRPr lang="fr-F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John </a:t>
            </a:r>
            <a:r>
              <a:rPr lang="en-GB" b="1" dirty="0" err="1"/>
              <a:t>Birtwistle</a:t>
            </a:r>
            <a:r>
              <a:rPr lang="en-GB" b="1" dirty="0"/>
              <a:t> – Head of Policy, FirstGroup UK Bus</a:t>
            </a:r>
          </a:p>
          <a:p>
            <a:endParaRPr lang="en-GB" b="1" dirty="0"/>
          </a:p>
          <a:p>
            <a:r>
              <a:rPr lang="en-GB" b="1" dirty="0" err="1"/>
              <a:t>IRU</a:t>
            </a:r>
            <a:r>
              <a:rPr lang="en-GB" b="1" dirty="0"/>
              <a:t> Mobility as a Service Workshop 	3 May 2017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364" y="5805264"/>
            <a:ext cx="2664296" cy="907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EEECE1"/>
                </a:solidFill>
              </a:rPr>
              <a:t>01/10/2015</a:t>
            </a:r>
            <a:endParaRPr lang="fr-FR" dirty="0">
              <a:solidFill>
                <a:srgbClr val="EEECE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EECE1"/>
                </a:solidFill>
              </a:rPr>
              <a:t>ESPRITAdvisory Board Presentation                              CONFIDENTIAL      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202343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52" y="1334387"/>
            <a:ext cx="1468315" cy="641838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WP1,WP7, WP8 Partners</a:t>
            </a:r>
          </a:p>
        </p:txBody>
      </p:sp>
      <p:sp>
        <p:nvSpPr>
          <p:cNvPr id="25" name="Espace réservé du contenu 24"/>
          <p:cNvSpPr>
            <a:spLocks noGrp="1"/>
          </p:cNvSpPr>
          <p:nvPr>
            <p:ph idx="1"/>
          </p:nvPr>
        </p:nvSpPr>
        <p:spPr>
          <a:xfrm>
            <a:off x="167500" y="1600200"/>
            <a:ext cx="7620000" cy="4800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20984" y="3822158"/>
            <a:ext cx="3149348" cy="2563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25044" y="1358043"/>
            <a:ext cx="2491338" cy="2001243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984" y="1367095"/>
            <a:ext cx="3149348" cy="23483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2020" y="1358042"/>
            <a:ext cx="2491338" cy="25437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020" y="3948304"/>
            <a:ext cx="2491338" cy="243780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15" y="1460763"/>
            <a:ext cx="1545887" cy="82206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5704950" y="3674678"/>
            <a:ext cx="2931522" cy="2491338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8215" y="2193029"/>
            <a:ext cx="3262793" cy="1382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Public Transport Operator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Subsidiary of SNCF (70%)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5,6 Billion € Turnover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60 000 employees, UE &amp; World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6286" y="4814625"/>
            <a:ext cx="3054047" cy="145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First French cooperative network of </a:t>
            </a:r>
            <a:r>
              <a:rPr lang="en-GB" sz="1477" dirty="0" err="1">
                <a:solidFill>
                  <a:prstClr val="black"/>
                </a:solidFill>
                <a:latin typeface="Arial"/>
              </a:rPr>
              <a:t>carsharing</a:t>
            </a:r>
            <a:r>
              <a:rPr lang="en-GB" sz="1477" dirty="0">
                <a:solidFill>
                  <a:prstClr val="black"/>
                </a:solidFill>
                <a:latin typeface="Arial"/>
              </a:rPr>
              <a:t> operators gathering 36 big cities including Lyon &amp; Grenoble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10" y="3864058"/>
            <a:ext cx="1533552" cy="73837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870" y="1375227"/>
            <a:ext cx="1773636" cy="859945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352017" y="1982202"/>
            <a:ext cx="2405116" cy="1683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(UK)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Public Transport Operator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8,6 Billion € Turnover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120 000 employees, UE &amp; World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Market leader UK &amp; US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62" y="3971476"/>
            <a:ext cx="2227290" cy="77231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3395128" y="4519704"/>
            <a:ext cx="2405116" cy="2194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(UK)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480" dirty="0">
                <a:latin typeface="Arial" panose="020B0604020202020204" pitchFamily="34" charset="0"/>
                <a:cs typeface="Arial" panose="020B0604020202020204" pitchFamily="34" charset="0"/>
              </a:rPr>
              <a:t>Transport planning and infrastructure design services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Clients :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Fairview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New Homes, Arrow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Estates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,  IKEA etc… 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b="1" dirty="0">
                <a:solidFill>
                  <a:prstClr val="black"/>
                </a:solidFill>
                <a:latin typeface="Arial"/>
              </a:rPr>
              <a:t>Leader WP1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endParaRPr lang="fr-FR" sz="1477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006728" y="1935384"/>
            <a:ext cx="2405116" cy="122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(UK)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Transport Research </a:t>
            </a:r>
            <a:r>
              <a:rPr lang="en-GB" sz="1477" dirty="0" err="1">
                <a:solidFill>
                  <a:prstClr val="black"/>
                </a:solidFill>
                <a:latin typeface="Arial"/>
              </a:rPr>
              <a:t>Center</a:t>
            </a:r>
            <a:endParaRPr lang="en-GB" sz="1477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b="1" dirty="0">
                <a:solidFill>
                  <a:prstClr val="black"/>
                </a:solidFill>
                <a:latin typeface="Arial"/>
              </a:rPr>
              <a:t>Leader WP8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endParaRPr lang="en-GB" sz="1477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6021699" y="3489972"/>
            <a:ext cx="2298024" cy="559996"/>
            <a:chOff x="191811" y="5442161"/>
            <a:chExt cx="3111908" cy="758327"/>
          </a:xfrm>
        </p:grpSpPr>
        <p:sp>
          <p:nvSpPr>
            <p:cNvPr id="22" name="Rectangle 21"/>
            <p:cNvSpPr/>
            <p:nvPr/>
          </p:nvSpPr>
          <p:spPr>
            <a:xfrm>
              <a:off x="191811" y="5442161"/>
              <a:ext cx="3111908" cy="707922"/>
            </a:xfrm>
            <a:prstGeom prst="rect">
              <a:avLst/>
            </a:prstGeom>
            <a:solidFill>
              <a:srgbClr val="0C5C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62" dirty="0">
                <a:solidFill>
                  <a:prstClr val="white"/>
                </a:solidFill>
              </a:endParaRPr>
            </a:p>
          </p:txBody>
        </p:sp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437" y="5524351"/>
              <a:ext cx="3009285" cy="676137"/>
            </a:xfrm>
            <a:prstGeom prst="rect">
              <a:avLst/>
            </a:prstGeom>
          </p:spPr>
        </p:pic>
      </p:grpSp>
      <p:sp>
        <p:nvSpPr>
          <p:cNvPr id="24" name="ZoneTexte 23"/>
          <p:cNvSpPr txBox="1"/>
          <p:nvPr/>
        </p:nvSpPr>
        <p:spPr>
          <a:xfrm>
            <a:off x="6006735" y="4103432"/>
            <a:ext cx="2405116" cy="2291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(ES)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City of </a:t>
            </a:r>
            <a:r>
              <a:rPr lang="en-GB" sz="1477" i="1" dirty="0" err="1">
                <a:solidFill>
                  <a:prstClr val="black"/>
                </a:solidFill>
                <a:latin typeface="Arial"/>
              </a:rPr>
              <a:t>L’Hospitalet</a:t>
            </a:r>
            <a:r>
              <a:rPr lang="en-GB" sz="1477" i="1" dirty="0">
                <a:solidFill>
                  <a:prstClr val="black"/>
                </a:solidFill>
                <a:latin typeface="Arial"/>
              </a:rPr>
              <a:t> de </a:t>
            </a:r>
            <a:r>
              <a:rPr lang="en-GB" sz="1477" i="1" dirty="0" err="1">
                <a:solidFill>
                  <a:prstClr val="black"/>
                </a:solidFill>
                <a:latin typeface="Arial"/>
              </a:rPr>
              <a:t>Llobregat</a:t>
            </a:r>
            <a:endParaRPr lang="en-GB" sz="1477" i="1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Barcelona urban area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Second city of Catalonia (248 150 inhabitants)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Highest population density in Spain</a:t>
            </a:r>
          </a:p>
        </p:txBody>
      </p:sp>
      <p:sp>
        <p:nvSpPr>
          <p:cNvPr id="26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4DA2FDE1-60D1-407F-8E83-EDEBBAA0963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3547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141477" y="389609"/>
            <a:ext cx="6381017" cy="8388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31" dirty="0">
                <a:solidFill>
                  <a:prstClr val="white"/>
                </a:solidFill>
              </a:rPr>
              <a:t>LES PARTENAIRES : MODELISATION (WP7) </a:t>
            </a:r>
            <a:endParaRPr lang="en-GB" sz="203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200" y="3953393"/>
            <a:ext cx="2876789" cy="2563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srgbClr val="781469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5480" y="1392807"/>
            <a:ext cx="3149348" cy="23483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8768" y="1407441"/>
            <a:ext cx="2491338" cy="2333763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0528" y="3953391"/>
            <a:ext cx="2491338" cy="256395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52871" y="2191492"/>
            <a:ext cx="3262793" cy="1837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(DE)</a:t>
            </a:r>
            <a:endParaRPr lang="en-GB" sz="1477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Consulting Company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Specialised in mobility and transportation. 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Expertise in setting </a:t>
            </a:r>
            <a:r>
              <a:rPr lang="en-GB" sz="1477" dirty="0" err="1">
                <a:solidFill>
                  <a:prstClr val="black"/>
                </a:solidFill>
                <a:latin typeface="Arial"/>
              </a:rPr>
              <a:t>carsharing</a:t>
            </a:r>
            <a:r>
              <a:rPr lang="en-GB" sz="1477" dirty="0">
                <a:solidFill>
                  <a:prstClr val="black"/>
                </a:solidFill>
                <a:latin typeface="Arial"/>
              </a:rPr>
              <a:t> services, business model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endParaRPr lang="fr-FR" sz="1477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2502" y="4823333"/>
            <a:ext cx="2952276" cy="145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Institute for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Energetic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Transition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 err="1">
                <a:solidFill>
                  <a:prstClr val="black"/>
                </a:solidFill>
                <a:latin typeface="Arial"/>
              </a:rPr>
              <a:t>Created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by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Movéo’TEC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(Cluster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gathering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Renault/PSA/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Valéo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094985" y="2267243"/>
            <a:ext cx="2326154" cy="145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(IT)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Research Centre (7 departments , 8000 employees)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Modelling of traffic and operation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154592" y="4693570"/>
            <a:ext cx="2405116" cy="1910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(UK)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 err="1">
                <a:solidFill>
                  <a:prstClr val="black"/>
                </a:solidFill>
                <a:latin typeface="Arial"/>
              </a:rPr>
              <a:t>Modelling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of transports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 err="1">
                <a:solidFill>
                  <a:prstClr val="black"/>
                </a:solidFill>
                <a:latin typeface="Arial"/>
              </a:rPr>
              <a:t>Covering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UK, UE &amp; World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b="1" dirty="0">
                <a:solidFill>
                  <a:prstClr val="black"/>
                </a:solidFill>
                <a:latin typeface="Arial"/>
              </a:rPr>
              <a:t>Leader WP7</a:t>
            </a:r>
          </a:p>
          <a:p>
            <a:endParaRPr lang="fr-FR" sz="1477" b="1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buFont typeface="Arial" panose="020B0604020202020204" pitchFamily="34" charset="0"/>
              <a:buChar char="•"/>
            </a:pPr>
            <a:endParaRPr lang="fr-FR" sz="1477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buFont typeface="Arial" panose="020B0604020202020204" pitchFamily="34" charset="0"/>
              <a:buChar char="•"/>
            </a:pPr>
            <a:endParaRPr lang="fr-FR" sz="1477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9" y="3973788"/>
            <a:ext cx="1782038" cy="935787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719" y="1407441"/>
            <a:ext cx="1687913" cy="621246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238" y="1450598"/>
            <a:ext cx="1926338" cy="785835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400" y="4071270"/>
            <a:ext cx="2198311" cy="370411"/>
          </a:xfrm>
          <a:prstGeom prst="rect">
            <a:avLst/>
          </a:prstGeom>
        </p:spPr>
      </p:pic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457200" y="139170"/>
            <a:ext cx="7620000" cy="1143000"/>
          </a:xfrm>
        </p:spPr>
        <p:txBody>
          <a:bodyPr/>
          <a:lstStyle/>
          <a:p>
            <a:r>
              <a:rPr lang="fr-FR" dirty="0"/>
              <a:t>WP1,WP7, WP8 </a:t>
            </a:r>
            <a:r>
              <a:rPr lang="fr-FR" dirty="0" err="1"/>
              <a:t>Partners</a:t>
            </a:r>
            <a:endParaRPr lang="en-GB" dirty="0"/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4DA2FDE1-60D1-407F-8E83-EDEBBAA0963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5715000" y="3961409"/>
            <a:ext cx="2514595" cy="2563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srgbClr val="781469">
                  <a:lumMod val="60000"/>
                  <a:lumOff val="40000"/>
                </a:srgbClr>
              </a:solidFill>
            </a:endParaRPr>
          </a:p>
        </p:txBody>
      </p:sp>
      <p:sp>
        <p:nvSpPr>
          <p:cNvPr id="25" name="ZoneTexte 10"/>
          <p:cNvSpPr txBox="1"/>
          <p:nvPr/>
        </p:nvSpPr>
        <p:spPr>
          <a:xfrm>
            <a:off x="5781174" y="4735093"/>
            <a:ext cx="2448421" cy="145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SME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specialised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in collaborative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research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project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support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Project management </a:t>
            </a:r>
          </a:p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     and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dissemination</a:t>
            </a:r>
            <a:endParaRPr lang="fr-FR" sz="1477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30615" y="4025584"/>
            <a:ext cx="1121462" cy="648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6454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WP2to 6 </a:t>
            </a:r>
            <a:r>
              <a:rPr lang="fr-FR" dirty="0" err="1"/>
              <a:t>Partners</a:t>
            </a:r>
            <a:endParaRPr lang="en-GB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1280" y="1600200"/>
            <a:ext cx="7620000" cy="4800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227685" y="1112695"/>
            <a:ext cx="2436890" cy="2088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66540" y="1279824"/>
            <a:ext cx="2797849" cy="235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77670" y="1479488"/>
            <a:ext cx="2572158" cy="221468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7685" y="3262077"/>
            <a:ext cx="2436890" cy="178375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0748" y="5148547"/>
            <a:ext cx="2436890" cy="1630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62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34001" y="3773540"/>
            <a:ext cx="2436890" cy="279040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 dirty="0">
              <a:solidFill>
                <a:prstClr val="white"/>
              </a:solidFill>
            </a:endParaRP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00" y="1321046"/>
            <a:ext cx="767908" cy="622962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227685" y="1701017"/>
            <a:ext cx="2436890" cy="1751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b="1" dirty="0">
                <a:solidFill>
                  <a:prstClr val="black"/>
                </a:solidFill>
                <a:latin typeface="Arial"/>
              </a:rPr>
              <a:t>Coordinator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b="1" dirty="0">
                <a:solidFill>
                  <a:prstClr val="black"/>
                </a:solidFill>
                <a:latin typeface="Arial"/>
              </a:rPr>
              <a:t>Leader WP3 </a:t>
            </a:r>
            <a:r>
              <a:rPr lang="en-GB" sz="1292" dirty="0">
                <a:solidFill>
                  <a:prstClr val="black"/>
                </a:solidFill>
                <a:latin typeface="Arial"/>
              </a:rPr>
              <a:t>(Kinematics and Dynamics Control)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b="1" dirty="0">
                <a:solidFill>
                  <a:prstClr val="black"/>
                </a:solidFill>
                <a:latin typeface="Arial"/>
              </a:rPr>
              <a:t>Leader WP4 </a:t>
            </a:r>
            <a:r>
              <a:rPr lang="en-GB" sz="1292" dirty="0">
                <a:solidFill>
                  <a:prstClr val="black"/>
                </a:solidFill>
                <a:latin typeface="Arial"/>
              </a:rPr>
              <a:t>(Energy Control System)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endParaRPr lang="en-GB" sz="1292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91923" y="3740028"/>
            <a:ext cx="2465705" cy="1305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SME, Electric Vehicle Manufacturer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Turnover 1,5M€, Fr, SP, PO</a:t>
            </a: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341" y="1290567"/>
            <a:ext cx="1395706" cy="697854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2963396" y="1770404"/>
            <a:ext cx="2911132" cy="1847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(DE)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World Leader in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Railway</a:t>
            </a:r>
            <a:r>
              <a:rPr lang="fr-FR" sz="1477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Couplings</a:t>
            </a:r>
            <a:endParaRPr lang="fr-FR" sz="1477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5,7 Billion € Turnover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4500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employees</a:t>
            </a:r>
            <a:endParaRPr lang="fr-FR" sz="1477" dirty="0">
              <a:solidFill>
                <a:prstClr val="black"/>
              </a:solidFill>
              <a:latin typeface="Arial"/>
            </a:endParaRP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b="1" dirty="0">
                <a:solidFill>
                  <a:prstClr val="black"/>
                </a:solidFill>
                <a:latin typeface="Arial"/>
              </a:rPr>
              <a:t>Leader WP2 &amp; WP6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endParaRPr lang="fr-FR" sz="1292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56" y="1515205"/>
            <a:ext cx="1448465" cy="527584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5825676" y="1811659"/>
            <a:ext cx="2524152" cy="183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(UK)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600" dirty="0"/>
              <a:t>SME, Design &amp; </a:t>
            </a:r>
            <a:r>
              <a:rPr lang="fr-FR" sz="1600" dirty="0" err="1"/>
              <a:t>Manufacturing</a:t>
            </a:r>
            <a:r>
              <a:rPr lang="fr-FR" sz="1600" dirty="0"/>
              <a:t> of composite components for the auto </a:t>
            </a:r>
            <a:r>
              <a:rPr lang="fr-FR" sz="1600" dirty="0" err="1"/>
              <a:t>industry</a:t>
            </a:r>
            <a:endParaRPr lang="fr-FR" sz="1600" dirty="0"/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  <a:sym typeface="Wingdings" panose="05000000000000000000" pitchFamily="2" charset="2"/>
              </a:rPr>
              <a:t> In charge of the </a:t>
            </a:r>
            <a:r>
              <a:rPr lang="fr-FR" sz="1477" dirty="0" err="1">
                <a:solidFill>
                  <a:prstClr val="black"/>
                </a:solidFill>
                <a:latin typeface="Arial"/>
              </a:rPr>
              <a:t>Undercarriage</a:t>
            </a:r>
            <a:endParaRPr lang="fr-FR" sz="1477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5714419" y="3802672"/>
            <a:ext cx="2635409" cy="2368313"/>
            <a:chOff x="3077497" y="3697476"/>
            <a:chExt cx="2855026" cy="2565672"/>
          </a:xfrm>
        </p:grpSpPr>
        <p:sp>
          <p:nvSpPr>
            <p:cNvPr id="25" name="Rectangle 24"/>
            <p:cNvSpPr/>
            <p:nvPr/>
          </p:nvSpPr>
          <p:spPr>
            <a:xfrm>
              <a:off x="3077497" y="3697476"/>
              <a:ext cx="2855026" cy="25656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>
                <a:solidFill>
                  <a:prstClr val="white"/>
                </a:solidFill>
              </a:endParaRPr>
            </a:p>
          </p:txBody>
        </p:sp>
        <p:pic>
          <p:nvPicPr>
            <p:cNvPr id="39" name="Immagine 1" descr="Descrizione: kaitek_firma_mail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442" y="3756681"/>
              <a:ext cx="1052973" cy="847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ZoneTexte 39"/>
            <p:cNvSpPr txBox="1"/>
            <p:nvPr/>
          </p:nvSpPr>
          <p:spPr>
            <a:xfrm>
              <a:off x="3223337" y="4451733"/>
              <a:ext cx="2671180" cy="1663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80" dirty="0">
                  <a:solidFill>
                    <a:prstClr val="black"/>
                  </a:solidFill>
                  <a:latin typeface="Arial"/>
                </a:rPr>
                <a:t>(IT)</a:t>
              </a:r>
            </a:p>
            <a:p>
              <a:pPr marL="263776" indent="-263776"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fr-FR" sz="1480" dirty="0">
                  <a:solidFill>
                    <a:prstClr val="black"/>
                  </a:solidFill>
                  <a:latin typeface="Arial"/>
                </a:rPr>
                <a:t>SME, Design and </a:t>
              </a:r>
              <a:r>
                <a:rPr lang="fr-FR" sz="1480" dirty="0" err="1">
                  <a:solidFill>
                    <a:prstClr val="black"/>
                  </a:solidFill>
                  <a:latin typeface="Arial"/>
                </a:rPr>
                <a:t>Manufacturing</a:t>
              </a:r>
              <a:r>
                <a:rPr lang="fr-FR" sz="1480" dirty="0">
                  <a:solidFill>
                    <a:prstClr val="black"/>
                  </a:solidFill>
                  <a:latin typeface="Arial"/>
                </a:rPr>
                <a:t> of </a:t>
              </a:r>
              <a:r>
                <a:rPr lang="fr-FR" sz="1480" dirty="0" err="1">
                  <a:solidFill>
                    <a:prstClr val="black"/>
                  </a:solidFill>
                  <a:latin typeface="Arial"/>
                </a:rPr>
                <a:t>Battery</a:t>
              </a:r>
              <a:r>
                <a:rPr lang="fr-FR" sz="1480" dirty="0">
                  <a:solidFill>
                    <a:prstClr val="black"/>
                  </a:solidFill>
                  <a:latin typeface="Arial"/>
                </a:rPr>
                <a:t> Packs</a:t>
              </a:r>
            </a:p>
            <a:p>
              <a:pPr marL="263776" indent="-263776"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fr-FR" sz="1480" dirty="0">
                  <a:solidFill>
                    <a:prstClr val="black"/>
                  </a:solidFill>
                  <a:latin typeface="Arial"/>
                </a:rPr>
                <a:t>Light Quadricycles supplier</a:t>
              </a:r>
            </a:p>
          </p:txBody>
        </p:sp>
      </p:grpSp>
      <p:pic>
        <p:nvPicPr>
          <p:cNvPr id="41" name="Imag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35" y="3987541"/>
            <a:ext cx="714554" cy="638212"/>
          </a:xfrm>
          <a:prstGeom prst="rect">
            <a:avLst/>
          </a:prstGeom>
        </p:spPr>
      </p:pic>
      <p:sp>
        <p:nvSpPr>
          <p:cNvPr id="42" name="ZoneTexte 41"/>
          <p:cNvSpPr txBox="1"/>
          <p:nvPr/>
        </p:nvSpPr>
        <p:spPr>
          <a:xfrm>
            <a:off x="3034001" y="4710027"/>
            <a:ext cx="2465705" cy="111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77" dirty="0">
                <a:solidFill>
                  <a:prstClr val="black"/>
                </a:solidFill>
                <a:latin typeface="Arial"/>
              </a:rPr>
              <a:t>(LUX)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Certifying Body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1,6 Billion € Turnover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en-GB" sz="1477" dirty="0">
                <a:solidFill>
                  <a:prstClr val="black"/>
                </a:solidFill>
                <a:latin typeface="Arial"/>
              </a:rPr>
              <a:t>1700 employees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56562" y="5828977"/>
            <a:ext cx="2465705" cy="111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77" dirty="0">
                <a:solidFill>
                  <a:prstClr val="black"/>
                </a:solidFill>
                <a:latin typeface="Arial"/>
              </a:rPr>
              <a:t>(FR)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dirty="0">
                <a:solidFill>
                  <a:prstClr val="black"/>
                </a:solidFill>
                <a:latin typeface="Arial"/>
              </a:rPr>
              <a:t>SME, Design Office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r>
              <a:rPr lang="fr-FR" sz="1477" b="1" dirty="0">
                <a:solidFill>
                  <a:prstClr val="black"/>
                </a:solidFill>
                <a:latin typeface="Arial"/>
              </a:rPr>
              <a:t>Leader WP5</a:t>
            </a:r>
          </a:p>
          <a:p>
            <a:pPr marL="263776" indent="-263776">
              <a:spcBef>
                <a:spcPts val="277"/>
              </a:spcBef>
              <a:buFont typeface="Arial" panose="020B0604020202020204" pitchFamily="34" charset="0"/>
              <a:buChar char="•"/>
            </a:pPr>
            <a:endParaRPr lang="fr-FR" sz="1477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79" t="24492" r="74564" b="25387"/>
          <a:stretch/>
        </p:blipFill>
        <p:spPr>
          <a:xfrm>
            <a:off x="3061675" y="3813932"/>
            <a:ext cx="1579212" cy="762379"/>
          </a:xfrm>
          <a:prstGeom prst="rect">
            <a:avLst/>
          </a:prstGeom>
        </p:spPr>
      </p:pic>
      <p:pic>
        <p:nvPicPr>
          <p:cNvPr id="1026" name="Picture 2" descr="C:\Users\vc231722\AppData\Local\Microsoft\Windows\Temporary Internet Files\Content.Outlook\TNLMJS74\logo_lsd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082" y="5227798"/>
            <a:ext cx="1329153" cy="847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4DA2FDE1-60D1-407F-8E83-EDEBBAA09635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44" name="Picture 43" descr="http://www.google.fr/url?source=imglanding&amp;ct=img&amp;q=http://photos.automobiles.free.fr/logos/technical_studio.jpg&amp;sa=X&amp;ved=0CAkQ8wc4EmoVChMIwNGZ592SxgIVAbsUCh2xJgBd&amp;usg=AFQjCNHodF8vQ0pJkeKzb8xmzH1LRrNiqw"/>
          <p:cNvPicPr/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912" y="3336604"/>
            <a:ext cx="762996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681669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ELECTRA – demonstration project</a:t>
            </a:r>
            <a:r>
              <a:rPr lang="en-GB" sz="2031" dirty="0">
                <a:solidFill>
                  <a:schemeClr val="bg1"/>
                </a:solidFill>
              </a:rPr>
              <a:t> OPERATION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23842" y="1282170"/>
            <a:ext cx="7886716" cy="21375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215" b="1" dirty="0"/>
              <a:t>Bidding for additional funding for “live” demonstrations in various EU cities – submitted February 2017</a:t>
            </a:r>
          </a:p>
          <a:p>
            <a:endParaRPr lang="en-GB" sz="2215" b="1" dirty="0"/>
          </a:p>
          <a:p>
            <a:r>
              <a:rPr lang="en-GB" sz="2215" b="1" dirty="0"/>
              <a:t>Trial sites Glasgow (</a:t>
            </a:r>
            <a:r>
              <a:rPr lang="en-GB" sz="2215" b="1" dirty="0" err="1"/>
              <a:t>Hillington</a:t>
            </a:r>
            <a:r>
              <a:rPr lang="en-GB" sz="2215" b="1" dirty="0"/>
              <a:t> Park), Lisbon, Toulouse – 2 year live demonstration</a:t>
            </a:r>
          </a:p>
          <a:p>
            <a:endParaRPr lang="en-GB" sz="2215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FDE1-60D1-407F-8E83-EDEBBAA09635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rgbClr val="EEECE1"/>
                </a:solidFill>
              </a:rPr>
              <a:t>                              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551" y="3649785"/>
            <a:ext cx="4273179" cy="28487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2346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387</Words>
  <Application>Microsoft Office PowerPoint</Application>
  <PresentationFormat>On-screen Show (4:3)</PresentationFormat>
  <Paragraphs>92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ESPRIT Easily diStributed Personal RapId Transit</vt:lpstr>
      <vt:lpstr>WP1,WP7, WP8 Partners</vt:lpstr>
      <vt:lpstr>WP1,WP7, WP8 Partners</vt:lpstr>
      <vt:lpstr>WP2to 6 Partners</vt:lpstr>
      <vt:lpstr>ELECTRA – demonstration project OPERATION </vt:lpstr>
    </vt:vector>
  </TitlesOfParts>
  <Company>ARTTIC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ESPRIT Easily diStributed Personal RapId Transit</dc:title>
  <dc:creator>Tiphaine Deheunynck</dc:creator>
  <cp:lastModifiedBy>Meetings</cp:lastModifiedBy>
  <cp:revision>115</cp:revision>
  <dcterms:created xsi:type="dcterms:W3CDTF">2015-04-09T13:55:42Z</dcterms:created>
  <dcterms:modified xsi:type="dcterms:W3CDTF">2017-05-03T11:32:59Z</dcterms:modified>
</cp:coreProperties>
</file>