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83" r:id="rId3"/>
    <p:sldId id="282" r:id="rId4"/>
    <p:sldId id="274" r:id="rId5"/>
    <p:sldId id="280" r:id="rId6"/>
    <p:sldId id="271" r:id="rId7"/>
    <p:sldId id="281" r:id="rId8"/>
    <p:sldId id="279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-1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5F8ED-ED88-413B-B353-B87127136FAC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7A985-0DBF-4411-8EB5-25868E0E41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77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A985-0DBF-4411-8EB5-25868E0E41FD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186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A985-0DBF-4411-8EB5-25868E0E41FD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281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A985-0DBF-4411-8EB5-25868E0E41FD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163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A985-0DBF-4411-8EB5-25868E0E41FD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637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7A985-0DBF-4411-8EB5-25868E0E41F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17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A985-0DBF-4411-8EB5-25868E0E41FD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4995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A985-0DBF-4411-8EB5-25868E0E41FD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7651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A985-0DBF-4411-8EB5-25868E0E41FD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637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1612-683D-4E87-8BB2-F181F78F2459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B2F-FEAB-4F2C-82AD-76FB697CCA5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312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1612-683D-4E87-8BB2-F181F78F2459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B2F-FEAB-4F2C-82AD-76FB697CCA5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77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1612-683D-4E87-8BB2-F181F78F2459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B2F-FEAB-4F2C-82AD-76FB697CCA5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784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1612-683D-4E87-8BB2-F181F78F2459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B2F-FEAB-4F2C-82AD-76FB697CCA5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994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1612-683D-4E87-8BB2-F181F78F2459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B2F-FEAB-4F2C-82AD-76FB697CCA5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98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1612-683D-4E87-8BB2-F181F78F2459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B2F-FEAB-4F2C-82AD-76FB697CCA5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460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1612-683D-4E87-8BB2-F181F78F2459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B2F-FEAB-4F2C-82AD-76FB697CCA5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531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1612-683D-4E87-8BB2-F181F78F2459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B2F-FEAB-4F2C-82AD-76FB697CCA5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515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1612-683D-4E87-8BB2-F181F78F2459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B2F-FEAB-4F2C-82AD-76FB697CCA5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867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1612-683D-4E87-8BB2-F181F78F2459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B2F-FEAB-4F2C-82AD-76FB697CCA5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628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1612-683D-4E87-8BB2-F181F78F2459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B2F-FEAB-4F2C-82AD-76FB697CCA5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494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1612-683D-4E87-8BB2-F181F78F2459}" type="datetimeFigureOut">
              <a:rPr lang="de-AT" smtClean="0"/>
              <a:t>02.05.2017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5B2F-FEAB-4F2C-82AD-76FB697CCA5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40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3058049"/>
            <a:ext cx="4042410" cy="293074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990085"/>
            <a:ext cx="4042409" cy="9196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2200" b="1"/>
              <a:t/>
            </a:r>
            <a:br>
              <a:rPr lang="en-US" sz="2200" b="1"/>
            </a:br>
            <a:r>
              <a:rPr lang="en-US" sz="2200" b="1"/>
              <a:t/>
            </a:r>
            <a:br>
              <a:rPr lang="en-US" sz="2200" b="1"/>
            </a:br>
            <a:r>
              <a:rPr lang="en-US" sz="2200"/>
              <a:t/>
            </a:r>
            <a:br>
              <a:rPr lang="en-US" sz="2200"/>
            </a:br>
            <a:r>
              <a:rPr lang="en-US" sz="2200" b="1"/>
              <a:t/>
            </a:r>
            <a:br>
              <a:rPr lang="en-US" sz="2200" b="1"/>
            </a:br>
            <a:endParaRPr lang="en-US" sz="220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21515" y="2121762"/>
            <a:ext cx="6204984" cy="362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+mn-ea"/>
                <a:cs typeface="+mn-cs"/>
              </a:rPr>
              <a:t>Joint Workshop</a:t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/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>Mobility-as-a-Service</a:t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>Implementing New Mobility Schemes: </a:t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>Impact on Business, Operations &amp; Regulation</a:t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/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>May 3, 2017, Brussels</a:t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/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>Andreas Hoedl</a:t>
            </a:r>
          </a:p>
        </p:txBody>
      </p:sp>
    </p:spTree>
    <p:extLst>
      <p:ext uri="{BB962C8B-B14F-4D97-AF65-F5344CB8AC3E}">
        <p14:creationId xmlns:p14="http://schemas.microsoft.com/office/powerpoint/2010/main" val="33326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796035"/>
            <a:ext cx="12252960" cy="877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503" y="1637209"/>
            <a:ext cx="11591107" cy="5016139"/>
          </a:xfrm>
        </p:spPr>
        <p:txBody>
          <a:bodyPr>
            <a:normAutofit/>
          </a:bodyPr>
          <a:lstStyle/>
          <a:p>
            <a:pPr algn="l"/>
            <a:r>
              <a:rPr lang="de-AT" sz="4400" b="1" dirty="0">
                <a:latin typeface="Bookman Old Style" panose="02050604050505020204" pitchFamily="18" charset="0"/>
              </a:rPr>
              <a:t/>
            </a:r>
            <a:br>
              <a:rPr lang="de-AT" sz="4400" b="1" dirty="0">
                <a:latin typeface="Bookman Old Style" panose="02050604050505020204" pitchFamily="18" charset="0"/>
              </a:rPr>
            </a:br>
            <a:r>
              <a:rPr lang="de-AT" sz="4400" b="1" dirty="0">
                <a:latin typeface="Bookman Old Style" panose="02050604050505020204" pitchFamily="18" charset="0"/>
              </a:rPr>
              <a:t/>
            </a:r>
            <a:br>
              <a:rPr lang="de-AT" sz="4400" b="1" dirty="0">
                <a:latin typeface="Bookman Old Style" panose="02050604050505020204" pitchFamily="18" charset="0"/>
              </a:rPr>
            </a:br>
            <a:r>
              <a:rPr lang="de-AT" sz="3100" dirty="0">
                <a:latin typeface="Bookman Old Style" panose="02050604050505020204" pitchFamily="18" charset="0"/>
              </a:rPr>
              <a:t/>
            </a:r>
            <a:br>
              <a:rPr lang="de-AT" sz="3100" dirty="0">
                <a:latin typeface="Bookman Old Style" panose="02050604050505020204" pitchFamily="18" charset="0"/>
              </a:rPr>
            </a:br>
            <a:r>
              <a:rPr lang="de-AT" sz="2400" dirty="0">
                <a:latin typeface="Bookman Old Style" panose="02050604050505020204" pitchFamily="18" charset="0"/>
              </a:rPr>
              <a:t/>
            </a:r>
            <a:br>
              <a:rPr lang="de-AT" sz="2400" dirty="0">
                <a:latin typeface="Bookman Old Style" panose="02050604050505020204" pitchFamily="18" charset="0"/>
              </a:rPr>
            </a:br>
            <a:endParaRPr lang="de-AT" sz="2400" dirty="0">
              <a:latin typeface="Bookman Old Style" panose="020506040505050202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93658" y="1502228"/>
            <a:ext cx="11863880" cy="4399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2400" b="1" dirty="0">
                <a:latin typeface="+mn-lt"/>
                <a:ea typeface="+mn-ea"/>
                <a:cs typeface="+mn-cs"/>
              </a:rPr>
              <a:t>Our service/our company:</a:t>
            </a:r>
            <a:br>
              <a:rPr lang="de-AT" sz="2400" b="1" dirty="0">
                <a:latin typeface="+mn-lt"/>
                <a:ea typeface="+mn-ea"/>
                <a:cs typeface="+mn-cs"/>
              </a:rPr>
            </a:br>
            <a:r>
              <a:rPr lang="de-AT" sz="2400" b="1" dirty="0">
                <a:latin typeface="+mn-lt"/>
                <a:ea typeface="+mn-ea"/>
                <a:cs typeface="+mn-cs"/>
              </a:rPr>
              <a:t/>
            </a:r>
            <a:br>
              <a:rPr lang="de-AT" sz="2400" b="1" dirty="0">
                <a:latin typeface="+mn-lt"/>
                <a:ea typeface="+mn-ea"/>
                <a:cs typeface="+mn-cs"/>
              </a:rPr>
            </a:br>
            <a:r>
              <a:rPr lang="de-AT" sz="2400" b="1" dirty="0">
                <a:latin typeface="+mn-lt"/>
                <a:ea typeface="+mn-ea"/>
                <a:cs typeface="+mn-cs"/>
              </a:rPr>
              <a:t>Taxi Dispatcher </a:t>
            </a:r>
            <a:br>
              <a:rPr lang="de-AT" sz="2400" b="1" dirty="0">
                <a:latin typeface="+mn-lt"/>
                <a:ea typeface="+mn-ea"/>
                <a:cs typeface="+mn-cs"/>
              </a:rPr>
            </a:br>
            <a:r>
              <a:rPr lang="de-AT" sz="2400" b="1" dirty="0">
                <a:latin typeface="+mn-lt"/>
                <a:ea typeface="+mn-ea"/>
                <a:cs typeface="+mn-cs"/>
              </a:rPr>
              <a:t/>
            </a:r>
            <a:br>
              <a:rPr lang="de-AT" sz="2400" b="1" dirty="0">
                <a:latin typeface="+mn-lt"/>
                <a:ea typeface="+mn-ea"/>
                <a:cs typeface="+mn-cs"/>
              </a:rPr>
            </a:br>
            <a:r>
              <a:rPr lang="de-AT" sz="2400" b="1" dirty="0">
                <a:latin typeface="+mn-lt"/>
                <a:ea typeface="+mn-ea"/>
                <a:cs typeface="+mn-cs"/>
              </a:rPr>
              <a:t>Fleet of Cars: </a:t>
            </a:r>
            <a:r>
              <a:rPr lang="de-AT" sz="2400" dirty="0">
                <a:latin typeface="+mn-lt"/>
                <a:ea typeface="+mn-ea"/>
                <a:cs typeface="+mn-cs"/>
              </a:rPr>
              <a:t>About 2000 cars</a:t>
            </a:r>
            <a:r>
              <a:rPr lang="de-AT" sz="2400" b="1" dirty="0">
                <a:latin typeface="+mn-lt"/>
                <a:ea typeface="+mn-ea"/>
                <a:cs typeface="+mn-cs"/>
              </a:rPr>
              <a:t/>
            </a:r>
            <a:br>
              <a:rPr lang="de-AT" sz="2400" b="1" dirty="0">
                <a:latin typeface="+mn-lt"/>
                <a:ea typeface="+mn-ea"/>
                <a:cs typeface="+mn-cs"/>
              </a:rPr>
            </a:br>
            <a:r>
              <a:rPr lang="de-AT" sz="2400" b="1" dirty="0">
                <a:latin typeface="+mn-lt"/>
                <a:ea typeface="+mn-ea"/>
                <a:cs typeface="+mn-cs"/>
              </a:rPr>
              <a:t/>
            </a:r>
            <a:br>
              <a:rPr lang="de-AT" sz="2400" b="1" dirty="0">
                <a:latin typeface="+mn-lt"/>
                <a:ea typeface="+mn-ea"/>
                <a:cs typeface="+mn-cs"/>
              </a:rPr>
            </a:br>
            <a:r>
              <a:rPr lang="de-AT" sz="2400" b="1" dirty="0" err="1" smtClean="0">
                <a:latin typeface="+mn-lt"/>
                <a:ea typeface="+mn-ea"/>
                <a:cs typeface="+mn-cs"/>
              </a:rPr>
              <a:t>Availability</a:t>
            </a:r>
            <a:r>
              <a:rPr lang="de-AT" sz="2400" b="1" dirty="0">
                <a:latin typeface="+mn-lt"/>
                <a:ea typeface="+mn-ea"/>
                <a:cs typeface="+mn-cs"/>
              </a:rPr>
              <a:t>: </a:t>
            </a:r>
            <a:r>
              <a:rPr lang="de-AT" sz="2400" dirty="0">
                <a:latin typeface="+mn-lt"/>
                <a:ea typeface="+mn-ea"/>
                <a:cs typeface="+mn-cs"/>
              </a:rPr>
              <a:t>24/7/365 a year</a:t>
            </a:r>
            <a:r>
              <a:rPr lang="de-AT" sz="2400" b="1" dirty="0">
                <a:latin typeface="+mn-lt"/>
                <a:ea typeface="+mn-ea"/>
                <a:cs typeface="+mn-cs"/>
              </a:rPr>
              <a:t/>
            </a:r>
            <a:br>
              <a:rPr lang="de-AT" sz="2400" b="1" dirty="0">
                <a:latin typeface="+mn-lt"/>
                <a:ea typeface="+mn-ea"/>
                <a:cs typeface="+mn-cs"/>
              </a:rPr>
            </a:br>
            <a:r>
              <a:rPr lang="de-AT" sz="2400" b="1" dirty="0">
                <a:latin typeface="+mn-lt"/>
                <a:ea typeface="+mn-ea"/>
                <a:cs typeface="+mn-cs"/>
              </a:rPr>
              <a:t/>
            </a:r>
            <a:br>
              <a:rPr lang="de-AT" sz="2400" b="1" dirty="0">
                <a:latin typeface="+mn-lt"/>
                <a:ea typeface="+mn-ea"/>
                <a:cs typeface="+mn-cs"/>
              </a:rPr>
            </a:br>
            <a:r>
              <a:rPr lang="de-AT" sz="2400" b="1" dirty="0">
                <a:latin typeface="+mn-lt"/>
                <a:ea typeface="+mn-ea"/>
                <a:cs typeface="+mn-cs"/>
              </a:rPr>
              <a:t>Region: </a:t>
            </a:r>
            <a:r>
              <a:rPr lang="de-AT" sz="2400" dirty="0">
                <a:latin typeface="+mn-lt"/>
                <a:ea typeface="+mn-ea"/>
                <a:cs typeface="+mn-cs"/>
              </a:rPr>
              <a:t>Vienna &amp; Linz</a:t>
            </a:r>
            <a:r>
              <a:rPr lang="de-AT" sz="2400" b="1" dirty="0">
                <a:latin typeface="+mn-lt"/>
                <a:ea typeface="+mn-ea"/>
                <a:cs typeface="+mn-cs"/>
              </a:rPr>
              <a:t/>
            </a:r>
            <a:br>
              <a:rPr lang="de-AT" sz="2400" b="1" dirty="0">
                <a:latin typeface="+mn-lt"/>
                <a:ea typeface="+mn-ea"/>
                <a:cs typeface="+mn-cs"/>
              </a:rPr>
            </a:br>
            <a:r>
              <a:rPr lang="de-AT" sz="2400" b="1" dirty="0">
                <a:latin typeface="+mn-lt"/>
                <a:ea typeface="+mn-ea"/>
                <a:cs typeface="+mn-cs"/>
              </a:rPr>
              <a:t/>
            </a:r>
            <a:br>
              <a:rPr lang="de-AT" sz="2400" b="1" dirty="0">
                <a:latin typeface="+mn-lt"/>
                <a:ea typeface="+mn-ea"/>
                <a:cs typeface="+mn-cs"/>
              </a:rPr>
            </a:br>
            <a:r>
              <a:rPr lang="de-AT" sz="2400" b="1" dirty="0">
                <a:latin typeface="+mn-lt"/>
                <a:ea typeface="+mn-ea"/>
                <a:cs typeface="+mn-cs"/>
              </a:rPr>
              <a:t>Fast: </a:t>
            </a:r>
            <a:r>
              <a:rPr lang="de-AT" sz="2400" dirty="0">
                <a:latin typeface="+mn-lt"/>
                <a:ea typeface="+mn-ea"/>
                <a:cs typeface="+mn-cs"/>
              </a:rPr>
              <a:t>More than 90% of our customers gain a taxi within 5 min, via Callcenter &amp; App</a:t>
            </a:r>
            <a:r>
              <a:rPr lang="de-AT" sz="3100" dirty="0">
                <a:latin typeface="Bookman Old Style" panose="02050604050505020204" pitchFamily="18" charset="0"/>
              </a:rPr>
              <a:t/>
            </a:r>
            <a:br>
              <a:rPr lang="de-AT" sz="3100" dirty="0">
                <a:latin typeface="Bookman Old Style" panose="02050604050505020204" pitchFamily="18" charset="0"/>
              </a:rPr>
            </a:br>
            <a:r>
              <a:rPr lang="de-AT" sz="4400" dirty="0"/>
              <a:t>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56" y="316216"/>
            <a:ext cx="3600912" cy="8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24" y="-890872"/>
            <a:ext cx="12252960" cy="877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503" y="1637209"/>
            <a:ext cx="11591107" cy="5016139"/>
          </a:xfrm>
        </p:spPr>
        <p:txBody>
          <a:bodyPr>
            <a:normAutofit/>
          </a:bodyPr>
          <a:lstStyle/>
          <a:p>
            <a:pPr algn="l"/>
            <a:r>
              <a:rPr lang="de-AT" sz="4400" b="1" dirty="0">
                <a:latin typeface="Bookman Old Style" panose="02050604050505020204" pitchFamily="18" charset="0"/>
              </a:rPr>
              <a:t/>
            </a:r>
            <a:br>
              <a:rPr lang="de-AT" sz="4400" b="1" dirty="0">
                <a:latin typeface="Bookman Old Style" panose="02050604050505020204" pitchFamily="18" charset="0"/>
              </a:rPr>
            </a:br>
            <a:r>
              <a:rPr lang="de-AT" sz="4400" b="1" dirty="0">
                <a:latin typeface="Bookman Old Style" panose="02050604050505020204" pitchFamily="18" charset="0"/>
              </a:rPr>
              <a:t/>
            </a:r>
            <a:br>
              <a:rPr lang="de-AT" sz="4400" b="1" dirty="0">
                <a:latin typeface="Bookman Old Style" panose="02050604050505020204" pitchFamily="18" charset="0"/>
              </a:rPr>
            </a:br>
            <a:r>
              <a:rPr lang="de-AT" sz="3100" dirty="0">
                <a:latin typeface="Bookman Old Style" panose="02050604050505020204" pitchFamily="18" charset="0"/>
              </a:rPr>
              <a:t/>
            </a:r>
            <a:br>
              <a:rPr lang="de-AT" sz="3100" dirty="0">
                <a:latin typeface="Bookman Old Style" panose="02050604050505020204" pitchFamily="18" charset="0"/>
              </a:rPr>
            </a:br>
            <a:r>
              <a:rPr lang="de-AT" sz="3200" b="1" dirty="0"/>
              <a:t/>
            </a:r>
            <a:br>
              <a:rPr lang="de-AT" sz="3200" b="1" dirty="0"/>
            </a:br>
            <a:endParaRPr lang="de-AT" sz="32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64" y="2735501"/>
            <a:ext cx="2190997" cy="219099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58177" y="1654834"/>
            <a:ext cx="61675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400" b="1" dirty="0"/>
              <a:t>Wayfinder App &amp;</a:t>
            </a:r>
          </a:p>
          <a:p>
            <a:r>
              <a:rPr lang="de-AT" sz="3400" b="1" dirty="0"/>
              <a:t>WienMobil App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22420" y="1488757"/>
            <a:ext cx="466530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AT" sz="3400" b="1" dirty="0"/>
          </a:p>
          <a:p>
            <a:pPr>
              <a:defRPr/>
            </a:pPr>
            <a:r>
              <a:rPr lang="de-AT" sz="2400" b="1" dirty="0"/>
              <a:t>Offered services in MaaS Field</a:t>
            </a:r>
          </a:p>
          <a:p>
            <a:endParaRPr lang="de-AT" sz="20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Taxi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Public transport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Carsharing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Bikesharing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Parking Facilities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Docking Stations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11" y="5145025"/>
            <a:ext cx="4295775" cy="7905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56" y="316216"/>
            <a:ext cx="3600912" cy="8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651720"/>
            <a:ext cx="12252960" cy="87718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4400" b="1" dirty="0">
                <a:latin typeface="Bookman Old Style" panose="02050604050505020204" pitchFamily="18" charset="0"/>
              </a:rPr>
              <a:t/>
            </a:r>
            <a:br>
              <a:rPr lang="de-AT" sz="4400" b="1" dirty="0">
                <a:latin typeface="Bookman Old Style" panose="02050604050505020204" pitchFamily="18" charset="0"/>
              </a:rPr>
            </a:br>
            <a:r>
              <a:rPr lang="de-AT" sz="4400" dirty="0">
                <a:latin typeface="Bookman Old Style" panose="02050604050505020204" pitchFamily="18" charset="0"/>
              </a:rPr>
              <a:t/>
            </a:r>
            <a:br>
              <a:rPr lang="de-AT" sz="4400" dirty="0">
                <a:latin typeface="Bookman Old Style" panose="02050604050505020204" pitchFamily="18" charset="0"/>
              </a:rPr>
            </a:br>
            <a:r>
              <a:rPr lang="de-AT" sz="1000" b="1" dirty="0"/>
              <a:t/>
            </a:r>
            <a:br>
              <a:rPr lang="de-AT" sz="1000" b="1" dirty="0"/>
            </a:br>
            <a:endParaRPr lang="de-AT" sz="3100" dirty="0">
              <a:latin typeface="Bookman Old Style" panose="02050604050505020204" pitchFamily="18" charset="0"/>
            </a:endParaRPr>
          </a:p>
        </p:txBody>
      </p:sp>
      <p:sp>
        <p:nvSpPr>
          <p:cNvPr id="9" name="Textplatzhalter 6"/>
          <p:cNvSpPr>
            <a:spLocks noGrp="1"/>
          </p:cNvSpPr>
          <p:nvPr>
            <p:ph idx="1"/>
          </p:nvPr>
        </p:nvSpPr>
        <p:spPr>
          <a:xfrm>
            <a:off x="6045017" y="1834852"/>
            <a:ext cx="5698838" cy="45010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AT" sz="2400" b="1" dirty="0"/>
              <a:t>Targets of cooperation in MaaS Field: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AT" sz="20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200" dirty="0"/>
              <a:t>Optimization of the fleet workload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200" dirty="0"/>
              <a:t>Reduction of administrative costs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200" dirty="0"/>
              <a:t>Implementation of individual mobility strategy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200" dirty="0"/>
              <a:t>To minimize CO2 emission </a:t>
            </a:r>
          </a:p>
          <a:p>
            <a:pPr marL="0" indent="0">
              <a:buNone/>
            </a:pPr>
            <a:endParaRPr lang="de-AT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37777" y="1638990"/>
            <a:ext cx="6167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400" b="1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56" y="316216"/>
            <a:ext cx="3600912" cy="81650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04989" y="1713467"/>
            <a:ext cx="6167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400" b="1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64" y="2735501"/>
            <a:ext cx="2190997" cy="219099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11" y="5145025"/>
            <a:ext cx="4295775" cy="79057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193510" y="1706540"/>
            <a:ext cx="42957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400" b="1" dirty="0"/>
              <a:t>Wayfinder App &amp;</a:t>
            </a:r>
          </a:p>
          <a:p>
            <a:r>
              <a:rPr lang="de-AT" sz="3400" b="1" dirty="0"/>
              <a:t>WienMobil App</a:t>
            </a:r>
          </a:p>
        </p:txBody>
      </p:sp>
    </p:spTree>
    <p:extLst>
      <p:ext uri="{BB962C8B-B14F-4D97-AF65-F5344CB8AC3E}">
        <p14:creationId xmlns:p14="http://schemas.microsoft.com/office/powerpoint/2010/main" val="61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" y="0"/>
            <a:ext cx="12252960" cy="877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503" y="1637209"/>
            <a:ext cx="11591107" cy="5016139"/>
          </a:xfrm>
        </p:spPr>
        <p:txBody>
          <a:bodyPr>
            <a:normAutofit/>
          </a:bodyPr>
          <a:lstStyle/>
          <a:p>
            <a:pPr algn="l"/>
            <a:r>
              <a:rPr lang="de-AT" sz="4400" b="1" dirty="0">
                <a:latin typeface="Bookman Old Style" panose="02050604050505020204" pitchFamily="18" charset="0"/>
              </a:rPr>
              <a:t/>
            </a:r>
            <a:br>
              <a:rPr lang="de-AT" sz="4400" b="1" dirty="0">
                <a:latin typeface="Bookman Old Style" panose="02050604050505020204" pitchFamily="18" charset="0"/>
              </a:rPr>
            </a:br>
            <a:r>
              <a:rPr lang="de-AT" sz="4400" b="1" dirty="0">
                <a:latin typeface="Bookman Old Style" panose="02050604050505020204" pitchFamily="18" charset="0"/>
              </a:rPr>
              <a:t/>
            </a:r>
            <a:br>
              <a:rPr lang="de-AT" sz="4400" b="1" dirty="0">
                <a:latin typeface="Bookman Old Style" panose="02050604050505020204" pitchFamily="18" charset="0"/>
              </a:rPr>
            </a:br>
            <a:r>
              <a:rPr lang="de-AT" sz="3100" dirty="0">
                <a:latin typeface="Bookman Old Style" panose="02050604050505020204" pitchFamily="18" charset="0"/>
              </a:rPr>
              <a:t/>
            </a:r>
            <a:br>
              <a:rPr lang="de-AT" sz="3100" dirty="0">
                <a:latin typeface="Bookman Old Style" panose="02050604050505020204" pitchFamily="18" charset="0"/>
              </a:rPr>
            </a:br>
            <a:r>
              <a:rPr lang="de-AT" sz="3200" b="1" dirty="0"/>
              <a:t/>
            </a:r>
            <a:br>
              <a:rPr lang="de-AT" sz="3200" b="1" dirty="0"/>
            </a:br>
            <a:endParaRPr lang="de-AT" sz="3200" dirty="0"/>
          </a:p>
        </p:txBody>
      </p:sp>
      <p:sp>
        <p:nvSpPr>
          <p:cNvPr id="10" name="Textfeld 9"/>
          <p:cNvSpPr txBox="1"/>
          <p:nvPr/>
        </p:nvSpPr>
        <p:spPr>
          <a:xfrm>
            <a:off x="919614" y="1644881"/>
            <a:ext cx="677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900056" y="1307591"/>
            <a:ext cx="51281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2000" b="1" dirty="0"/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400" b="1" dirty="0"/>
              <a:t>Advantages/innovation for costumer: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Creating transparency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Increasing efficiency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Reducing barriers</a:t>
            </a: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2000" b="1" dirty="0"/>
          </a:p>
          <a:p>
            <a:pPr marL="0"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b="1" dirty="0"/>
              <a:t>Examples: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AT" sz="2000" dirty="0"/>
              <a:t>Possibility of personalization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AT" sz="2000" dirty="0"/>
              <a:t>One-stop-ticketing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AT" sz="2000" dirty="0"/>
              <a:t>Ticketing via mobile phone possible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AT" sz="2000" dirty="0"/>
              <a:t>Price estimation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AT" sz="2000" dirty="0"/>
              <a:t>Price evaluation regarding different service providers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AT" sz="2000" dirty="0"/>
              <a:t>Information/routing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56" y="316216"/>
            <a:ext cx="3600912" cy="81650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96725" y="1737503"/>
            <a:ext cx="42957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400" b="1" dirty="0"/>
              <a:t>Wayfinder App &amp;</a:t>
            </a:r>
          </a:p>
          <a:p>
            <a:r>
              <a:rPr lang="de-AT" sz="3400" b="1" dirty="0"/>
              <a:t>WienMobil App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00" y="2876276"/>
            <a:ext cx="2190997" cy="219099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11" y="5145025"/>
            <a:ext cx="42957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706972"/>
            <a:ext cx="12252960" cy="87718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1488261"/>
            <a:ext cx="3830320" cy="470019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455508" y="1848591"/>
            <a:ext cx="3235569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Partner:</a:t>
            </a:r>
            <a:endParaRPr lang="de-AT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2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Taxi 40100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Taxi 31300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Car2Go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DriveNow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Public Transport (e.g. Wiener Linien, OeBB)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CityBike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AT" sz="2000" dirty="0"/>
              <a:t>NextBike</a:t>
            </a:r>
          </a:p>
          <a:p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56" y="316216"/>
            <a:ext cx="3600912" cy="8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919006"/>
            <a:ext cx="12252960" cy="87718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4400" b="1" dirty="0">
                <a:latin typeface="Bookman Old Style" panose="02050604050505020204" pitchFamily="18" charset="0"/>
              </a:rPr>
              <a:t/>
            </a:r>
            <a:br>
              <a:rPr lang="de-AT" sz="4400" b="1" dirty="0">
                <a:latin typeface="Bookman Old Style" panose="02050604050505020204" pitchFamily="18" charset="0"/>
              </a:rPr>
            </a:br>
            <a:r>
              <a:rPr lang="de-AT" sz="4400" dirty="0">
                <a:latin typeface="Bookman Old Style" panose="02050604050505020204" pitchFamily="18" charset="0"/>
              </a:rPr>
              <a:t/>
            </a:r>
            <a:br>
              <a:rPr lang="de-AT" sz="4400" dirty="0">
                <a:latin typeface="Bookman Old Style" panose="02050604050505020204" pitchFamily="18" charset="0"/>
              </a:rPr>
            </a:br>
            <a:r>
              <a:rPr lang="de-AT" sz="1000" b="1" dirty="0"/>
              <a:t/>
            </a:r>
            <a:br>
              <a:rPr lang="de-AT" sz="1000" b="1" dirty="0"/>
            </a:br>
            <a:endParaRPr lang="de-AT" sz="3100" dirty="0">
              <a:latin typeface="Bookman Old Style" panose="02050604050505020204" pitchFamily="18" charset="0"/>
            </a:endParaRPr>
          </a:p>
        </p:txBody>
      </p:sp>
      <p:sp>
        <p:nvSpPr>
          <p:cNvPr id="9" name="Textplatzhalter 6"/>
          <p:cNvSpPr>
            <a:spLocks noGrp="1"/>
          </p:cNvSpPr>
          <p:nvPr>
            <p:ph idx="1"/>
          </p:nvPr>
        </p:nvSpPr>
        <p:spPr>
          <a:xfrm>
            <a:off x="839788" y="166255"/>
            <a:ext cx="10834976" cy="73880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AT" sz="4000" b="1" dirty="0"/>
              <a:t>Legal &amp; Regulatory Challenges in Austria</a:t>
            </a:r>
            <a:endParaRPr lang="de-AT" sz="4000" dirty="0"/>
          </a:p>
          <a:p>
            <a:pPr marL="0" indent="0" algn="ctr">
              <a:buNone/>
            </a:pPr>
            <a:endParaRPr lang="de-AT" sz="2600" b="1" dirty="0"/>
          </a:p>
          <a:p>
            <a:pPr marL="0" indent="0" algn="ctr">
              <a:buNone/>
            </a:pPr>
            <a:r>
              <a:rPr lang="de-AT" sz="2600" b="1" dirty="0"/>
              <a:t>cab trade vs. livery vehicle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  <a:p>
            <a:pPr marL="0" indent="0" algn="ctr">
              <a:buNone/>
            </a:pPr>
            <a:endParaRPr lang="de-AT" dirty="0"/>
          </a:p>
          <a:p>
            <a:r>
              <a:rPr lang="de-AT" sz="2600" b="1" dirty="0"/>
              <a:t>cab trade:</a:t>
            </a:r>
            <a:r>
              <a:rPr lang="de-AT" dirty="0"/>
              <a:t/>
            </a:r>
            <a:br>
              <a:rPr lang="de-AT" dirty="0"/>
            </a:b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/>
              <a:t>- mandatory tariff-plans for cab trade </a:t>
            </a:r>
            <a:br>
              <a:rPr lang="de-AT" sz="2400" dirty="0"/>
            </a:b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/>
              <a:t>- no option to overrun nor to undercut </a:t>
            </a:r>
            <a:br>
              <a:rPr lang="de-AT" sz="2400" dirty="0"/>
            </a:b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/>
              <a:t>- no flat pricing </a:t>
            </a:r>
            <a:br>
              <a:rPr lang="de-AT" sz="2400" dirty="0"/>
            </a:b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/>
              <a:t>- no consistent method for one-stop ticketing possible </a:t>
            </a:r>
            <a:r>
              <a:rPr lang="de-AT" sz="2600" dirty="0"/>
              <a:t/>
            </a:r>
            <a:br>
              <a:rPr lang="de-AT" sz="2600" dirty="0"/>
            </a:br>
            <a:endParaRPr lang="de-AT" sz="2600" dirty="0"/>
          </a:p>
          <a:p>
            <a:r>
              <a:rPr lang="de-AT" sz="2600" b="1" dirty="0"/>
              <a:t>livery vehicle: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>- </a:t>
            </a:r>
            <a:r>
              <a:rPr lang="de-AT" sz="2400" dirty="0"/>
              <a:t>contract of services </a:t>
            </a:r>
            <a:br>
              <a:rPr lang="de-AT" sz="2400" dirty="0"/>
            </a:b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/>
              <a:t>- flat price possible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endParaRPr lang="de-AT" dirty="0"/>
          </a:p>
          <a:p>
            <a:endParaRPr lang="de-AT" dirty="0"/>
          </a:p>
        </p:txBody>
      </p:sp>
      <p:sp>
        <p:nvSpPr>
          <p:cNvPr id="7" name="Textplatzhalter 6"/>
          <p:cNvSpPr txBox="1">
            <a:spLocks/>
          </p:cNvSpPr>
          <p:nvPr/>
        </p:nvSpPr>
        <p:spPr>
          <a:xfrm>
            <a:off x="7489533" y="1901763"/>
            <a:ext cx="5603215" cy="3130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AT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sz="2400" b="1" dirty="0"/>
              <a:t>mandatory tariff plan – includes</a:t>
            </a:r>
            <a:r>
              <a:rPr lang="de-AT" sz="2400" dirty="0"/>
              <a:t/>
            </a:r>
            <a:br>
              <a:rPr lang="de-AT" sz="2400" dirty="0"/>
            </a:br>
            <a:endParaRPr lang="de-AT" sz="2400" dirty="0"/>
          </a:p>
          <a:p>
            <a:pPr>
              <a:buFont typeface="Symbol" panose="05050102010706020507" pitchFamily="18" charset="2"/>
              <a:buChar char="-"/>
            </a:pPr>
            <a:r>
              <a:rPr lang="de-AT" sz="2000" dirty="0"/>
              <a:t>Basic rate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sz="2000" dirty="0"/>
              <a:t>Time rate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sz="2000" dirty="0"/>
              <a:t>Distance rate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sz="2000" dirty="0"/>
              <a:t>Possible surcharges (e.g. for dispatching)</a:t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953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2" y="2130951"/>
            <a:ext cx="4525818" cy="25523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30" y="605843"/>
            <a:ext cx="4040717" cy="919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36794"/>
            <a:ext cx="6413500" cy="864766"/>
          </a:xfrm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de-AT" sz="3400" b="1" dirty="0">
                <a:latin typeface="Bookman Old Style" panose="02050604050505020204" pitchFamily="18" charset="0"/>
              </a:rPr>
              <a:t/>
            </a:r>
            <a:br>
              <a:rPr lang="de-AT" sz="3400" b="1" dirty="0">
                <a:latin typeface="Bookman Old Style" panose="02050604050505020204" pitchFamily="18" charset="0"/>
              </a:rPr>
            </a:br>
            <a:r>
              <a:rPr lang="de-AT" sz="3400" b="1" dirty="0">
                <a:latin typeface="Bookman Old Style" panose="02050604050505020204" pitchFamily="18" charset="0"/>
              </a:rPr>
              <a:t/>
            </a:r>
            <a:br>
              <a:rPr lang="de-AT" sz="3400" b="1" dirty="0">
                <a:latin typeface="Bookman Old Style" panose="02050604050505020204" pitchFamily="18" charset="0"/>
              </a:rPr>
            </a:br>
            <a:r>
              <a:rPr lang="de-AT" sz="3400" b="1" dirty="0">
                <a:latin typeface="Bookman Old Style" panose="02050604050505020204" pitchFamily="18" charset="0"/>
              </a:rPr>
              <a:t/>
            </a:r>
            <a:br>
              <a:rPr lang="de-AT" sz="3400" b="1" dirty="0">
                <a:latin typeface="Bookman Old Style" panose="02050604050505020204" pitchFamily="18" charset="0"/>
              </a:rPr>
            </a:br>
            <a:r>
              <a:rPr lang="de-AT" sz="3400" b="1" dirty="0">
                <a:latin typeface="Bookman Old Style" panose="02050604050505020204" pitchFamily="18" charset="0"/>
              </a:rPr>
              <a:t/>
            </a:r>
            <a:br>
              <a:rPr lang="de-AT" sz="3400" b="1" dirty="0">
                <a:latin typeface="Bookman Old Style" panose="02050604050505020204" pitchFamily="18" charset="0"/>
              </a:rPr>
            </a:br>
            <a:r>
              <a:rPr lang="de-AT" sz="3400" b="1" dirty="0">
                <a:latin typeface="Bookman Old Style" panose="02050604050505020204" pitchFamily="18" charset="0"/>
              </a:rPr>
              <a:t>Thank you for listening!</a:t>
            </a:r>
            <a:br>
              <a:rPr lang="de-AT" sz="3400" b="1" dirty="0">
                <a:latin typeface="Bookman Old Style" panose="02050604050505020204" pitchFamily="18" charset="0"/>
              </a:rPr>
            </a:br>
            <a:r>
              <a:rPr lang="de-AT" sz="2600" dirty="0">
                <a:latin typeface="Bookman Old Style" panose="02050604050505020204" pitchFamily="18" charset="0"/>
              </a:rPr>
              <a:t/>
            </a:r>
            <a:br>
              <a:rPr lang="de-AT" sz="2600" dirty="0">
                <a:latin typeface="Bookman Old Style" panose="02050604050505020204" pitchFamily="18" charset="0"/>
              </a:rPr>
            </a:br>
            <a:r>
              <a:rPr lang="de-AT" sz="2600" b="1" dirty="0"/>
              <a:t/>
            </a:r>
            <a:br>
              <a:rPr lang="de-AT" sz="2600" b="1" dirty="0"/>
            </a:br>
            <a:endParaRPr lang="de-AT" sz="2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Breitbild</PresentationFormat>
  <Paragraphs>74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Symbol</vt:lpstr>
      <vt:lpstr>Wingdings</vt:lpstr>
      <vt:lpstr>Office Theme</vt:lpstr>
      <vt:lpstr>    </vt:lpstr>
      <vt:lpstr>    </vt:lpstr>
      <vt:lpstr>    </vt:lpstr>
      <vt:lpstr>   </vt:lpstr>
      <vt:lpstr>    </vt:lpstr>
      <vt:lpstr>PowerPoint-Präsentation</vt:lpstr>
      <vt:lpstr>   </vt:lpstr>
      <vt:lpstr>    Thank you for listening! 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Firmenpräsentation</dc:title>
  <dc:creator>Eveline Hruza</dc:creator>
  <cp:lastModifiedBy>Gutschi, Astrid</cp:lastModifiedBy>
  <cp:revision>94</cp:revision>
  <cp:lastPrinted>2016-03-29T12:00:42Z</cp:lastPrinted>
  <dcterms:created xsi:type="dcterms:W3CDTF">2016-03-23T13:09:26Z</dcterms:created>
  <dcterms:modified xsi:type="dcterms:W3CDTF">2017-05-02T13:11:00Z</dcterms:modified>
</cp:coreProperties>
</file>