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48" r:id="rId2"/>
    <p:sldMasterId id="2147483663" r:id="rId3"/>
    <p:sldMasterId id="2147483665" r:id="rId4"/>
    <p:sldMasterId id="2147483677" r:id="rId5"/>
    <p:sldMasterId id="2147483689" r:id="rId6"/>
    <p:sldMasterId id="2147483701" r:id="rId7"/>
  </p:sldMasterIdLst>
  <p:notesMasterIdLst>
    <p:notesMasterId r:id="rId25"/>
  </p:notesMasterIdLst>
  <p:handoutMasterIdLst>
    <p:handoutMasterId r:id="rId26"/>
  </p:handoutMasterIdLst>
  <p:sldIdLst>
    <p:sldId id="257" r:id="rId8"/>
    <p:sldId id="256" r:id="rId9"/>
    <p:sldId id="270" r:id="rId10"/>
    <p:sldId id="271" r:id="rId11"/>
    <p:sldId id="262" r:id="rId12"/>
    <p:sldId id="260" r:id="rId13"/>
    <p:sldId id="268" r:id="rId14"/>
    <p:sldId id="261" r:id="rId15"/>
    <p:sldId id="259" r:id="rId16"/>
    <p:sldId id="266" r:id="rId17"/>
    <p:sldId id="273" r:id="rId18"/>
    <p:sldId id="272" r:id="rId19"/>
    <p:sldId id="263" r:id="rId20"/>
    <p:sldId id="264" r:id="rId21"/>
    <p:sldId id="265" r:id="rId22"/>
    <p:sldId id="269"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53635"/>
    <a:srgbClr val="E15D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2"/>
    <p:restoredTop sz="94674"/>
  </p:normalViewPr>
  <p:slideViewPr>
    <p:cSldViewPr snapToGrid="0" snapToObjects="1">
      <p:cViewPr>
        <p:scale>
          <a:sx n="85" d="100"/>
          <a:sy n="85" d="100"/>
        </p:scale>
        <p:origin x="-1128" y="-4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image" Target="../media/image16.png"/><Relationship Id="rId2"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297C0B-D774-A046-A87A-1D249427DAE7}" type="datetimeFigureOut">
              <a:rPr lang="en-US" smtClean="0"/>
              <a:t>03/05/17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703FE8-F46D-5546-88C5-498EAC75FC93}" type="slidenum">
              <a:rPr lang="en-US" smtClean="0"/>
              <a:t>‹#›</a:t>
            </a:fld>
            <a:endParaRPr lang="en-US"/>
          </a:p>
        </p:txBody>
      </p:sp>
    </p:spTree>
    <p:extLst>
      <p:ext uri="{BB962C8B-B14F-4D97-AF65-F5344CB8AC3E}">
        <p14:creationId xmlns:p14="http://schemas.microsoft.com/office/powerpoint/2010/main" val="3657188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1D678F-18A9-174E-A7C9-D4E973595DE8}" type="datetimeFigureOut">
              <a:rPr lang="en-US" smtClean="0"/>
              <a:t>03/05/17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BDD5E-7B6D-9D4F-AC07-E7248174FF34}" type="slidenum">
              <a:rPr lang="en-US" smtClean="0"/>
              <a:t>‹#›</a:t>
            </a:fld>
            <a:endParaRPr lang="en-US"/>
          </a:p>
        </p:txBody>
      </p:sp>
    </p:spTree>
    <p:extLst>
      <p:ext uri="{BB962C8B-B14F-4D97-AF65-F5344CB8AC3E}">
        <p14:creationId xmlns:p14="http://schemas.microsoft.com/office/powerpoint/2010/main" val="29594798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96AE23-FDEA-6849-922A-594CBF8E6CD4}" type="slidenum">
              <a:rPr lang="en-US">
                <a:solidFill>
                  <a:prstClr val="black"/>
                </a:solidFill>
                <a:latin typeface="Calibri"/>
              </a:rPr>
              <a:pPr>
                <a:defRPr/>
              </a:pPr>
              <a:t>3</a:t>
            </a:fld>
            <a:endParaRPr lang="en-US">
              <a:solidFill>
                <a:prstClr val="black"/>
              </a:solidFill>
              <a:latin typeface="Calibri"/>
            </a:endParaRPr>
          </a:p>
        </p:txBody>
      </p:sp>
      <p:sp>
        <p:nvSpPr>
          <p:cNvPr id="178178"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178179" name="Rectangle 3"/>
          <p:cNvSpPr>
            <a:spLocks noGrp="1" noChangeArrowheads="1"/>
          </p:cNvSpPr>
          <p:nvPr>
            <p:ph type="body" idx="1"/>
          </p:nvPr>
        </p:nvSpPr>
        <p:spPr>
          <a:xfrm>
            <a:off x="874876" y="4343985"/>
            <a:ext cx="5092225" cy="4167127"/>
          </a:xfrm>
        </p:spPr>
        <p:txBody>
          <a:bodyPr/>
          <a:lstStyle/>
          <a:p>
            <a:pPr>
              <a:defRPr/>
            </a:pPr>
            <a:r>
              <a:rPr lang="en-GB" smtClean="0">
                <a:cs typeface="+mn-cs"/>
              </a:rPr>
              <a:t>Development of mobile communication over the last 10 years.</a:t>
            </a:r>
          </a:p>
          <a:p>
            <a:pPr>
              <a:defRPr/>
            </a:pPr>
            <a:r>
              <a:rPr lang="en-GB" smtClean="0">
                <a:cs typeface="+mn-cs"/>
              </a:rPr>
              <a:t>The picture shows:</a:t>
            </a:r>
          </a:p>
          <a:p>
            <a:pPr>
              <a:buFontTx/>
              <a:buChar char="•"/>
              <a:defRPr/>
            </a:pPr>
            <a:r>
              <a:rPr lang="en-GB" smtClean="0">
                <a:cs typeface="+mn-cs"/>
              </a:rPr>
              <a:t> the increasing number of open interfaces, </a:t>
            </a:r>
          </a:p>
          <a:p>
            <a:pPr>
              <a:defRPr/>
            </a:pPr>
            <a:r>
              <a:rPr lang="en-GB" smtClean="0">
                <a:cs typeface="+mn-cs"/>
              </a:rPr>
              <a:t>		starting with GSM -&gt; GPRS -&gt; UMTS</a:t>
            </a:r>
          </a:p>
          <a:p>
            <a:pPr>
              <a:buFontTx/>
              <a:buChar char="•"/>
              <a:defRPr/>
            </a:pPr>
            <a:r>
              <a:rPr lang="en-GB" smtClean="0">
                <a:cs typeface="+mn-cs"/>
              </a:rPr>
              <a:t> the number of permutations for IOT</a:t>
            </a:r>
          </a:p>
          <a:p>
            <a:pPr>
              <a:buFontTx/>
              <a:buChar char="•"/>
              <a:defRPr/>
            </a:pPr>
            <a:r>
              <a:rPr lang="en-GB" smtClean="0">
                <a:cs typeface="+mn-cs"/>
              </a:rPr>
              <a:t> the tremendous effort, if each IOT must be completely negotiated from scratch.</a:t>
            </a:r>
          </a:p>
          <a:p>
            <a:pPr>
              <a:defRPr/>
            </a:pPr>
            <a:r>
              <a:rPr lang="en-GB" smtClean="0">
                <a:cs typeface="+mn-cs"/>
              </a:rPr>
              <a:t>GSM/GPRS diagram and example of test campaigns</a:t>
            </a:r>
          </a:p>
          <a:p>
            <a:pPr lvl="1">
              <a:defRPr/>
            </a:pPr>
            <a:r>
              <a:rPr lang="en-GB" smtClean="0"/>
              <a:t>Lets remind us that there are 14 interfaces, with a typical vendor performing 40 campaigns. </a:t>
            </a:r>
          </a:p>
          <a:p>
            <a:pPr lvl="1">
              <a:defRPr/>
            </a:pPr>
            <a:r>
              <a:rPr lang="en-GB" smtClean="0"/>
              <a:t>UMTS requires interoperability testing on up to 6 additional interfaces: the main focus has being on the Iu interfaces. </a:t>
            </a:r>
          </a:p>
          <a:p>
            <a:pPr lvl="1">
              <a:defRPr/>
            </a:pPr>
            <a:r>
              <a:rPr lang="en-GB" smtClean="0"/>
              <a:t>Example vendor was expected to perform more than 60 yearly test campaigns by the end of 2001 </a:t>
            </a:r>
          </a:p>
          <a:p>
            <a:pPr>
              <a:defRPr/>
            </a:pPr>
            <a:r>
              <a:rPr lang="en-GB" smtClean="0">
                <a:cs typeface="+mn-cs"/>
              </a:rPr>
              <a:t>Backward compatibility</a:t>
            </a:r>
          </a:p>
          <a:p>
            <a:pPr lvl="1">
              <a:defRPr/>
            </a:pPr>
            <a:r>
              <a:rPr lang="en-GB" smtClean="0"/>
              <a:t>Product release management has to consider supporting N-1 this can increase campaigns by a factor of 2 !</a:t>
            </a:r>
          </a:p>
          <a:p>
            <a:pPr lvl="1">
              <a:defRPr/>
            </a:pPr>
            <a:endParaRPr lang="en-GB" smtClean="0"/>
          </a:p>
          <a:p>
            <a:pPr>
              <a:defRPr/>
            </a:pPr>
            <a:r>
              <a:rPr lang="en-GB" sz="1400" b="1" u="sng" smtClean="0">
                <a:cs typeface="+mn-cs"/>
              </a:rPr>
              <a:t>With this effort all network vendors are confronted.</a:t>
            </a:r>
            <a:endParaRPr lang="en-GB" smtClean="0">
              <a:cs typeface="+mn-cs"/>
            </a:endParaRPr>
          </a:p>
          <a:p>
            <a:pPr>
              <a:defRPr/>
            </a:pPr>
            <a:endParaRPr lang="en-GB"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1D52ED0-5312-034F-97E1-28DF7A1466DC}" type="slidenum">
              <a:rPr lang="en-US">
                <a:solidFill>
                  <a:prstClr val="black"/>
                </a:solidFill>
              </a:rPr>
              <a:pPr>
                <a:defRPr/>
              </a:pPr>
              <a:t>4</a:t>
            </a:fld>
            <a:endParaRPr lang="en-US">
              <a:solidFill>
                <a:prstClr val="black"/>
              </a:solidFill>
            </a:endParaRPr>
          </a:p>
        </p:txBody>
      </p:sp>
      <p:sp>
        <p:nvSpPr>
          <p:cNvPr id="71682" name="Rectangle 1026"/>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val="1"/>
            </a:ext>
          </a:extLst>
        </p:spPr>
      </p:sp>
      <p:sp>
        <p:nvSpPr>
          <p:cNvPr id="71683" name="Rectangle 1027"/>
          <p:cNvSpPr>
            <a:spLocks noGrp="1" noChangeArrowheads="1"/>
          </p:cNvSpPr>
          <p:nvPr>
            <p:ph type="body" idx="1"/>
          </p:nvPr>
        </p:nvSpPr>
        <p:spPr/>
        <p:txBody>
          <a:bodyPr/>
          <a:lstStyle/>
          <a:p>
            <a:pPr>
              <a:defRPr/>
            </a:pPr>
            <a:r>
              <a:rPr lang="en-US" smtClean="0">
                <a:cs typeface="+mn-cs"/>
              </a:rPr>
              <a:t>The companies which </a:t>
            </a:r>
            <a:r>
              <a:rPr lang="en-US" b="1" smtClean="0">
                <a:cs typeface="+mn-cs"/>
              </a:rPr>
              <a:t>founded</a:t>
            </a:r>
            <a:r>
              <a:rPr lang="en-US" smtClean="0">
                <a:cs typeface="+mn-cs"/>
              </a:rPr>
              <a:t> the NVIOT-Forum at the beginning of 2000 are: Alcatel, Ericsson, Motorola, Nokia, Nortel, Lucent and Siemens.</a:t>
            </a:r>
          </a:p>
          <a:p>
            <a:pPr>
              <a:defRPr/>
            </a:pPr>
            <a:r>
              <a:rPr lang="en-US" smtClean="0">
                <a:cs typeface="+mn-cs"/>
              </a:rPr>
              <a:t>All vendors are </a:t>
            </a:r>
            <a:r>
              <a:rPr lang="en-US" b="1" smtClean="0">
                <a:cs typeface="+mn-cs"/>
              </a:rPr>
              <a:t>equal members</a:t>
            </a:r>
            <a:r>
              <a:rPr lang="en-US" smtClean="0">
                <a:cs typeface="+mn-cs"/>
              </a:rPr>
              <a:t> of the IOT Forum.</a:t>
            </a:r>
          </a:p>
          <a:p>
            <a:pPr algn="ctr">
              <a:defRPr/>
            </a:pPr>
            <a:endParaRPr lang="en-US" smtClean="0">
              <a:cs typeface="+mn-cs"/>
            </a:endParaRPr>
          </a:p>
          <a:p>
            <a:pPr>
              <a:defRPr/>
            </a:pPr>
            <a:r>
              <a:rPr lang="en-US" smtClean="0">
                <a:cs typeface="+mn-cs"/>
              </a:rPr>
              <a:t>The forum is informal, </a:t>
            </a:r>
            <a:r>
              <a:rPr lang="en-US" b="1" smtClean="0">
                <a:cs typeface="+mn-cs"/>
              </a:rPr>
              <a:t>providing guidelines, not demanding</a:t>
            </a:r>
            <a:r>
              <a:rPr lang="en-US" smtClean="0">
                <a:cs typeface="+mn-cs"/>
              </a:rPr>
              <a:t> any single vendor to perform IOT in a forum defined way.</a:t>
            </a:r>
          </a:p>
          <a:p>
            <a:pPr>
              <a:defRPr/>
            </a:pPr>
            <a:endParaRPr lang="en-US" smtClean="0">
              <a:cs typeface="+mn-cs"/>
            </a:endParaRPr>
          </a:p>
          <a:p>
            <a:pPr>
              <a:defRPr/>
            </a:pPr>
            <a:r>
              <a:rPr kumimoji="0" lang="en-US" smtClean="0">
                <a:cs typeface="+mn-cs"/>
              </a:rPr>
              <a:t>We are committed to open interfaces and ready to perform IOT based on commercial standard versions with network vendors as required by customer cases for GPRS and WCDMA (3GPP rel99 and following releases)</a:t>
            </a:r>
            <a:endParaRPr kumimoji="0" lang="en-US" smtClean="0">
              <a:latin typeface="Times"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20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449941"/>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26" y="273082"/>
            <a:ext cx="4011084" cy="1162051"/>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4766741" y="2734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609626" y="1435104"/>
            <a:ext cx="4011084" cy="4691063"/>
          </a:xfrm>
        </p:spPr>
        <p:txBody>
          <a:bodyPr/>
          <a:lstStyle>
            <a:lvl1pPr marL="0" indent="0">
              <a:buNone/>
              <a:defRPr sz="1400"/>
            </a:lvl1pPr>
            <a:lvl2pPr marL="455399" indent="0">
              <a:buNone/>
              <a:defRPr sz="1200"/>
            </a:lvl2pPr>
            <a:lvl3pPr marL="910806" indent="0">
              <a:buNone/>
              <a:defRPr sz="1000"/>
            </a:lvl3pPr>
            <a:lvl4pPr marL="1366211" indent="0">
              <a:buNone/>
              <a:defRPr sz="900"/>
            </a:lvl4pPr>
            <a:lvl5pPr marL="1821609" indent="0">
              <a:buNone/>
              <a:defRPr sz="900"/>
            </a:lvl5pPr>
            <a:lvl6pPr marL="2277015" indent="0">
              <a:buNone/>
              <a:defRPr sz="900"/>
            </a:lvl6pPr>
            <a:lvl7pPr marL="2732417" indent="0">
              <a:buNone/>
              <a:defRPr sz="900"/>
            </a:lvl7pPr>
            <a:lvl8pPr marL="3187808" indent="0">
              <a:buNone/>
              <a:defRPr sz="900"/>
            </a:lvl8pPr>
            <a:lvl9pPr marL="3643217" indent="0">
              <a:buNone/>
              <a:defRPr sz="900"/>
            </a:lvl9pPr>
          </a:lstStyle>
          <a:p>
            <a:pPr lvl="0"/>
            <a:r>
              <a:rPr lang="fi-FI" smtClean="0"/>
              <a:t>Muokkaa tekstin perustyylejä napsauttamalla</a:t>
            </a:r>
          </a:p>
        </p:txBody>
      </p:sp>
    </p:spTree>
    <p:extLst>
      <p:ext uri="{BB962C8B-B14F-4D97-AF65-F5344CB8AC3E}">
        <p14:creationId xmlns:p14="http://schemas.microsoft.com/office/powerpoint/2010/main" val="1659730808"/>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34"/>
            <a:ext cx="7315200" cy="566739"/>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vl1pPr>
            <a:lvl2pPr marL="455399" indent="0">
              <a:buNone/>
              <a:defRPr sz="2800"/>
            </a:lvl2pPr>
            <a:lvl3pPr marL="910806" indent="0">
              <a:buNone/>
              <a:defRPr sz="2400"/>
            </a:lvl3pPr>
            <a:lvl4pPr marL="1366211" indent="0">
              <a:buNone/>
              <a:defRPr sz="2000"/>
            </a:lvl4pPr>
            <a:lvl5pPr marL="1821609" indent="0">
              <a:buNone/>
              <a:defRPr sz="2000"/>
            </a:lvl5pPr>
            <a:lvl6pPr marL="2277015" indent="0">
              <a:buNone/>
              <a:defRPr sz="2000"/>
            </a:lvl6pPr>
            <a:lvl7pPr marL="2732417" indent="0">
              <a:buNone/>
              <a:defRPr sz="2000"/>
            </a:lvl7pPr>
            <a:lvl8pPr marL="3187808" indent="0">
              <a:buNone/>
              <a:defRPr sz="2000"/>
            </a:lvl8pPr>
            <a:lvl9pPr marL="3643217" indent="0">
              <a:buNone/>
              <a:defRPr sz="2000"/>
            </a:lvl9pPr>
          </a:lstStyle>
          <a:p>
            <a:pPr lvl="0"/>
            <a:endParaRPr lang="fi-FI" noProof="0" smtClean="0"/>
          </a:p>
        </p:txBody>
      </p:sp>
      <p:sp>
        <p:nvSpPr>
          <p:cNvPr id="4" name="Tekstin paikkamerkki 3"/>
          <p:cNvSpPr>
            <a:spLocks noGrp="1"/>
          </p:cNvSpPr>
          <p:nvPr>
            <p:ph type="body" sz="half" idx="2"/>
          </p:nvPr>
        </p:nvSpPr>
        <p:spPr>
          <a:xfrm>
            <a:off x="2389717" y="5367376"/>
            <a:ext cx="7315200" cy="804863"/>
          </a:xfrm>
        </p:spPr>
        <p:txBody>
          <a:bodyPr/>
          <a:lstStyle>
            <a:lvl1pPr marL="0" indent="0">
              <a:buNone/>
              <a:defRPr sz="1400"/>
            </a:lvl1pPr>
            <a:lvl2pPr marL="455399" indent="0">
              <a:buNone/>
              <a:defRPr sz="1200"/>
            </a:lvl2pPr>
            <a:lvl3pPr marL="910806" indent="0">
              <a:buNone/>
              <a:defRPr sz="1000"/>
            </a:lvl3pPr>
            <a:lvl4pPr marL="1366211" indent="0">
              <a:buNone/>
              <a:defRPr sz="900"/>
            </a:lvl4pPr>
            <a:lvl5pPr marL="1821609" indent="0">
              <a:buNone/>
              <a:defRPr sz="900"/>
            </a:lvl5pPr>
            <a:lvl6pPr marL="2277015" indent="0">
              <a:buNone/>
              <a:defRPr sz="900"/>
            </a:lvl6pPr>
            <a:lvl7pPr marL="2732417" indent="0">
              <a:buNone/>
              <a:defRPr sz="900"/>
            </a:lvl7pPr>
            <a:lvl8pPr marL="3187808" indent="0">
              <a:buNone/>
              <a:defRPr sz="900"/>
            </a:lvl8pPr>
            <a:lvl9pPr marL="3643217" indent="0">
              <a:buNone/>
              <a:defRPr sz="900"/>
            </a:lvl9pPr>
          </a:lstStyle>
          <a:p>
            <a:pPr lvl="0"/>
            <a:r>
              <a:rPr lang="fi-FI" smtClean="0"/>
              <a:t>Muokkaa tekstin perustyylejä napsauttamalla</a:t>
            </a:r>
          </a:p>
        </p:txBody>
      </p:sp>
    </p:spTree>
    <p:extLst>
      <p:ext uri="{BB962C8B-B14F-4D97-AF65-F5344CB8AC3E}">
        <p14:creationId xmlns:p14="http://schemas.microsoft.com/office/powerpoint/2010/main" val="38210348"/>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3776957383"/>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2853" y="414734"/>
            <a:ext cx="2741083" cy="57054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609601" y="414734"/>
            <a:ext cx="8020051" cy="57054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1728463338"/>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9"/>
            <a:ext cx="103632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r>
              <a:rPr lang="fi-FI" smtClean="0">
                <a:solidFill>
                  <a:prstClr val="black">
                    <a:lumMod val="65000"/>
                    <a:lumOff val="35000"/>
                  </a:prstClr>
                </a:solidFill>
                <a:latin typeface="Calibri"/>
              </a:rPr>
              <a:t>11.10.16</a:t>
            </a:r>
            <a:endParaRPr lang="fi-FI">
              <a:solidFill>
                <a:prstClr val="black">
                  <a:lumMod val="65000"/>
                  <a:lumOff val="35000"/>
                </a:prstClr>
              </a:solidFill>
              <a:latin typeface="Calibri"/>
            </a:endParaRPr>
          </a:p>
        </p:txBody>
      </p:sp>
      <p:sp>
        <p:nvSpPr>
          <p:cNvPr id="7" name="Slide Number Placeholder 5"/>
          <p:cNvSpPr>
            <a:spLocks noGrp="1"/>
          </p:cNvSpPr>
          <p:nvPr>
            <p:ph type="sldNum" sz="quarter" idx="4"/>
          </p:nvPr>
        </p:nvSpPr>
        <p:spPr>
          <a:xfrm>
            <a:off x="1895535" y="6369386"/>
            <a:ext cx="2844800" cy="296879"/>
          </a:xfrm>
          <a:prstGeom prst="rect">
            <a:avLst/>
          </a:prstGeom>
        </p:spPr>
        <p:txBody>
          <a:bodyPr/>
          <a:lstStyle>
            <a:lvl1pPr>
              <a:defRPr sz="1200">
                <a:solidFill>
                  <a:schemeClr val="tx1">
                    <a:lumMod val="65000"/>
                    <a:lumOff val="35000"/>
                  </a:schemeClr>
                </a:solidFill>
              </a:defRPr>
            </a:lvl1pPr>
          </a:lstStyle>
          <a:p>
            <a:fld id="{126BEB0C-9E07-47ED-BDF3-741FDDB7B0D7}" type="slidenum">
              <a:rPr lang="fi-FI" smtClean="0">
                <a:solidFill>
                  <a:prstClr val="black">
                    <a:lumMod val="65000"/>
                    <a:lumOff val="35000"/>
                  </a:prstClr>
                </a:solidFill>
                <a:latin typeface="Calibri"/>
              </a:rPr>
              <a:pPr/>
              <a:t>‹#›</a:t>
            </a:fld>
            <a:endParaRPr lang="fi-FI">
              <a:solidFill>
                <a:prstClr val="black">
                  <a:lumMod val="65000"/>
                  <a:lumOff val="35000"/>
                </a:prstClr>
              </a:solidFill>
              <a:latin typeface="Calibri"/>
            </a:endParaRPr>
          </a:p>
        </p:txBody>
      </p:sp>
    </p:spTree>
    <p:extLst>
      <p:ext uri="{BB962C8B-B14F-4D97-AF65-F5344CB8AC3E}">
        <p14:creationId xmlns:p14="http://schemas.microsoft.com/office/powerpoint/2010/main" val="1019849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fi-FI"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r>
              <a:rPr lang="fi-FI" smtClean="0">
                <a:solidFill>
                  <a:prstClr val="black">
                    <a:lumMod val="65000"/>
                    <a:lumOff val="35000"/>
                  </a:prstClr>
                </a:solidFill>
                <a:latin typeface="Calibri"/>
              </a:rPr>
              <a:t>11.10.16</a:t>
            </a:r>
            <a:endParaRPr lang="fi-FI">
              <a:solidFill>
                <a:prstClr val="black">
                  <a:lumMod val="65000"/>
                  <a:lumOff val="35000"/>
                </a:prstClr>
              </a:solidFill>
              <a:latin typeface="Calibri"/>
            </a:endParaRPr>
          </a:p>
        </p:txBody>
      </p:sp>
      <p:sp>
        <p:nvSpPr>
          <p:cNvPr id="7" name="Slide Number Placeholder 5"/>
          <p:cNvSpPr>
            <a:spLocks noGrp="1"/>
          </p:cNvSpPr>
          <p:nvPr>
            <p:ph type="sldNum" sz="quarter" idx="4"/>
          </p:nvPr>
        </p:nvSpPr>
        <p:spPr>
          <a:xfrm>
            <a:off x="1895535" y="6369386"/>
            <a:ext cx="2844800" cy="296879"/>
          </a:xfrm>
          <a:prstGeom prst="rect">
            <a:avLst/>
          </a:prstGeom>
        </p:spPr>
        <p:txBody>
          <a:bodyPr/>
          <a:lstStyle>
            <a:lvl1pPr>
              <a:defRPr sz="1200">
                <a:solidFill>
                  <a:schemeClr val="tx1">
                    <a:lumMod val="65000"/>
                    <a:lumOff val="35000"/>
                  </a:schemeClr>
                </a:solidFill>
              </a:defRPr>
            </a:lvl1pPr>
          </a:lstStyle>
          <a:p>
            <a:fld id="{126BEB0C-9E07-47ED-BDF3-741FDDB7B0D7}" type="slidenum">
              <a:rPr lang="fi-FI" smtClean="0">
                <a:solidFill>
                  <a:prstClr val="black">
                    <a:lumMod val="65000"/>
                    <a:lumOff val="35000"/>
                  </a:prstClr>
                </a:solidFill>
                <a:latin typeface="Calibri"/>
              </a:rPr>
              <a:pPr/>
              <a:t>‹#›</a:t>
            </a:fld>
            <a:endParaRPr lang="fi-FI">
              <a:solidFill>
                <a:prstClr val="black">
                  <a:lumMod val="65000"/>
                  <a:lumOff val="35000"/>
                </a:prstClr>
              </a:solidFill>
              <a:latin typeface="Calibri"/>
            </a:endParaRPr>
          </a:p>
        </p:txBody>
      </p:sp>
    </p:spTree>
    <p:extLst>
      <p:ext uri="{BB962C8B-B14F-4D97-AF65-F5344CB8AC3E}">
        <p14:creationId xmlns:p14="http://schemas.microsoft.com/office/powerpoint/2010/main" val="1028494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4"/>
            <a:ext cx="103632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i-FI" smtClean="0">
                <a:solidFill>
                  <a:prstClr val="black">
                    <a:lumMod val="65000"/>
                    <a:lumOff val="35000"/>
                  </a:prstClr>
                </a:solidFill>
                <a:latin typeface="Calibri"/>
              </a:rPr>
              <a:t>11.10.16</a:t>
            </a:r>
            <a:endParaRPr lang="fi-FI">
              <a:solidFill>
                <a:prstClr val="black">
                  <a:lumMod val="65000"/>
                  <a:lumOff val="35000"/>
                </a:prstClr>
              </a:solidFill>
              <a:latin typeface="Calibri"/>
            </a:endParaRPr>
          </a:p>
        </p:txBody>
      </p:sp>
      <p:sp>
        <p:nvSpPr>
          <p:cNvPr id="7" name="Slide Number Placeholder 5"/>
          <p:cNvSpPr>
            <a:spLocks noGrp="1"/>
          </p:cNvSpPr>
          <p:nvPr>
            <p:ph type="sldNum" sz="quarter" idx="4"/>
          </p:nvPr>
        </p:nvSpPr>
        <p:spPr>
          <a:xfrm>
            <a:off x="1895535" y="6369386"/>
            <a:ext cx="2844800" cy="296879"/>
          </a:xfrm>
          <a:prstGeom prst="rect">
            <a:avLst/>
          </a:prstGeom>
        </p:spPr>
        <p:txBody>
          <a:bodyPr/>
          <a:lstStyle>
            <a:lvl1pPr>
              <a:defRPr sz="1200">
                <a:solidFill>
                  <a:schemeClr val="tx1">
                    <a:lumMod val="65000"/>
                    <a:lumOff val="35000"/>
                  </a:schemeClr>
                </a:solidFill>
              </a:defRPr>
            </a:lvl1pPr>
          </a:lstStyle>
          <a:p>
            <a:fld id="{126BEB0C-9E07-47ED-BDF3-741FDDB7B0D7}" type="slidenum">
              <a:rPr lang="fi-FI" smtClean="0">
                <a:solidFill>
                  <a:prstClr val="black">
                    <a:lumMod val="65000"/>
                    <a:lumOff val="35000"/>
                  </a:prstClr>
                </a:solidFill>
                <a:latin typeface="Calibri"/>
              </a:rPr>
              <a:pPr/>
              <a:t>‹#›</a:t>
            </a:fld>
            <a:endParaRPr lang="fi-FI">
              <a:solidFill>
                <a:prstClr val="black">
                  <a:lumMod val="65000"/>
                  <a:lumOff val="35000"/>
                </a:prstClr>
              </a:solidFill>
              <a:latin typeface="Calibri"/>
            </a:endParaRPr>
          </a:p>
        </p:txBody>
      </p:sp>
    </p:spTree>
    <p:extLst>
      <p:ext uri="{BB962C8B-B14F-4D97-AF65-F5344CB8AC3E}">
        <p14:creationId xmlns:p14="http://schemas.microsoft.com/office/powerpoint/2010/main" val="3324056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r>
              <a:rPr lang="fi-FI" smtClean="0">
                <a:solidFill>
                  <a:prstClr val="black">
                    <a:lumMod val="65000"/>
                    <a:lumOff val="35000"/>
                  </a:prstClr>
                </a:solidFill>
                <a:latin typeface="Calibri"/>
              </a:rPr>
              <a:t>11.10.16</a:t>
            </a:r>
            <a:endParaRPr lang="fi-FI">
              <a:solidFill>
                <a:prstClr val="black">
                  <a:lumMod val="65000"/>
                  <a:lumOff val="35000"/>
                </a:prstClr>
              </a:solidFill>
              <a:latin typeface="Calibri"/>
            </a:endParaRPr>
          </a:p>
        </p:txBody>
      </p:sp>
      <p:sp>
        <p:nvSpPr>
          <p:cNvPr id="8" name="Slide Number Placeholder 5"/>
          <p:cNvSpPr>
            <a:spLocks noGrp="1"/>
          </p:cNvSpPr>
          <p:nvPr>
            <p:ph type="sldNum" sz="quarter" idx="4"/>
          </p:nvPr>
        </p:nvSpPr>
        <p:spPr>
          <a:xfrm>
            <a:off x="1895535" y="6369386"/>
            <a:ext cx="2844800" cy="296879"/>
          </a:xfrm>
          <a:prstGeom prst="rect">
            <a:avLst/>
          </a:prstGeom>
        </p:spPr>
        <p:txBody>
          <a:bodyPr/>
          <a:lstStyle>
            <a:lvl1pPr>
              <a:defRPr sz="1200">
                <a:solidFill>
                  <a:schemeClr val="tx1">
                    <a:lumMod val="65000"/>
                    <a:lumOff val="35000"/>
                  </a:schemeClr>
                </a:solidFill>
              </a:defRPr>
            </a:lvl1pPr>
          </a:lstStyle>
          <a:p>
            <a:fld id="{126BEB0C-9E07-47ED-BDF3-741FDDB7B0D7}" type="slidenum">
              <a:rPr lang="fi-FI" smtClean="0">
                <a:solidFill>
                  <a:prstClr val="black">
                    <a:lumMod val="65000"/>
                    <a:lumOff val="35000"/>
                  </a:prstClr>
                </a:solidFill>
                <a:latin typeface="Calibri"/>
              </a:rPr>
              <a:pPr/>
              <a:t>‹#›</a:t>
            </a:fld>
            <a:endParaRPr lang="fi-FI">
              <a:solidFill>
                <a:prstClr val="black">
                  <a:lumMod val="65000"/>
                  <a:lumOff val="35000"/>
                </a:prstClr>
              </a:solidFill>
              <a:latin typeface="Calibri"/>
            </a:endParaRPr>
          </a:p>
        </p:txBody>
      </p:sp>
    </p:spTree>
    <p:extLst>
      <p:ext uri="{BB962C8B-B14F-4D97-AF65-F5344CB8AC3E}">
        <p14:creationId xmlns:p14="http://schemas.microsoft.com/office/powerpoint/2010/main" val="1358931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6193409"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r>
              <a:rPr lang="fi-FI" smtClean="0">
                <a:solidFill>
                  <a:prstClr val="black">
                    <a:lumMod val="65000"/>
                    <a:lumOff val="35000"/>
                  </a:prstClr>
                </a:solidFill>
                <a:latin typeface="Calibri"/>
              </a:rPr>
              <a:t>11.10.16</a:t>
            </a:r>
            <a:endParaRPr lang="fi-FI">
              <a:solidFill>
                <a:prstClr val="black">
                  <a:lumMod val="65000"/>
                  <a:lumOff val="35000"/>
                </a:prstClr>
              </a:solidFill>
              <a:latin typeface="Calibri"/>
            </a:endParaRPr>
          </a:p>
        </p:txBody>
      </p:sp>
      <p:sp>
        <p:nvSpPr>
          <p:cNvPr id="10" name="Slide Number Placeholder 5"/>
          <p:cNvSpPr>
            <a:spLocks noGrp="1"/>
          </p:cNvSpPr>
          <p:nvPr>
            <p:ph type="sldNum" sz="quarter" idx="11"/>
          </p:nvPr>
        </p:nvSpPr>
        <p:spPr>
          <a:xfrm>
            <a:off x="1895535" y="6369386"/>
            <a:ext cx="2844800" cy="296879"/>
          </a:xfrm>
          <a:prstGeom prst="rect">
            <a:avLst/>
          </a:prstGeom>
        </p:spPr>
        <p:txBody>
          <a:bodyPr/>
          <a:lstStyle>
            <a:lvl1pPr>
              <a:defRPr sz="1200">
                <a:solidFill>
                  <a:schemeClr val="tx1">
                    <a:lumMod val="65000"/>
                    <a:lumOff val="35000"/>
                  </a:schemeClr>
                </a:solidFill>
              </a:defRPr>
            </a:lvl1pPr>
          </a:lstStyle>
          <a:p>
            <a:fld id="{126BEB0C-9E07-47ED-BDF3-741FDDB7B0D7}" type="slidenum">
              <a:rPr lang="fi-FI" smtClean="0">
                <a:solidFill>
                  <a:prstClr val="black">
                    <a:lumMod val="65000"/>
                    <a:lumOff val="35000"/>
                  </a:prstClr>
                </a:solidFill>
                <a:latin typeface="Calibri"/>
              </a:rPr>
              <a:pPr/>
              <a:t>‹#›</a:t>
            </a:fld>
            <a:endParaRPr lang="fi-FI">
              <a:solidFill>
                <a:prstClr val="black">
                  <a:lumMod val="65000"/>
                  <a:lumOff val="35000"/>
                </a:prstClr>
              </a:solidFill>
              <a:latin typeface="Calibri"/>
            </a:endParaRPr>
          </a:p>
        </p:txBody>
      </p:sp>
    </p:spTree>
    <p:extLst>
      <p:ext uri="{BB962C8B-B14F-4D97-AF65-F5344CB8AC3E}">
        <p14:creationId xmlns:p14="http://schemas.microsoft.com/office/powerpoint/2010/main" val="118908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526A1-EE53-2F4C-AD00-BBDF65F8D4AB}" type="datetimeFigureOut">
              <a:rPr lang="en-US" smtClean="0"/>
              <a:t>03/05/17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75E2D3-1094-8146-809C-2A4256D05E8D}" type="slidenum">
              <a:rPr lang="en-US" smtClean="0"/>
              <a:t>‹#›</a:t>
            </a:fld>
            <a:endParaRPr lang="en-US"/>
          </a:p>
        </p:txBody>
      </p:sp>
      <p:sp>
        <p:nvSpPr>
          <p:cNvPr id="5" name="Title Placeholder 1"/>
          <p:cNvSpPr>
            <a:spLocks noGrp="1"/>
          </p:cNvSpPr>
          <p:nvPr>
            <p:ph type="title"/>
          </p:nvPr>
        </p:nvSpPr>
        <p:spPr>
          <a:xfrm>
            <a:off x="2088683" y="271251"/>
            <a:ext cx="926511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Text Placeholder 2"/>
          <p:cNvSpPr>
            <a:spLocks noGrp="1"/>
          </p:cNvSpPr>
          <p:nvPr>
            <p:ph idx="1"/>
          </p:nvPr>
        </p:nvSpPr>
        <p:spPr>
          <a:xfrm>
            <a:off x="838201"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3460752"/>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r>
              <a:rPr lang="fi-FI" smtClean="0">
                <a:solidFill>
                  <a:prstClr val="black">
                    <a:lumMod val="65000"/>
                    <a:lumOff val="35000"/>
                  </a:prstClr>
                </a:solidFill>
                <a:latin typeface="Calibri"/>
              </a:rPr>
              <a:t>11.10.16</a:t>
            </a:r>
            <a:endParaRPr lang="fi-FI">
              <a:solidFill>
                <a:prstClr val="black">
                  <a:lumMod val="65000"/>
                  <a:lumOff val="35000"/>
                </a:prstClr>
              </a:solidFill>
              <a:latin typeface="Calibri"/>
            </a:endParaRPr>
          </a:p>
        </p:txBody>
      </p:sp>
      <p:sp>
        <p:nvSpPr>
          <p:cNvPr id="6" name="Slide Number Placeholder 5"/>
          <p:cNvSpPr>
            <a:spLocks noGrp="1"/>
          </p:cNvSpPr>
          <p:nvPr>
            <p:ph type="sldNum" sz="quarter" idx="4"/>
          </p:nvPr>
        </p:nvSpPr>
        <p:spPr>
          <a:xfrm>
            <a:off x="1895535" y="6369386"/>
            <a:ext cx="2844800" cy="296879"/>
          </a:xfrm>
          <a:prstGeom prst="rect">
            <a:avLst/>
          </a:prstGeom>
        </p:spPr>
        <p:txBody>
          <a:bodyPr/>
          <a:lstStyle>
            <a:lvl1pPr>
              <a:defRPr sz="1200">
                <a:solidFill>
                  <a:schemeClr val="tx1">
                    <a:lumMod val="65000"/>
                    <a:lumOff val="35000"/>
                  </a:schemeClr>
                </a:solidFill>
              </a:defRPr>
            </a:lvl1pPr>
          </a:lstStyle>
          <a:p>
            <a:fld id="{126BEB0C-9E07-47ED-BDF3-741FDDB7B0D7}" type="slidenum">
              <a:rPr lang="fi-FI" smtClean="0">
                <a:solidFill>
                  <a:prstClr val="black">
                    <a:lumMod val="65000"/>
                    <a:lumOff val="35000"/>
                  </a:prstClr>
                </a:solidFill>
                <a:latin typeface="Calibri"/>
              </a:rPr>
              <a:pPr/>
              <a:t>‹#›</a:t>
            </a:fld>
            <a:endParaRPr lang="fi-FI">
              <a:solidFill>
                <a:prstClr val="black">
                  <a:lumMod val="65000"/>
                  <a:lumOff val="35000"/>
                </a:prstClr>
              </a:solidFill>
              <a:latin typeface="Calibri"/>
            </a:endParaRPr>
          </a:p>
        </p:txBody>
      </p:sp>
    </p:spTree>
    <p:extLst>
      <p:ext uri="{BB962C8B-B14F-4D97-AF65-F5344CB8AC3E}">
        <p14:creationId xmlns:p14="http://schemas.microsoft.com/office/powerpoint/2010/main" val="165707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smtClean="0">
                <a:solidFill>
                  <a:prstClr val="black">
                    <a:lumMod val="65000"/>
                    <a:lumOff val="35000"/>
                  </a:prstClr>
                </a:solidFill>
                <a:latin typeface="Calibri"/>
              </a:rPr>
              <a:t>11.10.16</a:t>
            </a:r>
            <a:endParaRPr lang="fi-FI">
              <a:solidFill>
                <a:prstClr val="black">
                  <a:lumMod val="65000"/>
                  <a:lumOff val="35000"/>
                </a:prstClr>
              </a:solidFill>
              <a:latin typeface="Calibri"/>
            </a:endParaRPr>
          </a:p>
        </p:txBody>
      </p:sp>
      <p:sp>
        <p:nvSpPr>
          <p:cNvPr id="5" name="Slide Number Placeholder 5"/>
          <p:cNvSpPr>
            <a:spLocks noGrp="1"/>
          </p:cNvSpPr>
          <p:nvPr>
            <p:ph type="sldNum" sz="quarter" idx="4"/>
          </p:nvPr>
        </p:nvSpPr>
        <p:spPr>
          <a:xfrm>
            <a:off x="1895535" y="6369386"/>
            <a:ext cx="2844800" cy="296879"/>
          </a:xfrm>
          <a:prstGeom prst="rect">
            <a:avLst/>
          </a:prstGeom>
        </p:spPr>
        <p:txBody>
          <a:bodyPr/>
          <a:lstStyle>
            <a:lvl1pPr>
              <a:defRPr sz="1200">
                <a:solidFill>
                  <a:schemeClr val="tx1">
                    <a:lumMod val="65000"/>
                    <a:lumOff val="35000"/>
                  </a:schemeClr>
                </a:solidFill>
              </a:defRPr>
            </a:lvl1pPr>
          </a:lstStyle>
          <a:p>
            <a:fld id="{126BEB0C-9E07-47ED-BDF3-741FDDB7B0D7}" type="slidenum">
              <a:rPr lang="fi-FI" smtClean="0">
                <a:solidFill>
                  <a:prstClr val="black">
                    <a:lumMod val="65000"/>
                    <a:lumOff val="35000"/>
                  </a:prstClr>
                </a:solidFill>
                <a:latin typeface="Calibri"/>
              </a:rPr>
              <a:pPr/>
              <a:t>‹#›</a:t>
            </a:fld>
            <a:endParaRPr lang="fi-FI">
              <a:solidFill>
                <a:prstClr val="black">
                  <a:lumMod val="65000"/>
                  <a:lumOff val="35000"/>
                </a:prstClr>
              </a:solidFill>
              <a:latin typeface="Calibri"/>
            </a:endParaRPr>
          </a:p>
        </p:txBody>
      </p:sp>
    </p:spTree>
    <p:extLst>
      <p:ext uri="{BB962C8B-B14F-4D97-AF65-F5344CB8AC3E}">
        <p14:creationId xmlns:p14="http://schemas.microsoft.com/office/powerpoint/2010/main" val="1520159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100"/>
            <a:ext cx="4011084" cy="1162051"/>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4766737" y="2731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i-FI" smtClean="0">
                <a:solidFill>
                  <a:prstClr val="black">
                    <a:lumMod val="65000"/>
                    <a:lumOff val="35000"/>
                  </a:prstClr>
                </a:solidFill>
                <a:latin typeface="Calibri"/>
              </a:rPr>
              <a:t>11.10.16</a:t>
            </a:r>
            <a:endParaRPr lang="fi-FI">
              <a:solidFill>
                <a:prstClr val="black">
                  <a:lumMod val="65000"/>
                  <a:lumOff val="35000"/>
                </a:prstClr>
              </a:solidFill>
              <a:latin typeface="Calibri"/>
            </a:endParaRPr>
          </a:p>
        </p:txBody>
      </p:sp>
      <p:sp>
        <p:nvSpPr>
          <p:cNvPr id="8" name="Slide Number Placeholder 5"/>
          <p:cNvSpPr>
            <a:spLocks noGrp="1"/>
          </p:cNvSpPr>
          <p:nvPr>
            <p:ph type="sldNum" sz="quarter" idx="4"/>
          </p:nvPr>
        </p:nvSpPr>
        <p:spPr>
          <a:xfrm>
            <a:off x="1895535" y="6369386"/>
            <a:ext cx="2844800" cy="296879"/>
          </a:xfrm>
          <a:prstGeom prst="rect">
            <a:avLst/>
          </a:prstGeom>
        </p:spPr>
        <p:txBody>
          <a:bodyPr/>
          <a:lstStyle>
            <a:lvl1pPr>
              <a:defRPr sz="1200">
                <a:solidFill>
                  <a:schemeClr val="tx1">
                    <a:lumMod val="65000"/>
                    <a:lumOff val="35000"/>
                  </a:schemeClr>
                </a:solidFill>
              </a:defRPr>
            </a:lvl1pPr>
          </a:lstStyle>
          <a:p>
            <a:fld id="{126BEB0C-9E07-47ED-BDF3-741FDDB7B0D7}" type="slidenum">
              <a:rPr lang="fi-FI" smtClean="0">
                <a:solidFill>
                  <a:prstClr val="black">
                    <a:lumMod val="65000"/>
                    <a:lumOff val="35000"/>
                  </a:prstClr>
                </a:solidFill>
                <a:latin typeface="Calibri"/>
              </a:rPr>
              <a:pPr/>
              <a:t>‹#›</a:t>
            </a:fld>
            <a:endParaRPr lang="fi-FI">
              <a:solidFill>
                <a:prstClr val="black">
                  <a:lumMod val="65000"/>
                  <a:lumOff val="35000"/>
                </a:prstClr>
              </a:solidFill>
              <a:latin typeface="Calibri"/>
            </a:endParaRPr>
          </a:p>
        </p:txBody>
      </p:sp>
    </p:spTree>
    <p:extLst>
      <p:ext uri="{BB962C8B-B14F-4D97-AF65-F5344CB8AC3E}">
        <p14:creationId xmlns:p14="http://schemas.microsoft.com/office/powerpoint/2010/main" val="1502005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51"/>
            <a:ext cx="7315200" cy="566739"/>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2389717" y="536738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i-FI" smtClean="0">
                <a:solidFill>
                  <a:prstClr val="black">
                    <a:lumMod val="65000"/>
                    <a:lumOff val="35000"/>
                  </a:prstClr>
                </a:solidFill>
                <a:latin typeface="Calibri"/>
              </a:rPr>
              <a:t>11.10.16</a:t>
            </a:r>
            <a:endParaRPr lang="fi-FI">
              <a:solidFill>
                <a:prstClr val="black">
                  <a:lumMod val="65000"/>
                  <a:lumOff val="35000"/>
                </a:prstClr>
              </a:solidFill>
              <a:latin typeface="Calibri"/>
            </a:endParaRPr>
          </a:p>
        </p:txBody>
      </p:sp>
      <p:sp>
        <p:nvSpPr>
          <p:cNvPr id="8" name="Slide Number Placeholder 5"/>
          <p:cNvSpPr>
            <a:spLocks noGrp="1"/>
          </p:cNvSpPr>
          <p:nvPr>
            <p:ph type="sldNum" sz="quarter" idx="4"/>
          </p:nvPr>
        </p:nvSpPr>
        <p:spPr>
          <a:xfrm>
            <a:off x="1895535" y="6369386"/>
            <a:ext cx="2844800" cy="296879"/>
          </a:xfrm>
          <a:prstGeom prst="rect">
            <a:avLst/>
          </a:prstGeom>
        </p:spPr>
        <p:txBody>
          <a:bodyPr/>
          <a:lstStyle>
            <a:lvl1pPr>
              <a:defRPr sz="1200">
                <a:solidFill>
                  <a:schemeClr val="tx1">
                    <a:lumMod val="65000"/>
                    <a:lumOff val="35000"/>
                  </a:schemeClr>
                </a:solidFill>
              </a:defRPr>
            </a:lvl1pPr>
          </a:lstStyle>
          <a:p>
            <a:fld id="{126BEB0C-9E07-47ED-BDF3-741FDDB7B0D7}" type="slidenum">
              <a:rPr lang="fi-FI" smtClean="0">
                <a:solidFill>
                  <a:prstClr val="black">
                    <a:lumMod val="65000"/>
                    <a:lumOff val="35000"/>
                  </a:prstClr>
                </a:solidFill>
                <a:latin typeface="Calibri"/>
              </a:rPr>
              <a:pPr/>
              <a:t>‹#›</a:t>
            </a:fld>
            <a:endParaRPr lang="fi-FI">
              <a:solidFill>
                <a:prstClr val="black">
                  <a:lumMod val="65000"/>
                  <a:lumOff val="35000"/>
                </a:prstClr>
              </a:solidFill>
              <a:latin typeface="Calibri"/>
            </a:endParaRPr>
          </a:p>
        </p:txBody>
      </p:sp>
    </p:spTree>
    <p:extLst>
      <p:ext uri="{BB962C8B-B14F-4D97-AF65-F5344CB8AC3E}">
        <p14:creationId xmlns:p14="http://schemas.microsoft.com/office/powerpoint/2010/main" val="2005171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r>
              <a:rPr lang="fi-FI" smtClean="0">
                <a:solidFill>
                  <a:prstClr val="black">
                    <a:lumMod val="65000"/>
                    <a:lumOff val="35000"/>
                  </a:prstClr>
                </a:solidFill>
                <a:latin typeface="Calibri"/>
              </a:rPr>
              <a:t>11.10.16</a:t>
            </a:r>
            <a:endParaRPr lang="fi-FI">
              <a:solidFill>
                <a:prstClr val="black">
                  <a:lumMod val="65000"/>
                  <a:lumOff val="35000"/>
                </a:prstClr>
              </a:solidFill>
              <a:latin typeface="Calibri"/>
            </a:endParaRPr>
          </a:p>
        </p:txBody>
      </p:sp>
      <p:sp>
        <p:nvSpPr>
          <p:cNvPr id="7" name="Slide Number Placeholder 5"/>
          <p:cNvSpPr>
            <a:spLocks noGrp="1"/>
          </p:cNvSpPr>
          <p:nvPr>
            <p:ph type="sldNum" sz="quarter" idx="4"/>
          </p:nvPr>
        </p:nvSpPr>
        <p:spPr>
          <a:xfrm>
            <a:off x="1895535" y="6369386"/>
            <a:ext cx="2844800" cy="296879"/>
          </a:xfrm>
          <a:prstGeom prst="rect">
            <a:avLst/>
          </a:prstGeom>
        </p:spPr>
        <p:txBody>
          <a:bodyPr/>
          <a:lstStyle>
            <a:lvl1pPr>
              <a:defRPr sz="1200">
                <a:solidFill>
                  <a:schemeClr val="tx1">
                    <a:lumMod val="65000"/>
                    <a:lumOff val="35000"/>
                  </a:schemeClr>
                </a:solidFill>
              </a:defRPr>
            </a:lvl1pPr>
          </a:lstStyle>
          <a:p>
            <a:fld id="{126BEB0C-9E07-47ED-BDF3-741FDDB7B0D7}" type="slidenum">
              <a:rPr lang="fi-FI" smtClean="0">
                <a:solidFill>
                  <a:prstClr val="black">
                    <a:lumMod val="65000"/>
                    <a:lumOff val="35000"/>
                  </a:prstClr>
                </a:solidFill>
                <a:latin typeface="Calibri"/>
              </a:rPr>
              <a:pPr/>
              <a:t>‹#›</a:t>
            </a:fld>
            <a:endParaRPr lang="fi-FI">
              <a:solidFill>
                <a:prstClr val="black">
                  <a:lumMod val="65000"/>
                  <a:lumOff val="35000"/>
                </a:prstClr>
              </a:solidFill>
              <a:latin typeface="Calibri"/>
            </a:endParaRPr>
          </a:p>
        </p:txBody>
      </p:sp>
    </p:spTree>
    <p:extLst>
      <p:ext uri="{BB962C8B-B14F-4D97-AF65-F5344CB8AC3E}">
        <p14:creationId xmlns:p14="http://schemas.microsoft.com/office/powerpoint/2010/main" val="3389160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02"/>
            <a:ext cx="27432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609600" y="274702"/>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r>
              <a:rPr lang="fi-FI" smtClean="0">
                <a:solidFill>
                  <a:prstClr val="black">
                    <a:lumMod val="65000"/>
                    <a:lumOff val="35000"/>
                  </a:prstClr>
                </a:solidFill>
                <a:latin typeface="Calibri"/>
              </a:rPr>
              <a:t>11.10.16</a:t>
            </a:r>
            <a:endParaRPr lang="fi-FI">
              <a:solidFill>
                <a:prstClr val="black">
                  <a:lumMod val="65000"/>
                  <a:lumOff val="35000"/>
                </a:prstClr>
              </a:solidFill>
              <a:latin typeface="Calibri"/>
            </a:endParaRPr>
          </a:p>
        </p:txBody>
      </p:sp>
      <p:sp>
        <p:nvSpPr>
          <p:cNvPr id="7" name="Slide Number Placeholder 5"/>
          <p:cNvSpPr>
            <a:spLocks noGrp="1"/>
          </p:cNvSpPr>
          <p:nvPr>
            <p:ph type="sldNum" sz="quarter" idx="4"/>
          </p:nvPr>
        </p:nvSpPr>
        <p:spPr>
          <a:xfrm>
            <a:off x="1895535" y="6369386"/>
            <a:ext cx="2844800" cy="296879"/>
          </a:xfrm>
          <a:prstGeom prst="rect">
            <a:avLst/>
          </a:prstGeom>
        </p:spPr>
        <p:txBody>
          <a:bodyPr/>
          <a:lstStyle>
            <a:lvl1pPr>
              <a:defRPr sz="1200">
                <a:solidFill>
                  <a:schemeClr val="tx1">
                    <a:lumMod val="65000"/>
                    <a:lumOff val="35000"/>
                  </a:schemeClr>
                </a:solidFill>
              </a:defRPr>
            </a:lvl1pPr>
          </a:lstStyle>
          <a:p>
            <a:fld id="{126BEB0C-9E07-47ED-BDF3-741FDDB7B0D7}" type="slidenum">
              <a:rPr lang="fi-FI" smtClean="0">
                <a:solidFill>
                  <a:prstClr val="black">
                    <a:lumMod val="65000"/>
                    <a:lumOff val="35000"/>
                  </a:prstClr>
                </a:solidFill>
                <a:latin typeface="Calibri"/>
              </a:rPr>
              <a:pPr/>
              <a:t>‹#›</a:t>
            </a:fld>
            <a:endParaRPr lang="fi-FI">
              <a:solidFill>
                <a:prstClr val="black">
                  <a:lumMod val="65000"/>
                  <a:lumOff val="35000"/>
                </a:prstClr>
              </a:solidFill>
              <a:latin typeface="Calibri"/>
            </a:endParaRPr>
          </a:p>
        </p:txBody>
      </p:sp>
    </p:spTree>
    <p:extLst>
      <p:ext uri="{BB962C8B-B14F-4D97-AF65-F5344CB8AC3E}">
        <p14:creationId xmlns:p14="http://schemas.microsoft.com/office/powerpoint/2010/main" val="358599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11754166" y="6613662"/>
            <a:ext cx="376150" cy="24622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0"/>
              </a:spcBef>
              <a:spcAft>
                <a:spcPct val="0"/>
              </a:spcAft>
              <a:defRPr/>
            </a:pPr>
            <a:fld id="{6089FD55-E6CC-1A47-9B50-592EBBCA1BD3}" type="slidenum">
              <a:rPr lang="en-GB" sz="1000">
                <a:solidFill>
                  <a:srgbClr val="FFFFFF"/>
                </a:solidFill>
                <a:latin typeface="Tahoma" charset="0"/>
                <a:ea typeface="ＭＳ Ｐゴシック" charset="0"/>
                <a:cs typeface="ＭＳ Ｐゴシック" charset="0"/>
              </a:rPr>
              <a:pPr algn="ctr" eaLnBrk="0" fontAlgn="base" hangingPunct="0">
                <a:spcBef>
                  <a:spcPct val="0"/>
                </a:spcBef>
                <a:spcAft>
                  <a:spcPct val="0"/>
                </a:spcAft>
                <a:defRPr/>
              </a:pPr>
              <a:t>‹#›</a:t>
            </a:fld>
            <a:endParaRPr lang="en-GB" sz="1000">
              <a:solidFill>
                <a:srgbClr val="000000"/>
              </a:solidFill>
              <a:latin typeface="Tahoma" charset="0"/>
              <a:ea typeface="ＭＳ Ｐゴシック" charset="0"/>
              <a:cs typeface="ＭＳ Ｐゴシック" charset="0"/>
            </a:endParaRPr>
          </a:p>
        </p:txBody>
      </p:sp>
      <p:sp>
        <p:nvSpPr>
          <p:cNvPr id="5" name="Text Box 18"/>
          <p:cNvSpPr txBox="1">
            <a:spLocks noChangeArrowheads="1"/>
          </p:cNvSpPr>
          <p:nvPr/>
        </p:nvSpPr>
        <p:spPr bwMode="auto">
          <a:xfrm>
            <a:off x="0" y="6613662"/>
            <a:ext cx="184666" cy="24622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endParaRPr lang="en-GB" sz="1000">
              <a:solidFill>
                <a:srgbClr val="FFFFFF"/>
              </a:solidFill>
              <a:latin typeface="Tahoma" charset="0"/>
              <a:ea typeface="ＭＳ Ｐゴシック" charset="0"/>
              <a:cs typeface="ＭＳ Ｐゴシック" charset="0"/>
            </a:endParaRPr>
          </a:p>
        </p:txBody>
      </p:sp>
      <p:sp>
        <p:nvSpPr>
          <p:cNvPr id="3083" name="Rectangle 11"/>
          <p:cNvSpPr>
            <a:spLocks noGrp="1" noChangeArrowheads="1"/>
          </p:cNvSpPr>
          <p:nvPr>
            <p:ph type="ctrTitle"/>
          </p:nvPr>
        </p:nvSpPr>
        <p:spPr>
          <a:xfrm>
            <a:off x="1320800" y="1066800"/>
            <a:ext cx="10668000" cy="1143000"/>
          </a:xfrm>
          <a:extLs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lstStyle>
            <a:lvl1pPr>
              <a:defRPr sz="2400"/>
            </a:lvl1pPr>
          </a:lstStyle>
          <a:p>
            <a:pPr lvl="0"/>
            <a:r>
              <a:rPr lang="en-US" noProof="0" smtClean="0"/>
              <a:t>Click to edit Master title style</a:t>
            </a:r>
          </a:p>
        </p:txBody>
      </p:sp>
      <p:sp>
        <p:nvSpPr>
          <p:cNvPr id="3084" name="Rectangle 12"/>
          <p:cNvSpPr>
            <a:spLocks noGrp="1" noChangeArrowheads="1"/>
          </p:cNvSpPr>
          <p:nvPr>
            <p:ph type="subTitle" idx="1"/>
          </p:nvPr>
        </p:nvSpPr>
        <p:spPr>
          <a:xfrm>
            <a:off x="1320800" y="3886200"/>
            <a:ext cx="8534400" cy="1752600"/>
          </a:xfrm>
        </p:spPr>
        <p:txBody>
          <a:bodyPr/>
          <a:lstStyle>
            <a:lvl1pPr marL="0" indent="0">
              <a:spcBef>
                <a:spcPct val="0"/>
              </a:spcBef>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2792242607"/>
      </p:ext>
    </p:extLst>
  </p:cSld>
  <p:clrMapOvr>
    <a:masterClrMapping/>
  </p:clrMapOvr>
  <p:transition xmlns:p14="http://schemas.microsoft.com/office/powerpoint/2010/main">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Tree>
    <p:extLst>
      <p:ext uri="{BB962C8B-B14F-4D97-AF65-F5344CB8AC3E}">
        <p14:creationId xmlns:p14="http://schemas.microsoft.com/office/powerpoint/2010/main" val="2429011868"/>
      </p:ext>
    </p:extLst>
  </p:cSld>
  <p:clrMapOvr>
    <a:masterClrMapping/>
  </p:clrMapOvr>
  <p:transition xmlns:p14="http://schemas.microsoft.com/office/powerpoint/2010/main">
    <p:blinds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37"/>
            <a:ext cx="10363200" cy="1362075"/>
          </a:xfrm>
        </p:spPr>
        <p:txBody>
          <a:bodyPr anchor="t"/>
          <a:lstStyle>
            <a:lvl1pPr algn="l">
              <a:defRPr sz="4000" b="1" cap="all"/>
            </a:lvl1pPr>
          </a:lstStyle>
          <a:p>
            <a:r>
              <a:rPr lang="fi-FI"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Click to edit Master text styles</a:t>
            </a:r>
          </a:p>
        </p:txBody>
      </p:sp>
    </p:spTree>
    <p:extLst>
      <p:ext uri="{BB962C8B-B14F-4D97-AF65-F5344CB8AC3E}">
        <p14:creationId xmlns:p14="http://schemas.microsoft.com/office/powerpoint/2010/main" val="1185092690"/>
      </p:ext>
    </p:extLst>
  </p:cSld>
  <p:clrMapOvr>
    <a:masterClrMapping/>
  </p:clrMapOvr>
  <p:transition xmlns:p14="http://schemas.microsoft.com/office/powerpoint/2010/main">
    <p:blinds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sz="half" idx="1"/>
          </p:nvPr>
        </p:nvSpPr>
        <p:spPr>
          <a:xfrm>
            <a:off x="812800" y="16002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Content Placeholder 3"/>
          <p:cNvSpPr>
            <a:spLocks noGrp="1"/>
          </p:cNvSpPr>
          <p:nvPr>
            <p:ph sz="half" idx="2"/>
          </p:nvPr>
        </p:nvSpPr>
        <p:spPr>
          <a:xfrm>
            <a:off x="6096000" y="16002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Tree>
    <p:extLst>
      <p:ext uri="{BB962C8B-B14F-4D97-AF65-F5344CB8AC3E}">
        <p14:creationId xmlns:p14="http://schemas.microsoft.com/office/powerpoint/2010/main" val="1214616744"/>
      </p:ext>
    </p:extLst>
  </p:cSld>
  <p:clrMapOvr>
    <a:masterClrMapping/>
  </p:clrMapOvr>
  <p:transition xmlns:p14="http://schemas.microsoft.com/office/powerpoint/2010/mai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655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fi-FI"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5" name="Text Placeholder 4"/>
          <p:cNvSpPr>
            <a:spLocks noGrp="1"/>
          </p:cNvSpPr>
          <p:nvPr>
            <p:ph type="body" sz="quarter" idx="3"/>
          </p:nvPr>
        </p:nvSpPr>
        <p:spPr>
          <a:xfrm>
            <a:off x="619342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6" name="Content Placeholder 5"/>
          <p:cNvSpPr>
            <a:spLocks noGrp="1"/>
          </p:cNvSpPr>
          <p:nvPr>
            <p:ph sz="quarter" idx="4"/>
          </p:nvPr>
        </p:nvSpPr>
        <p:spPr>
          <a:xfrm>
            <a:off x="619342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Tree>
    <p:extLst>
      <p:ext uri="{BB962C8B-B14F-4D97-AF65-F5344CB8AC3E}">
        <p14:creationId xmlns:p14="http://schemas.microsoft.com/office/powerpoint/2010/main" val="3366839354"/>
      </p:ext>
    </p:extLst>
  </p:cSld>
  <p:clrMapOvr>
    <a:masterClrMapping/>
  </p:clrMapOvr>
  <p:transition xmlns:p14="http://schemas.microsoft.com/office/powerpoint/2010/main">
    <p:blinds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Tree>
    <p:extLst>
      <p:ext uri="{BB962C8B-B14F-4D97-AF65-F5344CB8AC3E}">
        <p14:creationId xmlns:p14="http://schemas.microsoft.com/office/powerpoint/2010/main" val="194982146"/>
      </p:ext>
    </p:extLst>
  </p:cSld>
  <p:clrMapOvr>
    <a:masterClrMapping/>
  </p:clrMapOvr>
  <p:transition xmlns:p14="http://schemas.microsoft.com/office/powerpoint/2010/main">
    <p:blinds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933606"/>
      </p:ext>
    </p:extLst>
  </p:cSld>
  <p:clrMapOvr>
    <a:masterClrMapping/>
  </p:clrMapOvr>
  <p:transition xmlns:p14="http://schemas.microsoft.com/office/powerpoint/2010/main">
    <p:blinds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fi-FI" smtClean="0"/>
              <a:t>Click to edit Master title style</a:t>
            </a:r>
            <a:endParaRPr lang="en-US"/>
          </a:p>
        </p:txBody>
      </p:sp>
      <p:sp>
        <p:nvSpPr>
          <p:cNvPr id="3" name="Content Placeholder 2"/>
          <p:cNvSpPr>
            <a:spLocks noGrp="1"/>
          </p:cNvSpPr>
          <p:nvPr>
            <p:ph idx="1"/>
          </p:nvPr>
        </p:nvSpPr>
        <p:spPr>
          <a:xfrm>
            <a:off x="4766737" y="2731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Tree>
    <p:extLst>
      <p:ext uri="{BB962C8B-B14F-4D97-AF65-F5344CB8AC3E}">
        <p14:creationId xmlns:p14="http://schemas.microsoft.com/office/powerpoint/2010/main" val="550071166"/>
      </p:ext>
    </p:extLst>
  </p:cSld>
  <p:clrMapOvr>
    <a:masterClrMapping/>
  </p:clrMapOvr>
  <p:transition xmlns:p14="http://schemas.microsoft.com/office/powerpoint/2010/main">
    <p:blinds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fi-FI"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Tree>
    <p:extLst>
      <p:ext uri="{BB962C8B-B14F-4D97-AF65-F5344CB8AC3E}">
        <p14:creationId xmlns:p14="http://schemas.microsoft.com/office/powerpoint/2010/main" val="1042674746"/>
      </p:ext>
    </p:extLst>
  </p:cSld>
  <p:clrMapOvr>
    <a:masterClrMapping/>
  </p:clrMapOvr>
  <p:transition xmlns:p14="http://schemas.microsoft.com/office/powerpoint/2010/main">
    <p:blinds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Tree>
    <p:extLst>
      <p:ext uri="{BB962C8B-B14F-4D97-AF65-F5344CB8AC3E}">
        <p14:creationId xmlns:p14="http://schemas.microsoft.com/office/powerpoint/2010/main" val="1406429333"/>
      </p:ext>
    </p:extLst>
  </p:cSld>
  <p:clrMapOvr>
    <a:masterClrMapping/>
  </p:clrMapOvr>
  <p:transition xmlns:p14="http://schemas.microsoft.com/office/powerpoint/2010/main">
    <p:blinds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381000"/>
            <a:ext cx="2717800" cy="5715000"/>
          </a:xfrm>
        </p:spPr>
        <p:txBody>
          <a:bodyPr vert="eaVert"/>
          <a:lstStyle/>
          <a:p>
            <a:r>
              <a:rPr lang="fi-FI" smtClean="0"/>
              <a:t>Click to edit Master title style</a:t>
            </a:r>
            <a:endParaRPr lang="en-US"/>
          </a:p>
        </p:txBody>
      </p:sp>
      <p:sp>
        <p:nvSpPr>
          <p:cNvPr id="3" name="Vertical Text Placeholder 2"/>
          <p:cNvSpPr>
            <a:spLocks noGrp="1"/>
          </p:cNvSpPr>
          <p:nvPr>
            <p:ph type="body" orient="vert" idx="1"/>
          </p:nvPr>
        </p:nvSpPr>
        <p:spPr>
          <a:xfrm>
            <a:off x="812800" y="381000"/>
            <a:ext cx="7950200" cy="5715000"/>
          </a:xfrm>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Tree>
    <p:extLst>
      <p:ext uri="{BB962C8B-B14F-4D97-AF65-F5344CB8AC3E}">
        <p14:creationId xmlns:p14="http://schemas.microsoft.com/office/powerpoint/2010/main" val="1544924975"/>
      </p:ext>
    </p:extLst>
  </p:cSld>
  <p:clrMapOvr>
    <a:masterClrMapping/>
  </p:clrMapOvr>
  <p:transition xmlns:p14="http://schemas.microsoft.com/office/powerpoint/2010/main">
    <p:blinds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uorakulmio 11"/>
          <p:cNvSpPr/>
          <p:nvPr userDrawn="1"/>
        </p:nvSpPr>
        <p:spPr>
          <a:xfrm>
            <a:off x="571500" y="1428750"/>
            <a:ext cx="11049000" cy="4929188"/>
          </a:xfrm>
          <a:prstGeom prst="rect">
            <a:avLst/>
          </a:prstGeom>
          <a:gradFill flip="none" rotWithShape="1">
            <a:gsLst>
              <a:gs pos="10000">
                <a:srgbClr val="165788">
                  <a:shade val="30000"/>
                  <a:satMod val="115000"/>
                  <a:alpha val="90000"/>
                </a:srgbClr>
              </a:gs>
              <a:gs pos="50000">
                <a:srgbClr val="165788">
                  <a:shade val="67500"/>
                  <a:satMod val="115000"/>
                </a:srgbClr>
              </a:gs>
              <a:gs pos="100000">
                <a:srgbClr val="165788">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defRPr/>
            </a:pPr>
            <a:endParaRPr lang="en-US" sz="2400" b="1">
              <a:solidFill>
                <a:prstClr val="white"/>
              </a:solidFill>
              <a:latin typeface="Calibri"/>
            </a:endParaRPr>
          </a:p>
        </p:txBody>
      </p:sp>
      <p:sp>
        <p:nvSpPr>
          <p:cNvPr id="2" name="Title 1"/>
          <p:cNvSpPr>
            <a:spLocks noGrp="1"/>
          </p:cNvSpPr>
          <p:nvPr>
            <p:ph type="ctrTitle"/>
          </p:nvPr>
        </p:nvSpPr>
        <p:spPr>
          <a:xfrm>
            <a:off x="629344" y="2130426"/>
            <a:ext cx="10363200" cy="1470025"/>
          </a:xfrm>
        </p:spPr>
        <p:txBody>
          <a:bodyPr/>
          <a:lstStyle>
            <a:lvl1pPr algn="l">
              <a:defRPr>
                <a:solidFill>
                  <a:schemeClr val="bg1"/>
                </a:solidFill>
              </a:defRPr>
            </a:lvl1pPr>
          </a:lstStyle>
          <a:p>
            <a:r>
              <a:rPr lang="en-US" dirty="0" smtClean="0"/>
              <a:t>Click to edit Master title style</a:t>
            </a:r>
            <a:endParaRPr lang="fi-FI" dirty="0"/>
          </a:p>
        </p:txBody>
      </p:sp>
      <p:sp>
        <p:nvSpPr>
          <p:cNvPr id="3" name="Subtitle 2"/>
          <p:cNvSpPr>
            <a:spLocks noGrp="1"/>
          </p:cNvSpPr>
          <p:nvPr>
            <p:ph type="subTitle" idx="1"/>
          </p:nvPr>
        </p:nvSpPr>
        <p:spPr>
          <a:xfrm>
            <a:off x="623392" y="3886200"/>
            <a:ext cx="8534400"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i-FI" dirty="0"/>
          </a:p>
        </p:txBody>
      </p:sp>
      <p:sp>
        <p:nvSpPr>
          <p:cNvPr id="4" name="Footer Placeholder 3"/>
          <p:cNvSpPr>
            <a:spLocks noGrp="1"/>
          </p:cNvSpPr>
          <p:nvPr>
            <p:ph type="ftr" sz="quarter" idx="10"/>
          </p:nvPr>
        </p:nvSpPr>
        <p:spPr/>
        <p:txBody>
          <a:bodyPr/>
          <a:lstStyle/>
          <a:p>
            <a:endParaRPr lang="fi-FI" dirty="0">
              <a:solidFill>
                <a:prstClr val="black">
                  <a:lumMod val="50000"/>
                  <a:lumOff val="50000"/>
                </a:prstClr>
              </a:solidFill>
            </a:endParaRPr>
          </a:p>
        </p:txBody>
      </p:sp>
    </p:spTree>
    <p:extLst>
      <p:ext uri="{BB962C8B-B14F-4D97-AF65-F5344CB8AC3E}">
        <p14:creationId xmlns:p14="http://schemas.microsoft.com/office/powerpoint/2010/main" val="7674470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i-FI"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5" name="Footer Placeholder 4"/>
          <p:cNvSpPr>
            <a:spLocks noGrp="1"/>
          </p:cNvSpPr>
          <p:nvPr>
            <p:ph type="ftr" sz="quarter" idx="10"/>
          </p:nvPr>
        </p:nvSpPr>
        <p:spPr/>
        <p:txBody>
          <a:bodyPr/>
          <a:lstStyle/>
          <a:p>
            <a:endParaRPr lang="fi-FI" dirty="0">
              <a:solidFill>
                <a:prstClr val="black">
                  <a:lumMod val="50000"/>
                  <a:lumOff val="50000"/>
                </a:prstClr>
              </a:solidFill>
            </a:endParaRPr>
          </a:p>
        </p:txBody>
      </p:sp>
    </p:spTree>
    <p:extLst>
      <p:ext uri="{BB962C8B-B14F-4D97-AF65-F5344CB8AC3E}">
        <p14:creationId xmlns:p14="http://schemas.microsoft.com/office/powerpoint/2010/main" val="2744210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i-FI" dirty="0"/>
          </a:p>
        </p:txBody>
      </p:sp>
      <p:sp>
        <p:nvSpPr>
          <p:cNvPr id="3" name="Content Placeholder 2"/>
          <p:cNvSpPr>
            <a:spLocks noGrp="1"/>
          </p:cNvSpPr>
          <p:nvPr>
            <p:ph sz="half" idx="1"/>
          </p:nvPr>
        </p:nvSpPr>
        <p:spPr>
          <a:xfrm>
            <a:off x="609600" y="2287414"/>
            <a:ext cx="5384800" cy="4525963"/>
          </a:xfr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4" name="Content Placeholder 3"/>
          <p:cNvSpPr>
            <a:spLocks noGrp="1"/>
          </p:cNvSpPr>
          <p:nvPr>
            <p:ph sz="half" idx="2"/>
          </p:nvPr>
        </p:nvSpPr>
        <p:spPr>
          <a:xfrm>
            <a:off x="6197600" y="2287414"/>
            <a:ext cx="5384800" cy="4525963"/>
          </a:xfr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6" name="Footer Placeholder 5"/>
          <p:cNvSpPr>
            <a:spLocks noGrp="1"/>
          </p:cNvSpPr>
          <p:nvPr>
            <p:ph type="ftr" sz="quarter" idx="10"/>
          </p:nvPr>
        </p:nvSpPr>
        <p:spPr/>
        <p:txBody>
          <a:bodyPr/>
          <a:lstStyle/>
          <a:p>
            <a:endParaRPr lang="fi-FI" dirty="0">
              <a:solidFill>
                <a:prstClr val="black">
                  <a:lumMod val="50000"/>
                  <a:lumOff val="50000"/>
                </a:prstClr>
              </a:solidFill>
            </a:endParaRPr>
          </a:p>
        </p:txBody>
      </p:sp>
    </p:spTree>
    <p:extLst>
      <p:ext uri="{BB962C8B-B14F-4D97-AF65-F5344CB8AC3E}">
        <p14:creationId xmlns:p14="http://schemas.microsoft.com/office/powerpoint/2010/main" val="134845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2130825"/>
            <a:ext cx="103632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828800" y="3886201"/>
            <a:ext cx="8534400" cy="1752600"/>
          </a:xfrm>
        </p:spPr>
        <p:txBody>
          <a:bodyPr/>
          <a:lstStyle>
            <a:lvl1pPr marL="0" indent="0" algn="ctr">
              <a:buNone/>
              <a:defRPr/>
            </a:lvl1pPr>
            <a:lvl2pPr marL="455399" indent="0" algn="ctr">
              <a:buNone/>
              <a:defRPr/>
            </a:lvl2pPr>
            <a:lvl3pPr marL="910806" indent="0" algn="ctr">
              <a:buNone/>
              <a:defRPr/>
            </a:lvl3pPr>
            <a:lvl4pPr marL="1366211" indent="0" algn="ctr">
              <a:buNone/>
              <a:defRPr/>
            </a:lvl4pPr>
            <a:lvl5pPr marL="1821609" indent="0" algn="ctr">
              <a:buNone/>
              <a:defRPr/>
            </a:lvl5pPr>
            <a:lvl6pPr marL="2277015" indent="0" algn="ctr">
              <a:buNone/>
              <a:defRPr/>
            </a:lvl6pPr>
            <a:lvl7pPr marL="2732417" indent="0" algn="ctr">
              <a:buNone/>
              <a:defRPr/>
            </a:lvl7pPr>
            <a:lvl8pPr marL="3187808" indent="0" algn="ctr">
              <a:buNone/>
              <a:defRPr/>
            </a:lvl8pPr>
            <a:lvl9pPr marL="3643217" indent="0" algn="ctr">
              <a:buNone/>
              <a:defRPr/>
            </a:lvl9pPr>
          </a:lstStyle>
          <a:p>
            <a:r>
              <a:rPr lang="fi-FI" smtClean="0"/>
              <a:t>Muokkaa alaotsikon perustyyliä napsautt.</a:t>
            </a:r>
            <a:endParaRPr lang="fi-FI"/>
          </a:p>
        </p:txBody>
      </p:sp>
    </p:spTree>
    <p:extLst>
      <p:ext uri="{BB962C8B-B14F-4D97-AF65-F5344CB8AC3E}">
        <p14:creationId xmlns:p14="http://schemas.microsoft.com/office/powerpoint/2010/main" val="3989713207"/>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fi-FI" dirty="0"/>
          </a:p>
        </p:txBody>
      </p:sp>
      <p:sp>
        <p:nvSpPr>
          <p:cNvPr id="3" name="Text Placeholder 2"/>
          <p:cNvSpPr>
            <a:spLocks noGrp="1"/>
          </p:cNvSpPr>
          <p:nvPr>
            <p:ph type="body" idx="1"/>
          </p:nvPr>
        </p:nvSpPr>
        <p:spPr>
          <a:xfrm>
            <a:off x="609600" y="221317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862088"/>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5" name="Text Placeholder 4"/>
          <p:cNvSpPr>
            <a:spLocks noGrp="1"/>
          </p:cNvSpPr>
          <p:nvPr>
            <p:ph type="body" sz="quarter" idx="3"/>
          </p:nvPr>
        </p:nvSpPr>
        <p:spPr>
          <a:xfrm>
            <a:off x="6193368" y="221317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862088"/>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8" name="Footer Placeholder 7"/>
          <p:cNvSpPr>
            <a:spLocks noGrp="1"/>
          </p:cNvSpPr>
          <p:nvPr>
            <p:ph type="ftr" sz="quarter" idx="10"/>
          </p:nvPr>
        </p:nvSpPr>
        <p:spPr/>
        <p:txBody>
          <a:bodyPr/>
          <a:lstStyle/>
          <a:p>
            <a:endParaRPr lang="fi-FI" dirty="0">
              <a:solidFill>
                <a:prstClr val="black">
                  <a:lumMod val="50000"/>
                  <a:lumOff val="50000"/>
                </a:prstClr>
              </a:solidFill>
            </a:endParaRPr>
          </a:p>
        </p:txBody>
      </p:sp>
    </p:spTree>
    <p:extLst>
      <p:ext uri="{BB962C8B-B14F-4D97-AF65-F5344CB8AC3E}">
        <p14:creationId xmlns:p14="http://schemas.microsoft.com/office/powerpoint/2010/main" val="1823147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i-FI" dirty="0"/>
          </a:p>
        </p:txBody>
      </p:sp>
      <p:sp>
        <p:nvSpPr>
          <p:cNvPr id="4" name="Footer Placeholder 3"/>
          <p:cNvSpPr>
            <a:spLocks noGrp="1"/>
          </p:cNvSpPr>
          <p:nvPr>
            <p:ph type="ftr" sz="quarter" idx="10"/>
          </p:nvPr>
        </p:nvSpPr>
        <p:spPr/>
        <p:txBody>
          <a:bodyPr/>
          <a:lstStyle/>
          <a:p>
            <a:endParaRPr lang="fi-FI" dirty="0">
              <a:solidFill>
                <a:prstClr val="black">
                  <a:lumMod val="50000"/>
                  <a:lumOff val="50000"/>
                </a:prstClr>
              </a:solidFill>
            </a:endParaRPr>
          </a:p>
        </p:txBody>
      </p:sp>
    </p:spTree>
    <p:extLst>
      <p:ext uri="{BB962C8B-B14F-4D97-AF65-F5344CB8AC3E}">
        <p14:creationId xmlns:p14="http://schemas.microsoft.com/office/powerpoint/2010/main" val="40763690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39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1907872447"/>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7334"/>
            <a:ext cx="10363200" cy="1362075"/>
          </a:xfrm>
        </p:spPr>
        <p:txBody>
          <a:bodyPr/>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963084" y="2906722"/>
            <a:ext cx="10363200" cy="1500187"/>
          </a:xfrm>
        </p:spPr>
        <p:txBody>
          <a:bodyPr anchor="b"/>
          <a:lstStyle>
            <a:lvl1pPr marL="0" indent="0">
              <a:buNone/>
              <a:defRPr sz="2000"/>
            </a:lvl1pPr>
            <a:lvl2pPr marL="455399" indent="0">
              <a:buNone/>
              <a:defRPr sz="1800"/>
            </a:lvl2pPr>
            <a:lvl3pPr marL="910806" indent="0">
              <a:buNone/>
              <a:defRPr sz="1600"/>
            </a:lvl3pPr>
            <a:lvl4pPr marL="1366211" indent="0">
              <a:buNone/>
              <a:defRPr sz="1400"/>
            </a:lvl4pPr>
            <a:lvl5pPr marL="1821609" indent="0">
              <a:buNone/>
              <a:defRPr sz="1400"/>
            </a:lvl5pPr>
            <a:lvl6pPr marL="2277015" indent="0">
              <a:buNone/>
              <a:defRPr sz="1400"/>
            </a:lvl6pPr>
            <a:lvl7pPr marL="2732417" indent="0">
              <a:buNone/>
              <a:defRPr sz="1400"/>
            </a:lvl7pPr>
            <a:lvl8pPr marL="3187808" indent="0">
              <a:buNone/>
              <a:defRPr sz="1400"/>
            </a:lvl8pPr>
            <a:lvl9pPr marL="3643217" indent="0">
              <a:buNone/>
              <a:defRPr sz="1400"/>
            </a:lvl9pPr>
          </a:lstStyle>
          <a:p>
            <a:pPr lvl="0"/>
            <a:r>
              <a:rPr lang="fi-FI" smtClean="0"/>
              <a:t>Muokkaa tekstin perustyylejä napsauttamalla</a:t>
            </a:r>
          </a:p>
        </p:txBody>
      </p:sp>
    </p:spTree>
    <p:extLst>
      <p:ext uri="{BB962C8B-B14F-4D97-AF65-F5344CB8AC3E}">
        <p14:creationId xmlns:p14="http://schemas.microsoft.com/office/powerpoint/2010/main" val="250156575"/>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609614" y="1773250"/>
            <a:ext cx="5380567" cy="434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93386" y="1773250"/>
            <a:ext cx="5380567" cy="434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3207091237"/>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9"/>
            <a:ext cx="109728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609600" y="1535117"/>
            <a:ext cx="5386917" cy="639763"/>
          </a:xfrm>
        </p:spPr>
        <p:txBody>
          <a:bodyPr anchor="b"/>
          <a:lstStyle>
            <a:lvl1pPr marL="0" indent="0">
              <a:buNone/>
              <a:defRPr sz="2400" b="1"/>
            </a:lvl1pPr>
            <a:lvl2pPr marL="455399" indent="0">
              <a:buNone/>
              <a:defRPr sz="2000" b="1"/>
            </a:lvl2pPr>
            <a:lvl3pPr marL="910806" indent="0">
              <a:buNone/>
              <a:defRPr sz="1800" b="1"/>
            </a:lvl3pPr>
            <a:lvl4pPr marL="1366211" indent="0">
              <a:buNone/>
              <a:defRPr sz="1600" b="1"/>
            </a:lvl4pPr>
            <a:lvl5pPr marL="1821609" indent="0">
              <a:buNone/>
              <a:defRPr sz="1600" b="1"/>
            </a:lvl5pPr>
            <a:lvl6pPr marL="2277015" indent="0">
              <a:buNone/>
              <a:defRPr sz="1600" b="1"/>
            </a:lvl6pPr>
            <a:lvl7pPr marL="2732417" indent="0">
              <a:buNone/>
              <a:defRPr sz="1600" b="1"/>
            </a:lvl7pPr>
            <a:lvl8pPr marL="3187808" indent="0">
              <a:buNone/>
              <a:defRPr sz="1600" b="1"/>
            </a:lvl8pPr>
            <a:lvl9pPr marL="3643217"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93409" y="1535117"/>
            <a:ext cx="5389033" cy="639763"/>
          </a:xfrm>
        </p:spPr>
        <p:txBody>
          <a:bodyPr anchor="b"/>
          <a:lstStyle>
            <a:lvl1pPr marL="0" indent="0">
              <a:buNone/>
              <a:defRPr sz="2400" b="1"/>
            </a:lvl1pPr>
            <a:lvl2pPr marL="455399" indent="0">
              <a:buNone/>
              <a:defRPr sz="2000" b="1"/>
            </a:lvl2pPr>
            <a:lvl3pPr marL="910806" indent="0">
              <a:buNone/>
              <a:defRPr sz="1800" b="1"/>
            </a:lvl3pPr>
            <a:lvl4pPr marL="1366211" indent="0">
              <a:buNone/>
              <a:defRPr sz="1600" b="1"/>
            </a:lvl4pPr>
            <a:lvl5pPr marL="1821609" indent="0">
              <a:buNone/>
              <a:defRPr sz="1600" b="1"/>
            </a:lvl5pPr>
            <a:lvl6pPr marL="2277015" indent="0">
              <a:buNone/>
              <a:defRPr sz="1600" b="1"/>
            </a:lvl6pPr>
            <a:lvl7pPr marL="2732417" indent="0">
              <a:buNone/>
              <a:defRPr sz="1600" b="1"/>
            </a:lvl7pPr>
            <a:lvl8pPr marL="3187808" indent="0">
              <a:buNone/>
              <a:defRPr sz="1600" b="1"/>
            </a:lvl8pPr>
            <a:lvl9pPr marL="3643217"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9340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1016190596"/>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extLst>
      <p:ext uri="{BB962C8B-B14F-4D97-AF65-F5344CB8AC3E}">
        <p14:creationId xmlns:p14="http://schemas.microsoft.com/office/powerpoint/2010/main" val="869377936"/>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theme" Target="../theme/theme4.xml"/><Relationship Id="rId13"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5.xml"/><Relationship Id="rId13" Type="http://schemas.openxmlformats.org/officeDocument/2006/relationships/image" Target="../media/image9.png"/><Relationship Id="rId14" Type="http://schemas.microsoft.com/office/2007/relationships/hdphoto" Target="../media/hdphoto1.wdp"/><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6.xml"/><Relationship Id="rId13" Type="http://schemas.openxmlformats.org/officeDocument/2006/relationships/image" Target="../media/image10.pn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theme" Target="../theme/theme7.xml"/><Relationship Id="rId8" Type="http://schemas.openxmlformats.org/officeDocument/2006/relationships/image" Target="../media/image11.png"/><Relationship Id="rId1" Type="http://schemas.openxmlformats.org/officeDocument/2006/relationships/slideLayout" Target="../slideLayouts/slideLayout37.xml"/><Relationship Id="rId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45085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407151"/>
            <a:ext cx="12192000" cy="450850"/>
          </a:xfrm>
          <a:prstGeom prst="rect">
            <a:avLst/>
          </a:prstGeom>
        </p:spPr>
      </p:pic>
      <p:pic>
        <p:nvPicPr>
          <p:cNvPr id="9" name="Picture 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06275" y="1947672"/>
            <a:ext cx="2827111" cy="2002536"/>
          </a:xfrm>
          <a:prstGeom prst="rect">
            <a:avLst/>
          </a:prstGeom>
        </p:spPr>
      </p:pic>
      <p:sp>
        <p:nvSpPr>
          <p:cNvPr id="10" name="TextBox 9"/>
          <p:cNvSpPr txBox="1"/>
          <p:nvPr userDrawn="1"/>
        </p:nvSpPr>
        <p:spPr>
          <a:xfrm>
            <a:off x="3092198" y="5833872"/>
            <a:ext cx="6007609" cy="553998"/>
          </a:xfrm>
          <a:prstGeom prst="rect">
            <a:avLst/>
          </a:prstGeom>
          <a:noFill/>
        </p:spPr>
        <p:txBody>
          <a:bodyPr wrap="square" rtlCol="0">
            <a:spAutoFit/>
          </a:bodyPr>
          <a:lstStyle/>
          <a:p>
            <a:pPr algn="ctr"/>
            <a:r>
              <a:rPr lang="en-US" sz="1000" b="0" i="0" dirty="0" err="1" smtClean="0">
                <a:latin typeface="Helvetica Light" charset="0"/>
                <a:ea typeface="Helvetica Light" charset="0"/>
                <a:cs typeface="Helvetica Light" charset="0"/>
              </a:rPr>
              <a:t>MaaS</a:t>
            </a:r>
            <a:r>
              <a:rPr lang="en-US" sz="1000" b="0" i="0" dirty="0" smtClean="0">
                <a:latin typeface="Helvetica Light" charset="0"/>
                <a:ea typeface="Helvetica Light" charset="0"/>
                <a:cs typeface="Helvetica Light" charset="0"/>
              </a:rPr>
              <a:t> Alliance AISBL Secretariat | Avenue Louise 326 B-1050 Brussels</a:t>
            </a:r>
          </a:p>
          <a:p>
            <a:pPr algn="ctr"/>
            <a:r>
              <a:rPr lang="en-US" sz="1000" b="0" i="0" dirty="0" smtClean="0">
                <a:latin typeface="Helvetica Light" charset="0"/>
                <a:ea typeface="Helvetica Light" charset="0"/>
                <a:cs typeface="Helvetica Light" charset="0"/>
              </a:rPr>
              <a:t>Tel : +32 (2) 400 07 00 | e-mail: </a:t>
            </a:r>
            <a:r>
              <a:rPr lang="en-US" sz="1000" b="0" i="0" dirty="0" err="1" smtClean="0">
                <a:latin typeface="Helvetica Light" charset="0"/>
                <a:ea typeface="Helvetica Light" charset="0"/>
                <a:cs typeface="Helvetica Light" charset="0"/>
              </a:rPr>
              <a:t>info@maas-alliance.eu</a:t>
            </a:r>
            <a:endParaRPr lang="en-US" sz="1000" b="0" i="0" dirty="0" smtClean="0">
              <a:latin typeface="Helvetica Light" charset="0"/>
              <a:ea typeface="Helvetica Light" charset="0"/>
              <a:cs typeface="Helvetica Light" charset="0"/>
            </a:endParaRPr>
          </a:p>
          <a:p>
            <a:pPr algn="ctr"/>
            <a:r>
              <a:rPr lang="en-US" sz="1000" b="0" i="0" dirty="0" err="1" smtClean="0">
                <a:latin typeface="Helvetica Light" charset="0"/>
                <a:ea typeface="Helvetica Light" charset="0"/>
                <a:cs typeface="Helvetica Light" charset="0"/>
              </a:rPr>
              <a:t>www.maas-alliance.eu</a:t>
            </a:r>
            <a:endParaRPr lang="en-US" sz="1000" b="0" i="0" dirty="0">
              <a:latin typeface="Helvetica Light" charset="0"/>
              <a:ea typeface="Helvetica Light" charset="0"/>
              <a:cs typeface="Helvetica Light" charset="0"/>
            </a:endParaRPr>
          </a:p>
        </p:txBody>
      </p:sp>
    </p:spTree>
    <p:extLst>
      <p:ext uri="{BB962C8B-B14F-4D97-AF65-F5344CB8AC3E}">
        <p14:creationId xmlns:p14="http://schemas.microsoft.com/office/powerpoint/2010/main" val="158846872"/>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000" b="0" i="0" kern="1200">
          <a:solidFill>
            <a:schemeClr val="tx1"/>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318257"/>
            <a:ext cx="12192000" cy="539749"/>
          </a:xfrm>
          <a:prstGeom prst="rect">
            <a:avLst/>
          </a:prstGeom>
        </p:spPr>
      </p:pic>
      <p:sp>
        <p:nvSpPr>
          <p:cNvPr id="2" name="Title Placeholder 1"/>
          <p:cNvSpPr>
            <a:spLocks noGrp="1"/>
          </p:cNvSpPr>
          <p:nvPr>
            <p:ph type="title"/>
          </p:nvPr>
        </p:nvSpPr>
        <p:spPr>
          <a:xfrm>
            <a:off x="2781701" y="365129"/>
            <a:ext cx="857209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1" y="6405784"/>
            <a:ext cx="2743200" cy="365125"/>
          </a:xfrm>
          <a:prstGeom prst="rect">
            <a:avLst/>
          </a:prstGeom>
        </p:spPr>
        <p:txBody>
          <a:bodyPr vert="horz" lIns="91440" tIns="45720" rIns="91440" bIns="45720" rtlCol="0" anchor="ctr"/>
          <a:lstStyle>
            <a:lvl1pPr algn="l">
              <a:defRPr sz="1200" b="0" i="0">
                <a:solidFill>
                  <a:srgbClr val="353635"/>
                </a:solidFill>
                <a:latin typeface="Helvetica Light" charset="0"/>
                <a:ea typeface="Helvetica Light" charset="0"/>
                <a:cs typeface="Helvetica Light" charset="0"/>
              </a:defRPr>
            </a:lvl1pPr>
          </a:lstStyle>
          <a:p>
            <a:fld id="{D45526A1-EE53-2F4C-AD00-BBDF65F8D4AB}" type="datetimeFigureOut">
              <a:rPr lang="en-US" smtClean="0"/>
              <a:pPr/>
              <a:t>03/05/17</a:t>
            </a:fld>
            <a:endParaRPr lang="en-US" dirty="0"/>
          </a:p>
        </p:txBody>
      </p:sp>
      <p:sp>
        <p:nvSpPr>
          <p:cNvPr id="5" name="Footer Placeholder 4"/>
          <p:cNvSpPr>
            <a:spLocks noGrp="1"/>
          </p:cNvSpPr>
          <p:nvPr>
            <p:ph type="ftr" sz="quarter" idx="3"/>
          </p:nvPr>
        </p:nvSpPr>
        <p:spPr>
          <a:xfrm>
            <a:off x="4038601" y="6405784"/>
            <a:ext cx="4114800" cy="365125"/>
          </a:xfrm>
          <a:prstGeom prst="rect">
            <a:avLst/>
          </a:prstGeom>
        </p:spPr>
        <p:txBody>
          <a:bodyPr vert="horz" lIns="91440" tIns="45720" rIns="91440" bIns="45720" rtlCol="0" anchor="ctr"/>
          <a:lstStyle>
            <a:lvl1pPr algn="ctr">
              <a:defRPr sz="1200" b="0" i="0">
                <a:solidFill>
                  <a:srgbClr val="353635"/>
                </a:solidFill>
                <a:latin typeface="Helvetica" charset="0"/>
                <a:ea typeface="Helvetica" charset="0"/>
                <a:cs typeface="Helvetica" charset="0"/>
              </a:defRPr>
            </a:lvl1pPr>
          </a:lstStyle>
          <a:p>
            <a:endParaRPr lang="en-US" dirty="0"/>
          </a:p>
        </p:txBody>
      </p:sp>
      <p:sp>
        <p:nvSpPr>
          <p:cNvPr id="6" name="Slide Number Placeholder 5"/>
          <p:cNvSpPr>
            <a:spLocks noGrp="1"/>
          </p:cNvSpPr>
          <p:nvPr>
            <p:ph type="sldNum" sz="quarter" idx="4"/>
          </p:nvPr>
        </p:nvSpPr>
        <p:spPr>
          <a:xfrm>
            <a:off x="8610601" y="6405784"/>
            <a:ext cx="2743200" cy="365125"/>
          </a:xfrm>
          <a:prstGeom prst="rect">
            <a:avLst/>
          </a:prstGeom>
        </p:spPr>
        <p:txBody>
          <a:bodyPr vert="horz" lIns="91440" tIns="45720" rIns="91440" bIns="45720" rtlCol="0" anchor="ctr"/>
          <a:lstStyle>
            <a:lvl1pPr algn="r">
              <a:defRPr sz="1200" b="0" i="0">
                <a:solidFill>
                  <a:srgbClr val="353635"/>
                </a:solidFill>
                <a:latin typeface="Helvetica Light" charset="0"/>
                <a:ea typeface="Helvetica Light" charset="0"/>
                <a:cs typeface="Helvetica Light" charset="0"/>
              </a:defRPr>
            </a:lvl1pPr>
          </a:lstStyle>
          <a:p>
            <a:fld id="{5675E2D3-1094-8146-809C-2A4256D05E8D}" type="slidenum">
              <a:rPr lang="en-US" smtClean="0"/>
              <a:pPr/>
              <a:t>‹#›</a:t>
            </a:fld>
            <a:endParaRPr lang="en-US" dirty="0"/>
          </a:p>
        </p:txBody>
      </p:sp>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8069" y="231013"/>
            <a:ext cx="1633355" cy="1156959"/>
          </a:xfrm>
          <a:prstGeom prst="rect">
            <a:avLst/>
          </a:prstGeom>
        </p:spPr>
      </p:pic>
    </p:spTree>
    <p:extLst>
      <p:ext uri="{BB962C8B-B14F-4D97-AF65-F5344CB8AC3E}">
        <p14:creationId xmlns:p14="http://schemas.microsoft.com/office/powerpoint/2010/main" val="370168961"/>
      </p:ext>
    </p:extLst>
  </p:cSld>
  <p:clrMap bg1="lt1" tx1="dk1" bg2="lt2" tx2="dk2" accent1="accent1" accent2="accent2" accent3="accent3" accent4="accent4" accent5="accent5" accent6="accent6" hlink="hlink" folHlink="folHlink"/>
  <p:sldLayoutIdLst>
    <p:sldLayoutId id="2147483655" r:id="rId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b="0" i="0" kern="1200">
          <a:solidFill>
            <a:srgbClr val="353635"/>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353635"/>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rgbClr val="353635"/>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Font typeface="Arial"/>
        <a:buChar char="•"/>
        <a:defRPr sz="2000" kern="1200">
          <a:solidFill>
            <a:srgbClr val="353635"/>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Font typeface="Arial"/>
        <a:buChar char="•"/>
        <a:defRPr sz="1800" kern="1200">
          <a:solidFill>
            <a:srgbClr val="353635"/>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Font typeface="Arial"/>
        <a:buChar char="•"/>
        <a:defRPr sz="1800" kern="1200">
          <a:solidFill>
            <a:srgbClr val="353635"/>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37653" y="2179700"/>
            <a:ext cx="2521119" cy="1785792"/>
          </a:xfrm>
          <a:prstGeom prst="rect">
            <a:avLst/>
          </a:prstGeom>
        </p:spPr>
      </p:pic>
      <p:sp>
        <p:nvSpPr>
          <p:cNvPr id="10" name="TextBox 9"/>
          <p:cNvSpPr txBox="1"/>
          <p:nvPr userDrawn="1"/>
        </p:nvSpPr>
        <p:spPr>
          <a:xfrm>
            <a:off x="3092198" y="4434846"/>
            <a:ext cx="6007609" cy="246221"/>
          </a:xfrm>
          <a:prstGeom prst="rect">
            <a:avLst/>
          </a:prstGeom>
          <a:noFill/>
        </p:spPr>
        <p:txBody>
          <a:bodyPr wrap="square" rtlCol="0">
            <a:spAutoFit/>
          </a:bodyPr>
          <a:lstStyle/>
          <a:p>
            <a:pPr algn="ctr"/>
            <a:r>
              <a:rPr lang="en-US" sz="1000" b="0" i="0" dirty="0" err="1" smtClean="0">
                <a:latin typeface="Helvetica Light" charset="0"/>
                <a:ea typeface="Helvetica Light" charset="0"/>
                <a:cs typeface="Helvetica Light" charset="0"/>
              </a:rPr>
              <a:t>info@maas-alliance.eu</a:t>
            </a:r>
            <a:r>
              <a:rPr lang="en-US" sz="1000" b="0" i="0" dirty="0" smtClean="0">
                <a:latin typeface="Helvetica Light" charset="0"/>
                <a:ea typeface="Helvetica Light" charset="0"/>
                <a:cs typeface="Helvetica Light" charset="0"/>
              </a:rPr>
              <a:t> | </a:t>
            </a:r>
            <a:r>
              <a:rPr lang="en-US" sz="1000" b="0" i="0" dirty="0" err="1" smtClean="0">
                <a:latin typeface="Helvetica Light" charset="0"/>
                <a:ea typeface="Helvetica Light" charset="0"/>
                <a:cs typeface="Helvetica Light" charset="0"/>
              </a:rPr>
              <a:t>www.maas-alliance.eu</a:t>
            </a:r>
            <a:r>
              <a:rPr lang="en-US" sz="1000" b="0" i="0" dirty="0" smtClean="0">
                <a:latin typeface="Helvetica Light" charset="0"/>
                <a:ea typeface="Helvetica Light" charset="0"/>
                <a:cs typeface="Helvetica Light" charset="0"/>
              </a:rPr>
              <a:t> | @</a:t>
            </a:r>
            <a:r>
              <a:rPr lang="en-US" sz="1000" b="0" i="0" dirty="0" err="1" smtClean="0">
                <a:latin typeface="Helvetica Light" charset="0"/>
                <a:ea typeface="Helvetica Light" charset="0"/>
                <a:cs typeface="Helvetica Light" charset="0"/>
              </a:rPr>
              <a:t>MaaS_Alliance</a:t>
            </a:r>
            <a:endParaRPr lang="en-US" sz="1000" b="0" i="0" dirty="0">
              <a:latin typeface="Helvetica Light" charset="0"/>
              <a:ea typeface="Helvetica Light" charset="0"/>
              <a:cs typeface="Helvetica Light" charset="0"/>
            </a:endParaRPr>
          </a:p>
        </p:txBody>
      </p:sp>
    </p:spTree>
    <p:extLst>
      <p:ext uri="{BB962C8B-B14F-4D97-AF65-F5344CB8AC3E}">
        <p14:creationId xmlns:p14="http://schemas.microsoft.com/office/powerpoint/2010/main" val="1477236886"/>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22" name="Picture 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5299082"/>
            <a:ext cx="12192000"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23" name="Rectangle 2"/>
          <p:cNvSpPr>
            <a:spLocks noGrp="1" noChangeArrowheads="1"/>
          </p:cNvSpPr>
          <p:nvPr>
            <p:ph type="title"/>
          </p:nvPr>
        </p:nvSpPr>
        <p:spPr bwMode="auto">
          <a:xfrm>
            <a:off x="609602" y="414338"/>
            <a:ext cx="1096433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89631" tIns="44818" rIns="89631" bIns="44818" numCol="1" anchor="t" anchorCtr="0" compatLnSpc="1">
            <a:prstTxWarp prst="textNoShape">
              <a:avLst/>
            </a:prstTxWarp>
          </a:bodyPr>
          <a:lstStyle/>
          <a:p>
            <a:pPr lvl="0"/>
            <a:r>
              <a:rPr lang="en-GB"/>
              <a:t>Muokkaa otsikon tekstimuotoa napsauttamalla</a:t>
            </a:r>
          </a:p>
        </p:txBody>
      </p:sp>
      <p:sp>
        <p:nvSpPr>
          <p:cNvPr id="81924" name="Rectangle 3"/>
          <p:cNvSpPr>
            <a:spLocks noGrp="1" noChangeArrowheads="1"/>
          </p:cNvSpPr>
          <p:nvPr>
            <p:ph type="body" idx="1"/>
          </p:nvPr>
        </p:nvSpPr>
        <p:spPr bwMode="auto">
          <a:xfrm>
            <a:off x="609602" y="1773240"/>
            <a:ext cx="10964335"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89631" tIns="44818" rIns="89631" bIns="44818" numCol="1" anchor="t" anchorCtr="0" compatLnSpc="1">
            <a:prstTxWarp prst="textNoShape">
              <a:avLst/>
            </a:prstTxWarp>
          </a:bodyPr>
          <a:lstStyle/>
          <a:p>
            <a:pPr lvl="0"/>
            <a:r>
              <a:rPr lang="en-GB"/>
              <a:t>Muokkaa jäsennyksen tekstimuotoa napsauttamalla</a:t>
            </a:r>
          </a:p>
          <a:p>
            <a:pPr lvl="1"/>
            <a:r>
              <a:rPr lang="en-GB"/>
              <a:t>Toinen jäsennystaso</a:t>
            </a:r>
          </a:p>
          <a:p>
            <a:pPr lvl="2"/>
            <a:r>
              <a:rPr lang="en-GB"/>
              <a:t>Kolmas jäsennystaso</a:t>
            </a:r>
          </a:p>
          <a:p>
            <a:pPr lvl="3"/>
            <a:r>
              <a:rPr lang="en-GB"/>
              <a:t>Neljäs jäsennystaso</a:t>
            </a:r>
          </a:p>
          <a:p>
            <a:pPr lvl="4"/>
            <a:r>
              <a:rPr lang="en-GB"/>
              <a:t>Viides jäsennystaso</a:t>
            </a:r>
          </a:p>
          <a:p>
            <a:pPr lvl="4"/>
            <a:r>
              <a:rPr lang="en-GB"/>
              <a:t>Kuudes jäsennystaso</a:t>
            </a:r>
          </a:p>
          <a:p>
            <a:pPr lvl="4"/>
            <a:r>
              <a:rPr lang="en-GB"/>
              <a:t>Seitsemäs jäsennystaso</a:t>
            </a:r>
          </a:p>
          <a:p>
            <a:pPr lvl="4"/>
            <a:r>
              <a:rPr lang="en-GB"/>
              <a:t>Kahdeksas jäsennystaso</a:t>
            </a:r>
          </a:p>
          <a:p>
            <a:pPr lvl="4"/>
            <a:r>
              <a:rPr lang="en-GB"/>
              <a:t>Yhdeksäs jäsennystaso</a:t>
            </a:r>
          </a:p>
        </p:txBody>
      </p:sp>
    </p:spTree>
    <p:extLst>
      <p:ext uri="{BB962C8B-B14F-4D97-AF65-F5344CB8AC3E}">
        <p14:creationId xmlns:p14="http://schemas.microsoft.com/office/powerpoint/2010/main" val="49041820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xmlns:p14="http://schemas.microsoft.com/office/powerpoint/2010/main"/>
  <p:hf hdr="0" ftr="0"/>
  <p:txStyles>
    <p:titleStyle>
      <a:lvl1pPr algn="l" defTabSz="446088" rtl="0" eaLnBrk="0" fontAlgn="base" hangingPunct="0">
        <a:lnSpc>
          <a:spcPts val="3763"/>
        </a:lnSpc>
        <a:spcBef>
          <a:spcPct val="0"/>
        </a:spcBef>
        <a:spcAft>
          <a:spcPct val="0"/>
        </a:spcAft>
        <a:buClr>
          <a:srgbClr val="000000"/>
        </a:buClr>
        <a:buSzPct val="100000"/>
        <a:buFont typeface="Times New Roman" charset="0"/>
        <a:defRPr>
          <a:solidFill>
            <a:srgbClr val="000000"/>
          </a:solidFill>
          <a:latin typeface="+mj-lt"/>
          <a:ea typeface="+mj-ea"/>
          <a:cs typeface="+mj-cs"/>
        </a:defRPr>
      </a:lvl1pPr>
      <a:lvl2pPr algn="l" defTabSz="446088" rtl="0" eaLnBrk="0" fontAlgn="base" hangingPunct="0">
        <a:lnSpc>
          <a:spcPts val="3763"/>
        </a:lnSpc>
        <a:spcBef>
          <a:spcPct val="0"/>
        </a:spcBef>
        <a:spcAft>
          <a:spcPct val="0"/>
        </a:spcAft>
        <a:buClr>
          <a:srgbClr val="000000"/>
        </a:buClr>
        <a:buSzPct val="100000"/>
        <a:buFont typeface="Times New Roman" charset="0"/>
        <a:defRPr>
          <a:solidFill>
            <a:srgbClr val="000000"/>
          </a:solidFill>
          <a:latin typeface="Calibri" pitchFamily="34" charset="0"/>
          <a:ea typeface="Microsoft YaHei" charset="0"/>
          <a:cs typeface="Microsoft YaHei" charset="0"/>
        </a:defRPr>
      </a:lvl2pPr>
      <a:lvl3pPr algn="l" defTabSz="446088" rtl="0" eaLnBrk="0" fontAlgn="base" hangingPunct="0">
        <a:lnSpc>
          <a:spcPts val="3763"/>
        </a:lnSpc>
        <a:spcBef>
          <a:spcPct val="0"/>
        </a:spcBef>
        <a:spcAft>
          <a:spcPct val="0"/>
        </a:spcAft>
        <a:buClr>
          <a:srgbClr val="000000"/>
        </a:buClr>
        <a:buSzPct val="100000"/>
        <a:buFont typeface="Times New Roman" charset="0"/>
        <a:defRPr>
          <a:solidFill>
            <a:srgbClr val="000000"/>
          </a:solidFill>
          <a:latin typeface="Calibri" pitchFamily="34" charset="0"/>
          <a:ea typeface="Microsoft YaHei" charset="0"/>
          <a:cs typeface="Microsoft YaHei" charset="0"/>
        </a:defRPr>
      </a:lvl3pPr>
      <a:lvl4pPr algn="l" defTabSz="446088" rtl="0" eaLnBrk="0" fontAlgn="base" hangingPunct="0">
        <a:lnSpc>
          <a:spcPts val="3763"/>
        </a:lnSpc>
        <a:spcBef>
          <a:spcPct val="0"/>
        </a:spcBef>
        <a:spcAft>
          <a:spcPct val="0"/>
        </a:spcAft>
        <a:buClr>
          <a:srgbClr val="000000"/>
        </a:buClr>
        <a:buSzPct val="100000"/>
        <a:buFont typeface="Times New Roman" charset="0"/>
        <a:defRPr>
          <a:solidFill>
            <a:srgbClr val="000000"/>
          </a:solidFill>
          <a:latin typeface="Calibri" pitchFamily="34" charset="0"/>
          <a:ea typeface="Microsoft YaHei" charset="0"/>
          <a:cs typeface="Microsoft YaHei" charset="0"/>
        </a:defRPr>
      </a:lvl4pPr>
      <a:lvl5pPr algn="l" defTabSz="446088" rtl="0" eaLnBrk="0" fontAlgn="base" hangingPunct="0">
        <a:lnSpc>
          <a:spcPts val="3763"/>
        </a:lnSpc>
        <a:spcBef>
          <a:spcPct val="0"/>
        </a:spcBef>
        <a:spcAft>
          <a:spcPct val="0"/>
        </a:spcAft>
        <a:buClr>
          <a:srgbClr val="000000"/>
        </a:buClr>
        <a:buSzPct val="100000"/>
        <a:buFont typeface="Times New Roman" charset="0"/>
        <a:defRPr>
          <a:solidFill>
            <a:srgbClr val="000000"/>
          </a:solidFill>
          <a:latin typeface="Calibri" pitchFamily="34" charset="0"/>
          <a:ea typeface="Microsoft YaHei" charset="0"/>
          <a:cs typeface="Microsoft YaHei" charset="0"/>
        </a:defRPr>
      </a:lvl5pPr>
      <a:lvl6pPr marL="2504713" indent="-227700" algn="l" defTabSz="447496" rtl="0" fontAlgn="base">
        <a:lnSpc>
          <a:spcPts val="3763"/>
        </a:lnSpc>
        <a:spcBef>
          <a:spcPct val="0"/>
        </a:spcBef>
        <a:spcAft>
          <a:spcPct val="0"/>
        </a:spcAft>
        <a:buClr>
          <a:srgbClr val="000000"/>
        </a:buClr>
        <a:buSzPct val="100000"/>
        <a:buFont typeface="Times New Roman" pitchFamily="16" charset="0"/>
        <a:defRPr>
          <a:solidFill>
            <a:srgbClr val="000000"/>
          </a:solidFill>
          <a:latin typeface="Calibri" pitchFamily="34" charset="0"/>
          <a:ea typeface="Microsoft YaHei" charset="0"/>
          <a:cs typeface="Microsoft YaHei" charset="0"/>
        </a:defRPr>
      </a:lvl6pPr>
      <a:lvl7pPr marL="2960116" indent="-227700" algn="l" defTabSz="447496" rtl="0" fontAlgn="base">
        <a:lnSpc>
          <a:spcPts val="3763"/>
        </a:lnSpc>
        <a:spcBef>
          <a:spcPct val="0"/>
        </a:spcBef>
        <a:spcAft>
          <a:spcPct val="0"/>
        </a:spcAft>
        <a:buClr>
          <a:srgbClr val="000000"/>
        </a:buClr>
        <a:buSzPct val="100000"/>
        <a:buFont typeface="Times New Roman" pitchFamily="16" charset="0"/>
        <a:defRPr>
          <a:solidFill>
            <a:srgbClr val="000000"/>
          </a:solidFill>
          <a:latin typeface="Calibri" pitchFamily="34" charset="0"/>
          <a:ea typeface="Microsoft YaHei" charset="0"/>
          <a:cs typeface="Microsoft YaHei" charset="0"/>
        </a:defRPr>
      </a:lvl7pPr>
      <a:lvl8pPr marL="3415518" indent="-227700" algn="l" defTabSz="447496" rtl="0" fontAlgn="base">
        <a:lnSpc>
          <a:spcPts val="3763"/>
        </a:lnSpc>
        <a:spcBef>
          <a:spcPct val="0"/>
        </a:spcBef>
        <a:spcAft>
          <a:spcPct val="0"/>
        </a:spcAft>
        <a:buClr>
          <a:srgbClr val="000000"/>
        </a:buClr>
        <a:buSzPct val="100000"/>
        <a:buFont typeface="Times New Roman" pitchFamily="16" charset="0"/>
        <a:defRPr>
          <a:solidFill>
            <a:srgbClr val="000000"/>
          </a:solidFill>
          <a:latin typeface="Calibri" pitchFamily="34" charset="0"/>
          <a:ea typeface="Microsoft YaHei" charset="0"/>
          <a:cs typeface="Microsoft YaHei" charset="0"/>
        </a:defRPr>
      </a:lvl8pPr>
      <a:lvl9pPr marL="3870924" indent="-227700" algn="l" defTabSz="447496" rtl="0" fontAlgn="base">
        <a:lnSpc>
          <a:spcPts val="3763"/>
        </a:lnSpc>
        <a:spcBef>
          <a:spcPct val="0"/>
        </a:spcBef>
        <a:spcAft>
          <a:spcPct val="0"/>
        </a:spcAft>
        <a:buClr>
          <a:srgbClr val="000000"/>
        </a:buClr>
        <a:buSzPct val="100000"/>
        <a:buFont typeface="Times New Roman" pitchFamily="16" charset="0"/>
        <a:defRPr>
          <a:solidFill>
            <a:srgbClr val="000000"/>
          </a:solidFill>
          <a:latin typeface="Calibri" pitchFamily="34" charset="0"/>
          <a:ea typeface="Microsoft YaHei" charset="0"/>
          <a:cs typeface="Microsoft YaHei" charset="0"/>
        </a:defRPr>
      </a:lvl9pPr>
    </p:titleStyle>
    <p:bodyStyle>
      <a:lvl1pPr marL="341313" indent="-341313" algn="l" defTabSz="446088" rtl="0" eaLnBrk="0" fontAlgn="base" hangingPunct="0">
        <a:lnSpc>
          <a:spcPct val="93000"/>
        </a:lnSpc>
        <a:spcBef>
          <a:spcPct val="0"/>
        </a:spcBef>
        <a:spcAft>
          <a:spcPts val="1425"/>
        </a:spcAft>
        <a:buClr>
          <a:srgbClr val="000000"/>
        </a:buClr>
        <a:buSzPct val="100000"/>
        <a:buFont typeface="Times New Roman" charset="0"/>
        <a:defRPr sz="3200" b="1">
          <a:solidFill>
            <a:srgbClr val="000000"/>
          </a:solidFill>
          <a:latin typeface="+mn-lt"/>
          <a:ea typeface="+mn-ea"/>
          <a:cs typeface="+mn-cs"/>
        </a:defRPr>
      </a:lvl1pPr>
      <a:lvl2pPr marL="739775" indent="-284163" algn="l" defTabSz="446088" rtl="0" eaLnBrk="0" fontAlgn="base" hangingPunct="0">
        <a:lnSpc>
          <a:spcPts val="2363"/>
        </a:lnSpc>
        <a:spcBef>
          <a:spcPct val="0"/>
        </a:spcBef>
        <a:spcAft>
          <a:spcPts val="1138"/>
        </a:spcAft>
        <a:buClr>
          <a:srgbClr val="000000"/>
        </a:buClr>
        <a:buSzPct val="100000"/>
        <a:buFont typeface="Times New Roman" charset="0"/>
        <a:defRPr sz="2100">
          <a:solidFill>
            <a:srgbClr val="000000"/>
          </a:solidFill>
          <a:latin typeface="+mn-lt"/>
          <a:ea typeface="+mn-ea"/>
          <a:cs typeface="+mn-cs"/>
        </a:defRPr>
      </a:lvl2pPr>
      <a:lvl3pPr marL="1138238" indent="-227013" algn="l" defTabSz="446088" rtl="0" eaLnBrk="0" fontAlgn="base" hangingPunct="0">
        <a:lnSpc>
          <a:spcPts val="2363"/>
        </a:lnSpc>
        <a:spcBef>
          <a:spcPct val="0"/>
        </a:spcBef>
        <a:spcAft>
          <a:spcPts val="850"/>
        </a:spcAft>
        <a:buClr>
          <a:srgbClr val="000000"/>
        </a:buClr>
        <a:buSzPct val="100000"/>
        <a:buFont typeface="Times New Roman" charset="0"/>
        <a:defRPr sz="2100">
          <a:solidFill>
            <a:srgbClr val="000000"/>
          </a:solidFill>
          <a:latin typeface="+mn-lt"/>
          <a:ea typeface="+mn-ea"/>
          <a:cs typeface="+mn-cs"/>
        </a:defRPr>
      </a:lvl3pPr>
      <a:lvl4pPr marL="1593850" indent="-227013" algn="l" defTabSz="446088" rtl="0" eaLnBrk="0" fontAlgn="base" hangingPunct="0">
        <a:lnSpc>
          <a:spcPts val="2363"/>
        </a:lnSpc>
        <a:spcBef>
          <a:spcPct val="0"/>
        </a:spcBef>
        <a:spcAft>
          <a:spcPts val="575"/>
        </a:spcAft>
        <a:buClr>
          <a:srgbClr val="000000"/>
        </a:buClr>
        <a:buSzPct val="100000"/>
        <a:buFont typeface="Times New Roman" charset="0"/>
        <a:defRPr sz="2000">
          <a:solidFill>
            <a:srgbClr val="000000"/>
          </a:solidFill>
          <a:latin typeface="+mn-lt"/>
          <a:ea typeface="+mn-ea"/>
          <a:cs typeface="+mn-cs"/>
        </a:defRPr>
      </a:lvl4pPr>
      <a:lvl5pPr marL="2047875" indent="-227013" algn="l" defTabSz="446088" rtl="0" eaLnBrk="0" fontAlgn="base" hangingPunct="0">
        <a:lnSpc>
          <a:spcPts val="2363"/>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04713" indent="-227700" algn="l" defTabSz="447496" rtl="0" fontAlgn="base">
        <a:lnSpc>
          <a:spcPts val="2363"/>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60116" indent="-227700" algn="l" defTabSz="447496" rtl="0" fontAlgn="base">
        <a:lnSpc>
          <a:spcPts val="2363"/>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15518" indent="-227700" algn="l" defTabSz="447496" rtl="0" fontAlgn="base">
        <a:lnSpc>
          <a:spcPts val="2363"/>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70924" indent="-227700" algn="l" defTabSz="447496" rtl="0" fontAlgn="base">
        <a:lnSpc>
          <a:spcPts val="2363"/>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i-FI"/>
      </a:defPPr>
      <a:lvl1pPr marL="0" algn="l" defTabSz="910806" rtl="0" eaLnBrk="1" latinLnBrk="0" hangingPunct="1">
        <a:defRPr sz="1800" kern="1200">
          <a:solidFill>
            <a:schemeClr val="tx1"/>
          </a:solidFill>
          <a:latin typeface="+mn-lt"/>
          <a:ea typeface="+mn-ea"/>
          <a:cs typeface="+mn-cs"/>
        </a:defRPr>
      </a:lvl1pPr>
      <a:lvl2pPr marL="455399" algn="l" defTabSz="910806" rtl="0" eaLnBrk="1" latinLnBrk="0" hangingPunct="1">
        <a:defRPr sz="1800" kern="1200">
          <a:solidFill>
            <a:schemeClr val="tx1"/>
          </a:solidFill>
          <a:latin typeface="+mn-lt"/>
          <a:ea typeface="+mn-ea"/>
          <a:cs typeface="+mn-cs"/>
        </a:defRPr>
      </a:lvl2pPr>
      <a:lvl3pPr marL="910806" algn="l" defTabSz="910806" rtl="0" eaLnBrk="1" latinLnBrk="0" hangingPunct="1">
        <a:defRPr sz="1800" kern="1200">
          <a:solidFill>
            <a:schemeClr val="tx1"/>
          </a:solidFill>
          <a:latin typeface="+mn-lt"/>
          <a:ea typeface="+mn-ea"/>
          <a:cs typeface="+mn-cs"/>
        </a:defRPr>
      </a:lvl3pPr>
      <a:lvl4pPr marL="1366211" algn="l" defTabSz="910806" rtl="0" eaLnBrk="1" latinLnBrk="0" hangingPunct="1">
        <a:defRPr sz="1800" kern="1200">
          <a:solidFill>
            <a:schemeClr val="tx1"/>
          </a:solidFill>
          <a:latin typeface="+mn-lt"/>
          <a:ea typeface="+mn-ea"/>
          <a:cs typeface="+mn-cs"/>
        </a:defRPr>
      </a:lvl4pPr>
      <a:lvl5pPr marL="1821609" algn="l" defTabSz="910806" rtl="0" eaLnBrk="1" latinLnBrk="0" hangingPunct="1">
        <a:defRPr sz="1800" kern="1200">
          <a:solidFill>
            <a:schemeClr val="tx1"/>
          </a:solidFill>
          <a:latin typeface="+mn-lt"/>
          <a:ea typeface="+mn-ea"/>
          <a:cs typeface="+mn-cs"/>
        </a:defRPr>
      </a:lvl5pPr>
      <a:lvl6pPr marL="2277015" algn="l" defTabSz="910806" rtl="0" eaLnBrk="1" latinLnBrk="0" hangingPunct="1">
        <a:defRPr sz="1800" kern="1200">
          <a:solidFill>
            <a:schemeClr val="tx1"/>
          </a:solidFill>
          <a:latin typeface="+mn-lt"/>
          <a:ea typeface="+mn-ea"/>
          <a:cs typeface="+mn-cs"/>
        </a:defRPr>
      </a:lvl6pPr>
      <a:lvl7pPr marL="2732417" algn="l" defTabSz="910806" rtl="0" eaLnBrk="1" latinLnBrk="0" hangingPunct="1">
        <a:defRPr sz="1800" kern="1200">
          <a:solidFill>
            <a:schemeClr val="tx1"/>
          </a:solidFill>
          <a:latin typeface="+mn-lt"/>
          <a:ea typeface="+mn-ea"/>
          <a:cs typeface="+mn-cs"/>
        </a:defRPr>
      </a:lvl7pPr>
      <a:lvl8pPr marL="3187808" algn="l" defTabSz="910806" rtl="0" eaLnBrk="1" latinLnBrk="0" hangingPunct="1">
        <a:defRPr sz="1800" kern="1200">
          <a:solidFill>
            <a:schemeClr val="tx1"/>
          </a:solidFill>
          <a:latin typeface="+mn-lt"/>
          <a:ea typeface="+mn-ea"/>
          <a:cs typeface="+mn-cs"/>
        </a:defRPr>
      </a:lvl8pPr>
      <a:lvl9pPr marL="3643217" algn="l" defTabSz="91080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fi-FI" dirty="0"/>
          </a:p>
        </p:txBody>
      </p:sp>
      <p:sp>
        <p:nvSpPr>
          <p:cNvPr id="3" name="Text Placeholder 2"/>
          <p:cNvSpPr>
            <a:spLocks noGrp="1"/>
          </p:cNvSpPr>
          <p:nvPr>
            <p:ph type="body" idx="1"/>
          </p:nvPr>
        </p:nvSpPr>
        <p:spPr>
          <a:xfrm>
            <a:off x="609600" y="1600202"/>
            <a:ext cx="10972800" cy="44151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635397" y="6369386"/>
            <a:ext cx="1132543" cy="296879"/>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fi-FI" smtClean="0">
                <a:solidFill>
                  <a:prstClr val="black">
                    <a:lumMod val="65000"/>
                    <a:lumOff val="35000"/>
                  </a:prstClr>
                </a:solidFill>
                <a:latin typeface="Calibri"/>
                <a:ea typeface="ＭＳ Ｐゴシック" pitchFamily="34" charset="-128"/>
              </a:rPr>
              <a:t>11.10.16</a:t>
            </a:r>
            <a:endParaRPr lang="fi-FI">
              <a:solidFill>
                <a:prstClr val="black">
                  <a:lumMod val="65000"/>
                  <a:lumOff val="35000"/>
                </a:prstClr>
              </a:solidFill>
              <a:latin typeface="Calibri"/>
              <a:ea typeface="ＭＳ Ｐゴシック" pitchFamily="34" charset="-128"/>
            </a:endParaRPr>
          </a:p>
        </p:txBody>
      </p:sp>
      <p:pic>
        <p:nvPicPr>
          <p:cNvPr id="2050" name="Picture 2" descr="http://futurage.group.shef.ac.uk/assets/images/University%20of%20Tampere.bmp"/>
          <p:cNvPicPr>
            <a:picLocks noChangeAspect="1" noChangeArrowheads="1"/>
          </p:cNvPicPr>
          <p:nvPr userDrawn="1"/>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8256246" y="5959688"/>
            <a:ext cx="3395695" cy="5922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8279647" y="6551949"/>
            <a:ext cx="3372300" cy="228631"/>
          </a:xfrm>
          <a:prstGeom prst="rect">
            <a:avLst/>
          </a:prstGeom>
        </p:spPr>
        <p:txBody>
          <a:bodyPr wrap="none">
            <a:noAutofit/>
          </a:bodyPr>
          <a:lstStyle/>
          <a:p>
            <a:r>
              <a:rPr lang="en-US" sz="1200" dirty="0">
                <a:solidFill>
                  <a:prstClr val="black">
                    <a:lumMod val="65000"/>
                    <a:lumOff val="35000"/>
                  </a:prstClr>
                </a:solidFill>
                <a:latin typeface="Cambria" pitchFamily="18" charset="0"/>
                <a:ea typeface="ＭＳ Ｐゴシック" pitchFamily="34" charset="-128"/>
              </a:rPr>
              <a:t>Smart Traffic Business Development</a:t>
            </a:r>
            <a:endParaRPr lang="fi-FI" sz="1200" dirty="0">
              <a:solidFill>
                <a:prstClr val="black">
                  <a:lumMod val="65000"/>
                  <a:lumOff val="35000"/>
                </a:prstClr>
              </a:solidFill>
              <a:latin typeface="Cambria" pitchFamily="18" charset="0"/>
              <a:ea typeface="ＭＳ Ｐゴシック" pitchFamily="34" charset="-128"/>
            </a:endParaRPr>
          </a:p>
        </p:txBody>
      </p:sp>
      <p:sp>
        <p:nvSpPr>
          <p:cNvPr id="11" name="Slide Number Placeholder 5"/>
          <p:cNvSpPr>
            <a:spLocks noGrp="1"/>
          </p:cNvSpPr>
          <p:nvPr>
            <p:ph type="sldNum" sz="quarter" idx="4"/>
          </p:nvPr>
        </p:nvSpPr>
        <p:spPr>
          <a:xfrm>
            <a:off x="1895535" y="6369386"/>
            <a:ext cx="2844800" cy="296879"/>
          </a:xfrm>
          <a:prstGeom prst="rect">
            <a:avLst/>
          </a:prstGeom>
        </p:spPr>
        <p:txBody>
          <a:bodyPr/>
          <a:lstStyle>
            <a:lvl1pPr>
              <a:defRPr sz="1200">
                <a:solidFill>
                  <a:schemeClr val="tx1">
                    <a:lumMod val="65000"/>
                    <a:lumOff val="35000"/>
                  </a:schemeClr>
                </a:solidFill>
              </a:defRPr>
            </a:lvl1pPr>
          </a:lstStyle>
          <a:p>
            <a:fld id="{126BEB0C-9E07-47ED-BDF3-741FDDB7B0D7}" type="slidenum">
              <a:rPr lang="fi-FI" smtClean="0">
                <a:solidFill>
                  <a:prstClr val="black">
                    <a:lumMod val="65000"/>
                    <a:lumOff val="35000"/>
                  </a:prstClr>
                </a:solidFill>
                <a:latin typeface="Calibri"/>
                <a:ea typeface="ＭＳ Ｐゴシック" pitchFamily="34" charset="-128"/>
              </a:rPr>
              <a:pPr/>
              <a:t>‹#›</a:t>
            </a:fld>
            <a:endParaRPr lang="fi-FI">
              <a:solidFill>
                <a:prstClr val="black">
                  <a:lumMod val="65000"/>
                  <a:lumOff val="35000"/>
                </a:prstClr>
              </a:solidFill>
              <a:latin typeface="Calibri"/>
              <a:ea typeface="ＭＳ Ｐゴシック" pitchFamily="34" charset="-128"/>
            </a:endParaRPr>
          </a:p>
        </p:txBody>
      </p:sp>
    </p:spTree>
    <p:extLst>
      <p:ext uri="{BB962C8B-B14F-4D97-AF65-F5344CB8AC3E}">
        <p14:creationId xmlns:p14="http://schemas.microsoft.com/office/powerpoint/2010/main" val="228744062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Rectangle 12"/>
          <p:cNvSpPr>
            <a:spLocks noGrp="1" noChangeArrowheads="1"/>
          </p:cNvSpPr>
          <p:nvPr>
            <p:ph type="title"/>
          </p:nvPr>
        </p:nvSpPr>
        <p:spPr bwMode="auto">
          <a:xfrm>
            <a:off x="812800" y="381000"/>
            <a:ext cx="10871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13"/>
          <p:cNvSpPr>
            <a:spLocks noGrp="1" noChangeArrowheads="1"/>
          </p:cNvSpPr>
          <p:nvPr>
            <p:ph type="body" idx="1"/>
          </p:nvPr>
        </p:nvSpPr>
        <p:spPr bwMode="auto">
          <a:xfrm>
            <a:off x="812800" y="1600200"/>
            <a:ext cx="10363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028" name="Picture 18"/>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486028" y="137"/>
            <a:ext cx="170603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7" name="Text Box 19"/>
          <p:cNvSpPr txBox="1">
            <a:spLocks noChangeArrowheads="1"/>
          </p:cNvSpPr>
          <p:nvPr/>
        </p:nvSpPr>
        <p:spPr bwMode="auto">
          <a:xfrm>
            <a:off x="8950068" y="6651626"/>
            <a:ext cx="184666" cy="2923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0"/>
              </a:spcBef>
              <a:spcAft>
                <a:spcPct val="0"/>
              </a:spcAft>
              <a:defRPr/>
            </a:pPr>
            <a:endParaRPr lang="en-GB" sz="1300">
              <a:solidFill>
                <a:srgbClr val="000000"/>
              </a:solidFill>
              <a:latin typeface="Arial" charset="0"/>
              <a:ea typeface="ＭＳ Ｐゴシック" charset="0"/>
              <a:cs typeface="ＭＳ Ｐゴシック" charset="0"/>
            </a:endParaRPr>
          </a:p>
        </p:txBody>
      </p:sp>
      <p:sp>
        <p:nvSpPr>
          <p:cNvPr id="2070" name="Text Box 22"/>
          <p:cNvSpPr txBox="1">
            <a:spLocks noChangeArrowheads="1"/>
          </p:cNvSpPr>
          <p:nvPr/>
        </p:nvSpPr>
        <p:spPr bwMode="auto">
          <a:xfrm>
            <a:off x="0" y="6613662"/>
            <a:ext cx="1262560" cy="24622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GB" sz="1000">
                <a:solidFill>
                  <a:srgbClr val="FFFFFF"/>
                </a:solidFill>
                <a:latin typeface="Tahoma" charset="0"/>
                <a:ea typeface="ＭＳ Ｐゴシック" charset="0"/>
                <a:cs typeface="ＭＳ Ｐゴシック" charset="0"/>
              </a:rPr>
              <a:t>March 13</a:t>
            </a:r>
            <a:r>
              <a:rPr lang="en-GB" sz="1000" baseline="30000">
                <a:solidFill>
                  <a:srgbClr val="FFFFFF"/>
                </a:solidFill>
                <a:latin typeface="Tahoma" charset="0"/>
                <a:ea typeface="ＭＳ Ｐゴシック" charset="0"/>
                <a:cs typeface="ＭＳ Ｐゴシック" charset="0"/>
              </a:rPr>
              <a:t>th</a:t>
            </a:r>
            <a:r>
              <a:rPr lang="en-GB" sz="1000">
                <a:solidFill>
                  <a:srgbClr val="FFFFFF"/>
                </a:solidFill>
                <a:latin typeface="Tahoma" charset="0"/>
                <a:ea typeface="ＭＳ Ｐゴシック" charset="0"/>
                <a:cs typeface="ＭＳ Ｐゴシック" charset="0"/>
              </a:rPr>
              <a:t>  ,  2002</a:t>
            </a:r>
          </a:p>
        </p:txBody>
      </p:sp>
      <p:sp>
        <p:nvSpPr>
          <p:cNvPr id="2069" name="Text Box 21"/>
          <p:cNvSpPr txBox="1">
            <a:spLocks noChangeArrowheads="1"/>
          </p:cNvSpPr>
          <p:nvPr/>
        </p:nvSpPr>
        <p:spPr bwMode="auto">
          <a:xfrm>
            <a:off x="11754166" y="6613662"/>
            <a:ext cx="376150" cy="24622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0"/>
              </a:spcBef>
              <a:spcAft>
                <a:spcPct val="0"/>
              </a:spcAft>
              <a:defRPr/>
            </a:pPr>
            <a:fld id="{17D28E96-A20B-3747-8166-853D1FB67292}" type="slidenum">
              <a:rPr lang="en-GB" sz="1000">
                <a:solidFill>
                  <a:srgbClr val="FFFFFF"/>
                </a:solidFill>
                <a:latin typeface="Tahoma" charset="0"/>
                <a:ea typeface="ＭＳ Ｐゴシック" charset="0"/>
                <a:cs typeface="ＭＳ Ｐゴシック" charset="0"/>
              </a:rPr>
              <a:pPr algn="ctr" eaLnBrk="0" fontAlgn="base" hangingPunct="0">
                <a:spcBef>
                  <a:spcPct val="0"/>
                </a:spcBef>
                <a:spcAft>
                  <a:spcPct val="0"/>
                </a:spcAft>
                <a:defRPr/>
              </a:pPr>
              <a:t>‹#›</a:t>
            </a:fld>
            <a:endParaRPr lang="en-GB" sz="1000">
              <a:solidFill>
                <a:srgbClr val="00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1838958508"/>
      </p:ext>
    </p:extLst>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xmlns:p14="http://schemas.microsoft.com/office/powerpoint/2010/main">
    <p:blinds dir="vert"/>
  </p:transition>
  <p:txStyles>
    <p:titleStyle>
      <a:lvl1pPr algn="l" rtl="0" eaLnBrk="0" fontAlgn="base" hangingPunct="0">
        <a:spcBef>
          <a:spcPct val="0"/>
        </a:spcBef>
        <a:spcAft>
          <a:spcPct val="0"/>
        </a:spcAft>
        <a:defRPr kumimoji="1" sz="2800" b="1">
          <a:solidFill>
            <a:schemeClr val="tx1"/>
          </a:solidFill>
          <a:latin typeface="+mj-lt"/>
          <a:ea typeface="+mj-ea"/>
          <a:cs typeface="ＭＳ Ｐゴシック" charset="0"/>
        </a:defRPr>
      </a:lvl1pPr>
      <a:lvl2pPr algn="l" rtl="0" eaLnBrk="0" fontAlgn="base" hangingPunct="0">
        <a:spcBef>
          <a:spcPct val="0"/>
        </a:spcBef>
        <a:spcAft>
          <a:spcPct val="0"/>
        </a:spcAft>
        <a:defRPr kumimoji="1" sz="2800" b="1">
          <a:solidFill>
            <a:schemeClr val="tx1"/>
          </a:solidFill>
          <a:latin typeface="Tahoma" charset="0"/>
          <a:ea typeface="ＭＳ Ｐゴシック" charset="0"/>
          <a:cs typeface="ＭＳ Ｐゴシック" charset="0"/>
        </a:defRPr>
      </a:lvl2pPr>
      <a:lvl3pPr algn="l" rtl="0" eaLnBrk="0" fontAlgn="base" hangingPunct="0">
        <a:spcBef>
          <a:spcPct val="0"/>
        </a:spcBef>
        <a:spcAft>
          <a:spcPct val="0"/>
        </a:spcAft>
        <a:defRPr kumimoji="1" sz="2800" b="1">
          <a:solidFill>
            <a:schemeClr val="tx1"/>
          </a:solidFill>
          <a:latin typeface="Tahoma" charset="0"/>
          <a:ea typeface="ＭＳ Ｐゴシック" charset="0"/>
          <a:cs typeface="ＭＳ Ｐゴシック" charset="0"/>
        </a:defRPr>
      </a:lvl3pPr>
      <a:lvl4pPr algn="l" rtl="0" eaLnBrk="0" fontAlgn="base" hangingPunct="0">
        <a:spcBef>
          <a:spcPct val="0"/>
        </a:spcBef>
        <a:spcAft>
          <a:spcPct val="0"/>
        </a:spcAft>
        <a:defRPr kumimoji="1" sz="2800" b="1">
          <a:solidFill>
            <a:schemeClr val="tx1"/>
          </a:solidFill>
          <a:latin typeface="Tahoma" charset="0"/>
          <a:ea typeface="ＭＳ Ｐゴシック" charset="0"/>
          <a:cs typeface="ＭＳ Ｐゴシック" charset="0"/>
        </a:defRPr>
      </a:lvl4pPr>
      <a:lvl5pPr algn="l" rtl="0" eaLnBrk="0" fontAlgn="base" hangingPunct="0">
        <a:spcBef>
          <a:spcPct val="0"/>
        </a:spcBef>
        <a:spcAft>
          <a:spcPct val="0"/>
        </a:spcAft>
        <a:defRPr kumimoji="1" sz="2800" b="1">
          <a:solidFill>
            <a:schemeClr val="tx1"/>
          </a:solidFill>
          <a:latin typeface="Tahoma" charset="0"/>
          <a:ea typeface="ＭＳ Ｐゴシック" charset="0"/>
          <a:cs typeface="ＭＳ Ｐゴシック" charset="0"/>
        </a:defRPr>
      </a:lvl5pPr>
      <a:lvl6pPr marL="457200" algn="l" rtl="0" eaLnBrk="0" fontAlgn="base" hangingPunct="0">
        <a:spcBef>
          <a:spcPct val="0"/>
        </a:spcBef>
        <a:spcAft>
          <a:spcPct val="0"/>
        </a:spcAft>
        <a:defRPr kumimoji="1" sz="2800" b="1">
          <a:solidFill>
            <a:schemeClr val="tx1"/>
          </a:solidFill>
          <a:latin typeface="Tahoma" charset="0"/>
          <a:ea typeface="ＭＳ Ｐゴシック" charset="0"/>
        </a:defRPr>
      </a:lvl6pPr>
      <a:lvl7pPr marL="914400" algn="l" rtl="0" eaLnBrk="0" fontAlgn="base" hangingPunct="0">
        <a:spcBef>
          <a:spcPct val="0"/>
        </a:spcBef>
        <a:spcAft>
          <a:spcPct val="0"/>
        </a:spcAft>
        <a:defRPr kumimoji="1" sz="2800" b="1">
          <a:solidFill>
            <a:schemeClr val="tx1"/>
          </a:solidFill>
          <a:latin typeface="Tahoma" charset="0"/>
          <a:ea typeface="ＭＳ Ｐゴシック" charset="0"/>
        </a:defRPr>
      </a:lvl7pPr>
      <a:lvl8pPr marL="1371600" algn="l" rtl="0" eaLnBrk="0" fontAlgn="base" hangingPunct="0">
        <a:spcBef>
          <a:spcPct val="0"/>
        </a:spcBef>
        <a:spcAft>
          <a:spcPct val="0"/>
        </a:spcAft>
        <a:defRPr kumimoji="1" sz="2800" b="1">
          <a:solidFill>
            <a:schemeClr val="tx1"/>
          </a:solidFill>
          <a:latin typeface="Tahoma" charset="0"/>
          <a:ea typeface="ＭＳ Ｐゴシック" charset="0"/>
        </a:defRPr>
      </a:lvl8pPr>
      <a:lvl9pPr marL="1828800" algn="l" rtl="0" eaLnBrk="0" fontAlgn="base" hangingPunct="0">
        <a:spcBef>
          <a:spcPct val="0"/>
        </a:spcBef>
        <a:spcAft>
          <a:spcPct val="0"/>
        </a:spcAft>
        <a:defRPr kumimoji="1" sz="2800" b="1">
          <a:solidFill>
            <a:schemeClr val="tx1"/>
          </a:solidFill>
          <a:latin typeface="Tahoma" charset="0"/>
          <a:ea typeface="ＭＳ Ｐゴシック" charset="0"/>
        </a:defRPr>
      </a:lvl9pPr>
    </p:titleStyle>
    <p:bodyStyle>
      <a:lvl1pPr marL="342900" indent="-342900" algn="l" rtl="0" eaLnBrk="0" fontAlgn="base" hangingPunct="0">
        <a:spcBef>
          <a:spcPct val="20000"/>
        </a:spcBef>
        <a:spcAft>
          <a:spcPct val="0"/>
        </a:spcAft>
        <a:buChar char="•"/>
        <a:defRPr kumimoji="1" sz="2400" b="1">
          <a:solidFill>
            <a:srgbClr val="FF9900"/>
          </a:solidFill>
          <a:latin typeface="+mn-lt"/>
          <a:ea typeface="+mn-ea"/>
          <a:cs typeface="ＭＳ Ｐゴシック" charset="0"/>
        </a:defRPr>
      </a:lvl1pPr>
      <a:lvl2pPr marL="742950" indent="-285750" algn="l" rtl="0" eaLnBrk="0" fontAlgn="base" hangingPunct="0">
        <a:spcBef>
          <a:spcPct val="20000"/>
        </a:spcBef>
        <a:spcAft>
          <a:spcPct val="0"/>
        </a:spcAft>
        <a:buFont typeface="Monotype Sorts" charset="0"/>
        <a:buChar char="3"/>
        <a:defRPr kumimoji="1" sz="2000" b="1">
          <a:solidFill>
            <a:schemeClr val="tx1"/>
          </a:solidFill>
          <a:latin typeface="+mn-lt"/>
          <a:ea typeface="+mn-ea"/>
        </a:defRPr>
      </a:lvl2pPr>
      <a:lvl3pPr marL="1143000" indent="-228600" algn="l" rtl="0" eaLnBrk="0" fontAlgn="base" hangingPunct="0">
        <a:spcBef>
          <a:spcPct val="20000"/>
        </a:spcBef>
        <a:spcAft>
          <a:spcPct val="0"/>
        </a:spcAft>
        <a:buChar char="–"/>
        <a:defRPr kumimoji="1" b="1">
          <a:solidFill>
            <a:schemeClr val="tx1"/>
          </a:solidFill>
          <a:latin typeface="+mn-lt"/>
          <a:ea typeface="+mn-ea"/>
        </a:defRPr>
      </a:lvl3pPr>
      <a:lvl4pPr marL="1600200" indent="-228600" algn="l" rtl="0" eaLnBrk="0" fontAlgn="base" hangingPunct="0">
        <a:spcBef>
          <a:spcPct val="20000"/>
        </a:spcBef>
        <a:spcAft>
          <a:spcPct val="0"/>
        </a:spcAft>
        <a:buChar char="–"/>
        <a:defRPr kumimoji="1" b="1">
          <a:solidFill>
            <a:srgbClr val="FF9900"/>
          </a:solidFill>
          <a:latin typeface="+mn-lt"/>
          <a:ea typeface="+mn-ea"/>
        </a:defRPr>
      </a:lvl4pPr>
      <a:lvl5pPr marL="2057400" indent="-228600" algn="l" rtl="0" eaLnBrk="0" fontAlgn="base" hangingPunct="0">
        <a:spcBef>
          <a:spcPct val="20000"/>
        </a:spcBef>
        <a:spcAft>
          <a:spcPct val="0"/>
        </a:spcAft>
        <a:buChar char="»"/>
        <a:defRPr kumimoji="1">
          <a:solidFill>
            <a:schemeClr val="tx1"/>
          </a:solidFill>
          <a:latin typeface="Impact" charset="0"/>
          <a:ea typeface="+mn-ea"/>
        </a:defRPr>
      </a:lvl5pPr>
      <a:lvl6pPr marL="2514600" indent="-228600" algn="l" rtl="0" eaLnBrk="0" fontAlgn="base" hangingPunct="0">
        <a:spcBef>
          <a:spcPct val="20000"/>
        </a:spcBef>
        <a:spcAft>
          <a:spcPct val="0"/>
        </a:spcAft>
        <a:buChar char="»"/>
        <a:defRPr kumimoji="1">
          <a:solidFill>
            <a:schemeClr val="tx1"/>
          </a:solidFill>
          <a:latin typeface="Impact" charset="0"/>
          <a:ea typeface="+mn-ea"/>
        </a:defRPr>
      </a:lvl6pPr>
      <a:lvl7pPr marL="2971800" indent="-228600" algn="l" rtl="0" eaLnBrk="0" fontAlgn="base" hangingPunct="0">
        <a:spcBef>
          <a:spcPct val="20000"/>
        </a:spcBef>
        <a:spcAft>
          <a:spcPct val="0"/>
        </a:spcAft>
        <a:buChar char="»"/>
        <a:defRPr kumimoji="1">
          <a:solidFill>
            <a:schemeClr val="tx1"/>
          </a:solidFill>
          <a:latin typeface="Impact" charset="0"/>
          <a:ea typeface="+mn-ea"/>
        </a:defRPr>
      </a:lvl7pPr>
      <a:lvl8pPr marL="3429000" indent="-228600" algn="l" rtl="0" eaLnBrk="0" fontAlgn="base" hangingPunct="0">
        <a:spcBef>
          <a:spcPct val="20000"/>
        </a:spcBef>
        <a:spcAft>
          <a:spcPct val="0"/>
        </a:spcAft>
        <a:buChar char="»"/>
        <a:defRPr kumimoji="1">
          <a:solidFill>
            <a:schemeClr val="tx1"/>
          </a:solidFill>
          <a:latin typeface="Impact" charset="0"/>
          <a:ea typeface="+mn-ea"/>
        </a:defRPr>
      </a:lvl8pPr>
      <a:lvl9pPr marL="3886200" indent="-228600" algn="l" rtl="0" eaLnBrk="0" fontAlgn="base" hangingPunct="0">
        <a:spcBef>
          <a:spcPct val="20000"/>
        </a:spcBef>
        <a:spcAft>
          <a:spcPct val="0"/>
        </a:spcAft>
        <a:buChar char="»"/>
        <a:defRPr kumimoji="1">
          <a:solidFill>
            <a:schemeClr val="tx1"/>
          </a:solidFill>
          <a:latin typeface="Impact"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205880"/>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fi-FI" dirty="0"/>
          </a:p>
        </p:txBody>
      </p:sp>
      <p:sp>
        <p:nvSpPr>
          <p:cNvPr id="3" name="Text Placeholder 2"/>
          <p:cNvSpPr>
            <a:spLocks noGrp="1"/>
          </p:cNvSpPr>
          <p:nvPr>
            <p:ph type="body" idx="1"/>
          </p:nvPr>
        </p:nvSpPr>
        <p:spPr>
          <a:xfrm>
            <a:off x="609600" y="2359422"/>
            <a:ext cx="10972800" cy="438194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4" name="Footer Placeholder 3"/>
          <p:cNvSpPr>
            <a:spLocks noGrp="1"/>
          </p:cNvSpPr>
          <p:nvPr>
            <p:ph type="ftr" sz="quarter" idx="3"/>
          </p:nvPr>
        </p:nvSpPr>
        <p:spPr>
          <a:xfrm>
            <a:off x="7728181" y="425674"/>
            <a:ext cx="3860800" cy="627062"/>
          </a:xfrm>
          <a:prstGeom prst="rect">
            <a:avLst/>
          </a:prstGeom>
        </p:spPr>
        <p:txBody>
          <a:bodyPr vert="horz" lIns="91440" tIns="45720" rIns="0" bIns="45720" rtlCol="0" anchor="b" anchorCtr="0"/>
          <a:lstStyle>
            <a:lvl1pPr algn="r">
              <a:defRPr sz="1400">
                <a:solidFill>
                  <a:schemeClr val="tx1">
                    <a:lumMod val="50000"/>
                    <a:lumOff val="50000"/>
                  </a:schemeClr>
                </a:solidFill>
                <a:latin typeface="Arial" pitchFamily="34" charset="0"/>
                <a:cs typeface="Arial" pitchFamily="34" charset="0"/>
              </a:defRPr>
            </a:lvl1pPr>
          </a:lstStyle>
          <a:p>
            <a:endParaRPr lang="fi-FI" dirty="0">
              <a:solidFill>
                <a:prstClr val="black">
                  <a:lumMod val="50000"/>
                  <a:lumOff val="50000"/>
                </a:prstClr>
              </a:solidFill>
            </a:endParaRPr>
          </a:p>
        </p:txBody>
      </p:sp>
      <p:pic>
        <p:nvPicPr>
          <p:cNvPr id="6" name="Kuva 7" descr="TY_logo_RGB_210mm.pn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649817" y="476673"/>
            <a:ext cx="360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21744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Lst>
  <p:hf hdr="0" ftr="0" dt="0"/>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215788"/>
        </a:buClr>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215788"/>
        </a:buClr>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215788"/>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215788"/>
        </a:buClr>
        <a:buFont typeface="Arial" pitchFamily="34" charset="0"/>
        <a:buChar char="•"/>
        <a:defRPr sz="2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215788"/>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90.png"/><Relationship Id="rId14" Type="http://schemas.openxmlformats.org/officeDocument/2006/relationships/image" Target="../media/image91.jpeg"/><Relationship Id="rId15" Type="http://schemas.openxmlformats.org/officeDocument/2006/relationships/image" Target="../media/image92.png"/><Relationship Id="rId16" Type="http://schemas.openxmlformats.org/officeDocument/2006/relationships/image" Target="../media/image93.png"/><Relationship Id="rId17" Type="http://schemas.openxmlformats.org/officeDocument/2006/relationships/image" Target="../media/image39.png"/><Relationship Id="rId18" Type="http://schemas.openxmlformats.org/officeDocument/2006/relationships/image" Target="../media/image94.png"/><Relationship Id="rId19" Type="http://schemas.openxmlformats.org/officeDocument/2006/relationships/image" Target="../media/image95.png"/><Relationship Id="rId50" Type="http://schemas.openxmlformats.org/officeDocument/2006/relationships/image" Target="../media/image117.png"/><Relationship Id="rId51" Type="http://schemas.openxmlformats.org/officeDocument/2006/relationships/image" Target="../media/image118.png"/><Relationship Id="rId52" Type="http://schemas.openxmlformats.org/officeDocument/2006/relationships/image" Target="../media/image119.png"/><Relationship Id="rId53" Type="http://schemas.openxmlformats.org/officeDocument/2006/relationships/image" Target="../media/image75.png"/><Relationship Id="rId54" Type="http://schemas.openxmlformats.org/officeDocument/2006/relationships/image" Target="../media/image120.png"/><Relationship Id="rId55" Type="http://schemas.openxmlformats.org/officeDocument/2006/relationships/image" Target="../media/image121.png"/><Relationship Id="rId56" Type="http://schemas.openxmlformats.org/officeDocument/2006/relationships/image" Target="../media/image122.png"/><Relationship Id="rId40" Type="http://schemas.openxmlformats.org/officeDocument/2006/relationships/image" Target="../media/image107.png"/><Relationship Id="rId41" Type="http://schemas.openxmlformats.org/officeDocument/2006/relationships/image" Target="../media/image108.png"/><Relationship Id="rId42" Type="http://schemas.openxmlformats.org/officeDocument/2006/relationships/image" Target="../media/image109.png"/><Relationship Id="rId43" Type="http://schemas.openxmlformats.org/officeDocument/2006/relationships/image" Target="../media/image110.png"/><Relationship Id="rId44" Type="http://schemas.openxmlformats.org/officeDocument/2006/relationships/image" Target="../media/image111.png"/><Relationship Id="rId45" Type="http://schemas.openxmlformats.org/officeDocument/2006/relationships/image" Target="../media/image112.png"/><Relationship Id="rId46" Type="http://schemas.openxmlformats.org/officeDocument/2006/relationships/image" Target="../media/image113.png"/><Relationship Id="rId47" Type="http://schemas.openxmlformats.org/officeDocument/2006/relationships/image" Target="../media/image114.png"/><Relationship Id="rId48" Type="http://schemas.openxmlformats.org/officeDocument/2006/relationships/image" Target="../media/image115.png"/><Relationship Id="rId49" Type="http://schemas.openxmlformats.org/officeDocument/2006/relationships/image" Target="../media/image116.png"/><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82.png"/><Relationship Id="rId4" Type="http://schemas.openxmlformats.org/officeDocument/2006/relationships/image" Target="../media/image83.png"/><Relationship Id="rId5" Type="http://schemas.openxmlformats.org/officeDocument/2006/relationships/image" Target="../media/image84.png"/><Relationship Id="rId6" Type="http://schemas.openxmlformats.org/officeDocument/2006/relationships/image" Target="../media/image85.png"/><Relationship Id="rId7" Type="http://schemas.openxmlformats.org/officeDocument/2006/relationships/image" Target="../media/image86.png"/><Relationship Id="rId8" Type="http://schemas.openxmlformats.org/officeDocument/2006/relationships/image" Target="../media/image87.png"/><Relationship Id="rId9" Type="http://schemas.openxmlformats.org/officeDocument/2006/relationships/image" Target="../media/image88.png"/><Relationship Id="rId30" Type="http://schemas.openxmlformats.org/officeDocument/2006/relationships/image" Target="../media/image52.png"/><Relationship Id="rId31" Type="http://schemas.openxmlformats.org/officeDocument/2006/relationships/image" Target="../media/image102.png"/><Relationship Id="rId32" Type="http://schemas.openxmlformats.org/officeDocument/2006/relationships/image" Target="../media/image54.png"/><Relationship Id="rId33" Type="http://schemas.openxmlformats.org/officeDocument/2006/relationships/image" Target="../media/image103.png"/><Relationship Id="rId34" Type="http://schemas.openxmlformats.org/officeDocument/2006/relationships/image" Target="../media/image56.png"/><Relationship Id="rId35" Type="http://schemas.openxmlformats.org/officeDocument/2006/relationships/image" Target="../media/image104.png"/><Relationship Id="rId36" Type="http://schemas.openxmlformats.org/officeDocument/2006/relationships/image" Target="../media/image105.png"/><Relationship Id="rId37" Type="http://schemas.openxmlformats.org/officeDocument/2006/relationships/image" Target="../media/image106.png"/><Relationship Id="rId38" Type="http://schemas.openxmlformats.org/officeDocument/2006/relationships/image" Target="../media/image60.png"/><Relationship Id="rId39" Type="http://schemas.openxmlformats.org/officeDocument/2006/relationships/image" Target="../media/image61.jpe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96.png"/><Relationship Id="rId23" Type="http://schemas.openxmlformats.org/officeDocument/2006/relationships/image" Target="../media/image97.png"/><Relationship Id="rId24" Type="http://schemas.openxmlformats.org/officeDocument/2006/relationships/image" Target="../media/image46.png"/><Relationship Id="rId25" Type="http://schemas.openxmlformats.org/officeDocument/2006/relationships/image" Target="../media/image98.png"/><Relationship Id="rId26" Type="http://schemas.openxmlformats.org/officeDocument/2006/relationships/image" Target="../media/image48.png"/><Relationship Id="rId27" Type="http://schemas.openxmlformats.org/officeDocument/2006/relationships/image" Target="../media/image99.png"/><Relationship Id="rId28" Type="http://schemas.openxmlformats.org/officeDocument/2006/relationships/image" Target="../media/image100.png"/><Relationship Id="rId29" Type="http://schemas.openxmlformats.org/officeDocument/2006/relationships/image" Target="../media/image101.png"/><Relationship Id="rId10" Type="http://schemas.openxmlformats.org/officeDocument/2006/relationships/image" Target="../media/image32.jpeg"/><Relationship Id="rId11" Type="http://schemas.openxmlformats.org/officeDocument/2006/relationships/image" Target="../media/image89.png"/><Relationship Id="rId12" Type="http://schemas.openxmlformats.org/officeDocument/2006/relationships/image" Target="../media/image3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3.png"/></Relationships>
</file>

<file path=ppt/slides/_rels/slide14.xml.rels><?xml version="1.0" encoding="UTF-8" standalone="yes"?>
<Relationships xmlns="http://schemas.openxmlformats.org/package/2006/relationships"><Relationship Id="rId3" Type="http://schemas.openxmlformats.org/officeDocument/2006/relationships/image" Target="../media/image125.jpeg"/><Relationship Id="rId4" Type="http://schemas.openxmlformats.org/officeDocument/2006/relationships/image" Target="../media/image126.jpeg"/><Relationship Id="rId5" Type="http://schemas.openxmlformats.org/officeDocument/2006/relationships/image" Target="../media/image127.png"/><Relationship Id="rId6" Type="http://schemas.openxmlformats.org/officeDocument/2006/relationships/image" Target="../media/image128.jpeg"/><Relationship Id="rId1" Type="http://schemas.openxmlformats.org/officeDocument/2006/relationships/slideLayout" Target="../slideLayouts/slideLayout5.xml"/><Relationship Id="rId2" Type="http://schemas.openxmlformats.org/officeDocument/2006/relationships/image" Target="../media/image1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0.png"/><Relationship Id="rId4" Type="http://schemas.openxmlformats.org/officeDocument/2006/relationships/image" Target="../media/image131.png"/><Relationship Id="rId1" Type="http://schemas.openxmlformats.org/officeDocument/2006/relationships/slideLayout" Target="../slideLayouts/slideLayout20.xml"/><Relationship Id="rId2" Type="http://schemas.openxmlformats.org/officeDocument/2006/relationships/image" Target="../media/image1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image" Target="../media/image19.png"/><Relationship Id="rId13" Type="http://schemas.openxmlformats.org/officeDocument/2006/relationships/oleObject" Target="../embeddings/oleObject5.bin"/><Relationship Id="rId14" Type="http://schemas.openxmlformats.org/officeDocument/2006/relationships/image" Target="../media/image20.png"/><Relationship Id="rId15" Type="http://schemas.openxmlformats.org/officeDocument/2006/relationships/oleObject" Target="../embeddings/oleObject6.bin"/><Relationship Id="rId16" Type="http://schemas.openxmlformats.org/officeDocument/2006/relationships/image" Target="../media/image21.png"/><Relationship Id="rId17" Type="http://schemas.openxmlformats.org/officeDocument/2006/relationships/image" Target="../media/image23.png"/><Relationship Id="rId1" Type="http://schemas.openxmlformats.org/officeDocument/2006/relationships/vmlDrawing" Target="../drawings/vmlDrawing1.vml"/><Relationship Id="rId2" Type="http://schemas.openxmlformats.org/officeDocument/2006/relationships/slideLayout" Target="../slideLayouts/slideLayout31.xml"/><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16.png"/><Relationship Id="rId6" Type="http://schemas.openxmlformats.org/officeDocument/2006/relationships/oleObject" Target="../embeddings/oleObject2.bin"/><Relationship Id="rId7" Type="http://schemas.openxmlformats.org/officeDocument/2006/relationships/image" Target="../media/image17.png"/><Relationship Id="rId8" Type="http://schemas.openxmlformats.org/officeDocument/2006/relationships/oleObject" Target="../embeddings/oleObject3.bin"/><Relationship Id="rId9" Type="http://schemas.openxmlformats.org/officeDocument/2006/relationships/image" Target="../media/image18.png"/><Relationship Id="rId10" Type="http://schemas.openxmlformats.org/officeDocument/2006/relationships/image" Target="../media/image22.png"/></Relationships>
</file>

<file path=ppt/slides/_rels/slide5.xml.rels><?xml version="1.0" encoding="UTF-8" standalone="yes"?>
<Relationships xmlns="http://schemas.openxmlformats.org/package/2006/relationships"><Relationship Id="rId13" Type="http://schemas.openxmlformats.org/officeDocument/2006/relationships/image" Target="../media/image35.png"/><Relationship Id="rId14" Type="http://schemas.openxmlformats.org/officeDocument/2006/relationships/image" Target="../media/image36.jpe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39.png"/><Relationship Id="rId18" Type="http://schemas.openxmlformats.org/officeDocument/2006/relationships/image" Target="../media/image40.png"/><Relationship Id="rId19" Type="http://schemas.openxmlformats.org/officeDocument/2006/relationships/image" Target="../media/image41.png"/><Relationship Id="rId50" Type="http://schemas.openxmlformats.org/officeDocument/2006/relationships/image" Target="../media/image72.png"/><Relationship Id="rId51" Type="http://schemas.openxmlformats.org/officeDocument/2006/relationships/image" Target="../media/image73.png"/><Relationship Id="rId52" Type="http://schemas.openxmlformats.org/officeDocument/2006/relationships/image" Target="../media/image74.png"/><Relationship Id="rId53" Type="http://schemas.openxmlformats.org/officeDocument/2006/relationships/image" Target="../media/image75.png"/><Relationship Id="rId54" Type="http://schemas.openxmlformats.org/officeDocument/2006/relationships/image" Target="../media/image76.png"/><Relationship Id="rId55" Type="http://schemas.openxmlformats.org/officeDocument/2006/relationships/image" Target="../media/image77.png"/><Relationship Id="rId56" Type="http://schemas.openxmlformats.org/officeDocument/2006/relationships/image" Target="../media/image78.png"/><Relationship Id="rId57" Type="http://schemas.openxmlformats.org/officeDocument/2006/relationships/image" Target="../media/image79.emf"/><Relationship Id="rId58" Type="http://schemas.openxmlformats.org/officeDocument/2006/relationships/image" Target="../media/image80.emf"/><Relationship Id="rId40" Type="http://schemas.openxmlformats.org/officeDocument/2006/relationships/image" Target="../media/image62.png"/><Relationship Id="rId41" Type="http://schemas.openxmlformats.org/officeDocument/2006/relationships/image" Target="../media/image63.png"/><Relationship Id="rId42" Type="http://schemas.openxmlformats.org/officeDocument/2006/relationships/image" Target="../media/image64.png"/><Relationship Id="rId43" Type="http://schemas.openxmlformats.org/officeDocument/2006/relationships/image" Target="../media/image65.png"/><Relationship Id="rId44" Type="http://schemas.openxmlformats.org/officeDocument/2006/relationships/image" Target="../media/image66.png"/><Relationship Id="rId45" Type="http://schemas.openxmlformats.org/officeDocument/2006/relationships/image" Target="../media/image67.png"/><Relationship Id="rId46" Type="http://schemas.openxmlformats.org/officeDocument/2006/relationships/image" Target="../media/image68.png"/><Relationship Id="rId47" Type="http://schemas.openxmlformats.org/officeDocument/2006/relationships/image" Target="../media/image69.png"/><Relationship Id="rId48" Type="http://schemas.openxmlformats.org/officeDocument/2006/relationships/image" Target="../media/image70.png"/><Relationship Id="rId49"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30" Type="http://schemas.openxmlformats.org/officeDocument/2006/relationships/image" Target="../media/image52.png"/><Relationship Id="rId31" Type="http://schemas.openxmlformats.org/officeDocument/2006/relationships/image" Target="../media/image53.png"/><Relationship Id="rId32" Type="http://schemas.openxmlformats.org/officeDocument/2006/relationships/image" Target="../media/image54.png"/><Relationship Id="rId33" Type="http://schemas.openxmlformats.org/officeDocument/2006/relationships/image" Target="../media/image55.png"/><Relationship Id="rId34" Type="http://schemas.openxmlformats.org/officeDocument/2006/relationships/image" Target="../media/image56.png"/><Relationship Id="rId35" Type="http://schemas.openxmlformats.org/officeDocument/2006/relationships/image" Target="../media/image57.png"/><Relationship Id="rId36" Type="http://schemas.openxmlformats.org/officeDocument/2006/relationships/image" Target="../media/image58.png"/><Relationship Id="rId37" Type="http://schemas.openxmlformats.org/officeDocument/2006/relationships/image" Target="../media/image59.png"/><Relationship Id="rId38" Type="http://schemas.openxmlformats.org/officeDocument/2006/relationships/image" Target="../media/image60.png"/><Relationship Id="rId39" Type="http://schemas.openxmlformats.org/officeDocument/2006/relationships/image" Target="../media/image61.jpe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 Id="rId25" Type="http://schemas.openxmlformats.org/officeDocument/2006/relationships/image" Target="../media/image47.png"/><Relationship Id="rId26" Type="http://schemas.openxmlformats.org/officeDocument/2006/relationships/image" Target="../media/image48.png"/><Relationship Id="rId27" Type="http://schemas.openxmlformats.org/officeDocument/2006/relationships/image" Target="../media/image49.png"/><Relationship Id="rId28" Type="http://schemas.openxmlformats.org/officeDocument/2006/relationships/image" Target="../media/image50.png"/><Relationship Id="rId29" Type="http://schemas.openxmlformats.org/officeDocument/2006/relationships/image" Target="../media/image51.png"/><Relationship Id="rId10" Type="http://schemas.openxmlformats.org/officeDocument/2006/relationships/image" Target="../media/image32.jpeg"/><Relationship Id="rId11" Type="http://schemas.openxmlformats.org/officeDocument/2006/relationships/image" Target="../media/image33.png"/><Relationship Id="rId12" Type="http://schemas.openxmlformats.org/officeDocument/2006/relationships/image" Target="../media/image3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p:cNvSpPr>
          <p:nvPr/>
        </p:nvSpPr>
        <p:spPr>
          <a:xfrm>
            <a:off x="3968499" y="2114036"/>
            <a:ext cx="719632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i="0" kern="1200">
                <a:solidFill>
                  <a:schemeClr val="tx1"/>
                </a:solidFill>
                <a:latin typeface="Helvetica" charset="0"/>
                <a:ea typeface="Helvetica" charset="0"/>
                <a:cs typeface="Helvetica" charset="0"/>
              </a:defRPr>
            </a:lvl1pPr>
          </a:lstStyle>
          <a:p>
            <a:r>
              <a:rPr lang="en-US" dirty="0" smtClean="0"/>
              <a:t>Technical </a:t>
            </a:r>
            <a:r>
              <a:rPr lang="en-US" dirty="0" err="1" smtClean="0"/>
              <a:t>Isues</a:t>
            </a:r>
            <a:r>
              <a:rPr lang="en-US" dirty="0" smtClean="0"/>
              <a:t> for Deployment of </a:t>
            </a:r>
            <a:r>
              <a:rPr lang="en-US" dirty="0" err="1" smtClean="0"/>
              <a:t>MaaS</a:t>
            </a:r>
            <a:endParaRPr lang="en-US" dirty="0"/>
          </a:p>
        </p:txBody>
      </p:sp>
      <p:sp>
        <p:nvSpPr>
          <p:cNvPr id="3" name="Title Placeholder 1"/>
          <p:cNvSpPr txBox="1">
            <a:spLocks/>
          </p:cNvSpPr>
          <p:nvPr/>
        </p:nvSpPr>
        <p:spPr>
          <a:xfrm>
            <a:off x="3968499" y="3566483"/>
            <a:ext cx="7196327"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0" i="0" kern="1200">
                <a:solidFill>
                  <a:schemeClr val="tx1"/>
                </a:solidFill>
                <a:latin typeface="Helvetica" charset="0"/>
                <a:ea typeface="Helvetica" charset="0"/>
                <a:cs typeface="Helvetica" charset="0"/>
              </a:defRPr>
            </a:lvl1pPr>
          </a:lstStyle>
          <a:p>
            <a:r>
              <a:rPr lang="en-US" sz="3200" dirty="0" smtClean="0"/>
              <a:t>Jukka Lintusaari</a:t>
            </a:r>
            <a:endParaRPr lang="en-US" sz="3200" dirty="0"/>
          </a:p>
        </p:txBody>
      </p:sp>
    </p:spTree>
    <p:extLst>
      <p:ext uri="{BB962C8B-B14F-4D97-AF65-F5344CB8AC3E}">
        <p14:creationId xmlns:p14="http://schemas.microsoft.com/office/powerpoint/2010/main" val="1986069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686" y="271251"/>
            <a:ext cx="7217921" cy="1325563"/>
          </a:xfrm>
        </p:spPr>
        <p:txBody>
          <a:bodyPr/>
          <a:lstStyle/>
          <a:p>
            <a:r>
              <a:rPr lang="en-US" dirty="0" smtClean="0"/>
              <a:t>Agreement by Leading Ecosystem Providers</a:t>
            </a:r>
            <a:endParaRPr lang="en-US" dirty="0"/>
          </a:p>
        </p:txBody>
      </p:sp>
      <p:grpSp>
        <p:nvGrpSpPr>
          <p:cNvPr id="4" name="Group 3"/>
          <p:cNvGrpSpPr/>
          <p:nvPr/>
        </p:nvGrpSpPr>
        <p:grpSpPr>
          <a:xfrm>
            <a:off x="7405246" y="851648"/>
            <a:ext cx="4547699" cy="5195692"/>
            <a:chOff x="4527520" y="53625"/>
            <a:chExt cx="4499975" cy="4741453"/>
          </a:xfrm>
        </p:grpSpPr>
        <p:sp>
          <p:nvSpPr>
            <p:cNvPr id="5" name="Rectangle 4"/>
            <p:cNvSpPr>
              <a:spLocks noChangeArrowheads="1"/>
            </p:cNvSpPr>
            <p:nvPr/>
          </p:nvSpPr>
          <p:spPr bwMode="auto">
            <a:xfrm>
              <a:off x="5112060" y="4149080"/>
              <a:ext cx="3356477" cy="64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fi-FI" sz="1000" b="1" i="1" dirty="0" smtClean="0">
                  <a:solidFill>
                    <a:srgbClr val="003366"/>
                  </a:solidFill>
                </a:rPr>
                <a:t>The </a:t>
              </a:r>
              <a:r>
                <a:rPr lang="en-US" altLang="fi-FI" sz="1000" b="1" i="1" dirty="0">
                  <a:solidFill>
                    <a:srgbClr val="003366"/>
                  </a:solidFill>
                </a:rPr>
                <a:t>company logos mentioned are </a:t>
              </a:r>
              <a:r>
                <a:rPr lang="en-US" altLang="fi-FI" sz="1000" b="1" i="1" dirty="0" smtClean="0">
                  <a:solidFill>
                    <a:srgbClr val="003366"/>
                  </a:solidFill>
                </a:rPr>
                <a:t>only </a:t>
              </a:r>
              <a:r>
                <a:rPr lang="en-US" altLang="fi-FI" sz="1000" b="1" i="1" dirty="0">
                  <a:solidFill>
                    <a:srgbClr val="003366"/>
                  </a:solidFill>
                </a:rPr>
                <a:t>for descriptive </a:t>
              </a:r>
              <a:r>
                <a:rPr lang="en-US" altLang="fi-FI" sz="1000" b="1" i="1" dirty="0" smtClean="0">
                  <a:solidFill>
                    <a:srgbClr val="003366"/>
                  </a:solidFill>
                </a:rPr>
                <a:t>purpose</a:t>
              </a:r>
              <a:r>
                <a:rPr lang="en-US" altLang="fi-FI" sz="1000" i="1" dirty="0">
                  <a:solidFill>
                    <a:srgbClr val="003366"/>
                  </a:solidFill>
                </a:rPr>
                <a:t>.</a:t>
              </a:r>
              <a:endParaRPr lang="en-US" altLang="fi-FI" sz="1000" b="1" i="1" dirty="0" smtClean="0">
                <a:solidFill>
                  <a:srgbClr val="003366"/>
                </a:solidFill>
              </a:endParaRPr>
            </a:p>
            <a:p>
              <a:pPr algn="ctr"/>
              <a:r>
                <a:rPr lang="en-US" altLang="fi-FI" sz="1000" b="1" i="1" dirty="0" smtClean="0">
                  <a:solidFill>
                    <a:srgbClr val="003366"/>
                  </a:solidFill>
                </a:rPr>
                <a:t>Based on Frost </a:t>
              </a:r>
              <a:r>
                <a:rPr lang="en-US" altLang="fi-FI" sz="1000" b="1" i="1" dirty="0">
                  <a:solidFill>
                    <a:srgbClr val="003366"/>
                  </a:solidFill>
                </a:rPr>
                <a:t>&amp; Sullivan </a:t>
              </a:r>
              <a:r>
                <a:rPr lang="en-US" altLang="fi-FI" sz="1000" b="1" i="1" dirty="0" smtClean="0">
                  <a:solidFill>
                    <a:srgbClr val="003366"/>
                  </a:solidFill>
                </a:rPr>
                <a:t>&amp; </a:t>
              </a:r>
              <a:r>
                <a:rPr lang="en-US" altLang="fi-FI" sz="1000" b="1" i="1" dirty="0" err="1" smtClean="0">
                  <a:solidFill>
                    <a:srgbClr val="003366"/>
                  </a:solidFill>
                </a:rPr>
                <a:t>Tekes</a:t>
              </a:r>
              <a:r>
                <a:rPr lang="en-US" altLang="fi-FI" sz="1000" b="1" i="1" dirty="0" smtClean="0">
                  <a:solidFill>
                    <a:srgbClr val="003366"/>
                  </a:solidFill>
                </a:rPr>
                <a:t> &amp; University of Tampere material</a:t>
              </a:r>
              <a:endParaRPr lang="en-US" altLang="fi-FI" sz="1000" b="1" i="1" dirty="0">
                <a:solidFill>
                  <a:srgbClr val="003366"/>
                </a:solidFill>
              </a:endParaRPr>
            </a:p>
          </p:txBody>
        </p:sp>
        <p:sp>
          <p:nvSpPr>
            <p:cNvPr id="6" name="Oval 5"/>
            <p:cNvSpPr>
              <a:spLocks noChangeAspect="1" noChangeArrowheads="1"/>
            </p:cNvSpPr>
            <p:nvPr/>
          </p:nvSpPr>
          <p:spPr bwMode="auto">
            <a:xfrm rot="10827030" flipV="1">
              <a:off x="5902509" y="263030"/>
              <a:ext cx="1749998" cy="1644917"/>
            </a:xfrm>
            <a:prstGeom prst="ellipse">
              <a:avLst/>
            </a:prstGeom>
            <a:solidFill>
              <a:srgbClr val="FFFFFF">
                <a:alpha val="58039"/>
              </a:srgbClr>
            </a:solidFill>
            <a:ln w="28575" algn="ctr">
              <a:solidFill>
                <a:srgbClr val="003366"/>
              </a:solidFill>
              <a:round/>
              <a:headEnd/>
              <a:tailEnd/>
            </a:ln>
            <a:scene3d>
              <a:camera prst="orthographicFront">
                <a:rot lat="2099991" lon="0" rev="0"/>
              </a:camera>
              <a:lightRig rig="threePt" dir="t"/>
            </a:scene3d>
            <a:sp3d z="127000" extrusionH="508000"/>
          </p:spPr>
          <p:txBody>
            <a:bodyPr lIns="0" tIns="0" rIns="0" bIns="36000" anchor="t"/>
            <a:lstStyle/>
            <a:p>
              <a:pPr algn="ctr" eaLnBrk="0" fontAlgn="base" hangingPunct="0">
                <a:spcBef>
                  <a:spcPct val="0"/>
                </a:spcBef>
                <a:spcAft>
                  <a:spcPct val="0"/>
                </a:spcAft>
              </a:pPr>
              <a:endParaRPr lang="en-GB" altLang="fi-FI" sz="1000" u="sng" dirty="0">
                <a:solidFill>
                  <a:srgbClr val="000000"/>
                </a:solidFill>
                <a:latin typeface="Arial" charset="0"/>
                <a:ea typeface="ＭＳ Ｐゴシック" pitchFamily="34" charset="-128"/>
                <a:cs typeface="Arial" charset="0"/>
              </a:endParaRPr>
            </a:p>
          </p:txBody>
        </p:sp>
        <p:sp>
          <p:nvSpPr>
            <p:cNvPr id="7" name="Oval 6"/>
            <p:cNvSpPr>
              <a:spLocks noChangeAspect="1" noChangeArrowheads="1"/>
            </p:cNvSpPr>
            <p:nvPr/>
          </p:nvSpPr>
          <p:spPr bwMode="auto">
            <a:xfrm rot="10827030" flipV="1">
              <a:off x="6642214" y="1965271"/>
              <a:ext cx="1749998" cy="1644917"/>
            </a:xfrm>
            <a:prstGeom prst="ellipse">
              <a:avLst/>
            </a:prstGeom>
            <a:solidFill>
              <a:srgbClr val="FFFFFF">
                <a:alpha val="58039"/>
              </a:srgbClr>
            </a:solidFill>
            <a:ln w="28575" algn="ctr">
              <a:solidFill>
                <a:srgbClr val="003366"/>
              </a:solidFill>
              <a:round/>
              <a:headEnd/>
              <a:tailEnd/>
            </a:ln>
            <a:scene3d>
              <a:camera prst="orthographicFront">
                <a:rot lat="2099991" lon="0" rev="0"/>
              </a:camera>
              <a:lightRig rig="threePt" dir="t"/>
            </a:scene3d>
            <a:sp3d z="127000" extrusionH="508000"/>
          </p:spPr>
          <p:txBody>
            <a:bodyPr lIns="0" tIns="0" rIns="0" bIns="36000" anchor="b"/>
            <a:lstStyle/>
            <a:p>
              <a:pPr algn="ctr" eaLnBrk="0" fontAlgn="base" hangingPunct="0">
                <a:spcBef>
                  <a:spcPct val="0"/>
                </a:spcBef>
                <a:spcAft>
                  <a:spcPct val="0"/>
                </a:spcAft>
              </a:pPr>
              <a:endParaRPr lang="en-GB" altLang="fi-FI" sz="900" u="sng" dirty="0">
                <a:solidFill>
                  <a:srgbClr val="000000"/>
                </a:solidFill>
                <a:latin typeface="Arial" charset="0"/>
                <a:ea typeface="ＭＳ Ｐゴシック" pitchFamily="34" charset="-128"/>
                <a:cs typeface="Arial" charset="0"/>
              </a:endParaRPr>
            </a:p>
          </p:txBody>
        </p:sp>
        <p:sp>
          <p:nvSpPr>
            <p:cNvPr id="8" name="Oval 7"/>
            <p:cNvSpPr>
              <a:spLocks noChangeAspect="1" noChangeArrowheads="1"/>
            </p:cNvSpPr>
            <p:nvPr/>
          </p:nvSpPr>
          <p:spPr bwMode="auto">
            <a:xfrm rot="10827030" flipV="1">
              <a:off x="5162803" y="1965271"/>
              <a:ext cx="1749998" cy="1644917"/>
            </a:xfrm>
            <a:prstGeom prst="ellipse">
              <a:avLst/>
            </a:prstGeom>
            <a:solidFill>
              <a:srgbClr val="FFFFFF">
                <a:alpha val="58039"/>
              </a:srgbClr>
            </a:solidFill>
            <a:ln w="28575" algn="ctr">
              <a:solidFill>
                <a:srgbClr val="003366"/>
              </a:solidFill>
              <a:round/>
              <a:headEnd/>
              <a:tailEnd/>
            </a:ln>
            <a:scene3d>
              <a:camera prst="orthographicFront">
                <a:rot lat="2099991" lon="0" rev="0"/>
              </a:camera>
              <a:lightRig rig="threePt" dir="t"/>
            </a:scene3d>
            <a:sp3d z="127000" extrusionH="508000"/>
          </p:spPr>
          <p:txBody>
            <a:bodyPr lIns="0" tIns="0" rIns="0" bIns="36000" anchor="b"/>
            <a:lstStyle/>
            <a:p>
              <a:pPr algn="ctr" eaLnBrk="0" fontAlgn="base" hangingPunct="0">
                <a:spcBef>
                  <a:spcPct val="0"/>
                </a:spcBef>
                <a:spcAft>
                  <a:spcPct val="0"/>
                </a:spcAft>
              </a:pPr>
              <a:endParaRPr lang="en-GB" altLang="fi-FI" sz="900" u="sng" dirty="0">
                <a:solidFill>
                  <a:srgbClr val="000000"/>
                </a:solidFill>
                <a:latin typeface="Arial" charset="0"/>
                <a:ea typeface="ＭＳ Ｐゴシック" pitchFamily="34" charset="-128"/>
                <a:cs typeface="Arial" charset="0"/>
              </a:endParaRPr>
            </a:p>
          </p:txBody>
        </p:sp>
        <p:sp>
          <p:nvSpPr>
            <p:cNvPr id="9" name="Oval 8"/>
            <p:cNvSpPr>
              <a:spLocks noChangeAspect="1" noChangeArrowheads="1"/>
            </p:cNvSpPr>
            <p:nvPr/>
          </p:nvSpPr>
          <p:spPr bwMode="auto">
            <a:xfrm rot="10827030" flipV="1">
              <a:off x="4527520" y="829562"/>
              <a:ext cx="1749998" cy="1644917"/>
            </a:xfrm>
            <a:prstGeom prst="ellipse">
              <a:avLst/>
            </a:prstGeom>
            <a:solidFill>
              <a:srgbClr val="FFFFFF">
                <a:alpha val="58039"/>
              </a:srgbClr>
            </a:solidFill>
            <a:ln w="28575" algn="ctr">
              <a:solidFill>
                <a:srgbClr val="003366"/>
              </a:solidFill>
              <a:round/>
              <a:headEnd/>
              <a:tailEnd/>
            </a:ln>
            <a:scene3d>
              <a:camera prst="orthographicFront">
                <a:rot lat="2099991" lon="0" rev="0"/>
              </a:camera>
              <a:lightRig rig="threePt" dir="t"/>
            </a:scene3d>
            <a:sp3d z="127000" extrusionH="508000"/>
          </p:spPr>
          <p:txBody>
            <a:bodyPr lIns="0" tIns="0" rIns="0" bIns="36000" anchor="t"/>
            <a:lstStyle/>
            <a:p>
              <a:pPr algn="ctr" eaLnBrk="0" fontAlgn="base" hangingPunct="0">
                <a:spcBef>
                  <a:spcPct val="0"/>
                </a:spcBef>
                <a:spcAft>
                  <a:spcPct val="0"/>
                </a:spcAft>
              </a:pPr>
              <a:endParaRPr lang="en-GB" altLang="fi-FI" sz="900" u="sng" dirty="0">
                <a:solidFill>
                  <a:srgbClr val="000000"/>
                </a:solidFill>
                <a:latin typeface="Arial" charset="0"/>
                <a:ea typeface="ＭＳ Ｐゴシック" pitchFamily="34" charset="-128"/>
                <a:cs typeface="Arial" charset="0"/>
              </a:endParaRPr>
            </a:p>
          </p:txBody>
        </p:sp>
        <p:sp>
          <p:nvSpPr>
            <p:cNvPr id="10" name="Oval 9"/>
            <p:cNvSpPr>
              <a:spLocks noChangeAspect="1" noChangeArrowheads="1"/>
            </p:cNvSpPr>
            <p:nvPr/>
          </p:nvSpPr>
          <p:spPr bwMode="auto">
            <a:xfrm rot="10827030" flipV="1">
              <a:off x="7277497" y="829562"/>
              <a:ext cx="1749998" cy="1644917"/>
            </a:xfrm>
            <a:prstGeom prst="ellipse">
              <a:avLst/>
            </a:prstGeom>
            <a:solidFill>
              <a:srgbClr val="FFFFFF">
                <a:alpha val="58039"/>
              </a:srgbClr>
            </a:solidFill>
            <a:ln w="28575" algn="ctr">
              <a:solidFill>
                <a:srgbClr val="003366"/>
              </a:solidFill>
              <a:round/>
              <a:headEnd/>
              <a:tailEnd/>
            </a:ln>
            <a:scene3d>
              <a:camera prst="orthographicFront">
                <a:rot lat="2099991" lon="0" rev="0"/>
              </a:camera>
              <a:lightRig rig="threePt" dir="t"/>
            </a:scene3d>
            <a:sp3d z="127000" extrusionH="508000"/>
          </p:spPr>
          <p:txBody>
            <a:bodyPr lIns="0" tIns="0" rIns="0" bIns="36000" anchor="t"/>
            <a:lstStyle/>
            <a:p>
              <a:pPr algn="ctr" eaLnBrk="0" fontAlgn="base" hangingPunct="0">
                <a:spcBef>
                  <a:spcPct val="0"/>
                </a:spcBef>
                <a:spcAft>
                  <a:spcPct val="0"/>
                </a:spcAft>
              </a:pPr>
              <a:endParaRPr lang="en-GB" altLang="fi-FI" sz="900" u="sng" dirty="0">
                <a:solidFill>
                  <a:srgbClr val="000000"/>
                </a:solidFill>
                <a:latin typeface="Arial" charset="0"/>
                <a:ea typeface="ＭＳ Ｐゴシック" pitchFamily="34" charset="-128"/>
                <a:cs typeface="Arial" charset="0"/>
              </a:endParaRPr>
            </a:p>
          </p:txBody>
        </p:sp>
        <p:sp>
          <p:nvSpPr>
            <p:cNvPr id="11" name="Rectangle 10"/>
            <p:cNvSpPr>
              <a:spLocks noChangeArrowheads="1"/>
            </p:cNvSpPr>
            <p:nvPr/>
          </p:nvSpPr>
          <p:spPr bwMode="auto">
            <a:xfrm>
              <a:off x="7609017" y="998730"/>
              <a:ext cx="368906" cy="19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ltLang="fi-FI" sz="800" b="1" dirty="0">
                  <a:solidFill>
                    <a:srgbClr val="214D79"/>
                  </a:solidFill>
                </a:rPr>
                <a:t>Rail</a:t>
              </a:r>
            </a:p>
          </p:txBody>
        </p:sp>
        <p:sp>
          <p:nvSpPr>
            <p:cNvPr id="12" name="Rectangle 11"/>
            <p:cNvSpPr>
              <a:spLocks noChangeArrowheads="1"/>
            </p:cNvSpPr>
            <p:nvPr/>
          </p:nvSpPr>
          <p:spPr bwMode="auto">
            <a:xfrm>
              <a:off x="8284363" y="953725"/>
              <a:ext cx="374507" cy="19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ltLang="fi-FI" sz="800" b="1" dirty="0">
                  <a:solidFill>
                    <a:srgbClr val="214D79"/>
                  </a:solidFill>
                </a:rPr>
                <a:t>Bus</a:t>
              </a:r>
            </a:p>
          </p:txBody>
        </p:sp>
        <p:sp>
          <p:nvSpPr>
            <p:cNvPr id="13" name="Rectangle 12"/>
            <p:cNvSpPr>
              <a:spLocks noChangeArrowheads="1"/>
            </p:cNvSpPr>
            <p:nvPr/>
          </p:nvSpPr>
          <p:spPr bwMode="auto">
            <a:xfrm>
              <a:off x="7407315" y="1538790"/>
              <a:ext cx="608720" cy="30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ltLang="fi-FI" sz="800" b="1" dirty="0" smtClean="0">
                  <a:solidFill>
                    <a:srgbClr val="214D79"/>
                  </a:solidFill>
                </a:rPr>
                <a:t>Car</a:t>
              </a:r>
            </a:p>
            <a:p>
              <a:r>
                <a:rPr lang="en-US" altLang="fi-FI" sz="800" b="1" dirty="0" smtClean="0">
                  <a:solidFill>
                    <a:srgbClr val="214D79"/>
                  </a:solidFill>
                </a:rPr>
                <a:t>sharing</a:t>
              </a:r>
              <a:endParaRPr lang="en-US" altLang="fi-FI" sz="800" b="1" dirty="0">
                <a:solidFill>
                  <a:srgbClr val="214D79"/>
                </a:solidFill>
              </a:endParaRPr>
            </a:p>
          </p:txBody>
        </p:sp>
        <p:sp>
          <p:nvSpPr>
            <p:cNvPr id="14" name="Rectangle 13"/>
            <p:cNvSpPr>
              <a:spLocks noChangeArrowheads="1"/>
            </p:cNvSpPr>
            <p:nvPr/>
          </p:nvSpPr>
          <p:spPr bwMode="auto">
            <a:xfrm>
              <a:off x="8487435" y="1605281"/>
              <a:ext cx="526731" cy="30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ltLang="fi-FI" sz="800" b="1" dirty="0" smtClean="0">
                  <a:solidFill>
                    <a:srgbClr val="214D79"/>
                  </a:solidFill>
                </a:rPr>
                <a:t>Bike</a:t>
              </a:r>
            </a:p>
            <a:p>
              <a:r>
                <a:rPr lang="en-US" altLang="fi-FI" sz="800" b="1" dirty="0" smtClean="0">
                  <a:solidFill>
                    <a:srgbClr val="214D79"/>
                  </a:solidFill>
                </a:rPr>
                <a:t>renting</a:t>
              </a:r>
              <a:endParaRPr lang="en-US" altLang="fi-FI" sz="800" b="1" dirty="0">
                <a:solidFill>
                  <a:srgbClr val="214D79"/>
                </a:solidFill>
              </a:endParaRPr>
            </a:p>
          </p:txBody>
        </p:sp>
        <p:pic>
          <p:nvPicPr>
            <p:cNvPr id="15" name="Picture 1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0323" y="1274973"/>
              <a:ext cx="269399" cy="107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05611" y="1236187"/>
              <a:ext cx="276942" cy="174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84363" y="1360287"/>
              <a:ext cx="439912" cy="125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07415" y="1221505"/>
              <a:ext cx="507548" cy="9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79879" y="1529759"/>
              <a:ext cx="490306" cy="106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39898" y="2467144"/>
              <a:ext cx="475219" cy="192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91191" y="2618909"/>
              <a:ext cx="551139" cy="22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051117" y="2923870"/>
              <a:ext cx="184367" cy="168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293792" y="2555968"/>
              <a:ext cx="261644" cy="8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607115" y="3113965"/>
              <a:ext cx="231386" cy="1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125884" y="2693931"/>
              <a:ext cx="496591" cy="1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253860" y="2739918"/>
              <a:ext cx="160191" cy="14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922150" y="3113965"/>
              <a:ext cx="545538" cy="10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765069" y="1178750"/>
              <a:ext cx="508626" cy="11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618432" y="1615793"/>
              <a:ext cx="658411" cy="14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901645" y="1850018"/>
              <a:ext cx="254313" cy="192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337085" y="1088740"/>
              <a:ext cx="502045" cy="13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001787" y="703932"/>
              <a:ext cx="782065" cy="188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2"/>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222281" y="1134629"/>
              <a:ext cx="250992" cy="126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3"/>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6552220" y="953725"/>
              <a:ext cx="353451" cy="14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Group 34"/>
            <p:cNvGrpSpPr/>
            <p:nvPr/>
          </p:nvGrpSpPr>
          <p:grpSpPr>
            <a:xfrm>
              <a:off x="6364316" y="1703887"/>
              <a:ext cx="826383" cy="668826"/>
              <a:chOff x="251520" y="1556792"/>
              <a:chExt cx="1008112" cy="864096"/>
            </a:xfrm>
          </p:grpSpPr>
          <p:sp>
            <p:nvSpPr>
              <p:cNvPr id="81" name="Regular Pentagon 80"/>
              <p:cNvSpPr/>
              <p:nvPr/>
            </p:nvSpPr>
            <p:spPr bwMode="auto">
              <a:xfrm>
                <a:off x="251520" y="1556792"/>
                <a:ext cx="1008112" cy="864096"/>
              </a:xfrm>
              <a:prstGeom prst="pentagon">
                <a:avLst/>
              </a:prstGeom>
              <a:solidFill>
                <a:srgbClr val="FFFFFF">
                  <a:alpha val="58039"/>
                </a:srgbClr>
              </a:solidFill>
              <a:ln w="28575" algn="ctr">
                <a:solidFill>
                  <a:srgbClr val="003366"/>
                </a:solidFill>
                <a:round/>
                <a:headEnd/>
                <a:tailEnd/>
              </a:ln>
              <a:extLst/>
            </p:spPr>
            <p:txBody>
              <a:bodyPr lIns="0" tIns="0" rIns="0" bIns="36000" anchor="b"/>
              <a:lstStyle/>
              <a:p>
                <a:pPr algn="ctr" eaLnBrk="0" fontAlgn="base" hangingPunct="0">
                  <a:spcBef>
                    <a:spcPct val="0"/>
                  </a:spcBef>
                  <a:spcAft>
                    <a:spcPct val="0"/>
                  </a:spcAft>
                </a:pPr>
                <a:r>
                  <a:rPr lang="fi-FI" sz="900" u="sng" dirty="0" smtClean="0">
                    <a:solidFill>
                      <a:srgbClr val="000000"/>
                    </a:solidFill>
                    <a:latin typeface="Arial" charset="0"/>
                    <a:ea typeface="ＭＳ Ｐゴシック" pitchFamily="34" charset="-128"/>
                    <a:cs typeface="Arial" charset="0"/>
                  </a:rPr>
                  <a:t>Customers</a:t>
                </a:r>
                <a:endParaRPr lang="fi-FI" sz="900" u="sng" dirty="0">
                  <a:solidFill>
                    <a:srgbClr val="000000"/>
                  </a:solidFill>
                  <a:latin typeface="Arial" charset="0"/>
                  <a:ea typeface="ＭＳ Ｐゴシック" pitchFamily="34" charset="-128"/>
                  <a:cs typeface="Arial" charset="0"/>
                </a:endParaRPr>
              </a:p>
            </p:txBody>
          </p:sp>
          <p:grpSp>
            <p:nvGrpSpPr>
              <p:cNvPr id="82" name="Group 81"/>
              <p:cNvGrpSpPr/>
              <p:nvPr/>
            </p:nvGrpSpPr>
            <p:grpSpPr>
              <a:xfrm>
                <a:off x="490534" y="1724621"/>
                <a:ext cx="530085" cy="552251"/>
                <a:chOff x="816732" y="1121812"/>
                <a:chExt cx="702472" cy="753298"/>
              </a:xfrm>
            </p:grpSpPr>
            <p:pic>
              <p:nvPicPr>
                <p:cNvPr id="83" name="Picture 12" descr="j0433954"/>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816732" y="1529208"/>
                  <a:ext cx="342113" cy="34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3" descr="j0433932"/>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816732" y="1121812"/>
                  <a:ext cx="387728" cy="36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14" descr="j0432624"/>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174810" y="1285155"/>
                  <a:ext cx="344394" cy="32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6" name="Oval 35"/>
            <p:cNvSpPr>
              <a:spLocks noChangeAspect="1" noChangeArrowheads="1"/>
            </p:cNvSpPr>
            <p:nvPr/>
          </p:nvSpPr>
          <p:spPr bwMode="auto">
            <a:xfrm rot="10827030" flipV="1">
              <a:off x="6071541" y="1260917"/>
              <a:ext cx="1411935" cy="1327154"/>
            </a:xfrm>
            <a:prstGeom prst="ellipse">
              <a:avLst/>
            </a:prstGeom>
            <a:solidFill>
              <a:srgbClr val="FFFFFF"/>
            </a:solidFill>
            <a:ln w="28575" algn="ctr">
              <a:solidFill>
                <a:srgbClr val="003366"/>
              </a:solidFill>
              <a:round/>
              <a:headEnd/>
              <a:tailEnd/>
            </a:ln>
            <a:scene3d>
              <a:camera prst="orthographicFront">
                <a:rot lat="2099991" lon="0" rev="0"/>
              </a:camera>
              <a:lightRig rig="threePt" dir="t"/>
            </a:scene3d>
            <a:sp3d z="127000" extrusionH="508000"/>
          </p:spPr>
          <p:txBody>
            <a:bodyPr lIns="0" tIns="0" rIns="0" bIns="36000" anchor="b"/>
            <a:lstStyle/>
            <a:p>
              <a:pPr algn="ctr" eaLnBrk="0" fontAlgn="base" hangingPunct="0">
                <a:spcBef>
                  <a:spcPct val="0"/>
                </a:spcBef>
                <a:spcAft>
                  <a:spcPct val="0"/>
                </a:spcAft>
              </a:pPr>
              <a:endParaRPr lang="en-GB" altLang="fi-FI" sz="900" u="sng" dirty="0" smtClean="0">
                <a:solidFill>
                  <a:srgbClr val="000000"/>
                </a:solidFill>
                <a:latin typeface="Arial" charset="0"/>
                <a:ea typeface="ＭＳ Ｐゴシック" pitchFamily="34" charset="-128"/>
                <a:cs typeface="Arial" charset="0"/>
              </a:endParaRPr>
            </a:p>
          </p:txBody>
        </p:sp>
        <p:sp>
          <p:nvSpPr>
            <p:cNvPr id="37" name="Rectangle 36"/>
            <p:cNvSpPr/>
            <p:nvPr/>
          </p:nvSpPr>
          <p:spPr>
            <a:xfrm>
              <a:off x="6027678" y="53625"/>
              <a:ext cx="1457295" cy="231717"/>
            </a:xfrm>
            <a:prstGeom prst="rect">
              <a:avLst/>
            </a:prstGeom>
          </p:spPr>
          <p:txBody>
            <a:bodyPr wrap="square">
              <a:spAutoFit/>
            </a:bodyPr>
            <a:lstStyle/>
            <a:p>
              <a:pPr algn="ctr" eaLnBrk="0" fontAlgn="base" hangingPunct="0">
                <a:spcBef>
                  <a:spcPct val="0"/>
                </a:spcBef>
                <a:spcAft>
                  <a:spcPct val="0"/>
                </a:spcAft>
              </a:pPr>
              <a:r>
                <a:rPr lang="en-GB" altLang="fi-FI" sz="1050" u="sng" dirty="0" smtClean="0">
                  <a:solidFill>
                    <a:srgbClr val="000000"/>
                  </a:solidFill>
                  <a:latin typeface="Arial" charset="0"/>
                  <a:ea typeface="ＭＳ Ｐゴシック" pitchFamily="34" charset="-128"/>
                  <a:cs typeface="Arial" charset="0"/>
                </a:rPr>
                <a:t>Telecom Providers</a:t>
              </a:r>
              <a:endParaRPr lang="en-GB" altLang="fi-FI" sz="1050" u="sng" dirty="0">
                <a:solidFill>
                  <a:srgbClr val="000000"/>
                </a:solidFill>
                <a:latin typeface="Arial" charset="0"/>
                <a:ea typeface="ＭＳ Ｐゴシック" pitchFamily="34" charset="-128"/>
                <a:cs typeface="Arial" charset="0"/>
              </a:endParaRPr>
            </a:p>
          </p:txBody>
        </p:sp>
        <p:sp>
          <p:nvSpPr>
            <p:cNvPr id="38" name="Rectangle 37"/>
            <p:cNvSpPr/>
            <p:nvPr/>
          </p:nvSpPr>
          <p:spPr>
            <a:xfrm>
              <a:off x="7848350" y="458670"/>
              <a:ext cx="747954" cy="379173"/>
            </a:xfrm>
            <a:prstGeom prst="rect">
              <a:avLst/>
            </a:prstGeom>
          </p:spPr>
          <p:txBody>
            <a:bodyPr wrap="none">
              <a:spAutoFit/>
            </a:bodyPr>
            <a:lstStyle/>
            <a:p>
              <a:pPr algn="ctr" eaLnBrk="0" fontAlgn="base" hangingPunct="0">
                <a:spcBef>
                  <a:spcPct val="0"/>
                </a:spcBef>
                <a:spcAft>
                  <a:spcPct val="0"/>
                </a:spcAft>
              </a:pPr>
              <a:r>
                <a:rPr lang="en-GB" altLang="fi-FI" sz="1050" u="sng" dirty="0" smtClean="0">
                  <a:solidFill>
                    <a:srgbClr val="000000"/>
                  </a:solidFill>
                  <a:latin typeface="Arial" charset="0"/>
                  <a:ea typeface="ＭＳ Ｐゴシック" pitchFamily="34" charset="-128"/>
                  <a:cs typeface="Arial" charset="0"/>
                </a:rPr>
                <a:t>Transport</a:t>
              </a:r>
            </a:p>
            <a:p>
              <a:pPr algn="ctr" eaLnBrk="0" fontAlgn="base" hangingPunct="0">
                <a:spcBef>
                  <a:spcPct val="0"/>
                </a:spcBef>
                <a:spcAft>
                  <a:spcPct val="0"/>
                </a:spcAft>
              </a:pPr>
              <a:r>
                <a:rPr lang="en-GB" altLang="fi-FI" sz="1050" u="sng" dirty="0" smtClean="0">
                  <a:solidFill>
                    <a:srgbClr val="000000"/>
                  </a:solidFill>
                  <a:latin typeface="Arial" charset="0"/>
                  <a:ea typeface="ＭＳ Ｐゴシック" pitchFamily="34" charset="-128"/>
                  <a:cs typeface="Arial" charset="0"/>
                </a:rPr>
                <a:t>Providers</a:t>
              </a:r>
              <a:endParaRPr lang="en-GB" altLang="fi-FI" sz="1050" u="sng" dirty="0">
                <a:solidFill>
                  <a:srgbClr val="000000"/>
                </a:solidFill>
                <a:latin typeface="Arial" charset="0"/>
                <a:ea typeface="ＭＳ Ｐゴシック" pitchFamily="34" charset="-128"/>
                <a:cs typeface="Arial" charset="0"/>
              </a:endParaRPr>
            </a:p>
          </p:txBody>
        </p:sp>
        <p:sp>
          <p:nvSpPr>
            <p:cNvPr id="39" name="Rectangle 38"/>
            <p:cNvSpPr/>
            <p:nvPr/>
          </p:nvSpPr>
          <p:spPr>
            <a:xfrm>
              <a:off x="4656105" y="323655"/>
              <a:ext cx="1242987" cy="526629"/>
            </a:xfrm>
            <a:prstGeom prst="rect">
              <a:avLst/>
            </a:prstGeom>
          </p:spPr>
          <p:txBody>
            <a:bodyPr wrap="square">
              <a:spAutoFit/>
            </a:bodyPr>
            <a:lstStyle/>
            <a:p>
              <a:pPr algn="ctr" eaLnBrk="0" fontAlgn="base" hangingPunct="0">
                <a:spcBef>
                  <a:spcPct val="0"/>
                </a:spcBef>
                <a:spcAft>
                  <a:spcPct val="0"/>
                </a:spcAft>
              </a:pPr>
              <a:r>
                <a:rPr lang="en-GB" altLang="fi-FI" sz="1050" u="sng" dirty="0" smtClean="0">
                  <a:solidFill>
                    <a:srgbClr val="000000"/>
                  </a:solidFill>
                  <a:latin typeface="Arial" charset="0"/>
                  <a:ea typeface="ＭＳ Ｐゴシック" pitchFamily="34" charset="-128"/>
                  <a:cs typeface="Arial" charset="0"/>
                </a:rPr>
                <a:t>Online</a:t>
              </a:r>
            </a:p>
            <a:p>
              <a:pPr algn="ctr" eaLnBrk="0" fontAlgn="base" hangingPunct="0">
                <a:spcBef>
                  <a:spcPct val="0"/>
                </a:spcBef>
                <a:spcAft>
                  <a:spcPct val="0"/>
                </a:spcAft>
              </a:pPr>
              <a:r>
                <a:rPr lang="en-GB" altLang="fi-FI" sz="1050" u="sng" dirty="0" smtClean="0">
                  <a:solidFill>
                    <a:srgbClr val="000000"/>
                  </a:solidFill>
                  <a:latin typeface="Arial" charset="0"/>
                  <a:ea typeface="ＭＳ Ｐゴシック" pitchFamily="34" charset="-128"/>
                  <a:cs typeface="Arial" charset="0"/>
                </a:rPr>
                <a:t>Booking Providers</a:t>
              </a:r>
              <a:endParaRPr lang="en-GB" altLang="fi-FI" sz="1050" u="sng" dirty="0">
                <a:solidFill>
                  <a:srgbClr val="000000"/>
                </a:solidFill>
                <a:latin typeface="Arial" charset="0"/>
                <a:ea typeface="ＭＳ Ｐゴシック" pitchFamily="34" charset="-128"/>
                <a:cs typeface="Arial" charset="0"/>
              </a:endParaRPr>
            </a:p>
          </p:txBody>
        </p:sp>
        <p:sp>
          <p:nvSpPr>
            <p:cNvPr id="40" name="Rectangle 39"/>
            <p:cNvSpPr/>
            <p:nvPr/>
          </p:nvSpPr>
          <p:spPr>
            <a:xfrm>
              <a:off x="5299028" y="3683170"/>
              <a:ext cx="1414437" cy="379173"/>
            </a:xfrm>
            <a:prstGeom prst="rect">
              <a:avLst/>
            </a:prstGeom>
          </p:spPr>
          <p:txBody>
            <a:bodyPr wrap="square">
              <a:spAutoFit/>
            </a:bodyPr>
            <a:lstStyle/>
            <a:p>
              <a:pPr algn="ctr" eaLnBrk="0" fontAlgn="base" hangingPunct="0">
                <a:spcBef>
                  <a:spcPct val="0"/>
                </a:spcBef>
                <a:spcAft>
                  <a:spcPct val="0"/>
                </a:spcAft>
              </a:pPr>
              <a:r>
                <a:rPr lang="en-GB" altLang="fi-FI" sz="1050" u="sng" dirty="0" smtClean="0">
                  <a:solidFill>
                    <a:srgbClr val="000000"/>
                  </a:solidFill>
                  <a:latin typeface="Arial" charset="0"/>
                  <a:ea typeface="ＭＳ Ｐゴシック" pitchFamily="34" charset="-128"/>
                  <a:cs typeface="Arial" charset="0"/>
                </a:rPr>
                <a:t>Payment Solution </a:t>
              </a:r>
            </a:p>
            <a:p>
              <a:pPr algn="ctr" eaLnBrk="0" fontAlgn="base" hangingPunct="0">
                <a:spcBef>
                  <a:spcPct val="0"/>
                </a:spcBef>
                <a:spcAft>
                  <a:spcPct val="0"/>
                </a:spcAft>
              </a:pPr>
              <a:r>
                <a:rPr lang="en-GB" altLang="fi-FI" sz="1050" u="sng" dirty="0" smtClean="0">
                  <a:solidFill>
                    <a:srgbClr val="000000"/>
                  </a:solidFill>
                  <a:latin typeface="Arial" charset="0"/>
                  <a:ea typeface="ＭＳ Ｐゴシック" pitchFamily="34" charset="-128"/>
                  <a:cs typeface="Arial" charset="0"/>
                </a:rPr>
                <a:t>Providers</a:t>
              </a:r>
            </a:p>
          </p:txBody>
        </p:sp>
        <p:sp>
          <p:nvSpPr>
            <p:cNvPr id="41" name="Rectangle 40"/>
            <p:cNvSpPr/>
            <p:nvPr/>
          </p:nvSpPr>
          <p:spPr>
            <a:xfrm>
              <a:off x="6838455" y="3683170"/>
              <a:ext cx="1375310" cy="379173"/>
            </a:xfrm>
            <a:prstGeom prst="rect">
              <a:avLst/>
            </a:prstGeom>
          </p:spPr>
          <p:txBody>
            <a:bodyPr wrap="none">
              <a:spAutoFit/>
            </a:bodyPr>
            <a:lstStyle/>
            <a:p>
              <a:pPr algn="ctr" eaLnBrk="0" fontAlgn="base" hangingPunct="0">
                <a:spcBef>
                  <a:spcPct val="0"/>
                </a:spcBef>
                <a:spcAft>
                  <a:spcPct val="0"/>
                </a:spcAft>
              </a:pPr>
              <a:r>
                <a:rPr lang="en-GB" altLang="fi-FI" sz="1050" u="sng" dirty="0" smtClean="0">
                  <a:solidFill>
                    <a:srgbClr val="000000"/>
                  </a:solidFill>
                  <a:latin typeface="Arial" charset="0"/>
                  <a:ea typeface="ＭＳ Ｐゴシック" pitchFamily="34" charset="-128"/>
                  <a:cs typeface="Arial" charset="0"/>
                </a:rPr>
                <a:t>Technology Solution</a:t>
              </a:r>
            </a:p>
            <a:p>
              <a:pPr algn="ctr" eaLnBrk="0" fontAlgn="base" hangingPunct="0">
                <a:spcBef>
                  <a:spcPct val="0"/>
                </a:spcBef>
                <a:spcAft>
                  <a:spcPct val="0"/>
                </a:spcAft>
              </a:pPr>
              <a:r>
                <a:rPr lang="en-GB" altLang="fi-FI" sz="1050" u="sng" dirty="0" smtClean="0">
                  <a:solidFill>
                    <a:srgbClr val="000000"/>
                  </a:solidFill>
                  <a:latin typeface="Arial" charset="0"/>
                  <a:ea typeface="ＭＳ Ｐゴシック" pitchFamily="34" charset="-128"/>
                  <a:cs typeface="Arial" charset="0"/>
                </a:rPr>
                <a:t>Providers</a:t>
              </a:r>
              <a:endParaRPr lang="en-GB" altLang="fi-FI" sz="1050" u="sng" dirty="0">
                <a:solidFill>
                  <a:srgbClr val="000000"/>
                </a:solidFill>
                <a:latin typeface="Arial" charset="0"/>
                <a:ea typeface="ＭＳ Ｐゴシック" pitchFamily="34" charset="-128"/>
                <a:cs typeface="Arial" charset="0"/>
              </a:endParaRPr>
            </a:p>
          </p:txBody>
        </p:sp>
        <p:sp>
          <p:nvSpPr>
            <p:cNvPr id="42" name="Oval 41"/>
            <p:cNvSpPr>
              <a:spLocks noChangeAspect="1" noChangeArrowheads="1"/>
            </p:cNvSpPr>
            <p:nvPr/>
          </p:nvSpPr>
          <p:spPr bwMode="auto">
            <a:xfrm rot="10827030" flipV="1">
              <a:off x="6296205" y="1313927"/>
              <a:ext cx="962604" cy="904804"/>
            </a:xfrm>
            <a:prstGeom prst="ellipse">
              <a:avLst/>
            </a:prstGeom>
            <a:solidFill>
              <a:srgbClr val="FFFFFF"/>
            </a:solidFill>
            <a:ln w="28575" algn="ctr">
              <a:solidFill>
                <a:srgbClr val="003366"/>
              </a:solidFill>
              <a:round/>
              <a:headEnd/>
              <a:tailEnd/>
            </a:ln>
            <a:scene3d>
              <a:camera prst="orthographicFront">
                <a:rot lat="2099991" lon="0" rev="0"/>
              </a:camera>
              <a:lightRig rig="threePt" dir="t"/>
            </a:scene3d>
            <a:sp3d z="127000" extrusionH="508000"/>
          </p:spPr>
          <p:txBody>
            <a:bodyPr lIns="0" tIns="0" rIns="0" bIns="36000" anchor="b"/>
            <a:lstStyle/>
            <a:p>
              <a:pPr algn="ctr" eaLnBrk="0" fontAlgn="base" hangingPunct="0">
                <a:spcBef>
                  <a:spcPct val="0"/>
                </a:spcBef>
                <a:spcAft>
                  <a:spcPct val="0"/>
                </a:spcAft>
              </a:pPr>
              <a:endParaRPr lang="en-GB" altLang="fi-FI" sz="900" u="sng" dirty="0" smtClean="0">
                <a:solidFill>
                  <a:srgbClr val="000000"/>
                </a:solidFill>
                <a:latin typeface="Arial" charset="0"/>
                <a:ea typeface="ＭＳ Ｐゴシック" pitchFamily="34" charset="-128"/>
                <a:cs typeface="Arial" charset="0"/>
              </a:endParaRPr>
            </a:p>
          </p:txBody>
        </p:sp>
        <p:sp>
          <p:nvSpPr>
            <p:cNvPr id="43" name="Oval 42"/>
            <p:cNvSpPr>
              <a:spLocks noChangeAspect="1" noChangeArrowheads="1"/>
            </p:cNvSpPr>
            <p:nvPr/>
          </p:nvSpPr>
          <p:spPr bwMode="auto">
            <a:xfrm rot="10827030" flipV="1">
              <a:off x="6446208" y="1224766"/>
              <a:ext cx="662598" cy="622812"/>
            </a:xfrm>
            <a:prstGeom prst="ellipse">
              <a:avLst/>
            </a:prstGeom>
            <a:solidFill>
              <a:srgbClr val="FFFFFF"/>
            </a:solidFill>
            <a:ln w="28575" algn="ctr">
              <a:solidFill>
                <a:srgbClr val="003366"/>
              </a:solidFill>
              <a:round/>
              <a:headEnd/>
              <a:tailEnd/>
            </a:ln>
            <a:scene3d>
              <a:camera prst="orthographicFront">
                <a:rot lat="2099991" lon="0" rev="0"/>
              </a:camera>
              <a:lightRig rig="threePt" dir="t"/>
            </a:scene3d>
            <a:sp3d z="127000" extrusionH="635000"/>
          </p:spPr>
          <p:txBody>
            <a:bodyPr lIns="0" tIns="0" rIns="0" bIns="36000" anchor="b"/>
            <a:lstStyle/>
            <a:p>
              <a:pPr algn="ctr" eaLnBrk="0" fontAlgn="base" hangingPunct="0">
                <a:spcBef>
                  <a:spcPct val="0"/>
                </a:spcBef>
                <a:spcAft>
                  <a:spcPct val="0"/>
                </a:spcAft>
              </a:pPr>
              <a:endParaRPr lang="en-GB" altLang="fi-FI" sz="900" u="sng" dirty="0" smtClean="0">
                <a:solidFill>
                  <a:srgbClr val="000000"/>
                </a:solidFill>
                <a:latin typeface="Arial" charset="0"/>
                <a:ea typeface="ＭＳ Ｐゴシック" pitchFamily="34" charset="-128"/>
                <a:cs typeface="Arial" charset="0"/>
              </a:endParaRPr>
            </a:p>
          </p:txBody>
        </p:sp>
        <p:pic>
          <p:nvPicPr>
            <p:cNvPr id="44" name="Picture 12" descr="j0433954"/>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6622474" y="1360287"/>
              <a:ext cx="275717" cy="22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5967155" y="2033845"/>
              <a:ext cx="1620180" cy="224695"/>
            </a:xfrm>
            <a:prstGeom prst="rect">
              <a:avLst/>
            </a:prstGeom>
            <a:solidFill>
              <a:srgbClr val="FFFF00"/>
            </a:solidFill>
          </p:spPr>
          <p:txBody>
            <a:bodyPr wrap="square">
              <a:spAutoFit/>
            </a:bodyPr>
            <a:lstStyle/>
            <a:p>
              <a:pPr algn="ctr" eaLnBrk="0" fontAlgn="base" hangingPunct="0">
                <a:spcBef>
                  <a:spcPct val="0"/>
                </a:spcBef>
                <a:spcAft>
                  <a:spcPct val="0"/>
                </a:spcAft>
              </a:pPr>
              <a:r>
                <a:rPr lang="en-GB" altLang="fi-FI" sz="1000" dirty="0" smtClean="0">
                  <a:solidFill>
                    <a:prstClr val="black"/>
                  </a:solidFill>
                  <a:latin typeface="Arial" charset="0"/>
                  <a:ea typeface="ＭＳ Ｐゴシック" pitchFamily="34" charset="-128"/>
                  <a:cs typeface="Arial" charset="0"/>
                </a:rPr>
                <a:t>My Mobility Integrator</a:t>
              </a:r>
              <a:endParaRPr lang="en-GB" altLang="fi-FI" sz="1000" dirty="0">
                <a:solidFill>
                  <a:prstClr val="black"/>
                </a:solidFill>
                <a:latin typeface="Arial" charset="0"/>
                <a:ea typeface="ＭＳ Ｐゴシック" pitchFamily="34" charset="-128"/>
                <a:cs typeface="Arial" charset="0"/>
              </a:endParaRPr>
            </a:p>
          </p:txBody>
        </p:sp>
        <p:pic>
          <p:nvPicPr>
            <p:cNvPr id="46" name="Picture 11"/>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6912260" y="503675"/>
              <a:ext cx="187502" cy="176411"/>
            </a:xfrm>
            <a:prstGeom prst="rect">
              <a:avLst/>
            </a:prstGeom>
            <a:noFill/>
            <a:ln w="9525">
              <a:noFill/>
              <a:miter lim="800000"/>
              <a:headEnd/>
              <a:tailEnd/>
            </a:ln>
          </p:spPr>
        </p:pic>
        <p:pic>
          <p:nvPicPr>
            <p:cNvPr id="47" name="Picture 46"/>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5323654" y="1844359"/>
              <a:ext cx="586549" cy="202887"/>
            </a:xfrm>
            <a:prstGeom prst="rect">
              <a:avLst/>
            </a:prstGeom>
          </p:spPr>
        </p:pic>
        <p:sp>
          <p:nvSpPr>
            <p:cNvPr id="48" name="Rectangle 47"/>
            <p:cNvSpPr>
              <a:spLocks noChangeArrowheads="1"/>
            </p:cNvSpPr>
            <p:nvPr/>
          </p:nvSpPr>
          <p:spPr bwMode="auto">
            <a:xfrm>
              <a:off x="8037386" y="1583795"/>
              <a:ext cx="526731" cy="30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ltLang="fi-FI" sz="800" b="1" dirty="0" smtClean="0">
                  <a:solidFill>
                    <a:srgbClr val="214D79"/>
                  </a:solidFill>
                </a:rPr>
                <a:t>Car</a:t>
              </a:r>
            </a:p>
            <a:p>
              <a:r>
                <a:rPr lang="en-US" altLang="fi-FI" sz="800" b="1" dirty="0" smtClean="0">
                  <a:solidFill>
                    <a:srgbClr val="214D79"/>
                  </a:solidFill>
                </a:rPr>
                <a:t>renting</a:t>
              </a:r>
              <a:endParaRPr lang="en-US" altLang="fi-FI" sz="800" b="1" dirty="0">
                <a:solidFill>
                  <a:srgbClr val="214D79"/>
                </a:solidFill>
              </a:endParaRPr>
            </a:p>
          </p:txBody>
        </p:sp>
        <p:pic>
          <p:nvPicPr>
            <p:cNvPr id="49" name="Picture 48"/>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7893330" y="1890310"/>
              <a:ext cx="928702" cy="159793"/>
            </a:xfrm>
            <a:prstGeom prst="rect">
              <a:avLst/>
            </a:prstGeom>
          </p:spPr>
        </p:pic>
        <p:pic>
          <p:nvPicPr>
            <p:cNvPr id="50" name="Picture 49"/>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7992380" y="2004115"/>
              <a:ext cx="635428" cy="199435"/>
            </a:xfrm>
            <a:prstGeom prst="rect">
              <a:avLst/>
            </a:prstGeom>
          </p:spPr>
        </p:pic>
        <p:pic>
          <p:nvPicPr>
            <p:cNvPr id="51" name="Picture 50"/>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7632340" y="1853825"/>
              <a:ext cx="343290" cy="9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7600056" y="1998282"/>
              <a:ext cx="439912" cy="146241"/>
            </a:xfrm>
            <a:prstGeom prst="rect">
              <a:avLst/>
            </a:prstGeom>
          </p:spPr>
        </p:pic>
        <p:pic>
          <p:nvPicPr>
            <p:cNvPr id="53" name="Picture 52" descr="logo"/>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8626516" y="1866152"/>
              <a:ext cx="247847" cy="11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7942210" y="1222324"/>
              <a:ext cx="293275" cy="275927"/>
            </a:xfrm>
            <a:prstGeom prst="rect">
              <a:avLst/>
            </a:prstGeom>
          </p:spPr>
        </p:pic>
        <p:sp>
          <p:nvSpPr>
            <p:cNvPr id="55" name="Rectangle 54"/>
            <p:cNvSpPr>
              <a:spLocks noChangeArrowheads="1"/>
            </p:cNvSpPr>
            <p:nvPr/>
          </p:nvSpPr>
          <p:spPr bwMode="auto">
            <a:xfrm>
              <a:off x="7941103" y="953725"/>
              <a:ext cx="378324" cy="19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ltLang="fi-FI" sz="800" b="1" dirty="0" smtClean="0">
                  <a:solidFill>
                    <a:srgbClr val="214D79"/>
                  </a:solidFill>
                </a:rPr>
                <a:t>Taxi</a:t>
              </a:r>
              <a:endParaRPr lang="en-US" altLang="fi-FI" sz="800" b="1" dirty="0">
                <a:solidFill>
                  <a:srgbClr val="214D79"/>
                </a:solidFill>
              </a:endParaRPr>
            </a:p>
          </p:txBody>
        </p:sp>
        <p:pic>
          <p:nvPicPr>
            <p:cNvPr id="56" name="Picture 40"/>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8773154" y="1360287"/>
              <a:ext cx="193967" cy="152078"/>
            </a:xfrm>
            <a:prstGeom prst="rect">
              <a:avLst/>
            </a:prstGeom>
            <a:noFill/>
            <a:ln w="9525">
              <a:noFill/>
              <a:miter lim="800000"/>
              <a:headEnd/>
              <a:tailEnd/>
            </a:ln>
          </p:spPr>
        </p:pic>
        <p:pic>
          <p:nvPicPr>
            <p:cNvPr id="57" name="Picture 56"/>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7795572" y="2805928"/>
              <a:ext cx="537670" cy="117942"/>
            </a:xfrm>
            <a:prstGeom prst="rect">
              <a:avLst/>
            </a:prstGeom>
          </p:spPr>
        </p:pic>
        <p:pic>
          <p:nvPicPr>
            <p:cNvPr id="58" name="Picture 57"/>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6973695" y="3023955"/>
              <a:ext cx="284207" cy="206749"/>
            </a:xfrm>
            <a:prstGeom prst="rect">
              <a:avLst/>
            </a:prstGeom>
          </p:spPr>
        </p:pic>
        <p:pic>
          <p:nvPicPr>
            <p:cNvPr id="59" name="Picture 58"/>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6133683" y="2877408"/>
              <a:ext cx="488791" cy="204624"/>
            </a:xfrm>
            <a:prstGeom prst="rect">
              <a:avLst/>
            </a:prstGeom>
          </p:spPr>
        </p:pic>
        <p:pic>
          <p:nvPicPr>
            <p:cNvPr id="60" name="Picture 59"/>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7587335" y="2519054"/>
              <a:ext cx="250357" cy="144861"/>
            </a:xfrm>
            <a:prstGeom prst="rect">
              <a:avLst/>
            </a:prstGeom>
          </p:spPr>
        </p:pic>
        <p:pic>
          <p:nvPicPr>
            <p:cNvPr id="61" name="Picture 60"/>
            <p:cNvPicPr>
              <a:picLocks noChangeAspect="1" noChangeArrowheads="1"/>
            </p:cNvPicPr>
            <p:nvPr/>
          </p:nvPicPr>
          <p:blipFill>
            <a:blip r:embed="rId39" cstate="email">
              <a:extLst>
                <a:ext uri="{28A0092B-C50C-407E-A947-70E740481C1C}">
                  <a14:useLocalDpi xmlns:a14="http://schemas.microsoft.com/office/drawing/2010/main"/>
                </a:ext>
              </a:extLst>
            </a:blip>
            <a:srcRect/>
            <a:stretch>
              <a:fillRect/>
            </a:stretch>
          </p:blipFill>
          <p:spPr bwMode="auto">
            <a:xfrm>
              <a:off x="7452320" y="3113965"/>
              <a:ext cx="405176" cy="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1"/>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5351618" y="2969857"/>
              <a:ext cx="733186" cy="117529"/>
            </a:xfrm>
            <a:prstGeom prst="rect">
              <a:avLst/>
            </a:prstGeom>
          </p:spPr>
        </p:pic>
        <p:pic>
          <p:nvPicPr>
            <p:cNvPr id="63" name="Picture 62"/>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6327195" y="503675"/>
              <a:ext cx="404887" cy="183951"/>
            </a:xfrm>
            <a:prstGeom prst="rect">
              <a:avLst/>
            </a:prstGeom>
          </p:spPr>
        </p:pic>
        <p:pic>
          <p:nvPicPr>
            <p:cNvPr id="64" name="Picture 63"/>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6957265" y="683695"/>
              <a:ext cx="537670" cy="337244"/>
            </a:xfrm>
            <a:prstGeom prst="rect">
              <a:avLst/>
            </a:prstGeom>
            <a:ln>
              <a:noFill/>
            </a:ln>
          </p:spPr>
        </p:pic>
        <p:pic>
          <p:nvPicPr>
            <p:cNvPr id="65" name="Picture 3"/>
            <p:cNvPicPr>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7002270" y="998730"/>
              <a:ext cx="342153" cy="219844"/>
            </a:xfrm>
            <a:prstGeom prst="rect">
              <a:avLst/>
            </a:prstGeom>
            <a:noFill/>
            <a:ln w="9525">
              <a:noFill/>
              <a:miter lim="800000"/>
              <a:headEnd/>
              <a:tailEnd/>
            </a:ln>
          </p:spPr>
        </p:pic>
        <p:pic>
          <p:nvPicPr>
            <p:cNvPr id="66" name="Picture 65"/>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5976955" y="909472"/>
              <a:ext cx="537670" cy="101173"/>
            </a:xfrm>
            <a:prstGeom prst="rect">
              <a:avLst/>
            </a:prstGeom>
          </p:spPr>
        </p:pic>
        <p:pic>
          <p:nvPicPr>
            <p:cNvPr id="67" name="Picture 66"/>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5635117" y="1597519"/>
              <a:ext cx="351929" cy="236508"/>
            </a:xfrm>
            <a:prstGeom prst="rect">
              <a:avLst/>
            </a:prstGeom>
          </p:spPr>
        </p:pic>
        <p:pic>
          <p:nvPicPr>
            <p:cNvPr id="68" name="Picture 67"/>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4703775" y="1423021"/>
              <a:ext cx="598963" cy="205218"/>
            </a:xfrm>
            <a:prstGeom prst="rect">
              <a:avLst/>
            </a:prstGeom>
          </p:spPr>
        </p:pic>
        <p:pic>
          <p:nvPicPr>
            <p:cNvPr id="69" name="Picture 68"/>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7275320" y="3203975"/>
              <a:ext cx="447030" cy="147347"/>
            </a:xfrm>
            <a:prstGeom prst="rect">
              <a:avLst/>
            </a:prstGeom>
          </p:spPr>
        </p:pic>
        <p:pic>
          <p:nvPicPr>
            <p:cNvPr id="70" name="Picture 69"/>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7453419" y="2923870"/>
              <a:ext cx="391033" cy="153293"/>
            </a:xfrm>
            <a:prstGeom prst="rect">
              <a:avLst/>
            </a:prstGeom>
          </p:spPr>
        </p:pic>
        <p:pic>
          <p:nvPicPr>
            <p:cNvPr id="71" name="Picture 70"/>
            <p:cNvPicPr>
              <a:picLocks noChangeAspect="1" noChangeArrowheads="1"/>
            </p:cNvPicPr>
            <p:nvPr/>
          </p:nvPicPr>
          <p:blipFill>
            <a:blip r:embed="rId49" cstate="email">
              <a:extLst>
                <a:ext uri="{28A0092B-C50C-407E-A947-70E740481C1C}">
                  <a14:useLocalDpi xmlns:a14="http://schemas.microsoft.com/office/drawing/2010/main"/>
                </a:ext>
              </a:extLst>
            </a:blip>
            <a:srcRect/>
            <a:stretch>
              <a:fillRect/>
            </a:stretch>
          </p:blipFill>
          <p:spPr bwMode="auto">
            <a:xfrm>
              <a:off x="7795572" y="2978950"/>
              <a:ext cx="244396" cy="152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71"/>
            <p:cNvPicPr>
              <a:picLocks noChangeAspect="1" noChangeArrowheads="1"/>
            </p:cNvPicPr>
            <p:nvPr/>
          </p:nvPicPr>
          <p:blipFill>
            <a:blip r:embed="rId50" cstate="email">
              <a:extLst>
                <a:ext uri="{28A0092B-C50C-407E-A947-70E740481C1C}">
                  <a14:useLocalDpi xmlns:a14="http://schemas.microsoft.com/office/drawing/2010/main"/>
                </a:ext>
              </a:extLst>
            </a:blip>
            <a:srcRect/>
            <a:stretch>
              <a:fillRect/>
            </a:stretch>
          </p:blipFill>
          <p:spPr bwMode="auto">
            <a:xfrm>
              <a:off x="7555656" y="2663915"/>
              <a:ext cx="239917" cy="22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72"/>
            <p:cNvPicPr>
              <a:picLocks noChangeAspect="1"/>
            </p:cNvPicPr>
            <p:nvPr/>
          </p:nvPicPr>
          <p:blipFill>
            <a:blip r:embed="rId51" cstate="email">
              <a:extLst>
                <a:ext uri="{28A0092B-C50C-407E-A947-70E740481C1C}">
                  <a14:useLocalDpi xmlns:a14="http://schemas.microsoft.com/office/drawing/2010/main"/>
                </a:ext>
              </a:extLst>
            </a:blip>
            <a:stretch>
              <a:fillRect/>
            </a:stretch>
          </p:blipFill>
          <p:spPr>
            <a:xfrm>
              <a:off x="7272300" y="2888940"/>
              <a:ext cx="195516" cy="183951"/>
            </a:xfrm>
            <a:prstGeom prst="rect">
              <a:avLst/>
            </a:prstGeom>
          </p:spPr>
        </p:pic>
        <p:pic>
          <p:nvPicPr>
            <p:cNvPr id="74" name="Picture 73"/>
            <p:cNvPicPr>
              <a:picLocks noChangeAspect="1"/>
            </p:cNvPicPr>
            <p:nvPr/>
          </p:nvPicPr>
          <p:blipFill>
            <a:blip r:embed="rId52" cstate="email">
              <a:extLst>
                <a:ext uri="{28A0092B-C50C-407E-A947-70E740481C1C}">
                  <a14:useLocalDpi xmlns:a14="http://schemas.microsoft.com/office/drawing/2010/main"/>
                </a:ext>
              </a:extLst>
            </a:blip>
            <a:stretch>
              <a:fillRect/>
            </a:stretch>
          </p:blipFill>
          <p:spPr>
            <a:xfrm>
              <a:off x="5498256" y="2721906"/>
              <a:ext cx="586549" cy="155976"/>
            </a:xfrm>
            <a:prstGeom prst="rect">
              <a:avLst/>
            </a:prstGeom>
          </p:spPr>
        </p:pic>
        <p:pic>
          <p:nvPicPr>
            <p:cNvPr id="75" name="Picture 63" descr="Amadeus - Your technology partner"/>
            <p:cNvPicPr>
              <a:picLocks noChangeAspect="1" noChangeArrowheads="1"/>
            </p:cNvPicPr>
            <p:nvPr/>
          </p:nvPicPr>
          <p:blipFill>
            <a:blip r:embed="rId53" cstate="email">
              <a:extLst>
                <a:ext uri="{28A0092B-C50C-407E-A947-70E740481C1C}">
                  <a14:useLocalDpi xmlns:a14="http://schemas.microsoft.com/office/drawing/2010/main"/>
                </a:ext>
              </a:extLst>
            </a:blip>
            <a:srcRect/>
            <a:stretch>
              <a:fillRect/>
            </a:stretch>
          </p:blipFill>
          <p:spPr bwMode="auto">
            <a:xfrm>
              <a:off x="5377222" y="1358770"/>
              <a:ext cx="439912" cy="128842"/>
            </a:xfrm>
            <a:prstGeom prst="rect">
              <a:avLst/>
            </a:prstGeom>
            <a:noFill/>
            <a:ln w="9525">
              <a:noFill/>
              <a:miter lim="800000"/>
              <a:headEnd/>
              <a:tailEnd/>
            </a:ln>
          </p:spPr>
        </p:pic>
        <p:pic>
          <p:nvPicPr>
            <p:cNvPr id="76" name="Picture 75"/>
            <p:cNvPicPr>
              <a:picLocks noChangeAspect="1"/>
            </p:cNvPicPr>
            <p:nvPr/>
          </p:nvPicPr>
          <p:blipFill>
            <a:blip r:embed="rId54" cstate="email">
              <a:extLst>
                <a:ext uri="{28A0092B-C50C-407E-A947-70E740481C1C}">
                  <a14:useLocalDpi xmlns:a14="http://schemas.microsoft.com/office/drawing/2010/main"/>
                </a:ext>
              </a:extLst>
            </a:blip>
            <a:stretch>
              <a:fillRect/>
            </a:stretch>
          </p:blipFill>
          <p:spPr>
            <a:xfrm>
              <a:off x="7902370" y="2663915"/>
              <a:ext cx="439912" cy="120392"/>
            </a:xfrm>
            <a:prstGeom prst="rect">
              <a:avLst/>
            </a:prstGeom>
          </p:spPr>
        </p:pic>
        <p:pic>
          <p:nvPicPr>
            <p:cNvPr id="77" name="Picture 76"/>
            <p:cNvPicPr>
              <a:picLocks noChangeAspect="1" noChangeArrowheads="1"/>
            </p:cNvPicPr>
            <p:nvPr/>
          </p:nvPicPr>
          <p:blipFill>
            <a:blip r:embed="rId55" cstate="email">
              <a:extLst>
                <a:ext uri="{28A0092B-C50C-407E-A947-70E740481C1C}">
                  <a14:useLocalDpi xmlns:a14="http://schemas.microsoft.com/office/drawing/2010/main"/>
                </a:ext>
              </a:extLst>
            </a:blip>
            <a:srcRect/>
            <a:stretch>
              <a:fillRect/>
            </a:stretch>
          </p:blipFill>
          <p:spPr bwMode="auto">
            <a:xfrm>
              <a:off x="6964627" y="2831894"/>
              <a:ext cx="252158" cy="18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77"/>
            <p:cNvPicPr>
              <a:picLocks noChangeAspect="1"/>
            </p:cNvPicPr>
            <p:nvPr/>
          </p:nvPicPr>
          <p:blipFill>
            <a:blip r:embed="rId56" cstate="email">
              <a:extLst>
                <a:ext uri="{28A0092B-C50C-407E-A947-70E740481C1C}">
                  <a14:useLocalDpi xmlns:a14="http://schemas.microsoft.com/office/drawing/2010/main"/>
                </a:ext>
              </a:extLst>
            </a:blip>
            <a:stretch>
              <a:fillRect/>
            </a:stretch>
          </p:blipFill>
          <p:spPr>
            <a:xfrm>
              <a:off x="7722350" y="1490833"/>
              <a:ext cx="658430" cy="125832"/>
            </a:xfrm>
            <a:prstGeom prst="rect">
              <a:avLst/>
            </a:prstGeom>
          </p:spPr>
        </p:pic>
        <p:sp>
          <p:nvSpPr>
            <p:cNvPr id="79" name="Rectangle 78"/>
            <p:cNvSpPr/>
            <p:nvPr/>
          </p:nvSpPr>
          <p:spPr>
            <a:xfrm>
              <a:off x="5967155" y="2319989"/>
              <a:ext cx="1620180" cy="224695"/>
            </a:xfrm>
            <a:prstGeom prst="rect">
              <a:avLst/>
            </a:prstGeom>
            <a:solidFill>
              <a:srgbClr val="FFFF00"/>
            </a:solidFill>
          </p:spPr>
          <p:txBody>
            <a:bodyPr wrap="square">
              <a:spAutoFit/>
            </a:bodyPr>
            <a:lstStyle/>
            <a:p>
              <a:pPr algn="ctr" eaLnBrk="0" fontAlgn="base" hangingPunct="0">
                <a:spcBef>
                  <a:spcPct val="0"/>
                </a:spcBef>
                <a:spcAft>
                  <a:spcPct val="0"/>
                </a:spcAft>
              </a:pPr>
              <a:r>
                <a:rPr lang="en-GB" altLang="fi-FI" sz="1000" dirty="0" smtClean="0">
                  <a:solidFill>
                    <a:srgbClr val="000000"/>
                  </a:solidFill>
                  <a:latin typeface="Arial" charset="0"/>
                  <a:ea typeface="ＭＳ Ｐゴシック" pitchFamily="34" charset="-128"/>
                  <a:cs typeface="Arial" charset="0"/>
                </a:rPr>
                <a:t>My Mobility Platform</a:t>
              </a:r>
              <a:endParaRPr lang="en-GB" altLang="fi-FI" sz="1000" dirty="0">
                <a:solidFill>
                  <a:srgbClr val="000000"/>
                </a:solidFill>
                <a:latin typeface="Arial" charset="0"/>
                <a:ea typeface="ＭＳ Ｐゴシック" pitchFamily="34" charset="-128"/>
                <a:cs typeface="Arial" charset="0"/>
              </a:endParaRPr>
            </a:p>
          </p:txBody>
        </p:sp>
        <p:sp>
          <p:nvSpPr>
            <p:cNvPr id="80" name="Rectangle 79"/>
            <p:cNvSpPr/>
            <p:nvPr/>
          </p:nvSpPr>
          <p:spPr>
            <a:xfrm>
              <a:off x="6057165" y="1718810"/>
              <a:ext cx="1350150" cy="224695"/>
            </a:xfrm>
            <a:prstGeom prst="rect">
              <a:avLst/>
            </a:prstGeom>
            <a:solidFill>
              <a:srgbClr val="FFFF00"/>
            </a:solidFill>
          </p:spPr>
          <p:txBody>
            <a:bodyPr wrap="square">
              <a:spAutoFit/>
            </a:bodyPr>
            <a:lstStyle/>
            <a:p>
              <a:pPr algn="ctr" eaLnBrk="0" fontAlgn="base" hangingPunct="0">
                <a:spcBef>
                  <a:spcPct val="0"/>
                </a:spcBef>
                <a:spcAft>
                  <a:spcPct val="0"/>
                </a:spcAft>
              </a:pPr>
              <a:r>
                <a:rPr lang="en-GB" altLang="fi-FI" sz="1000" dirty="0" smtClean="0">
                  <a:solidFill>
                    <a:prstClr val="black"/>
                  </a:solidFill>
                  <a:latin typeface="Arial" charset="0"/>
                  <a:ea typeface="ＭＳ Ｐゴシック" pitchFamily="34" charset="-128"/>
                  <a:cs typeface="Arial" charset="0"/>
                </a:rPr>
                <a:t>CUSTOMER</a:t>
              </a:r>
              <a:endParaRPr lang="en-GB" altLang="fi-FI" sz="1000" dirty="0">
                <a:solidFill>
                  <a:prstClr val="black"/>
                </a:solidFill>
                <a:latin typeface="Arial" charset="0"/>
                <a:ea typeface="ＭＳ Ｐゴシック" pitchFamily="34" charset="-128"/>
                <a:cs typeface="Arial" charset="0"/>
              </a:endParaRPr>
            </a:p>
          </p:txBody>
        </p:sp>
      </p:grpSp>
      <p:grpSp>
        <p:nvGrpSpPr>
          <p:cNvPr id="128" name="Group 127"/>
          <p:cNvGrpSpPr/>
          <p:nvPr/>
        </p:nvGrpSpPr>
        <p:grpSpPr>
          <a:xfrm>
            <a:off x="173697" y="2123777"/>
            <a:ext cx="5622859" cy="3867635"/>
            <a:chOff x="173697" y="1893389"/>
            <a:chExt cx="6394757" cy="3786444"/>
          </a:xfrm>
        </p:grpSpPr>
        <p:sp>
          <p:nvSpPr>
            <p:cNvPr id="88" name="Suorakulmio 36"/>
            <p:cNvSpPr/>
            <p:nvPr/>
          </p:nvSpPr>
          <p:spPr>
            <a:xfrm>
              <a:off x="518419" y="2738939"/>
              <a:ext cx="5571365" cy="367630"/>
            </a:xfrm>
            <a:prstGeom prst="rect">
              <a:avLst/>
            </a:prstGeom>
            <a:solidFill>
              <a:sysClr val="window" lastClr="FFFFFF">
                <a:lumMod val="65000"/>
              </a:sys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err="1" smtClean="0">
                  <a:ln>
                    <a:noFill/>
                  </a:ln>
                  <a:solidFill>
                    <a:sysClr val="window" lastClr="FFFFFF"/>
                  </a:solidFill>
                  <a:effectLst/>
                  <a:uLnTx/>
                  <a:uFillTx/>
                  <a:latin typeface="Calibri"/>
                  <a:ea typeface="+mn-ea"/>
                  <a:cs typeface="+mn-cs"/>
                </a:rPr>
                <a:t>Apps</a:t>
              </a:r>
              <a:r>
                <a:rPr kumimoji="0" lang="fi-FI" sz="900" b="0"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fi-FI" sz="900" b="0" i="0" u="none" strike="noStrike" kern="0" cap="none" spc="0" normalizeH="0" baseline="0" noProof="0" dirty="0" err="1" smtClean="0">
                  <a:ln>
                    <a:noFill/>
                  </a:ln>
                  <a:solidFill>
                    <a:sysClr val="window" lastClr="FFFFFF"/>
                  </a:solidFill>
                  <a:effectLst/>
                  <a:uLnTx/>
                  <a:uFillTx/>
                  <a:latin typeface="Calibri"/>
                  <a:ea typeface="+mn-ea"/>
                  <a:cs typeface="+mn-cs"/>
                </a:rPr>
                <a:t>layer</a:t>
              </a:r>
              <a:endParaRPr kumimoji="0" lang="fi-FI" sz="9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9" name="Suorakulmio 29"/>
            <p:cNvSpPr/>
            <p:nvPr/>
          </p:nvSpPr>
          <p:spPr>
            <a:xfrm>
              <a:off x="628748" y="4508667"/>
              <a:ext cx="5571365" cy="1171166"/>
            </a:xfrm>
            <a:prstGeom prst="rect">
              <a:avLst/>
            </a:prstGeom>
            <a:solidFill>
              <a:sysClr val="window" lastClr="FFFFFF">
                <a:lumMod val="65000"/>
              </a:sys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smtClean="0">
                  <a:ln>
                    <a:noFill/>
                  </a:ln>
                  <a:solidFill>
                    <a:sysClr val="window" lastClr="FFFFFF"/>
                  </a:solidFill>
                  <a:effectLst/>
                  <a:uLnTx/>
                  <a:uFillTx/>
                  <a:latin typeface="Calibri"/>
                  <a:ea typeface="+mn-ea"/>
                  <a:cs typeface="+mn-cs"/>
                </a:rPr>
                <a:t>Service</a:t>
              </a:r>
            </a:p>
            <a:p>
              <a:pPr marL="0" marR="0" lvl="0" indent="0" defTabSz="91440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smtClean="0">
                  <a:ln>
                    <a:noFill/>
                  </a:ln>
                  <a:solidFill>
                    <a:sysClr val="window" lastClr="FFFFFF"/>
                  </a:solidFill>
                  <a:effectLst/>
                  <a:uLnTx/>
                  <a:uFillTx/>
                  <a:latin typeface="Calibri"/>
                  <a:ea typeface="+mn-ea"/>
                  <a:cs typeface="+mn-cs"/>
                </a:rPr>
                <a:t>Provider</a:t>
              </a:r>
              <a:endParaRPr kumimoji="0" lang="fi-FI" sz="9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0" name="Suorakulmio 5"/>
            <p:cNvSpPr/>
            <p:nvPr/>
          </p:nvSpPr>
          <p:spPr>
            <a:xfrm>
              <a:off x="1137459" y="1893389"/>
              <a:ext cx="4952325" cy="257341"/>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err="1" smtClean="0">
                  <a:ln>
                    <a:noFill/>
                  </a:ln>
                  <a:solidFill>
                    <a:sysClr val="window" lastClr="FFFFFF"/>
                  </a:solidFill>
                  <a:effectLst/>
                  <a:uLnTx/>
                  <a:uFillTx/>
                  <a:latin typeface="Calibri"/>
                  <a:ea typeface="+mn-ea"/>
                  <a:cs typeface="+mn-cs"/>
                </a:rPr>
                <a:t>Customer</a:t>
              </a:r>
              <a:endParaRPr kumimoji="0" lang="fi-FI" sz="9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1" name="Suorakulmio 6"/>
            <p:cNvSpPr/>
            <p:nvPr/>
          </p:nvSpPr>
          <p:spPr>
            <a:xfrm>
              <a:off x="518419" y="3216710"/>
              <a:ext cx="5571365" cy="1029365"/>
            </a:xfrm>
            <a:prstGeom prst="rect">
              <a:avLst/>
            </a:prstGeom>
            <a:solidFill>
              <a:sysClr val="window" lastClr="FFFFFF">
                <a:lumMod val="65000"/>
              </a:sys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err="1" smtClean="0">
                  <a:ln>
                    <a:noFill/>
                  </a:ln>
                  <a:solidFill>
                    <a:sysClr val="window" lastClr="FFFFFF"/>
                  </a:solidFill>
                  <a:effectLst/>
                  <a:uLnTx/>
                  <a:uFillTx/>
                  <a:latin typeface="Calibri"/>
                  <a:ea typeface="+mn-ea"/>
                  <a:cs typeface="+mn-cs"/>
                </a:rPr>
                <a:t>MaaS</a:t>
              </a:r>
              <a:endParaRPr kumimoji="0" lang="fi-FI" sz="900" b="0" i="0" u="none" strike="noStrike" kern="0" cap="none" spc="0" normalizeH="0" baseline="0" noProof="0" dirty="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err="1" smtClean="0">
                  <a:ln>
                    <a:noFill/>
                  </a:ln>
                  <a:solidFill>
                    <a:sysClr val="window" lastClr="FFFFFF"/>
                  </a:solidFill>
                  <a:effectLst/>
                  <a:uLnTx/>
                  <a:uFillTx/>
                  <a:latin typeface="Calibri"/>
                  <a:ea typeface="+mn-ea"/>
                  <a:cs typeface="+mn-cs"/>
                </a:rPr>
                <a:t>Operator</a:t>
              </a:r>
              <a:endParaRPr kumimoji="0" lang="fi-FI" sz="900" b="0" i="0" u="none" strike="noStrike" kern="0" cap="none" spc="0" normalizeH="0" baseline="0" noProof="0" dirty="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err="1" smtClean="0">
                  <a:ln>
                    <a:noFill/>
                  </a:ln>
                  <a:solidFill>
                    <a:sysClr val="window" lastClr="FFFFFF"/>
                  </a:solidFill>
                  <a:effectLst/>
                  <a:uLnTx/>
                  <a:uFillTx/>
                  <a:latin typeface="Calibri"/>
                  <a:ea typeface="+mn-ea"/>
                  <a:cs typeface="+mn-cs"/>
                </a:rPr>
                <a:t>Back-end</a:t>
              </a:r>
              <a:endParaRPr kumimoji="0" lang="fi-FI" sz="900" b="0" i="0" u="none" strike="noStrike" kern="0" cap="none" spc="0" normalizeH="0" baseline="0" noProof="0" dirty="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smtClean="0">
                  <a:ln>
                    <a:noFill/>
                  </a:ln>
                  <a:solidFill>
                    <a:sysClr val="window" lastClr="FFFFFF"/>
                  </a:solidFill>
                  <a:effectLst/>
                  <a:uLnTx/>
                  <a:uFillTx/>
                  <a:latin typeface="Calibri"/>
                  <a:ea typeface="+mn-ea"/>
                  <a:cs typeface="+mn-cs"/>
                </a:rPr>
                <a:t>System</a:t>
              </a:r>
              <a:endParaRPr kumimoji="0" lang="fi-FI" sz="9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2" name="Suorakulmio 7"/>
            <p:cNvSpPr/>
            <p:nvPr/>
          </p:nvSpPr>
          <p:spPr>
            <a:xfrm>
              <a:off x="518419" y="4384177"/>
              <a:ext cx="5571365" cy="1171166"/>
            </a:xfrm>
            <a:prstGeom prst="rect">
              <a:avLst/>
            </a:prstGeom>
            <a:solidFill>
              <a:sysClr val="window" lastClr="FFFFFF">
                <a:lumMod val="65000"/>
              </a:sys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smtClean="0">
                  <a:ln>
                    <a:noFill/>
                  </a:ln>
                  <a:solidFill>
                    <a:sysClr val="window" lastClr="FFFFFF"/>
                  </a:solidFill>
                  <a:effectLst/>
                  <a:uLnTx/>
                  <a:uFillTx/>
                  <a:latin typeface="Calibri"/>
                  <a:ea typeface="+mn-ea"/>
                  <a:cs typeface="+mn-cs"/>
                </a:rPr>
                <a:t>Service</a:t>
              </a:r>
            </a:p>
            <a:p>
              <a:pPr marL="0" marR="0" lvl="0" indent="0" defTabSz="91440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smtClean="0">
                  <a:ln>
                    <a:noFill/>
                  </a:ln>
                  <a:solidFill>
                    <a:sysClr val="window" lastClr="FFFFFF"/>
                  </a:solidFill>
                  <a:effectLst/>
                  <a:uLnTx/>
                  <a:uFillTx/>
                  <a:latin typeface="Calibri"/>
                  <a:ea typeface="+mn-ea"/>
                  <a:cs typeface="+mn-cs"/>
                </a:rPr>
                <a:t>Providers’</a:t>
              </a:r>
            </a:p>
            <a:p>
              <a:pPr marL="0" marR="0" lvl="0" indent="0" defTabSz="91440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smtClean="0">
                  <a:ln>
                    <a:noFill/>
                  </a:ln>
                  <a:solidFill>
                    <a:sysClr val="window" lastClr="FFFFFF"/>
                  </a:solidFill>
                  <a:effectLst/>
                  <a:uLnTx/>
                  <a:uFillTx/>
                  <a:latin typeface="Calibri"/>
                  <a:ea typeface="+mn-ea"/>
                  <a:cs typeface="+mn-cs"/>
                </a:rPr>
                <a:t>Systems</a:t>
              </a:r>
              <a:endParaRPr kumimoji="0" lang="fi-FI" sz="9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93" name="Suorakulmio 8"/>
            <p:cNvSpPr/>
            <p:nvPr/>
          </p:nvSpPr>
          <p:spPr>
            <a:xfrm>
              <a:off x="2440703" y="2444836"/>
              <a:ext cx="1075176" cy="3051331"/>
            </a:xfrm>
            <a:prstGeom prst="rect">
              <a:avLst/>
            </a:prstGeom>
            <a:no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err="1" smtClean="0">
                  <a:ln>
                    <a:noFill/>
                  </a:ln>
                  <a:solidFill>
                    <a:sysClr val="windowText" lastClr="000000"/>
                  </a:solidFill>
                  <a:effectLst/>
                  <a:uLnTx/>
                  <a:uFillTx/>
                  <a:latin typeface="Calibri"/>
                  <a:ea typeface="+mn-ea"/>
                  <a:cs typeface="+mn-cs"/>
                </a:rPr>
                <a:t>Booking</a:t>
              </a:r>
              <a:endParaRPr kumimoji="0" lang="fi-FI"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4" name="Suorakulmio 9"/>
            <p:cNvSpPr/>
            <p:nvPr/>
          </p:nvSpPr>
          <p:spPr>
            <a:xfrm>
              <a:off x="3581041" y="2444835"/>
              <a:ext cx="1075176" cy="3051331"/>
            </a:xfrm>
            <a:prstGeom prst="rect">
              <a:avLst/>
            </a:prstGeom>
            <a:no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err="1" smtClean="0">
                  <a:ln>
                    <a:noFill/>
                  </a:ln>
                  <a:solidFill>
                    <a:sysClr val="windowText" lastClr="000000"/>
                  </a:solidFill>
                  <a:effectLst/>
                  <a:uLnTx/>
                  <a:uFillTx/>
                  <a:latin typeface="Calibri"/>
                  <a:ea typeface="+mn-ea"/>
                  <a:cs typeface="+mn-cs"/>
                </a:rPr>
                <a:t>Monitoring</a:t>
              </a:r>
              <a:endParaRPr kumimoji="0" lang="fi-FI"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5" name="Suorakulmio 10"/>
            <p:cNvSpPr/>
            <p:nvPr/>
          </p:nvSpPr>
          <p:spPr>
            <a:xfrm>
              <a:off x="4721379" y="2444835"/>
              <a:ext cx="1075176" cy="3051331"/>
            </a:xfrm>
            <a:prstGeom prst="rect">
              <a:avLst/>
            </a:prstGeom>
            <a:no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err="1" smtClean="0">
                  <a:ln>
                    <a:noFill/>
                  </a:ln>
                  <a:solidFill>
                    <a:sysClr val="windowText" lastClr="000000"/>
                  </a:solidFill>
                  <a:effectLst/>
                  <a:uLnTx/>
                  <a:uFillTx/>
                  <a:latin typeface="Calibri"/>
                  <a:ea typeface="+mn-ea"/>
                  <a:cs typeface="+mn-cs"/>
                </a:rPr>
                <a:t>Settlement</a:t>
              </a:r>
              <a:endParaRPr kumimoji="0" lang="fi-FI"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6" name="Suorakulmio 11"/>
            <p:cNvSpPr/>
            <p:nvPr/>
          </p:nvSpPr>
          <p:spPr>
            <a:xfrm>
              <a:off x="1300365" y="2444835"/>
              <a:ext cx="1075176" cy="3051331"/>
            </a:xfrm>
            <a:prstGeom prst="rect">
              <a:avLst/>
            </a:prstGeom>
            <a:no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900" b="0" i="0" u="none" strike="noStrike" kern="0" cap="none" spc="0" normalizeH="0" baseline="0" noProof="0" dirty="0" err="1" smtClean="0">
                  <a:ln>
                    <a:noFill/>
                  </a:ln>
                  <a:solidFill>
                    <a:sysClr val="windowText" lastClr="000000"/>
                  </a:solidFill>
                  <a:effectLst/>
                  <a:uLnTx/>
                  <a:uFillTx/>
                  <a:latin typeface="Calibri"/>
                  <a:ea typeface="+mn-ea"/>
                  <a:cs typeface="+mn-cs"/>
                </a:rPr>
                <a:t>Offering</a:t>
              </a:r>
              <a:endParaRPr kumimoji="0" lang="fi-FI" sz="9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7" name="Tasakylkinen kolmio 12"/>
            <p:cNvSpPr/>
            <p:nvPr/>
          </p:nvSpPr>
          <p:spPr>
            <a:xfrm>
              <a:off x="1300365" y="2187493"/>
              <a:ext cx="1075176" cy="183815"/>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8" name="Tasakylkinen kolmio 13"/>
            <p:cNvSpPr/>
            <p:nvPr/>
          </p:nvSpPr>
          <p:spPr>
            <a:xfrm flipV="1">
              <a:off x="2440703" y="2224256"/>
              <a:ext cx="1075176" cy="183815"/>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9" name="Tasakylkinen kolmio 14"/>
            <p:cNvSpPr/>
            <p:nvPr/>
          </p:nvSpPr>
          <p:spPr>
            <a:xfrm>
              <a:off x="3581041" y="2187493"/>
              <a:ext cx="1075176" cy="183815"/>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0" name="Tasakylkinen kolmio 15"/>
            <p:cNvSpPr/>
            <p:nvPr/>
          </p:nvSpPr>
          <p:spPr>
            <a:xfrm flipV="1">
              <a:off x="4721379" y="2224256"/>
              <a:ext cx="1075176" cy="183815"/>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9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1" name="Tekstiruutu 20"/>
            <p:cNvSpPr txBox="1"/>
            <p:nvPr/>
          </p:nvSpPr>
          <p:spPr>
            <a:xfrm>
              <a:off x="1332946" y="3584340"/>
              <a:ext cx="1019238" cy="406776"/>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smtClean="0">
                  <a:ln>
                    <a:noFill/>
                  </a:ln>
                  <a:solidFill>
                    <a:sysClr val="windowText" lastClr="000000"/>
                  </a:solidFill>
                  <a:effectLst/>
                  <a:uLnTx/>
                  <a:uFillTx/>
                </a:rPr>
                <a:t>Service </a:t>
              </a:r>
              <a:r>
                <a:rPr kumimoji="0" lang="fi-FI" sz="700" b="0" i="0" u="none" strike="noStrike" kern="0" cap="none" spc="0" normalizeH="0" baseline="0" noProof="0" dirty="0" err="1" smtClean="0">
                  <a:ln>
                    <a:noFill/>
                  </a:ln>
                  <a:solidFill>
                    <a:sysClr val="windowText" lastClr="000000"/>
                  </a:solidFill>
                  <a:effectLst/>
                  <a:uLnTx/>
                  <a:uFillTx/>
                </a:rPr>
                <a:t>offer</a:t>
              </a:r>
              <a:r>
                <a:rPr kumimoji="0" lang="fi-FI" sz="700" b="0" i="0" u="none" strike="noStrike" kern="0" cap="none" spc="0" normalizeH="0" baseline="0" noProof="0" dirty="0" smtClean="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Choices</a:t>
              </a: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speed</a:t>
              </a: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price</a:t>
              </a: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QoS</a:t>
              </a: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etc</a:t>
              </a:r>
              <a:r>
                <a:rPr kumimoji="0" lang="fi-FI" sz="700" b="0" i="0" u="none" strike="noStrike" kern="0" cap="none" spc="0" normalizeH="0" baseline="0" noProof="0" dirty="0" smtClean="0">
                  <a:ln>
                    <a:noFill/>
                  </a:ln>
                  <a:solidFill>
                    <a:sysClr val="windowText" lastClr="000000"/>
                  </a:solidFill>
                  <a:effectLst/>
                  <a:uLnTx/>
                  <a:uFillTx/>
                </a:rPr>
                <a:t>)</a:t>
              </a:r>
              <a:endParaRPr kumimoji="0" lang="fi-FI" sz="700" b="0" i="0" u="none" strike="noStrike" kern="0" cap="none" spc="0" normalizeH="0" baseline="0" noProof="0" dirty="0">
                <a:ln>
                  <a:noFill/>
                </a:ln>
                <a:solidFill>
                  <a:sysClr val="windowText" lastClr="000000"/>
                </a:solidFill>
                <a:effectLst/>
                <a:uLnTx/>
                <a:uFillTx/>
              </a:endParaRPr>
            </a:p>
          </p:txBody>
        </p:sp>
        <p:sp>
          <p:nvSpPr>
            <p:cNvPr id="102" name="Tekstiruutu 24"/>
            <p:cNvSpPr txBox="1"/>
            <p:nvPr/>
          </p:nvSpPr>
          <p:spPr>
            <a:xfrm>
              <a:off x="2473283" y="3253473"/>
              <a:ext cx="1010014" cy="301316"/>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smtClean="0">
                  <a:ln>
                    <a:noFill/>
                  </a:ln>
                  <a:solidFill>
                    <a:sysClr val="windowText" lastClr="000000"/>
                  </a:solidFill>
                  <a:effectLst/>
                  <a:uLnTx/>
                  <a:uFillTx/>
                </a:rPr>
                <a:t>Customer</a:t>
              </a:r>
              <a:r>
                <a:rPr kumimoji="0" lang="fi-FI" sz="700" b="0" i="0" u="none" strike="noStrike" kern="0" cap="none" spc="0" normalizeH="0" baseline="0" noProof="0" dirty="0">
                  <a:ln>
                    <a:noFill/>
                  </a:ln>
                  <a:solidFill>
                    <a:sysClr val="windowText" lastClr="000000"/>
                  </a:solidFill>
                  <a:effectLst/>
                  <a:uLnTx/>
                  <a:uFillTx/>
                </a:rPr>
                <a:t> </a:t>
              </a:r>
              <a:r>
                <a:rPr kumimoji="0" lang="fi-FI" sz="700" b="0" i="0" u="none" strike="noStrike" kern="0" cap="none" spc="0" normalizeH="0" baseline="0" noProof="0" dirty="0" smtClean="0">
                  <a:ln>
                    <a:noFill/>
                  </a:ln>
                  <a:solidFill>
                    <a:sysClr val="windowText" lastClr="000000"/>
                  </a:solidFill>
                  <a:effectLst/>
                  <a:uLnTx/>
                  <a:uFillTx/>
                </a:rPr>
                <a:t>id and data </a:t>
              </a:r>
              <a:r>
                <a:rPr kumimoji="0" lang="fi-FI" sz="700" b="0" i="0" u="none" strike="noStrike" kern="0" cap="none" spc="0" normalizeH="0" baseline="0" noProof="0" dirty="0" err="1" smtClean="0">
                  <a:ln>
                    <a:noFill/>
                  </a:ln>
                  <a:solidFill>
                    <a:sysClr val="windowText" lastClr="000000"/>
                  </a:solidFill>
                  <a:effectLst/>
                  <a:uLnTx/>
                  <a:uFillTx/>
                </a:rPr>
                <a:t>collection</a:t>
              </a:r>
              <a:endParaRPr kumimoji="0" lang="fi-FI" sz="700" b="0" i="0" u="none" strike="noStrike" kern="0" cap="none" spc="0" normalizeH="0" baseline="0" noProof="0" dirty="0">
                <a:ln>
                  <a:noFill/>
                </a:ln>
                <a:solidFill>
                  <a:sysClr val="windowText" lastClr="000000"/>
                </a:solidFill>
                <a:effectLst/>
                <a:uLnTx/>
                <a:uFillTx/>
              </a:endParaRPr>
            </a:p>
          </p:txBody>
        </p:sp>
        <p:sp>
          <p:nvSpPr>
            <p:cNvPr id="103" name="Tekstiruutu 25"/>
            <p:cNvSpPr txBox="1"/>
            <p:nvPr/>
          </p:nvSpPr>
          <p:spPr>
            <a:xfrm>
              <a:off x="2473283" y="3957899"/>
              <a:ext cx="895793" cy="195855"/>
            </a:xfrm>
            <a:prstGeom prst="rect">
              <a:avLst/>
            </a:prstGeom>
            <a:solidFill>
              <a:srgbClr val="F79646">
                <a:lumMod val="60000"/>
                <a:lumOff val="40000"/>
              </a:srgbClr>
            </a:solidFill>
            <a:ln>
              <a:solidFill>
                <a:sysClr val="windowText" lastClr="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smtClean="0">
                  <a:ln>
                    <a:noFill/>
                  </a:ln>
                  <a:solidFill>
                    <a:sysClr val="windowText" lastClr="000000"/>
                  </a:solidFill>
                  <a:effectLst/>
                  <a:uLnTx/>
                  <a:uFillTx/>
                </a:rPr>
                <a:t>Issue</a:t>
              </a: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travel</a:t>
              </a: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docs</a:t>
              </a:r>
              <a:endParaRPr kumimoji="0" lang="fi-FI" sz="700" b="0" i="0" u="none" strike="noStrike" kern="0" cap="none" spc="0" normalizeH="0" baseline="0" noProof="0" dirty="0">
                <a:ln>
                  <a:noFill/>
                </a:ln>
                <a:solidFill>
                  <a:sysClr val="windowText" lastClr="000000"/>
                </a:solidFill>
                <a:effectLst/>
                <a:uLnTx/>
                <a:uFillTx/>
              </a:endParaRPr>
            </a:p>
          </p:txBody>
        </p:sp>
        <p:sp>
          <p:nvSpPr>
            <p:cNvPr id="104" name="Tekstiruutu 27"/>
            <p:cNvSpPr txBox="1"/>
            <p:nvPr/>
          </p:nvSpPr>
          <p:spPr>
            <a:xfrm>
              <a:off x="3613621" y="3780509"/>
              <a:ext cx="1010014" cy="301316"/>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a:ln>
                    <a:noFill/>
                  </a:ln>
                  <a:solidFill>
                    <a:sysClr val="windowText" lastClr="000000"/>
                  </a:solidFill>
                  <a:effectLst/>
                  <a:uLnTx/>
                  <a:uFillTx/>
                </a:rPr>
                <a:t>S</a:t>
              </a:r>
              <a:r>
                <a:rPr kumimoji="0" lang="fi-FI" sz="700" b="0" i="0" u="none" strike="noStrike" kern="0" cap="none" spc="0" normalizeH="0" baseline="0" noProof="0" dirty="0" smtClean="0">
                  <a:ln>
                    <a:noFill/>
                  </a:ln>
                  <a:solidFill>
                    <a:sysClr val="windowText" lastClr="000000"/>
                  </a:solidFill>
                  <a:effectLst/>
                  <a:uLnTx/>
                  <a:uFillTx/>
                </a:rPr>
                <a:t>ervice </a:t>
              </a:r>
              <a:r>
                <a:rPr kumimoji="0" lang="fi-FI" sz="700" b="0" i="0" u="none" strike="noStrike" kern="0" cap="none" spc="0" normalizeH="0" baseline="0" noProof="0" dirty="0" err="1" smtClean="0">
                  <a:ln>
                    <a:noFill/>
                  </a:ln>
                  <a:solidFill>
                    <a:sysClr val="windowText" lastClr="000000"/>
                  </a:solidFill>
                  <a:effectLst/>
                  <a:uLnTx/>
                  <a:uFillTx/>
                </a:rPr>
                <a:t>provider</a:t>
              </a: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communication</a:t>
              </a:r>
              <a:endParaRPr kumimoji="0" lang="fi-FI" sz="700" b="0" i="0" u="none" strike="noStrike" kern="0" cap="none" spc="0" normalizeH="0" baseline="0" noProof="0" dirty="0">
                <a:ln>
                  <a:noFill/>
                </a:ln>
                <a:solidFill>
                  <a:sysClr val="windowText" lastClr="000000"/>
                </a:solidFill>
                <a:effectLst/>
                <a:uLnTx/>
                <a:uFillTx/>
              </a:endParaRPr>
            </a:p>
          </p:txBody>
        </p:sp>
        <p:sp>
          <p:nvSpPr>
            <p:cNvPr id="105" name="Tekstiruutu 28"/>
            <p:cNvSpPr txBox="1"/>
            <p:nvPr/>
          </p:nvSpPr>
          <p:spPr>
            <a:xfrm>
              <a:off x="3646203" y="3253473"/>
              <a:ext cx="977433" cy="301316"/>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smtClean="0">
                  <a:ln>
                    <a:noFill/>
                  </a:ln>
                  <a:solidFill>
                    <a:sysClr val="windowText" lastClr="000000"/>
                  </a:solidFill>
                  <a:effectLst/>
                  <a:uLnTx/>
                  <a:uFillTx/>
                </a:rPr>
                <a:t>Re-routing</a:t>
              </a: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if</a:t>
              </a: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required</a:t>
              </a:r>
              <a:r>
                <a:rPr kumimoji="0" lang="fi-FI" sz="700" b="0" i="0" u="none" strike="noStrike" kern="0" cap="none" spc="0" normalizeH="0" baseline="0" noProof="0" dirty="0" smtClean="0">
                  <a:ln>
                    <a:noFill/>
                  </a:ln>
                  <a:solidFill>
                    <a:sysClr val="windowText" lastClr="000000"/>
                  </a:solidFill>
                  <a:effectLst/>
                  <a:uLnTx/>
                  <a:uFillTx/>
                </a:rPr>
                <a:t>)</a:t>
              </a:r>
              <a:endParaRPr kumimoji="0" lang="fi-FI" sz="700" b="0" i="0" u="none" strike="noStrike" kern="0" cap="none" spc="0" normalizeH="0" baseline="0" noProof="0" dirty="0">
                <a:ln>
                  <a:noFill/>
                </a:ln>
                <a:solidFill>
                  <a:sysClr val="windowText" lastClr="000000"/>
                </a:solidFill>
                <a:effectLst/>
                <a:uLnTx/>
                <a:uFillTx/>
              </a:endParaRPr>
            </a:p>
          </p:txBody>
        </p:sp>
        <p:sp>
          <p:nvSpPr>
            <p:cNvPr id="106" name="Tekstiruutu 30"/>
            <p:cNvSpPr txBox="1"/>
            <p:nvPr/>
          </p:nvSpPr>
          <p:spPr>
            <a:xfrm>
              <a:off x="3646203" y="4415689"/>
              <a:ext cx="977433" cy="195855"/>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smtClean="0">
                  <a:ln>
                    <a:noFill/>
                  </a:ln>
                  <a:solidFill>
                    <a:sysClr val="windowText" lastClr="000000"/>
                  </a:solidFill>
                  <a:effectLst/>
                  <a:uLnTx/>
                  <a:uFillTx/>
                </a:rPr>
                <a:t>Re-routing</a:t>
              </a:r>
              <a:endParaRPr kumimoji="0" lang="fi-FI" sz="700" b="0" i="0" u="none" strike="noStrike" kern="0" cap="none" spc="0" normalizeH="0" baseline="0" noProof="0" dirty="0">
                <a:ln>
                  <a:noFill/>
                </a:ln>
                <a:solidFill>
                  <a:sysClr val="windowText" lastClr="000000"/>
                </a:solidFill>
                <a:effectLst/>
                <a:uLnTx/>
                <a:uFillTx/>
              </a:endParaRPr>
            </a:p>
          </p:txBody>
        </p:sp>
        <p:sp>
          <p:nvSpPr>
            <p:cNvPr id="107" name="Tekstiruutu 32"/>
            <p:cNvSpPr txBox="1"/>
            <p:nvPr/>
          </p:nvSpPr>
          <p:spPr>
            <a:xfrm>
              <a:off x="2505864" y="4415689"/>
              <a:ext cx="977433" cy="195855"/>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smtClean="0">
                  <a:ln>
                    <a:noFill/>
                  </a:ln>
                  <a:solidFill>
                    <a:sysClr val="windowText" lastClr="000000"/>
                  </a:solidFill>
                  <a:effectLst/>
                  <a:uLnTx/>
                  <a:uFillTx/>
                </a:rPr>
                <a:t>Trip</a:t>
              </a: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confirmation</a:t>
              </a:r>
              <a:endParaRPr kumimoji="0" lang="fi-FI" sz="700" b="0" i="0" u="none" strike="noStrike" kern="0" cap="none" spc="0" normalizeH="0" baseline="0" noProof="0" dirty="0">
                <a:ln>
                  <a:noFill/>
                </a:ln>
                <a:solidFill>
                  <a:sysClr val="windowText" lastClr="000000"/>
                </a:solidFill>
                <a:effectLst/>
                <a:uLnTx/>
                <a:uFillTx/>
              </a:endParaRPr>
            </a:p>
          </p:txBody>
        </p:sp>
        <p:sp>
          <p:nvSpPr>
            <p:cNvPr id="108" name="Tekstiruutu 33"/>
            <p:cNvSpPr txBox="1"/>
            <p:nvPr/>
          </p:nvSpPr>
          <p:spPr>
            <a:xfrm>
              <a:off x="2505865" y="4930373"/>
              <a:ext cx="977433" cy="301316"/>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smtClean="0">
                  <a:ln>
                    <a:noFill/>
                  </a:ln>
                  <a:solidFill>
                    <a:sysClr val="windowText" lastClr="000000"/>
                  </a:solidFill>
                  <a:effectLst/>
                  <a:uLnTx/>
                  <a:uFillTx/>
                </a:rPr>
                <a:t>Capacity</a:t>
              </a: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reservation</a:t>
              </a:r>
              <a:endParaRPr kumimoji="0" lang="fi-FI" sz="700" b="0" i="0" u="none" strike="noStrike" kern="0" cap="none" spc="0" normalizeH="0" baseline="0" noProof="0" dirty="0">
                <a:ln>
                  <a:noFill/>
                </a:ln>
                <a:solidFill>
                  <a:sysClr val="windowText" lastClr="000000"/>
                </a:solidFill>
                <a:effectLst/>
                <a:uLnTx/>
                <a:uFillTx/>
              </a:endParaRPr>
            </a:p>
          </p:txBody>
        </p:sp>
        <p:sp>
          <p:nvSpPr>
            <p:cNvPr id="109" name="Tekstiruutu 34"/>
            <p:cNvSpPr txBox="1"/>
            <p:nvPr/>
          </p:nvSpPr>
          <p:spPr>
            <a:xfrm>
              <a:off x="4753959" y="3768155"/>
              <a:ext cx="1010014" cy="301316"/>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smtClean="0">
                  <a:ln>
                    <a:noFill/>
                  </a:ln>
                  <a:solidFill>
                    <a:sysClr val="windowText" lastClr="000000"/>
                  </a:solidFill>
                  <a:effectLst/>
                  <a:uLnTx/>
                  <a:uFillTx/>
                </a:rPr>
                <a:t>Service </a:t>
              </a:r>
              <a:r>
                <a:rPr kumimoji="0" lang="fi-FI" sz="700" b="0" i="0" u="none" strike="noStrike" kern="0" cap="none" spc="0" normalizeH="0" baseline="0" noProof="0" dirty="0" err="1" smtClean="0">
                  <a:ln>
                    <a:noFill/>
                  </a:ln>
                  <a:solidFill>
                    <a:sysClr val="windowText" lastClr="000000"/>
                  </a:solidFill>
                  <a:effectLst/>
                  <a:uLnTx/>
                  <a:uFillTx/>
                </a:rPr>
                <a:t>provider</a:t>
              </a: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payment</a:t>
              </a:r>
              <a:endParaRPr kumimoji="0" lang="fi-FI" sz="700" b="0" i="0" u="none" strike="noStrike" kern="0" cap="none" spc="0" normalizeH="0" baseline="0" noProof="0" dirty="0">
                <a:ln>
                  <a:noFill/>
                </a:ln>
                <a:solidFill>
                  <a:sysClr val="windowText" lastClr="000000"/>
                </a:solidFill>
                <a:effectLst/>
                <a:uLnTx/>
                <a:uFillTx/>
              </a:endParaRPr>
            </a:p>
          </p:txBody>
        </p:sp>
        <p:sp>
          <p:nvSpPr>
            <p:cNvPr id="110" name="Tekstiruutu 35"/>
            <p:cNvSpPr txBox="1"/>
            <p:nvPr/>
          </p:nvSpPr>
          <p:spPr>
            <a:xfrm>
              <a:off x="4786540" y="4415689"/>
              <a:ext cx="977433" cy="301316"/>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smtClean="0">
                  <a:ln>
                    <a:noFill/>
                  </a:ln>
                  <a:solidFill>
                    <a:sysClr val="windowText" lastClr="000000"/>
                  </a:solidFill>
                  <a:effectLst/>
                  <a:uLnTx/>
                  <a:uFillTx/>
                </a:rPr>
                <a:t>Payment</a:t>
              </a: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reception</a:t>
              </a:r>
              <a:endParaRPr kumimoji="0" lang="fi-FI" sz="700" b="0" i="0" u="none" strike="noStrike" kern="0" cap="none" spc="0" normalizeH="0" baseline="0" noProof="0" dirty="0">
                <a:ln>
                  <a:noFill/>
                </a:ln>
                <a:solidFill>
                  <a:sysClr val="windowText" lastClr="000000"/>
                </a:solidFill>
                <a:effectLst/>
                <a:uLnTx/>
                <a:uFillTx/>
              </a:endParaRPr>
            </a:p>
          </p:txBody>
        </p:sp>
        <p:sp>
          <p:nvSpPr>
            <p:cNvPr id="111" name="Tekstiruutu 37"/>
            <p:cNvSpPr txBox="1"/>
            <p:nvPr/>
          </p:nvSpPr>
          <p:spPr>
            <a:xfrm>
              <a:off x="1332946" y="4415689"/>
              <a:ext cx="1010014" cy="617697"/>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smtClean="0">
                  <a:ln>
                    <a:noFill/>
                  </a:ln>
                  <a:solidFill>
                    <a:sysClr val="windowText" lastClr="000000"/>
                  </a:solidFill>
                  <a:effectLst/>
                  <a:uLnTx/>
                  <a:uFillTx/>
                </a:rPr>
                <a:t>Product with </a:t>
              </a:r>
              <a:r>
                <a:rPr kumimoji="0" lang="fi-FI" sz="700" b="0" i="0" u="none" strike="noStrike" kern="0" cap="none" spc="0" normalizeH="0" baseline="0" noProof="0" dirty="0" err="1" smtClean="0">
                  <a:ln>
                    <a:noFill/>
                  </a:ln>
                  <a:solidFill>
                    <a:sysClr val="windowText" lastClr="000000"/>
                  </a:solidFill>
                  <a:effectLst/>
                  <a:uLnTx/>
                  <a:uFillTx/>
                </a:rPr>
                <a:t>attributes</a:t>
              </a: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e.g</a:t>
              </a:r>
              <a:r>
                <a:rPr kumimoji="0" lang="fi-FI" sz="700" b="0" i="0" u="none" strike="noStrike" kern="0" cap="none" spc="0" normalizeH="0" baseline="0" noProof="0" dirty="0" smtClean="0">
                  <a:ln>
                    <a:noFill/>
                  </a:ln>
                  <a:solidFill>
                    <a:sysClr val="windowText" lastClr="000000"/>
                  </a:solidFill>
                  <a:effectLst/>
                  <a:uLnTx/>
                  <a:uFillTx/>
                </a:rPr>
                <a:t>.</a:t>
              </a:r>
            </a:p>
            <a:p>
              <a:pPr marL="68400" marR="0" lvl="0" indent="-68400" defTabSz="914400" eaLnBrk="1" fontAlgn="auto" latinLnBrk="0" hangingPunct="1">
                <a:lnSpc>
                  <a:spcPct val="100000"/>
                </a:lnSpc>
                <a:spcBef>
                  <a:spcPts val="0"/>
                </a:spcBef>
                <a:spcAft>
                  <a:spcPts val="0"/>
                </a:spcAft>
                <a:buClrTx/>
                <a:buSzTx/>
                <a:buFont typeface="Arial"/>
                <a:buChar char="•"/>
                <a:tabLst/>
                <a:defRPr/>
              </a:pPr>
              <a:r>
                <a:rPr kumimoji="0" lang="fi-FI" sz="700" b="0" i="0" u="none" strike="noStrike" kern="0" cap="none" spc="0" normalizeH="0" baseline="0" noProof="0" dirty="0" err="1" smtClean="0">
                  <a:ln>
                    <a:noFill/>
                  </a:ln>
                  <a:solidFill>
                    <a:sysClr val="windowText" lastClr="000000"/>
                  </a:solidFill>
                  <a:effectLst/>
                  <a:uLnTx/>
                  <a:uFillTx/>
                </a:rPr>
                <a:t>Price</a:t>
              </a:r>
              <a:endParaRPr kumimoji="0" lang="fi-FI" sz="700" b="0" i="0" u="none" strike="noStrike" kern="0" cap="none" spc="0" normalizeH="0" baseline="0" noProof="0" dirty="0" smtClean="0">
                <a:ln>
                  <a:noFill/>
                </a:ln>
                <a:solidFill>
                  <a:sysClr val="windowText" lastClr="000000"/>
                </a:solidFill>
                <a:effectLst/>
                <a:uLnTx/>
                <a:uFillTx/>
              </a:endParaRPr>
            </a:p>
            <a:p>
              <a:pPr marL="68400" marR="0" lvl="0" indent="-68400" defTabSz="914400" eaLnBrk="1" fontAlgn="auto" latinLnBrk="0" hangingPunct="1">
                <a:lnSpc>
                  <a:spcPct val="100000"/>
                </a:lnSpc>
                <a:spcBef>
                  <a:spcPts val="0"/>
                </a:spcBef>
                <a:spcAft>
                  <a:spcPts val="0"/>
                </a:spcAft>
                <a:buClrTx/>
                <a:buSzTx/>
                <a:buFont typeface="Arial"/>
                <a:buChar char="•"/>
                <a:tabLst/>
                <a:defRPr/>
              </a:pPr>
              <a:r>
                <a:rPr kumimoji="0" lang="fi-FI" sz="700" b="0" i="0" u="none" strike="noStrike" kern="0" cap="none" spc="0" normalizeH="0" baseline="0" noProof="0" dirty="0" err="1" smtClean="0">
                  <a:ln>
                    <a:noFill/>
                  </a:ln>
                  <a:solidFill>
                    <a:sysClr val="windowText" lastClr="000000"/>
                  </a:solidFill>
                  <a:effectLst/>
                  <a:uLnTx/>
                  <a:uFillTx/>
                </a:rPr>
                <a:t>Route</a:t>
              </a: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POIs</a:t>
              </a:r>
              <a:endParaRPr kumimoji="0" lang="fi-FI" sz="700" b="0" i="0" u="none" strike="noStrike" kern="0" cap="none" spc="0" normalizeH="0" baseline="0" noProof="0" dirty="0" smtClean="0">
                <a:ln>
                  <a:noFill/>
                </a:ln>
                <a:solidFill>
                  <a:sysClr val="windowText" lastClr="000000"/>
                </a:solidFill>
                <a:effectLst/>
                <a:uLnTx/>
                <a:uFillTx/>
              </a:endParaRPr>
            </a:p>
            <a:p>
              <a:pPr marL="68400" marR="0" lvl="0" indent="-68400" defTabSz="914400" eaLnBrk="1" fontAlgn="auto" latinLnBrk="0" hangingPunct="1">
                <a:lnSpc>
                  <a:spcPct val="100000"/>
                </a:lnSpc>
                <a:spcBef>
                  <a:spcPts val="0"/>
                </a:spcBef>
                <a:spcAft>
                  <a:spcPts val="0"/>
                </a:spcAft>
                <a:buClrTx/>
                <a:buSzTx/>
                <a:buFont typeface="Arial"/>
                <a:buChar char="•"/>
                <a:tabLst/>
                <a:defRPr/>
              </a:pPr>
              <a:r>
                <a:rPr kumimoji="0" lang="fi-FI" sz="700" b="0" i="0" u="none" strike="noStrike" kern="0" cap="none" spc="0" normalizeH="0" baseline="0" noProof="0" dirty="0" err="1" smtClean="0">
                  <a:ln>
                    <a:noFill/>
                  </a:ln>
                  <a:solidFill>
                    <a:sysClr val="windowText" lastClr="000000"/>
                  </a:solidFill>
                  <a:effectLst/>
                  <a:uLnTx/>
                  <a:uFillTx/>
                </a:rPr>
                <a:t>T&amp;Cs</a:t>
              </a:r>
              <a:endParaRPr kumimoji="0" lang="fi-FI" sz="700" b="0" i="0" u="none" strike="noStrike" kern="0" cap="none" spc="0" normalizeH="0" baseline="0" noProof="0" dirty="0">
                <a:ln>
                  <a:noFill/>
                </a:ln>
                <a:solidFill>
                  <a:sysClr val="windowText" lastClr="000000"/>
                </a:solidFill>
                <a:effectLst/>
                <a:uLnTx/>
                <a:uFillTx/>
              </a:endParaRPr>
            </a:p>
          </p:txBody>
        </p:sp>
        <p:sp>
          <p:nvSpPr>
            <p:cNvPr id="112" name="Tekstiruutu 39"/>
            <p:cNvSpPr txBox="1"/>
            <p:nvPr/>
          </p:nvSpPr>
          <p:spPr>
            <a:xfrm>
              <a:off x="4753959" y="3253473"/>
              <a:ext cx="1010014" cy="301316"/>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smtClean="0">
                  <a:ln>
                    <a:noFill/>
                  </a:ln>
                  <a:solidFill>
                    <a:sysClr val="windowText" lastClr="000000"/>
                  </a:solidFill>
                  <a:effectLst/>
                  <a:uLnTx/>
                  <a:uFillTx/>
                </a:rPr>
                <a:t>Settlement</a:t>
              </a: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calc</a:t>
              </a:r>
              <a:r>
                <a:rPr kumimoji="0" lang="fi-FI" sz="700" b="0" i="0" u="none" strike="noStrike" kern="0" cap="none" spc="0" normalizeH="0" baseline="0" noProof="0" dirty="0" smtClean="0">
                  <a:ln>
                    <a:noFill/>
                  </a:ln>
                  <a:solidFill>
                    <a:sysClr val="windowText" lastClr="000000"/>
                  </a:solidFill>
                  <a:effectLst/>
                  <a:uLnTx/>
                  <a:uFillTx/>
                </a:rPr>
                <a:t>:</a:t>
              </a:r>
            </a:p>
            <a:p>
              <a:pPr marL="108000" marR="0" lvl="0" indent="-108000" defTabSz="914400" eaLnBrk="1" fontAlgn="auto" latinLnBrk="0" hangingPunct="1">
                <a:lnSpc>
                  <a:spcPct val="100000"/>
                </a:lnSpc>
                <a:spcBef>
                  <a:spcPts val="0"/>
                </a:spcBef>
                <a:spcAft>
                  <a:spcPts val="0"/>
                </a:spcAft>
                <a:buClrTx/>
                <a:buSzTx/>
                <a:buFont typeface="Arial"/>
                <a:buChar char="•"/>
                <a:tabLst/>
                <a:defRPr/>
              </a:pPr>
              <a:r>
                <a:rPr kumimoji="0" lang="fi-FI" sz="700" b="0" i="0" u="none" strike="noStrike" kern="0" cap="none" spc="0" normalizeH="0" baseline="0" noProof="0" dirty="0" err="1" smtClean="0">
                  <a:ln>
                    <a:noFill/>
                  </a:ln>
                  <a:solidFill>
                    <a:sysClr val="windowText" lastClr="000000"/>
                  </a:solidFill>
                  <a:effectLst/>
                  <a:uLnTx/>
                  <a:uFillTx/>
                </a:rPr>
                <a:t>Penalties</a:t>
              </a: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etc</a:t>
              </a:r>
              <a:endParaRPr kumimoji="0" lang="fi-FI" sz="700" b="0" i="0" u="none" strike="noStrike" kern="0" cap="none" spc="0" normalizeH="0" baseline="0" noProof="0" dirty="0" smtClean="0">
                <a:ln>
                  <a:noFill/>
                </a:ln>
                <a:solidFill>
                  <a:sysClr val="windowText" lastClr="000000"/>
                </a:solidFill>
                <a:effectLst/>
                <a:uLnTx/>
                <a:uFillTx/>
              </a:endParaRPr>
            </a:p>
          </p:txBody>
        </p:sp>
        <p:sp>
          <p:nvSpPr>
            <p:cNvPr id="113" name="Tekstiruutu 40"/>
            <p:cNvSpPr txBox="1"/>
            <p:nvPr/>
          </p:nvSpPr>
          <p:spPr>
            <a:xfrm>
              <a:off x="3646203" y="4967135"/>
              <a:ext cx="977433" cy="301316"/>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smtClean="0">
                  <a:ln>
                    <a:noFill/>
                  </a:ln>
                  <a:solidFill>
                    <a:sysClr val="windowText" lastClr="000000"/>
                  </a:solidFill>
                  <a:effectLst/>
                  <a:uLnTx/>
                  <a:uFillTx/>
                </a:rPr>
                <a:t>Timetable</a:t>
              </a: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monitoring</a:t>
              </a:r>
              <a:endParaRPr kumimoji="0" lang="fi-FI" sz="700" b="0" i="0" u="none" strike="noStrike" kern="0" cap="none" spc="0" normalizeH="0" baseline="0" noProof="0" dirty="0">
                <a:ln>
                  <a:noFill/>
                </a:ln>
                <a:solidFill>
                  <a:sysClr val="windowText" lastClr="000000"/>
                </a:solidFill>
                <a:effectLst/>
                <a:uLnTx/>
                <a:uFillTx/>
              </a:endParaRPr>
            </a:p>
          </p:txBody>
        </p:sp>
        <p:sp>
          <p:nvSpPr>
            <p:cNvPr id="114" name="Tekstiruutu 31"/>
            <p:cNvSpPr txBox="1"/>
            <p:nvPr/>
          </p:nvSpPr>
          <p:spPr>
            <a:xfrm>
              <a:off x="1332946" y="2800111"/>
              <a:ext cx="1009173" cy="251412"/>
            </a:xfrm>
            <a:prstGeom prst="rect">
              <a:avLst/>
            </a:prstGeom>
            <a:solidFill>
              <a:srgbClr val="F79646">
                <a:lumMod val="60000"/>
                <a:lumOff val="40000"/>
              </a:srgbClr>
            </a:solidFill>
            <a:ln>
              <a:solidFill>
                <a:sysClr val="windowText" lastClr="000000"/>
              </a:solidFill>
            </a:ln>
          </p:spPr>
          <p:txBody>
            <a:bodyPr wrap="non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smtClean="0">
                  <a:ln>
                    <a:noFill/>
                  </a:ln>
                  <a:solidFill>
                    <a:sysClr val="windowText" lastClr="000000"/>
                  </a:solidFill>
                  <a:effectLst/>
                  <a:uLnTx/>
                  <a:uFillTx/>
                </a:rPr>
                <a:t>Trip</a:t>
              </a: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choice</a:t>
              </a:r>
              <a:r>
                <a:rPr kumimoji="0" lang="fi-FI" sz="700" b="0" i="0" u="none" strike="noStrike" kern="0" cap="none" spc="0" normalizeH="0" baseline="0" noProof="0" dirty="0" smtClean="0">
                  <a:ln>
                    <a:noFill/>
                  </a:ln>
                  <a:solidFill>
                    <a:sysClr val="windowText" lastClr="000000"/>
                  </a:solidFill>
                  <a:effectLst/>
                  <a:uLnTx/>
                  <a:uFillTx/>
                </a:rPr>
                <a:t> </a:t>
              </a:r>
              <a:endParaRPr kumimoji="0" lang="fi-FI" sz="700" b="0" i="0" u="none" strike="noStrike" kern="0" cap="none" spc="0" normalizeH="0" baseline="0" noProof="0" dirty="0">
                <a:ln>
                  <a:noFill/>
                </a:ln>
                <a:solidFill>
                  <a:sysClr val="windowText" lastClr="000000"/>
                </a:solidFill>
                <a:effectLst/>
                <a:uLnTx/>
                <a:uFillTx/>
              </a:endParaRPr>
            </a:p>
          </p:txBody>
        </p:sp>
        <p:sp>
          <p:nvSpPr>
            <p:cNvPr id="115" name="Tekstiruutu 38"/>
            <p:cNvSpPr txBox="1"/>
            <p:nvPr/>
          </p:nvSpPr>
          <p:spPr>
            <a:xfrm>
              <a:off x="2473284" y="2800111"/>
              <a:ext cx="1009173" cy="251412"/>
            </a:xfrm>
            <a:prstGeom prst="rect">
              <a:avLst/>
            </a:prstGeom>
            <a:solidFill>
              <a:srgbClr val="F79646">
                <a:lumMod val="60000"/>
                <a:lumOff val="40000"/>
              </a:srgbClr>
            </a:solidFill>
            <a:ln>
              <a:solidFill>
                <a:sysClr val="windowText" lastClr="000000"/>
              </a:solidFill>
            </a:ln>
          </p:spPr>
          <p:txBody>
            <a:bodyPr wrap="non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smtClean="0">
                  <a:ln>
                    <a:noFill/>
                  </a:ln>
                  <a:solidFill>
                    <a:sysClr val="windowText" lastClr="000000"/>
                  </a:solidFill>
                  <a:effectLst/>
                  <a:uLnTx/>
                  <a:uFillTx/>
                </a:rPr>
                <a:t>Trip</a:t>
              </a: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purchase</a:t>
              </a:r>
              <a:endParaRPr kumimoji="0" lang="fi-FI" sz="700" b="0" i="0" u="none" strike="noStrike" kern="0" cap="none" spc="0" normalizeH="0" baseline="0" noProof="0" dirty="0">
                <a:ln>
                  <a:noFill/>
                </a:ln>
                <a:solidFill>
                  <a:sysClr val="windowText" lastClr="000000"/>
                </a:solidFill>
                <a:effectLst/>
                <a:uLnTx/>
                <a:uFillTx/>
              </a:endParaRPr>
            </a:p>
          </p:txBody>
        </p:sp>
        <p:sp>
          <p:nvSpPr>
            <p:cNvPr id="116" name="Tekstiruutu 41"/>
            <p:cNvSpPr txBox="1"/>
            <p:nvPr/>
          </p:nvSpPr>
          <p:spPr>
            <a:xfrm>
              <a:off x="1332946" y="3241268"/>
              <a:ext cx="895487" cy="195855"/>
            </a:xfrm>
            <a:prstGeom prst="rect">
              <a:avLst/>
            </a:prstGeom>
            <a:solidFill>
              <a:srgbClr val="F79646">
                <a:lumMod val="60000"/>
                <a:lumOff val="40000"/>
              </a:srgbClr>
            </a:solidFill>
            <a:ln>
              <a:solidFill>
                <a:sysClr val="windowText" lastClr="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smtClean="0">
                  <a:ln>
                    <a:noFill/>
                  </a:ln>
                  <a:solidFill>
                    <a:sysClr val="windowText" lastClr="000000"/>
                  </a:solidFill>
                  <a:effectLst/>
                  <a:uLnTx/>
                  <a:uFillTx/>
                </a:rPr>
                <a:t>Trip</a:t>
              </a: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formulation</a:t>
              </a:r>
              <a:endParaRPr kumimoji="0" lang="fi-FI" sz="700" b="0" i="0" u="none" strike="noStrike" kern="0" cap="none" spc="0" normalizeH="0" baseline="0" noProof="0" dirty="0">
                <a:ln>
                  <a:noFill/>
                </a:ln>
                <a:solidFill>
                  <a:sysClr val="windowText" lastClr="000000"/>
                </a:solidFill>
                <a:effectLst/>
                <a:uLnTx/>
                <a:uFillTx/>
              </a:endParaRPr>
            </a:p>
          </p:txBody>
        </p:sp>
        <p:sp>
          <p:nvSpPr>
            <p:cNvPr id="117" name="Tekstiruutu 42"/>
            <p:cNvSpPr txBox="1"/>
            <p:nvPr/>
          </p:nvSpPr>
          <p:spPr>
            <a:xfrm>
              <a:off x="3646203" y="2800111"/>
              <a:ext cx="1009173" cy="251412"/>
            </a:xfrm>
            <a:prstGeom prst="rect">
              <a:avLst/>
            </a:prstGeom>
            <a:solidFill>
              <a:srgbClr val="F79646">
                <a:lumMod val="60000"/>
                <a:lumOff val="40000"/>
              </a:srgbClr>
            </a:solidFill>
            <a:ln>
              <a:solidFill>
                <a:sysClr val="windowText" lastClr="000000"/>
              </a:solidFill>
            </a:ln>
          </p:spPr>
          <p:txBody>
            <a:bodyPr wrap="non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smtClean="0">
                  <a:ln>
                    <a:noFill/>
                  </a:ln>
                  <a:solidFill>
                    <a:sysClr val="windowText" lastClr="000000"/>
                  </a:solidFill>
                  <a:effectLst/>
                  <a:uLnTx/>
                  <a:uFillTx/>
                </a:rPr>
                <a:t>Customer</a:t>
              </a:r>
              <a:r>
                <a:rPr kumimoji="0" lang="fi-FI" sz="700" b="0" i="0" u="none" strike="noStrike" kern="0" cap="none" spc="0" normalizeH="0" baseline="0" noProof="0" dirty="0" smtClean="0">
                  <a:ln>
                    <a:noFill/>
                  </a:ln>
                  <a:solidFill>
                    <a:sysClr val="windowText" lastClr="000000"/>
                  </a:solidFill>
                  <a:effectLst/>
                  <a:uLnTx/>
                  <a:uFillTx/>
                </a:rPr>
                <a:t> </a:t>
              </a:r>
              <a:r>
                <a:rPr kumimoji="0" lang="fi-FI" sz="700" b="0" i="0" u="none" strike="noStrike" kern="0" cap="none" spc="0" normalizeH="0" baseline="0" noProof="0" dirty="0" err="1" smtClean="0">
                  <a:ln>
                    <a:noFill/>
                  </a:ln>
                  <a:solidFill>
                    <a:sysClr val="windowText" lastClr="000000"/>
                  </a:solidFill>
                  <a:effectLst/>
                  <a:uLnTx/>
                  <a:uFillTx/>
                </a:rPr>
                <a:t>comms</a:t>
              </a:r>
              <a:endParaRPr kumimoji="0" lang="fi-FI" sz="700" b="0" i="0" u="none" strike="noStrike" kern="0" cap="none" spc="0" normalizeH="0" baseline="0" noProof="0" dirty="0">
                <a:ln>
                  <a:noFill/>
                </a:ln>
                <a:solidFill>
                  <a:sysClr val="windowText" lastClr="000000"/>
                </a:solidFill>
                <a:effectLst/>
                <a:uLnTx/>
                <a:uFillTx/>
              </a:endParaRPr>
            </a:p>
          </p:txBody>
        </p:sp>
        <p:sp>
          <p:nvSpPr>
            <p:cNvPr id="118" name="Tekstiruutu 43"/>
            <p:cNvSpPr txBox="1"/>
            <p:nvPr/>
          </p:nvSpPr>
          <p:spPr>
            <a:xfrm>
              <a:off x="4753960" y="2800111"/>
              <a:ext cx="1009173" cy="251412"/>
            </a:xfrm>
            <a:prstGeom prst="rect">
              <a:avLst/>
            </a:prstGeom>
            <a:solidFill>
              <a:srgbClr val="F79646">
                <a:lumMod val="60000"/>
                <a:lumOff val="40000"/>
              </a:srgbClr>
            </a:solidFill>
            <a:ln>
              <a:solidFill>
                <a:sysClr val="windowText" lastClr="000000"/>
              </a:solidFill>
            </a:ln>
          </p:spPr>
          <p:txBody>
            <a:bodyPr wrap="non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700" b="0" i="0" u="none" strike="noStrike" kern="0" cap="none" spc="0" normalizeH="0" baseline="0" noProof="0" dirty="0" err="1" smtClean="0">
                  <a:ln>
                    <a:noFill/>
                  </a:ln>
                  <a:solidFill>
                    <a:sysClr val="windowText" lastClr="000000"/>
                  </a:solidFill>
                  <a:effectLst/>
                  <a:uLnTx/>
                  <a:uFillTx/>
                </a:rPr>
                <a:t>Invoicing</a:t>
              </a:r>
              <a:endParaRPr kumimoji="0" lang="fi-FI" sz="700" b="0" i="0" u="none" strike="noStrike" kern="0" cap="none" spc="0" normalizeH="0" baseline="0" noProof="0" dirty="0">
                <a:ln>
                  <a:noFill/>
                </a:ln>
                <a:solidFill>
                  <a:sysClr val="windowText" lastClr="000000"/>
                </a:solidFill>
                <a:effectLst/>
                <a:uLnTx/>
                <a:uFillTx/>
              </a:endParaRPr>
            </a:p>
          </p:txBody>
        </p:sp>
        <p:cxnSp>
          <p:nvCxnSpPr>
            <p:cNvPr id="125" name="Straight Connector 124"/>
            <p:cNvCxnSpPr/>
            <p:nvPr/>
          </p:nvCxnSpPr>
          <p:spPr>
            <a:xfrm>
              <a:off x="173697" y="3179798"/>
              <a:ext cx="6370960" cy="0"/>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7494" y="4317286"/>
              <a:ext cx="6370960" cy="0"/>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171" name="Left Arrow 170"/>
          <p:cNvSpPr/>
          <p:nvPr/>
        </p:nvSpPr>
        <p:spPr>
          <a:xfrm rot="20724187">
            <a:off x="5852090" y="2916056"/>
            <a:ext cx="1161609" cy="755504"/>
          </a:xfrm>
          <a:prstGeom prst="leftArrow">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Open API</a:t>
            </a:r>
            <a:endParaRPr lang="en-US" sz="1600" dirty="0"/>
          </a:p>
        </p:txBody>
      </p:sp>
      <p:sp>
        <p:nvSpPr>
          <p:cNvPr id="173" name="Left Arrow 172"/>
          <p:cNvSpPr/>
          <p:nvPr/>
        </p:nvSpPr>
        <p:spPr>
          <a:xfrm rot="20724187">
            <a:off x="5884961" y="4070894"/>
            <a:ext cx="1161609" cy="755504"/>
          </a:xfrm>
          <a:prstGeom prst="leftArrow">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Open API</a:t>
            </a:r>
            <a:endParaRPr lang="en-US" sz="1600" dirty="0"/>
          </a:p>
        </p:txBody>
      </p:sp>
    </p:spTree>
    <p:extLst>
      <p:ext uri="{BB962C8B-B14F-4D97-AF65-F5344CB8AC3E}">
        <p14:creationId xmlns:p14="http://schemas.microsoft.com/office/powerpoint/2010/main" val="22682803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Diagonal Corner Rectangle 7"/>
          <p:cNvSpPr/>
          <p:nvPr/>
        </p:nvSpPr>
        <p:spPr>
          <a:xfrm>
            <a:off x="6338757" y="4278598"/>
            <a:ext cx="1248139" cy="904482"/>
          </a:xfrm>
          <a:prstGeom prst="snip2Diag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Bus system</a:t>
            </a:r>
            <a:endParaRPr lang="en-US" dirty="0">
              <a:solidFill>
                <a:srgbClr val="000000"/>
              </a:solidFill>
            </a:endParaRPr>
          </a:p>
        </p:txBody>
      </p:sp>
      <p:sp>
        <p:nvSpPr>
          <p:cNvPr id="9" name="Snip Diagonal Corner Rectangle 8"/>
          <p:cNvSpPr/>
          <p:nvPr/>
        </p:nvSpPr>
        <p:spPr>
          <a:xfrm>
            <a:off x="7682905" y="4278598"/>
            <a:ext cx="1248139" cy="904482"/>
          </a:xfrm>
          <a:prstGeom prst="snip2Diag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Taxi system</a:t>
            </a:r>
            <a:endParaRPr lang="en-US" dirty="0">
              <a:solidFill>
                <a:srgbClr val="000000"/>
              </a:solidFill>
            </a:endParaRPr>
          </a:p>
        </p:txBody>
      </p:sp>
      <p:sp>
        <p:nvSpPr>
          <p:cNvPr id="10" name="Snip Diagonal Corner Rectangle 9"/>
          <p:cNvSpPr/>
          <p:nvPr/>
        </p:nvSpPr>
        <p:spPr>
          <a:xfrm>
            <a:off x="3198165" y="4278598"/>
            <a:ext cx="1253296" cy="904482"/>
          </a:xfrm>
          <a:prstGeom prst="snip2Diag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Walk routes</a:t>
            </a:r>
            <a:endParaRPr lang="en-US" dirty="0">
              <a:solidFill>
                <a:srgbClr val="000000"/>
              </a:solidFill>
            </a:endParaRPr>
          </a:p>
        </p:txBody>
      </p:sp>
      <p:sp>
        <p:nvSpPr>
          <p:cNvPr id="11" name="Snip Diagonal Corner Rectangle 10"/>
          <p:cNvSpPr/>
          <p:nvPr/>
        </p:nvSpPr>
        <p:spPr>
          <a:xfrm>
            <a:off x="4585929" y="4278598"/>
            <a:ext cx="1152125" cy="904482"/>
          </a:xfrm>
          <a:prstGeom prst="snip2Diag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Bike routes</a:t>
            </a:r>
            <a:endParaRPr lang="en-US" dirty="0">
              <a:solidFill>
                <a:srgbClr val="000000"/>
              </a:solidFill>
            </a:endParaRPr>
          </a:p>
        </p:txBody>
      </p:sp>
      <p:sp>
        <p:nvSpPr>
          <p:cNvPr id="13" name="Snip Diagonal Corner Rectangle 12"/>
          <p:cNvSpPr/>
          <p:nvPr/>
        </p:nvSpPr>
        <p:spPr>
          <a:xfrm>
            <a:off x="9624325" y="4278598"/>
            <a:ext cx="1248139" cy="904482"/>
          </a:xfrm>
          <a:prstGeom prst="snip2Diag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Private cars</a:t>
            </a:r>
            <a:endParaRPr lang="en-US" dirty="0">
              <a:solidFill>
                <a:srgbClr val="000000"/>
              </a:solidFill>
            </a:endParaRPr>
          </a:p>
        </p:txBody>
      </p:sp>
      <p:sp>
        <p:nvSpPr>
          <p:cNvPr id="21" name="Rounded Rectangle 20"/>
          <p:cNvSpPr/>
          <p:nvPr/>
        </p:nvSpPr>
        <p:spPr>
          <a:xfrm>
            <a:off x="1140759" y="1962529"/>
            <a:ext cx="9731705" cy="33493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USERS - Citizens, </a:t>
            </a:r>
            <a:r>
              <a:rPr lang="en-US" dirty="0" err="1" smtClean="0"/>
              <a:t>Entrprises</a:t>
            </a:r>
            <a:endParaRPr lang="en-US" dirty="0"/>
          </a:p>
        </p:txBody>
      </p:sp>
      <p:sp>
        <p:nvSpPr>
          <p:cNvPr id="25" name="Right Bracket 24"/>
          <p:cNvSpPr/>
          <p:nvPr/>
        </p:nvSpPr>
        <p:spPr>
          <a:xfrm rot="16200000">
            <a:off x="5674239" y="-946002"/>
            <a:ext cx="672075" cy="10450977"/>
          </a:xfrm>
          <a:prstGeom prst="rightBracket">
            <a:avLst>
              <a:gd name="adj" fmla="val 8158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rot="16200000">
            <a:off x="5403609" y="924159"/>
            <a:ext cx="951030" cy="5087547"/>
          </a:xfrm>
          <a:prstGeom prst="rect">
            <a:avLst/>
          </a:prstGeom>
          <a:noFill/>
        </p:spPr>
        <p:txBody>
          <a:bodyPr vert="vert" wrap="square" rtlCol="0">
            <a:spAutoFit/>
          </a:bodyPr>
          <a:lstStyle/>
          <a:p>
            <a:pPr algn="ctr">
              <a:lnSpc>
                <a:spcPct val="229000"/>
              </a:lnSpc>
            </a:pPr>
            <a:r>
              <a:rPr lang="en-US" sz="2400" b="1" dirty="0" smtClean="0"/>
              <a:t>MOBILITY OPTIONS AVAILABLE</a:t>
            </a:r>
            <a:endParaRPr lang="en-US" sz="2400" b="1" dirty="0"/>
          </a:p>
        </p:txBody>
      </p:sp>
      <p:sp>
        <p:nvSpPr>
          <p:cNvPr id="30" name="Title 1"/>
          <p:cNvSpPr>
            <a:spLocks noGrp="1"/>
          </p:cNvSpPr>
          <p:nvPr>
            <p:ph type="title"/>
          </p:nvPr>
        </p:nvSpPr>
        <p:spPr>
          <a:xfrm>
            <a:off x="4900706" y="-92075"/>
            <a:ext cx="6992470" cy="1325563"/>
          </a:xfrm>
        </p:spPr>
        <p:txBody>
          <a:bodyPr>
            <a:normAutofit/>
          </a:bodyPr>
          <a:lstStyle/>
          <a:p>
            <a:pPr algn="ctr"/>
            <a:r>
              <a:rPr lang="en-US" dirty="0" smtClean="0"/>
              <a:t>User Perspective for </a:t>
            </a:r>
            <a:br>
              <a:rPr lang="en-US" dirty="0" smtClean="0"/>
            </a:br>
            <a:r>
              <a:rPr lang="en-US" dirty="0" smtClean="0"/>
              <a:t>Current Mobility System Offering</a:t>
            </a:r>
            <a:endParaRPr lang="en-US" dirty="0"/>
          </a:p>
        </p:txBody>
      </p:sp>
      <p:sp>
        <p:nvSpPr>
          <p:cNvPr id="38" name="Snip Diagonal Corner Rectangle 37"/>
          <p:cNvSpPr/>
          <p:nvPr/>
        </p:nvSpPr>
        <p:spPr>
          <a:xfrm>
            <a:off x="1145917" y="4253943"/>
            <a:ext cx="1248139" cy="904482"/>
          </a:xfrm>
          <a:prstGeom prst="snip2Diag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Logistics</a:t>
            </a:r>
            <a:endParaRPr lang="en-US" dirty="0">
              <a:solidFill>
                <a:srgbClr val="000000"/>
              </a:solidFill>
            </a:endParaRPr>
          </a:p>
        </p:txBody>
      </p:sp>
      <p:sp>
        <p:nvSpPr>
          <p:cNvPr id="3" name="TextBox 2"/>
          <p:cNvSpPr txBox="1"/>
          <p:nvPr/>
        </p:nvSpPr>
        <p:spPr>
          <a:xfrm>
            <a:off x="1140760" y="5199518"/>
            <a:ext cx="1253296" cy="646331"/>
          </a:xfrm>
          <a:prstGeom prst="rect">
            <a:avLst/>
          </a:prstGeom>
          <a:noFill/>
        </p:spPr>
        <p:txBody>
          <a:bodyPr wrap="square" rtlCol="0">
            <a:spAutoFit/>
          </a:bodyPr>
          <a:lstStyle/>
          <a:p>
            <a:pPr algn="ctr"/>
            <a:r>
              <a:rPr lang="en-US" dirty="0" smtClean="0"/>
              <a:t>Mobility Silo</a:t>
            </a:r>
            <a:endParaRPr lang="en-US" dirty="0"/>
          </a:p>
        </p:txBody>
      </p:sp>
      <p:sp>
        <p:nvSpPr>
          <p:cNvPr id="20" name="TextBox 19"/>
          <p:cNvSpPr txBox="1"/>
          <p:nvPr/>
        </p:nvSpPr>
        <p:spPr>
          <a:xfrm>
            <a:off x="3198164" y="5183080"/>
            <a:ext cx="1253296" cy="646331"/>
          </a:xfrm>
          <a:prstGeom prst="rect">
            <a:avLst/>
          </a:prstGeom>
          <a:noFill/>
        </p:spPr>
        <p:txBody>
          <a:bodyPr wrap="square" rtlCol="0">
            <a:spAutoFit/>
          </a:bodyPr>
          <a:lstStyle/>
          <a:p>
            <a:pPr algn="ctr"/>
            <a:r>
              <a:rPr lang="en-US" dirty="0" smtClean="0"/>
              <a:t>Mobility Silo</a:t>
            </a:r>
            <a:endParaRPr lang="en-US" dirty="0"/>
          </a:p>
        </p:txBody>
      </p:sp>
      <p:sp>
        <p:nvSpPr>
          <p:cNvPr id="22" name="TextBox 21"/>
          <p:cNvSpPr txBox="1"/>
          <p:nvPr/>
        </p:nvSpPr>
        <p:spPr>
          <a:xfrm>
            <a:off x="4487942" y="5203381"/>
            <a:ext cx="1253296" cy="646331"/>
          </a:xfrm>
          <a:prstGeom prst="rect">
            <a:avLst/>
          </a:prstGeom>
          <a:noFill/>
        </p:spPr>
        <p:txBody>
          <a:bodyPr wrap="square" rtlCol="0">
            <a:spAutoFit/>
          </a:bodyPr>
          <a:lstStyle/>
          <a:p>
            <a:pPr algn="ctr"/>
            <a:r>
              <a:rPr lang="en-US" dirty="0" smtClean="0"/>
              <a:t>Mobility Silo</a:t>
            </a:r>
            <a:endParaRPr lang="en-US" dirty="0"/>
          </a:p>
        </p:txBody>
      </p:sp>
      <p:sp>
        <p:nvSpPr>
          <p:cNvPr id="23" name="TextBox 22"/>
          <p:cNvSpPr txBox="1"/>
          <p:nvPr/>
        </p:nvSpPr>
        <p:spPr>
          <a:xfrm>
            <a:off x="6333600" y="5180967"/>
            <a:ext cx="1253296" cy="646331"/>
          </a:xfrm>
          <a:prstGeom prst="rect">
            <a:avLst/>
          </a:prstGeom>
          <a:noFill/>
        </p:spPr>
        <p:txBody>
          <a:bodyPr wrap="square" rtlCol="0">
            <a:spAutoFit/>
          </a:bodyPr>
          <a:lstStyle/>
          <a:p>
            <a:pPr algn="ctr"/>
            <a:r>
              <a:rPr lang="en-US" dirty="0" smtClean="0"/>
              <a:t>Mobility Silo</a:t>
            </a:r>
            <a:endParaRPr lang="en-US" dirty="0"/>
          </a:p>
        </p:txBody>
      </p:sp>
      <p:sp>
        <p:nvSpPr>
          <p:cNvPr id="24" name="TextBox 23"/>
          <p:cNvSpPr txBox="1"/>
          <p:nvPr/>
        </p:nvSpPr>
        <p:spPr>
          <a:xfrm>
            <a:off x="7682905" y="5203381"/>
            <a:ext cx="1253296" cy="646331"/>
          </a:xfrm>
          <a:prstGeom prst="rect">
            <a:avLst/>
          </a:prstGeom>
          <a:noFill/>
        </p:spPr>
        <p:txBody>
          <a:bodyPr wrap="square" rtlCol="0">
            <a:spAutoFit/>
          </a:bodyPr>
          <a:lstStyle/>
          <a:p>
            <a:pPr algn="ctr"/>
            <a:r>
              <a:rPr lang="en-US" dirty="0" smtClean="0"/>
              <a:t>Mobility Silo</a:t>
            </a:r>
            <a:endParaRPr lang="en-US" dirty="0"/>
          </a:p>
        </p:txBody>
      </p:sp>
      <p:sp>
        <p:nvSpPr>
          <p:cNvPr id="27" name="TextBox 26"/>
          <p:cNvSpPr txBox="1"/>
          <p:nvPr/>
        </p:nvSpPr>
        <p:spPr>
          <a:xfrm>
            <a:off x="9619168" y="5203381"/>
            <a:ext cx="1253296" cy="646331"/>
          </a:xfrm>
          <a:prstGeom prst="rect">
            <a:avLst/>
          </a:prstGeom>
          <a:noFill/>
        </p:spPr>
        <p:txBody>
          <a:bodyPr wrap="square" rtlCol="0">
            <a:spAutoFit/>
          </a:bodyPr>
          <a:lstStyle/>
          <a:p>
            <a:pPr algn="ctr"/>
            <a:r>
              <a:rPr lang="en-US" dirty="0" smtClean="0"/>
              <a:t>Mobility Silo</a:t>
            </a:r>
            <a:endParaRPr lang="en-US" dirty="0"/>
          </a:p>
        </p:txBody>
      </p:sp>
      <p:sp>
        <p:nvSpPr>
          <p:cNvPr id="4" name="Down Arrow 3"/>
          <p:cNvSpPr/>
          <p:nvPr/>
        </p:nvSpPr>
        <p:spPr>
          <a:xfrm>
            <a:off x="4796118" y="2584821"/>
            <a:ext cx="2450353" cy="67235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0339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711957" y="1196752"/>
            <a:ext cx="2688299" cy="360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prstClr val="white"/>
                </a:solidFill>
                <a:latin typeface="Calibri"/>
              </a:rPr>
              <a:t>CITIZENS</a:t>
            </a:r>
            <a:endParaRPr lang="en-US" sz="2000" dirty="0">
              <a:solidFill>
                <a:prstClr val="white"/>
              </a:solidFill>
              <a:latin typeface="Calibri"/>
            </a:endParaRPr>
          </a:p>
        </p:txBody>
      </p:sp>
      <p:sp>
        <p:nvSpPr>
          <p:cNvPr id="7" name="Snip Diagonal Corner Rectangle 6"/>
          <p:cNvSpPr/>
          <p:nvPr/>
        </p:nvSpPr>
        <p:spPr>
          <a:xfrm>
            <a:off x="3887756" y="3284984"/>
            <a:ext cx="1344149" cy="864096"/>
          </a:xfrm>
          <a:prstGeom prst="snip2Diag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rPr>
              <a:t>Demand driven transport</a:t>
            </a:r>
            <a:endParaRPr lang="en-US" sz="1200" dirty="0">
              <a:solidFill>
                <a:srgbClr val="000000"/>
              </a:solidFill>
              <a:latin typeface="Calibri"/>
            </a:endParaRPr>
          </a:p>
        </p:txBody>
      </p:sp>
      <p:sp>
        <p:nvSpPr>
          <p:cNvPr id="8" name="Snip Diagonal Corner Rectangle 7"/>
          <p:cNvSpPr/>
          <p:nvPr/>
        </p:nvSpPr>
        <p:spPr>
          <a:xfrm>
            <a:off x="7056108" y="3284984"/>
            <a:ext cx="1056117" cy="864096"/>
          </a:xfrm>
          <a:prstGeom prst="snip2Diag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rPr>
              <a:t>Bus &amp; tram system</a:t>
            </a:r>
            <a:endParaRPr lang="en-US" sz="1200" dirty="0">
              <a:solidFill>
                <a:srgbClr val="000000"/>
              </a:solidFill>
              <a:latin typeface="Calibri"/>
            </a:endParaRPr>
          </a:p>
        </p:txBody>
      </p:sp>
      <p:sp>
        <p:nvSpPr>
          <p:cNvPr id="9" name="Snip Diagonal Corner Rectangle 8"/>
          <p:cNvSpPr/>
          <p:nvPr/>
        </p:nvSpPr>
        <p:spPr>
          <a:xfrm>
            <a:off x="8304247" y="3284984"/>
            <a:ext cx="1056117" cy="864096"/>
          </a:xfrm>
          <a:prstGeom prst="snip2Diag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rPr>
              <a:t>Taxi system</a:t>
            </a:r>
            <a:endParaRPr lang="en-US" sz="1200" dirty="0">
              <a:solidFill>
                <a:srgbClr val="000000"/>
              </a:solidFill>
              <a:latin typeface="Calibri"/>
            </a:endParaRPr>
          </a:p>
        </p:txBody>
      </p:sp>
      <p:sp>
        <p:nvSpPr>
          <p:cNvPr id="10" name="Snip Diagonal Corner Rectangle 9"/>
          <p:cNvSpPr/>
          <p:nvPr/>
        </p:nvSpPr>
        <p:spPr>
          <a:xfrm>
            <a:off x="239351" y="3284984"/>
            <a:ext cx="1344149" cy="864096"/>
          </a:xfrm>
          <a:prstGeom prst="snip2Diag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rPr>
              <a:t>Pedestrian solutions</a:t>
            </a:r>
            <a:endParaRPr lang="en-US" sz="1200" dirty="0">
              <a:solidFill>
                <a:srgbClr val="000000"/>
              </a:solidFill>
              <a:latin typeface="Calibri"/>
            </a:endParaRPr>
          </a:p>
        </p:txBody>
      </p:sp>
      <p:sp>
        <p:nvSpPr>
          <p:cNvPr id="11" name="Snip Diagonal Corner Rectangle 10"/>
          <p:cNvSpPr/>
          <p:nvPr/>
        </p:nvSpPr>
        <p:spPr>
          <a:xfrm>
            <a:off x="1679509" y="3284984"/>
            <a:ext cx="960107" cy="864096"/>
          </a:xfrm>
          <a:prstGeom prst="snip2Diag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rPr>
              <a:t>City bikes</a:t>
            </a:r>
            <a:endParaRPr lang="en-US" sz="1200" dirty="0">
              <a:solidFill>
                <a:srgbClr val="000000"/>
              </a:solidFill>
              <a:latin typeface="Calibri"/>
            </a:endParaRPr>
          </a:p>
        </p:txBody>
      </p:sp>
      <p:sp>
        <p:nvSpPr>
          <p:cNvPr id="12" name="Snip Diagonal Corner Rectangle 11"/>
          <p:cNvSpPr/>
          <p:nvPr/>
        </p:nvSpPr>
        <p:spPr>
          <a:xfrm>
            <a:off x="2735628" y="3284984"/>
            <a:ext cx="1056117" cy="864096"/>
          </a:xfrm>
          <a:prstGeom prst="snip2Diag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rPr>
              <a:t>Shared cars</a:t>
            </a:r>
            <a:endParaRPr lang="en-US" sz="1200" dirty="0">
              <a:solidFill>
                <a:srgbClr val="000000"/>
              </a:solidFill>
              <a:latin typeface="Calibri"/>
            </a:endParaRPr>
          </a:p>
        </p:txBody>
      </p:sp>
      <p:sp>
        <p:nvSpPr>
          <p:cNvPr id="20" name="Snip Diagonal Corner Rectangle 19"/>
          <p:cNvSpPr/>
          <p:nvPr/>
        </p:nvSpPr>
        <p:spPr>
          <a:xfrm>
            <a:off x="239349" y="2132856"/>
            <a:ext cx="10465163" cy="288032"/>
          </a:xfrm>
          <a:prstGeom prst="snip2Diag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alibri"/>
              </a:rPr>
              <a:t>Mobility Integration (</a:t>
            </a:r>
            <a:r>
              <a:rPr lang="en-US" dirty="0" err="1" smtClean="0">
                <a:solidFill>
                  <a:srgbClr val="000000"/>
                </a:solidFill>
                <a:latin typeface="Calibri"/>
              </a:rPr>
              <a:t>eg</a:t>
            </a:r>
            <a:r>
              <a:rPr lang="en-US" dirty="0" smtClean="0">
                <a:solidFill>
                  <a:srgbClr val="000000"/>
                </a:solidFill>
                <a:latin typeface="Calibri"/>
              </a:rPr>
              <a:t> </a:t>
            </a:r>
            <a:r>
              <a:rPr lang="en-US" dirty="0" err="1" smtClean="0">
                <a:solidFill>
                  <a:srgbClr val="000000"/>
                </a:solidFill>
                <a:latin typeface="Calibri"/>
              </a:rPr>
              <a:t>MaaS</a:t>
            </a:r>
            <a:r>
              <a:rPr lang="en-US" dirty="0" smtClean="0">
                <a:solidFill>
                  <a:srgbClr val="000000"/>
                </a:solidFill>
                <a:latin typeface="Calibri"/>
              </a:rPr>
              <a:t>)</a:t>
            </a:r>
            <a:endParaRPr lang="en-US" dirty="0">
              <a:solidFill>
                <a:srgbClr val="000000"/>
              </a:solidFill>
              <a:latin typeface="Calibri"/>
            </a:endParaRPr>
          </a:p>
        </p:txBody>
      </p:sp>
      <p:sp>
        <p:nvSpPr>
          <p:cNvPr id="21" name="Rounded Rectangle 20"/>
          <p:cNvSpPr/>
          <p:nvPr/>
        </p:nvSpPr>
        <p:spPr>
          <a:xfrm>
            <a:off x="2927649" y="1196752"/>
            <a:ext cx="2688299" cy="360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prstClr val="white"/>
                </a:solidFill>
                <a:latin typeface="Calibri"/>
              </a:rPr>
              <a:t>ENTERPRISES</a:t>
            </a:r>
            <a:endParaRPr lang="en-US" sz="2000" dirty="0">
              <a:solidFill>
                <a:prstClr val="white"/>
              </a:solidFill>
              <a:latin typeface="Calibri"/>
            </a:endParaRPr>
          </a:p>
        </p:txBody>
      </p:sp>
      <p:sp>
        <p:nvSpPr>
          <p:cNvPr id="23" name="Snip Diagonal Corner Rectangle 22"/>
          <p:cNvSpPr/>
          <p:nvPr/>
        </p:nvSpPr>
        <p:spPr>
          <a:xfrm>
            <a:off x="239349" y="2492896"/>
            <a:ext cx="10465163" cy="288032"/>
          </a:xfrm>
          <a:prstGeom prst="snip2Diag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libri"/>
              </a:rPr>
              <a:t>MyData</a:t>
            </a:r>
            <a:r>
              <a:rPr lang="en-US" dirty="0" smtClean="0">
                <a:solidFill>
                  <a:srgbClr val="000000"/>
                </a:solidFill>
                <a:latin typeface="Calibri"/>
              </a:rPr>
              <a:t> &amp; Identity (payment)</a:t>
            </a:r>
            <a:endParaRPr lang="en-US" dirty="0">
              <a:solidFill>
                <a:srgbClr val="000000"/>
              </a:solidFill>
              <a:latin typeface="Calibri"/>
            </a:endParaRPr>
          </a:p>
        </p:txBody>
      </p:sp>
      <p:sp>
        <p:nvSpPr>
          <p:cNvPr id="24" name="Snip Diagonal Corner Rectangle 23"/>
          <p:cNvSpPr/>
          <p:nvPr/>
        </p:nvSpPr>
        <p:spPr>
          <a:xfrm>
            <a:off x="239349" y="1628800"/>
            <a:ext cx="10945216" cy="360040"/>
          </a:xfrm>
          <a:prstGeom prst="snip2Diag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Calibri"/>
              </a:rPr>
              <a:t>Security</a:t>
            </a:r>
            <a:endParaRPr lang="en-US" sz="2400" dirty="0">
              <a:solidFill>
                <a:srgbClr val="000000"/>
              </a:solidFill>
              <a:latin typeface="Calibri"/>
            </a:endParaRPr>
          </a:p>
        </p:txBody>
      </p:sp>
      <p:sp>
        <p:nvSpPr>
          <p:cNvPr id="31" name="Snip Diagonal Corner Rectangle 30"/>
          <p:cNvSpPr/>
          <p:nvPr/>
        </p:nvSpPr>
        <p:spPr>
          <a:xfrm>
            <a:off x="5423925" y="3284984"/>
            <a:ext cx="1440160" cy="864096"/>
          </a:xfrm>
          <a:prstGeom prst="snip2Diag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rPr>
              <a:t>Automated public transport</a:t>
            </a:r>
            <a:endParaRPr lang="en-US" sz="1200" dirty="0">
              <a:solidFill>
                <a:srgbClr val="000000"/>
              </a:solidFill>
              <a:latin typeface="Calibri"/>
            </a:endParaRPr>
          </a:p>
        </p:txBody>
      </p:sp>
      <p:sp>
        <p:nvSpPr>
          <p:cNvPr id="46" name="Snip Diagonal Corner Rectangle 45"/>
          <p:cNvSpPr/>
          <p:nvPr/>
        </p:nvSpPr>
        <p:spPr>
          <a:xfrm>
            <a:off x="3791744" y="4293096"/>
            <a:ext cx="6912768" cy="288032"/>
          </a:xfrm>
          <a:prstGeom prst="snip2Diag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alibri"/>
              </a:rPr>
              <a:t>Parking and park &amp; ride strategy &amp; solutions</a:t>
            </a:r>
            <a:endParaRPr lang="en-US" dirty="0">
              <a:solidFill>
                <a:srgbClr val="000000"/>
              </a:solidFill>
              <a:latin typeface="Calibri"/>
            </a:endParaRPr>
          </a:p>
        </p:txBody>
      </p:sp>
      <p:sp>
        <p:nvSpPr>
          <p:cNvPr id="47" name="Snip Diagonal Corner Rectangle 46"/>
          <p:cNvSpPr/>
          <p:nvPr/>
        </p:nvSpPr>
        <p:spPr>
          <a:xfrm>
            <a:off x="3791744" y="4653136"/>
            <a:ext cx="6912768" cy="288032"/>
          </a:xfrm>
          <a:prstGeom prst="snip2Diag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alibri"/>
              </a:rPr>
              <a:t>E-mobility and charging strategy &amp; solutions</a:t>
            </a:r>
            <a:endParaRPr lang="en-US" dirty="0">
              <a:solidFill>
                <a:srgbClr val="000000"/>
              </a:solidFill>
              <a:latin typeface="Calibri"/>
            </a:endParaRPr>
          </a:p>
        </p:txBody>
      </p:sp>
      <p:sp>
        <p:nvSpPr>
          <p:cNvPr id="48" name="Snip Diagonal Corner Rectangle 47"/>
          <p:cNvSpPr/>
          <p:nvPr/>
        </p:nvSpPr>
        <p:spPr>
          <a:xfrm>
            <a:off x="3791744" y="5373216"/>
            <a:ext cx="6912768" cy="288032"/>
          </a:xfrm>
          <a:prstGeom prst="snip2Diag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alibri"/>
              </a:rPr>
              <a:t>Positioning solutions (urban location awareness)</a:t>
            </a:r>
            <a:endParaRPr lang="en-US" dirty="0">
              <a:solidFill>
                <a:srgbClr val="000000"/>
              </a:solidFill>
              <a:latin typeface="Calibri"/>
            </a:endParaRPr>
          </a:p>
        </p:txBody>
      </p:sp>
      <p:sp>
        <p:nvSpPr>
          <p:cNvPr id="49" name="Snip Diagonal Corner Rectangle 48"/>
          <p:cNvSpPr/>
          <p:nvPr/>
        </p:nvSpPr>
        <p:spPr>
          <a:xfrm>
            <a:off x="7824192" y="5013176"/>
            <a:ext cx="2880320" cy="288032"/>
          </a:xfrm>
          <a:prstGeom prst="snip2Diag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alibri"/>
              </a:rPr>
              <a:t>Logistics solutions</a:t>
            </a:r>
            <a:endParaRPr lang="en-US" dirty="0">
              <a:solidFill>
                <a:srgbClr val="000000"/>
              </a:solidFill>
              <a:latin typeface="Calibri"/>
            </a:endParaRPr>
          </a:p>
        </p:txBody>
      </p:sp>
      <p:sp>
        <p:nvSpPr>
          <p:cNvPr id="50" name="Snip Diagonal Corner Rectangle 49"/>
          <p:cNvSpPr/>
          <p:nvPr/>
        </p:nvSpPr>
        <p:spPr>
          <a:xfrm>
            <a:off x="239349" y="4293096"/>
            <a:ext cx="3456384" cy="288032"/>
          </a:xfrm>
          <a:prstGeom prst="snip2Diag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alibri"/>
              </a:rPr>
              <a:t>Advanced city planning</a:t>
            </a:r>
            <a:endParaRPr lang="en-US" dirty="0">
              <a:solidFill>
                <a:srgbClr val="000000"/>
              </a:solidFill>
              <a:latin typeface="Calibri"/>
            </a:endParaRPr>
          </a:p>
        </p:txBody>
      </p:sp>
      <p:sp>
        <p:nvSpPr>
          <p:cNvPr id="51" name="Snip Diagonal Corner Rectangle 50"/>
          <p:cNvSpPr/>
          <p:nvPr/>
        </p:nvSpPr>
        <p:spPr>
          <a:xfrm>
            <a:off x="3791744" y="5013176"/>
            <a:ext cx="3936437" cy="288032"/>
          </a:xfrm>
          <a:prstGeom prst="snip2Diag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libri"/>
              </a:rPr>
              <a:t>IoT</a:t>
            </a:r>
            <a:r>
              <a:rPr lang="en-US" dirty="0" smtClean="0">
                <a:solidFill>
                  <a:srgbClr val="000000"/>
                </a:solidFill>
                <a:latin typeface="Calibri"/>
              </a:rPr>
              <a:t> solutions (</a:t>
            </a:r>
            <a:r>
              <a:rPr lang="en-US" dirty="0" err="1" smtClean="0">
                <a:solidFill>
                  <a:srgbClr val="000000"/>
                </a:solidFill>
                <a:latin typeface="Calibri"/>
              </a:rPr>
              <a:t>eg</a:t>
            </a:r>
            <a:r>
              <a:rPr lang="en-US" dirty="0" smtClean="0">
                <a:solidFill>
                  <a:srgbClr val="000000"/>
                </a:solidFill>
                <a:latin typeface="Calibri"/>
              </a:rPr>
              <a:t> gateways)</a:t>
            </a:r>
            <a:endParaRPr lang="en-US" dirty="0">
              <a:solidFill>
                <a:srgbClr val="000000"/>
              </a:solidFill>
              <a:latin typeface="Calibri"/>
            </a:endParaRPr>
          </a:p>
        </p:txBody>
      </p:sp>
      <p:sp>
        <p:nvSpPr>
          <p:cNvPr id="52" name="Snip Diagonal Corner Rectangle 51"/>
          <p:cNvSpPr/>
          <p:nvPr/>
        </p:nvSpPr>
        <p:spPr>
          <a:xfrm>
            <a:off x="239349" y="5373216"/>
            <a:ext cx="3456384" cy="288032"/>
          </a:xfrm>
          <a:prstGeom prst="snip2Diag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alibri"/>
              </a:rPr>
              <a:t>Urban data packages</a:t>
            </a:r>
            <a:endParaRPr lang="en-US" dirty="0">
              <a:solidFill>
                <a:srgbClr val="000000"/>
              </a:solidFill>
              <a:latin typeface="Calibri"/>
            </a:endParaRPr>
          </a:p>
        </p:txBody>
      </p:sp>
      <p:sp>
        <p:nvSpPr>
          <p:cNvPr id="53" name="Snip Diagonal Corner Rectangle 52"/>
          <p:cNvSpPr/>
          <p:nvPr/>
        </p:nvSpPr>
        <p:spPr>
          <a:xfrm>
            <a:off x="239349" y="5013176"/>
            <a:ext cx="3456384" cy="288032"/>
          </a:xfrm>
          <a:prstGeom prst="snip2Diag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alibri"/>
              </a:rPr>
              <a:t>Sensors &amp; robotics</a:t>
            </a:r>
            <a:endParaRPr lang="en-US" dirty="0">
              <a:solidFill>
                <a:srgbClr val="000000"/>
              </a:solidFill>
              <a:latin typeface="Calibri"/>
            </a:endParaRPr>
          </a:p>
        </p:txBody>
      </p:sp>
      <p:sp>
        <p:nvSpPr>
          <p:cNvPr id="54" name="Snip Diagonal Corner Rectangle 53"/>
          <p:cNvSpPr/>
          <p:nvPr/>
        </p:nvSpPr>
        <p:spPr>
          <a:xfrm>
            <a:off x="239349" y="4653136"/>
            <a:ext cx="3456384" cy="288032"/>
          </a:xfrm>
          <a:prstGeom prst="snip2Diag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alibri"/>
              </a:rPr>
              <a:t>3D High Density maps</a:t>
            </a:r>
            <a:endParaRPr lang="en-US" dirty="0">
              <a:solidFill>
                <a:srgbClr val="000000"/>
              </a:solidFill>
              <a:latin typeface="Calibri"/>
            </a:endParaRPr>
          </a:p>
        </p:txBody>
      </p:sp>
      <p:sp>
        <p:nvSpPr>
          <p:cNvPr id="55" name="Snip Diagonal Corner Rectangle 54"/>
          <p:cNvSpPr/>
          <p:nvPr/>
        </p:nvSpPr>
        <p:spPr>
          <a:xfrm>
            <a:off x="239349" y="5733256"/>
            <a:ext cx="10945216" cy="360040"/>
          </a:xfrm>
          <a:prstGeom prst="snip2Diag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Calibri"/>
              </a:rPr>
              <a:t>Security</a:t>
            </a:r>
            <a:endParaRPr lang="en-US" sz="2400" dirty="0">
              <a:solidFill>
                <a:srgbClr val="000000"/>
              </a:solidFill>
              <a:latin typeface="Calibri"/>
            </a:endParaRPr>
          </a:p>
        </p:txBody>
      </p:sp>
      <p:sp>
        <p:nvSpPr>
          <p:cNvPr id="56" name="Snip Diagonal Corner Rectangle 55"/>
          <p:cNvSpPr/>
          <p:nvPr/>
        </p:nvSpPr>
        <p:spPr>
          <a:xfrm rot="5400000">
            <a:off x="8796300" y="3633024"/>
            <a:ext cx="4392488" cy="384043"/>
          </a:xfrm>
          <a:prstGeom prst="snip2Diag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Calibri"/>
            </a:endParaRPr>
          </a:p>
        </p:txBody>
      </p:sp>
      <p:sp>
        <p:nvSpPr>
          <p:cNvPr id="13" name="Snip Diagonal Corner Rectangle 12"/>
          <p:cNvSpPr/>
          <p:nvPr/>
        </p:nvSpPr>
        <p:spPr>
          <a:xfrm>
            <a:off x="9552384" y="3284984"/>
            <a:ext cx="1152128" cy="864096"/>
          </a:xfrm>
          <a:prstGeom prst="snip2Diag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rPr>
              <a:t>Private cars</a:t>
            </a:r>
            <a:endParaRPr lang="en-US" sz="1200" dirty="0">
              <a:solidFill>
                <a:srgbClr val="000000"/>
              </a:solidFill>
              <a:latin typeface="Calibri"/>
            </a:endParaRPr>
          </a:p>
        </p:txBody>
      </p:sp>
      <p:sp>
        <p:nvSpPr>
          <p:cNvPr id="32" name="Snip Diagonal Corner Rectangle 31"/>
          <p:cNvSpPr/>
          <p:nvPr/>
        </p:nvSpPr>
        <p:spPr>
          <a:xfrm>
            <a:off x="239349" y="2924944"/>
            <a:ext cx="10465163" cy="288032"/>
          </a:xfrm>
          <a:prstGeom prst="snip2DiagRect">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latin typeface="Calibri"/>
              </a:rPr>
              <a:t>Smart hub solutions &amp; services (smart node bridging trunk lines with feeding lines)</a:t>
            </a:r>
            <a:endParaRPr lang="en-US" sz="1400" b="1" dirty="0">
              <a:solidFill>
                <a:srgbClr val="000000"/>
              </a:solidFill>
              <a:latin typeface="Calibri"/>
            </a:endParaRPr>
          </a:p>
        </p:txBody>
      </p:sp>
      <p:sp>
        <p:nvSpPr>
          <p:cNvPr id="57" name="TextBox 56"/>
          <p:cNvSpPr txBox="1"/>
          <p:nvPr/>
        </p:nvSpPr>
        <p:spPr>
          <a:xfrm>
            <a:off x="4943874" y="188640"/>
            <a:ext cx="6987409" cy="584776"/>
          </a:xfrm>
          <a:prstGeom prst="rect">
            <a:avLst/>
          </a:prstGeom>
          <a:noFill/>
        </p:spPr>
        <p:txBody>
          <a:bodyPr wrap="square" rtlCol="0">
            <a:spAutoFit/>
          </a:bodyPr>
          <a:lstStyle/>
          <a:p>
            <a:pPr algn="ctr"/>
            <a:r>
              <a:rPr lang="en-US" sz="3200" b="1" dirty="0" smtClean="0">
                <a:solidFill>
                  <a:prstClr val="black"/>
                </a:solidFill>
                <a:latin typeface="Calibri"/>
              </a:rPr>
              <a:t>Smart  Mobility System Architecture</a:t>
            </a:r>
            <a:endParaRPr lang="en-US" sz="3200" b="1" dirty="0">
              <a:solidFill>
                <a:prstClr val="black"/>
              </a:solidFill>
              <a:latin typeface="Calibri"/>
            </a:endParaRPr>
          </a:p>
        </p:txBody>
      </p:sp>
      <p:sp>
        <p:nvSpPr>
          <p:cNvPr id="59" name="Rounded Rectangle 58"/>
          <p:cNvSpPr/>
          <p:nvPr/>
        </p:nvSpPr>
        <p:spPr>
          <a:xfrm rot="5400000">
            <a:off x="9336361" y="3573015"/>
            <a:ext cx="4464494"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prstClr val="white"/>
                </a:solidFill>
                <a:latin typeface="Calibri"/>
              </a:rPr>
              <a:t>TRANSPORT  CODE  OF  CONDUCT</a:t>
            </a:r>
            <a:endParaRPr lang="en-US" sz="2000" dirty="0">
              <a:solidFill>
                <a:prstClr val="white"/>
              </a:solidFill>
              <a:latin typeface="Calibri"/>
            </a:endParaRPr>
          </a:p>
        </p:txBody>
      </p:sp>
      <p:sp>
        <p:nvSpPr>
          <p:cNvPr id="60" name="Rounded Rectangle 59"/>
          <p:cNvSpPr/>
          <p:nvPr/>
        </p:nvSpPr>
        <p:spPr>
          <a:xfrm>
            <a:off x="319137" y="6237312"/>
            <a:ext cx="10865431" cy="4320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prstClr val="white"/>
                </a:solidFill>
                <a:latin typeface="Calibri"/>
              </a:rPr>
              <a:t>KEY ENABLERS (</a:t>
            </a:r>
            <a:r>
              <a:rPr lang="en-US" sz="2000" dirty="0" err="1" smtClean="0">
                <a:solidFill>
                  <a:prstClr val="white"/>
                </a:solidFill>
                <a:latin typeface="Calibri"/>
              </a:rPr>
              <a:t>eg</a:t>
            </a:r>
            <a:r>
              <a:rPr lang="en-US" sz="2000" dirty="0" smtClean="0">
                <a:solidFill>
                  <a:prstClr val="white"/>
                </a:solidFill>
                <a:latin typeface="Calibri"/>
              </a:rPr>
              <a:t> location, sensor &amp; city data)</a:t>
            </a:r>
            <a:endParaRPr lang="en-US" sz="2000" dirty="0">
              <a:solidFill>
                <a:prstClr val="white"/>
              </a:solidFill>
              <a:latin typeface="Calibri"/>
            </a:endParaRPr>
          </a:p>
        </p:txBody>
      </p:sp>
    </p:spTree>
    <p:extLst>
      <p:ext uri="{BB962C8B-B14F-4D97-AF65-F5344CB8AC3E}">
        <p14:creationId xmlns:p14="http://schemas.microsoft.com/office/powerpoint/2010/main" val="31107568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orakulmio 6"/>
          <p:cNvSpPr/>
          <p:nvPr/>
        </p:nvSpPr>
        <p:spPr>
          <a:xfrm>
            <a:off x="8286241" y="1374283"/>
            <a:ext cx="3501827" cy="1260140"/>
          </a:xfrm>
          <a:prstGeom prst="rect">
            <a:avLst/>
          </a:prstGeom>
          <a:solidFill>
            <a:sysClr val="window" lastClr="FFFFFF">
              <a:lumMod val="65000"/>
            </a:sys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err="1" smtClean="0">
                <a:ln>
                  <a:noFill/>
                </a:ln>
                <a:solidFill>
                  <a:sysClr val="window" lastClr="FFFFFF"/>
                </a:solidFill>
                <a:effectLst/>
                <a:uLnTx/>
                <a:uFillTx/>
                <a:latin typeface="Calibri"/>
                <a:ea typeface="+mn-ea"/>
                <a:cs typeface="+mn-cs"/>
              </a:rPr>
              <a:t>MaaS</a:t>
            </a:r>
            <a:endParaRPr kumimoji="0" lang="fi-FI" sz="1800" b="0" i="0" u="none" strike="noStrike" kern="0" cap="none" spc="0" normalizeH="0" baseline="0" noProof="0" dirty="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err="1" smtClean="0">
                <a:ln>
                  <a:noFill/>
                </a:ln>
                <a:solidFill>
                  <a:sysClr val="window" lastClr="FFFFFF"/>
                </a:solidFill>
                <a:effectLst/>
                <a:uLnTx/>
                <a:uFillTx/>
                <a:latin typeface="Calibri"/>
                <a:ea typeface="+mn-ea"/>
                <a:cs typeface="+mn-cs"/>
              </a:rPr>
              <a:t>Operator</a:t>
            </a:r>
            <a:endParaRPr kumimoji="0" lang="fi-FI" sz="1800" b="0" i="0" u="none" strike="noStrike" kern="0" cap="none" spc="0" normalizeH="0" baseline="0" noProof="0" dirty="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err="1" smtClean="0">
                <a:ln>
                  <a:noFill/>
                </a:ln>
                <a:solidFill>
                  <a:sysClr val="window" lastClr="FFFFFF"/>
                </a:solidFill>
                <a:effectLst/>
                <a:uLnTx/>
                <a:uFillTx/>
                <a:latin typeface="Calibri"/>
                <a:ea typeface="+mn-ea"/>
                <a:cs typeface="+mn-cs"/>
              </a:rPr>
              <a:t>Back-end</a:t>
            </a:r>
            <a:endParaRPr kumimoji="0" lang="fi-FI" sz="1800" b="0" i="0" u="none" strike="noStrike" kern="0" cap="none" spc="0" normalizeH="0" baseline="0" noProof="0" dirty="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smtClean="0">
                <a:ln>
                  <a:noFill/>
                </a:ln>
                <a:solidFill>
                  <a:sysClr val="window" lastClr="FFFFFF"/>
                </a:solidFill>
                <a:effectLst/>
                <a:uLnTx/>
                <a:uFillTx/>
                <a:latin typeface="Calibri"/>
                <a:ea typeface="+mn-ea"/>
                <a:cs typeface="+mn-cs"/>
              </a:rPr>
              <a:t>System</a:t>
            </a:r>
            <a:endParaRPr kumimoji="0" lang="fi-FI"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Suorakulmio 7"/>
          <p:cNvSpPr/>
          <p:nvPr/>
        </p:nvSpPr>
        <p:spPr>
          <a:xfrm>
            <a:off x="8286241" y="4608415"/>
            <a:ext cx="3501827" cy="1433731"/>
          </a:xfrm>
          <a:prstGeom prst="rect">
            <a:avLst/>
          </a:prstGeom>
          <a:solidFill>
            <a:sysClr val="window" lastClr="FFFFFF">
              <a:lumMod val="65000"/>
            </a:sys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smtClean="0">
                <a:ln>
                  <a:noFill/>
                </a:ln>
                <a:solidFill>
                  <a:sysClr val="window" lastClr="FFFFFF"/>
                </a:solidFill>
                <a:effectLst/>
                <a:uLnTx/>
                <a:uFillTx/>
                <a:latin typeface="Calibri"/>
                <a:ea typeface="+mn-ea"/>
                <a:cs typeface="+mn-cs"/>
              </a:rPr>
              <a:t>Service</a:t>
            </a:r>
          </a:p>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smtClean="0">
                <a:ln>
                  <a:noFill/>
                </a:ln>
                <a:solidFill>
                  <a:sysClr val="window" lastClr="FFFFFF"/>
                </a:solidFill>
                <a:effectLst/>
                <a:uLnTx/>
                <a:uFillTx/>
                <a:latin typeface="Calibri"/>
                <a:ea typeface="+mn-ea"/>
                <a:cs typeface="+mn-cs"/>
              </a:rPr>
              <a:t>Providers’</a:t>
            </a:r>
          </a:p>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smtClean="0">
                <a:ln>
                  <a:noFill/>
                </a:ln>
                <a:solidFill>
                  <a:sysClr val="window" lastClr="FFFFFF"/>
                </a:solidFill>
                <a:effectLst/>
                <a:uLnTx/>
                <a:uFillTx/>
                <a:latin typeface="Calibri"/>
                <a:ea typeface="+mn-ea"/>
                <a:cs typeface="+mn-cs"/>
              </a:rPr>
              <a:t>Systems</a:t>
            </a:r>
            <a:endParaRPr kumimoji="0" lang="fi-FI"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 name="Title 1"/>
          <p:cNvSpPr>
            <a:spLocks noGrp="1"/>
          </p:cNvSpPr>
          <p:nvPr>
            <p:ph type="title"/>
          </p:nvPr>
        </p:nvSpPr>
        <p:spPr/>
        <p:txBody>
          <a:bodyPr/>
          <a:lstStyle/>
          <a:p>
            <a:r>
              <a:rPr lang="en-US" dirty="0" smtClean="0"/>
              <a:t>API Framework for </a:t>
            </a:r>
            <a:r>
              <a:rPr lang="en-US" dirty="0" err="1" smtClean="0"/>
              <a:t>Subfunctions</a:t>
            </a:r>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9959" y="1972235"/>
            <a:ext cx="7022060" cy="340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uora yhdysviiva 8"/>
          <p:cNvCxnSpPr/>
          <p:nvPr/>
        </p:nvCxnSpPr>
        <p:spPr>
          <a:xfrm>
            <a:off x="6364943" y="3690471"/>
            <a:ext cx="2629647"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uorakulmio 5"/>
          <p:cNvSpPr/>
          <p:nvPr/>
        </p:nvSpPr>
        <p:spPr>
          <a:xfrm>
            <a:off x="638937" y="5534308"/>
            <a:ext cx="5382359" cy="253916"/>
          </a:xfrm>
          <a:prstGeom prst="rect">
            <a:avLst/>
          </a:prstGeom>
        </p:spPr>
        <p:txBody>
          <a:bodyPr wrap="square">
            <a:spAutoFit/>
          </a:bodyPr>
          <a:lstStyle/>
          <a:p>
            <a:r>
              <a:rPr lang="fi-FI" sz="1050" dirty="0" smtClean="0"/>
              <a:t>http://dupress.com/wp-content/uploads/2012/12/Digital-Age-TRANSPORTATION.pdf</a:t>
            </a:r>
            <a:endParaRPr lang="fi-FI" sz="1050" dirty="0"/>
          </a:p>
        </p:txBody>
      </p:sp>
      <p:sp>
        <p:nvSpPr>
          <p:cNvPr id="11" name="Suorakulmio 7"/>
          <p:cNvSpPr/>
          <p:nvPr/>
        </p:nvSpPr>
        <p:spPr>
          <a:xfrm>
            <a:off x="638935" y="5788224"/>
            <a:ext cx="5432831" cy="253916"/>
          </a:xfrm>
          <a:prstGeom prst="rect">
            <a:avLst/>
          </a:prstGeom>
        </p:spPr>
        <p:txBody>
          <a:bodyPr wrap="square">
            <a:spAutoFit/>
          </a:bodyPr>
          <a:lstStyle/>
          <a:p>
            <a:r>
              <a:rPr lang="fi-FI" sz="1050" dirty="0"/>
              <a:t>http://www.slideshare.net/Prolifics/api-economy-apimanagementcuomo2014v1</a:t>
            </a:r>
          </a:p>
        </p:txBody>
      </p:sp>
      <p:sp>
        <p:nvSpPr>
          <p:cNvPr id="12" name="Tekstiruutu 20"/>
          <p:cNvSpPr txBox="1"/>
          <p:nvPr/>
        </p:nvSpPr>
        <p:spPr>
          <a:xfrm>
            <a:off x="9945904" y="1635456"/>
            <a:ext cx="1407899" cy="738664"/>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smtClean="0">
                <a:ln>
                  <a:noFill/>
                </a:ln>
                <a:solidFill>
                  <a:sysClr val="windowText" lastClr="000000"/>
                </a:solidFill>
                <a:effectLst/>
                <a:uLnTx/>
                <a:uFillTx/>
              </a:rPr>
              <a:t>Service </a:t>
            </a:r>
            <a:r>
              <a:rPr kumimoji="0" lang="fi-FI" sz="1400" b="0" i="0" u="none" strike="noStrike" kern="0" cap="none" spc="0" normalizeH="0" baseline="0" noProof="0" dirty="0" err="1" smtClean="0">
                <a:ln>
                  <a:noFill/>
                </a:ln>
                <a:solidFill>
                  <a:sysClr val="windowText" lastClr="000000"/>
                </a:solidFill>
                <a:effectLst/>
                <a:uLnTx/>
                <a:uFillTx/>
              </a:rPr>
              <a:t>offer</a:t>
            </a:r>
            <a:r>
              <a:rPr kumimoji="0" lang="fi-FI" sz="1400" b="0" i="0" u="none" strike="noStrike" kern="0" cap="none" spc="0" normalizeH="0" baseline="0" noProof="0" dirty="0" smtClean="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Choices</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speed</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price</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QoS</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etc</a:t>
            </a:r>
            <a:r>
              <a:rPr kumimoji="0" lang="fi-FI" sz="1400" b="0" i="0" u="none" strike="noStrike" kern="0" cap="none" spc="0" normalizeH="0" baseline="0" noProof="0" dirty="0" smtClean="0">
                <a:ln>
                  <a:noFill/>
                </a:ln>
                <a:solidFill>
                  <a:sysClr val="windowText" lastClr="000000"/>
                </a:solidFill>
                <a:effectLst/>
                <a:uLnTx/>
                <a:uFillTx/>
              </a:rPr>
              <a:t>)</a:t>
            </a:r>
            <a:endParaRPr kumimoji="0" lang="fi-FI" sz="1400" b="0" i="0" u="none" strike="noStrike" kern="0" cap="none" spc="0" normalizeH="0" baseline="0" noProof="0" dirty="0">
              <a:ln>
                <a:noFill/>
              </a:ln>
              <a:solidFill>
                <a:sysClr val="windowText" lastClr="000000"/>
              </a:solidFill>
              <a:effectLst/>
              <a:uLnTx/>
              <a:uFillTx/>
            </a:endParaRPr>
          </a:p>
        </p:txBody>
      </p:sp>
      <p:sp>
        <p:nvSpPr>
          <p:cNvPr id="13" name="Tekstiruutu 37"/>
          <p:cNvSpPr txBox="1"/>
          <p:nvPr/>
        </p:nvSpPr>
        <p:spPr>
          <a:xfrm>
            <a:off x="9958648" y="4744061"/>
            <a:ext cx="1395155" cy="1169551"/>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smtClean="0">
                <a:ln>
                  <a:noFill/>
                </a:ln>
                <a:solidFill>
                  <a:sysClr val="windowText" lastClr="000000"/>
                </a:solidFill>
                <a:effectLst/>
                <a:uLnTx/>
                <a:uFillTx/>
              </a:rPr>
              <a:t>Product with </a:t>
            </a:r>
            <a:r>
              <a:rPr kumimoji="0" lang="fi-FI" sz="1400" b="0" i="0" u="none" strike="noStrike" kern="0" cap="none" spc="0" normalizeH="0" baseline="0" noProof="0" dirty="0" err="1" smtClean="0">
                <a:ln>
                  <a:noFill/>
                </a:ln>
                <a:solidFill>
                  <a:sysClr val="windowText" lastClr="000000"/>
                </a:solidFill>
                <a:effectLst/>
                <a:uLnTx/>
                <a:uFillTx/>
              </a:rPr>
              <a:t>attributes</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e.g</a:t>
            </a:r>
            <a:r>
              <a:rPr kumimoji="0" lang="fi-FI" sz="1400" b="0" i="0" u="none" strike="noStrike" kern="0" cap="none" spc="0" normalizeH="0" baseline="0" noProof="0" dirty="0" smtClean="0">
                <a:ln>
                  <a:noFill/>
                </a:ln>
                <a:solidFill>
                  <a:sysClr val="windowText" lastClr="000000"/>
                </a:solidFill>
                <a:effectLst/>
                <a:uLnTx/>
                <a:uFillTx/>
              </a:rPr>
              <a:t>.</a:t>
            </a:r>
          </a:p>
          <a:p>
            <a:pPr marL="68400" marR="0" lvl="0" indent="-68400" defTabSz="914400" eaLnBrk="1" fontAlgn="auto" latinLnBrk="0" hangingPunct="1">
              <a:lnSpc>
                <a:spcPct val="100000"/>
              </a:lnSpc>
              <a:spcBef>
                <a:spcPts val="0"/>
              </a:spcBef>
              <a:spcAft>
                <a:spcPts val="0"/>
              </a:spcAft>
              <a:buClrTx/>
              <a:buSzTx/>
              <a:buFont typeface="Arial"/>
              <a:buChar char="•"/>
              <a:tabLst/>
              <a:defRPr/>
            </a:pPr>
            <a:r>
              <a:rPr kumimoji="0" lang="fi-FI" sz="1400" b="0" i="0" u="none" strike="noStrike" kern="0" cap="none" spc="0" normalizeH="0" baseline="0" noProof="0" dirty="0" err="1" smtClean="0">
                <a:ln>
                  <a:noFill/>
                </a:ln>
                <a:solidFill>
                  <a:sysClr val="windowText" lastClr="000000"/>
                </a:solidFill>
                <a:effectLst/>
                <a:uLnTx/>
                <a:uFillTx/>
              </a:rPr>
              <a:t>Price</a:t>
            </a:r>
            <a:endParaRPr kumimoji="0" lang="fi-FI" sz="1400" b="0" i="0" u="none" strike="noStrike" kern="0" cap="none" spc="0" normalizeH="0" baseline="0" noProof="0" dirty="0" smtClean="0">
              <a:ln>
                <a:noFill/>
              </a:ln>
              <a:solidFill>
                <a:sysClr val="windowText" lastClr="000000"/>
              </a:solidFill>
              <a:effectLst/>
              <a:uLnTx/>
              <a:uFillTx/>
            </a:endParaRPr>
          </a:p>
          <a:p>
            <a:pPr marL="68400" marR="0" lvl="0" indent="-68400" defTabSz="914400" eaLnBrk="1" fontAlgn="auto" latinLnBrk="0" hangingPunct="1">
              <a:lnSpc>
                <a:spcPct val="100000"/>
              </a:lnSpc>
              <a:spcBef>
                <a:spcPts val="0"/>
              </a:spcBef>
              <a:spcAft>
                <a:spcPts val="0"/>
              </a:spcAft>
              <a:buClrTx/>
              <a:buSzTx/>
              <a:buFont typeface="Arial"/>
              <a:buChar char="•"/>
              <a:tabLst/>
              <a:defRPr/>
            </a:pPr>
            <a:r>
              <a:rPr kumimoji="0" lang="fi-FI" sz="1400" b="0" i="0" u="none" strike="noStrike" kern="0" cap="none" spc="0" normalizeH="0" baseline="0" noProof="0" dirty="0" err="1" smtClean="0">
                <a:ln>
                  <a:noFill/>
                </a:ln>
                <a:solidFill>
                  <a:sysClr val="windowText" lastClr="000000"/>
                </a:solidFill>
                <a:effectLst/>
                <a:uLnTx/>
                <a:uFillTx/>
              </a:rPr>
              <a:t>Route</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POIs</a:t>
            </a:r>
            <a:endParaRPr kumimoji="0" lang="fi-FI" sz="1400" b="0" i="0" u="none" strike="noStrike" kern="0" cap="none" spc="0" normalizeH="0" baseline="0" noProof="0" dirty="0" smtClean="0">
              <a:ln>
                <a:noFill/>
              </a:ln>
              <a:solidFill>
                <a:sysClr val="windowText" lastClr="000000"/>
              </a:solidFill>
              <a:effectLst/>
              <a:uLnTx/>
              <a:uFillTx/>
            </a:endParaRPr>
          </a:p>
          <a:p>
            <a:pPr marL="68400" marR="0" lvl="0" indent="-68400" defTabSz="914400" eaLnBrk="1" fontAlgn="auto" latinLnBrk="0" hangingPunct="1">
              <a:lnSpc>
                <a:spcPct val="100000"/>
              </a:lnSpc>
              <a:spcBef>
                <a:spcPts val="0"/>
              </a:spcBef>
              <a:spcAft>
                <a:spcPts val="0"/>
              </a:spcAft>
              <a:buClrTx/>
              <a:buSzTx/>
              <a:buFont typeface="Arial"/>
              <a:buChar char="•"/>
              <a:tabLst/>
              <a:defRPr/>
            </a:pPr>
            <a:r>
              <a:rPr kumimoji="0" lang="fi-FI" sz="1400" b="0" i="0" u="none" strike="noStrike" kern="0" cap="none" spc="0" normalizeH="0" baseline="0" noProof="0" dirty="0" err="1" smtClean="0">
                <a:ln>
                  <a:noFill/>
                </a:ln>
                <a:solidFill>
                  <a:sysClr val="windowText" lastClr="000000"/>
                </a:solidFill>
                <a:effectLst/>
                <a:uLnTx/>
                <a:uFillTx/>
              </a:rPr>
              <a:t>T&amp;Cs</a:t>
            </a:r>
            <a:endParaRPr kumimoji="0" lang="fi-FI" sz="1400" b="0" i="0" u="none" strike="noStrike" kern="0" cap="none" spc="0" normalizeH="0" baseline="0" noProof="0" dirty="0">
              <a:ln>
                <a:noFill/>
              </a:ln>
              <a:solidFill>
                <a:sysClr val="windowText" lastClr="000000"/>
              </a:solidFill>
              <a:effectLst/>
              <a:uLnTx/>
              <a:uFillTx/>
            </a:endParaRPr>
          </a:p>
        </p:txBody>
      </p:sp>
      <p:sp>
        <p:nvSpPr>
          <p:cNvPr id="20" name="Up-Down Arrow 19"/>
          <p:cNvSpPr/>
          <p:nvPr/>
        </p:nvSpPr>
        <p:spPr>
          <a:xfrm>
            <a:off x="9829316" y="2950281"/>
            <a:ext cx="723289" cy="1382665"/>
          </a:xfrm>
          <a:prstGeom prst="upDownArrow">
            <a:avLst/>
          </a:prstGeom>
          <a:solidFill>
            <a:schemeClr val="accent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dirty="0" smtClean="0"/>
              <a:t>Open API</a:t>
            </a:r>
            <a:endParaRPr lang="en-US" dirty="0"/>
          </a:p>
        </p:txBody>
      </p:sp>
    </p:spTree>
    <p:extLst>
      <p:ext uri="{BB962C8B-B14F-4D97-AF65-F5344CB8AC3E}">
        <p14:creationId xmlns:p14="http://schemas.microsoft.com/office/powerpoint/2010/main" val="33738918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009" name="Group 3"/>
          <p:cNvGrpSpPr>
            <a:grpSpLocks/>
          </p:cNvGrpSpPr>
          <p:nvPr/>
        </p:nvGrpSpPr>
        <p:grpSpPr bwMode="auto">
          <a:xfrm>
            <a:off x="6" y="1719267"/>
            <a:ext cx="2129367" cy="1794004"/>
            <a:chOff x="3729977" y="6215605"/>
            <a:chExt cx="7726282" cy="7547651"/>
          </a:xfrm>
        </p:grpSpPr>
        <p:sp>
          <p:nvSpPr>
            <p:cNvPr id="171025" name="TextBox 4"/>
            <p:cNvSpPr txBox="1">
              <a:spLocks noChangeArrowheads="1"/>
            </p:cNvSpPr>
            <p:nvPr/>
          </p:nvSpPr>
          <p:spPr bwMode="auto">
            <a:xfrm>
              <a:off x="4234780" y="6215605"/>
              <a:ext cx="6714967" cy="1607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6088" eaLnBrk="0" hangingPunct="0">
                <a:defRPr sz="2400">
                  <a:solidFill>
                    <a:schemeClr val="tx1"/>
                  </a:solidFill>
                  <a:latin typeface="Calibri" charset="0"/>
                  <a:ea typeface="ＭＳ Ｐゴシック" charset="0"/>
                  <a:cs typeface="ＭＳ Ｐゴシック" charset="0"/>
                </a:defRPr>
              </a:lvl1pPr>
              <a:lvl2pPr marL="742950" indent="-285750" defTabSz="446088" eaLnBrk="0" hangingPunct="0">
                <a:defRPr sz="2400">
                  <a:solidFill>
                    <a:schemeClr val="tx1"/>
                  </a:solidFill>
                  <a:latin typeface="Calibri" charset="0"/>
                  <a:ea typeface="ＭＳ Ｐゴシック" charset="0"/>
                </a:defRPr>
              </a:lvl2pPr>
              <a:lvl3pPr marL="1143000" indent="-228600" defTabSz="446088" eaLnBrk="0" hangingPunct="0">
                <a:defRPr sz="2400">
                  <a:solidFill>
                    <a:schemeClr val="tx1"/>
                  </a:solidFill>
                  <a:latin typeface="Calibri" charset="0"/>
                  <a:ea typeface="ＭＳ Ｐゴシック" charset="0"/>
                </a:defRPr>
              </a:lvl3pPr>
              <a:lvl4pPr marL="1600200" indent="-228600" defTabSz="446088" eaLnBrk="0" hangingPunct="0">
                <a:defRPr sz="2400">
                  <a:solidFill>
                    <a:schemeClr val="tx1"/>
                  </a:solidFill>
                  <a:latin typeface="Calibri" charset="0"/>
                  <a:ea typeface="ＭＳ Ｐゴシック" charset="0"/>
                </a:defRPr>
              </a:lvl4pPr>
              <a:lvl5pPr marL="2057400" indent="-228600" defTabSz="446088" eaLnBrk="0" hangingPunct="0">
                <a:defRPr sz="2400">
                  <a:solidFill>
                    <a:schemeClr val="tx1"/>
                  </a:solidFill>
                  <a:latin typeface="Calibri" charset="0"/>
                  <a:ea typeface="ＭＳ Ｐゴシック" charset="0"/>
                </a:defRPr>
              </a:lvl5pPr>
              <a:lvl6pPr marL="2514600" indent="-228600" defTabSz="446088"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46088"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46088"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46088"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a:lnSpc>
                  <a:spcPct val="93000"/>
                </a:lnSpc>
                <a:spcBef>
                  <a:spcPct val="0"/>
                </a:spcBef>
                <a:spcAft>
                  <a:spcPct val="0"/>
                </a:spcAft>
                <a:buClr>
                  <a:srgbClr val="000000"/>
                </a:buClr>
                <a:buSzPct val="100000"/>
                <a:buFont typeface="Times New Roman" charset="0"/>
                <a:buNone/>
              </a:pPr>
              <a:r>
                <a:rPr lang="en-US" sz="2000" b="1" smtClean="0">
                  <a:solidFill>
                    <a:srgbClr val="B1C800"/>
                  </a:solidFill>
                  <a:latin typeface="Arial" charset="0"/>
                  <a:ea typeface="Microsoft YaHei" charset="0"/>
                  <a:cs typeface="Microsoft YaHei" charset="0"/>
                </a:rPr>
                <a:t>Road Traffic</a:t>
              </a:r>
            </a:p>
          </p:txBody>
        </p:sp>
        <p:sp>
          <p:nvSpPr>
            <p:cNvPr id="171026" name="TextBox 5"/>
            <p:cNvSpPr txBox="1">
              <a:spLocks noChangeArrowheads="1"/>
            </p:cNvSpPr>
            <p:nvPr/>
          </p:nvSpPr>
          <p:spPr bwMode="auto">
            <a:xfrm>
              <a:off x="3729977" y="9149443"/>
              <a:ext cx="7726282" cy="461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6088" eaLnBrk="0" hangingPunct="0">
                <a:defRPr sz="2400">
                  <a:solidFill>
                    <a:schemeClr val="tx1"/>
                  </a:solidFill>
                  <a:latin typeface="Calibri" charset="0"/>
                  <a:ea typeface="ＭＳ Ｐゴシック" charset="0"/>
                  <a:cs typeface="ＭＳ Ｐゴシック" charset="0"/>
                </a:defRPr>
              </a:lvl1pPr>
              <a:lvl2pPr marL="742950" indent="-285750" defTabSz="446088" eaLnBrk="0" hangingPunct="0">
                <a:defRPr sz="2400">
                  <a:solidFill>
                    <a:schemeClr val="tx1"/>
                  </a:solidFill>
                  <a:latin typeface="Calibri" charset="0"/>
                  <a:ea typeface="ＭＳ Ｐゴシック" charset="0"/>
                </a:defRPr>
              </a:lvl2pPr>
              <a:lvl3pPr marL="1143000" indent="-228600" defTabSz="446088" eaLnBrk="0" hangingPunct="0">
                <a:defRPr sz="2400">
                  <a:solidFill>
                    <a:schemeClr val="tx1"/>
                  </a:solidFill>
                  <a:latin typeface="Calibri" charset="0"/>
                  <a:ea typeface="ＭＳ Ｐゴシック" charset="0"/>
                </a:defRPr>
              </a:lvl3pPr>
              <a:lvl4pPr marL="1600200" indent="-228600" defTabSz="446088" eaLnBrk="0" hangingPunct="0">
                <a:defRPr sz="2400">
                  <a:solidFill>
                    <a:schemeClr val="tx1"/>
                  </a:solidFill>
                  <a:latin typeface="Calibri" charset="0"/>
                  <a:ea typeface="ＭＳ Ｐゴシック" charset="0"/>
                </a:defRPr>
              </a:lvl4pPr>
              <a:lvl5pPr marL="2057400" indent="-228600" defTabSz="446088" eaLnBrk="0" hangingPunct="0">
                <a:defRPr sz="2400">
                  <a:solidFill>
                    <a:schemeClr val="tx1"/>
                  </a:solidFill>
                  <a:latin typeface="Calibri" charset="0"/>
                  <a:ea typeface="ＭＳ Ｐゴシック" charset="0"/>
                </a:defRPr>
              </a:lvl5pPr>
              <a:lvl6pPr marL="2514600" indent="-228600" defTabSz="446088"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46088"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46088"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46088"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a:lnSpc>
                  <a:spcPct val="93000"/>
                </a:lnSpc>
                <a:spcBef>
                  <a:spcPct val="0"/>
                </a:spcBef>
                <a:spcAft>
                  <a:spcPct val="0"/>
                </a:spcAft>
                <a:buClr>
                  <a:srgbClr val="000000"/>
                </a:buClr>
                <a:buSzPct val="100000"/>
                <a:buFont typeface="Times New Roman" charset="0"/>
                <a:buNone/>
              </a:pPr>
              <a:r>
                <a:rPr lang="en-US" sz="1400" smtClean="0">
                  <a:solidFill>
                    <a:srgbClr val="000000"/>
                  </a:solidFill>
                  <a:latin typeface="Arial" charset="0"/>
                  <a:ea typeface="Microsoft YaHei" charset="0"/>
                  <a:cs typeface="Microsoft YaHei" charset="0"/>
                </a:rPr>
                <a:t>Traffic Flow</a:t>
              </a:r>
            </a:p>
            <a:p>
              <a:pPr algn="ctr" eaLnBrk="1" fontAlgn="base">
                <a:lnSpc>
                  <a:spcPct val="93000"/>
                </a:lnSpc>
                <a:spcBef>
                  <a:spcPct val="0"/>
                </a:spcBef>
                <a:spcAft>
                  <a:spcPct val="0"/>
                </a:spcAft>
                <a:buClr>
                  <a:srgbClr val="000000"/>
                </a:buClr>
                <a:buSzPct val="100000"/>
                <a:buFont typeface="Times New Roman" charset="0"/>
                <a:buNone/>
              </a:pPr>
              <a:r>
                <a:rPr lang="en-US" sz="1400" smtClean="0">
                  <a:solidFill>
                    <a:srgbClr val="000000"/>
                  </a:solidFill>
                  <a:latin typeface="Arial" charset="0"/>
                  <a:ea typeface="Microsoft YaHei" charset="0"/>
                  <a:cs typeface="Microsoft YaHei" charset="0"/>
                </a:rPr>
                <a:t>Roadworks and Streetworks</a:t>
              </a:r>
            </a:p>
            <a:p>
              <a:pPr algn="ctr" eaLnBrk="1" fontAlgn="base">
                <a:lnSpc>
                  <a:spcPct val="93000"/>
                </a:lnSpc>
                <a:spcBef>
                  <a:spcPct val="0"/>
                </a:spcBef>
                <a:spcAft>
                  <a:spcPct val="0"/>
                </a:spcAft>
                <a:buClr>
                  <a:srgbClr val="000000"/>
                </a:buClr>
                <a:buSzPct val="100000"/>
                <a:buFont typeface="Times New Roman" charset="0"/>
                <a:buNone/>
              </a:pPr>
              <a:r>
                <a:rPr lang="en-US" sz="1400" smtClean="0">
                  <a:solidFill>
                    <a:srgbClr val="000000"/>
                  </a:solidFill>
                  <a:latin typeface="Arial" charset="0"/>
                  <a:ea typeface="Microsoft YaHei" charset="0"/>
                  <a:cs typeface="Microsoft YaHei" charset="0"/>
                </a:rPr>
                <a:t>Incidents and Accidents</a:t>
              </a:r>
            </a:p>
            <a:p>
              <a:pPr algn="ctr" eaLnBrk="1" fontAlgn="base">
                <a:lnSpc>
                  <a:spcPct val="93000"/>
                </a:lnSpc>
                <a:spcBef>
                  <a:spcPct val="0"/>
                </a:spcBef>
                <a:spcAft>
                  <a:spcPct val="0"/>
                </a:spcAft>
                <a:buClr>
                  <a:srgbClr val="000000"/>
                </a:buClr>
                <a:buSzPct val="100000"/>
                <a:buFont typeface="Times New Roman" charset="0"/>
                <a:buNone/>
              </a:pPr>
              <a:r>
                <a:rPr lang="en-US" sz="1400" smtClean="0">
                  <a:solidFill>
                    <a:srgbClr val="000000"/>
                  </a:solidFill>
                  <a:latin typeface="Arial" charset="0"/>
                  <a:ea typeface="Microsoft YaHei" charset="0"/>
                  <a:cs typeface="Microsoft YaHei" charset="0"/>
                </a:rPr>
                <a:t>Road Weather</a:t>
              </a:r>
            </a:p>
          </p:txBody>
        </p:sp>
      </p:grpSp>
      <p:sp>
        <p:nvSpPr>
          <p:cNvPr id="171010" name="TextBox 6"/>
          <p:cNvSpPr txBox="1">
            <a:spLocks noChangeArrowheads="1"/>
          </p:cNvSpPr>
          <p:nvPr/>
        </p:nvSpPr>
        <p:spPr bwMode="auto">
          <a:xfrm>
            <a:off x="4396323" y="1719263"/>
            <a:ext cx="182456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6" tIns="45536" rIns="91066" bIns="45536">
            <a:spAutoFit/>
          </a:bodyPr>
          <a:lstStyle>
            <a:lvl1pPr defTabSz="446088" eaLnBrk="0" hangingPunct="0">
              <a:defRPr sz="2400">
                <a:solidFill>
                  <a:schemeClr val="tx1"/>
                </a:solidFill>
                <a:latin typeface="Calibri" charset="0"/>
                <a:ea typeface="ＭＳ Ｐゴシック" charset="0"/>
                <a:cs typeface="ＭＳ Ｐゴシック" charset="0"/>
              </a:defRPr>
            </a:lvl1pPr>
            <a:lvl2pPr marL="742950" indent="-285750" defTabSz="446088" eaLnBrk="0" hangingPunct="0">
              <a:defRPr sz="2400">
                <a:solidFill>
                  <a:schemeClr val="tx1"/>
                </a:solidFill>
                <a:latin typeface="Calibri" charset="0"/>
                <a:ea typeface="ＭＳ Ｐゴシック" charset="0"/>
              </a:defRPr>
            </a:lvl2pPr>
            <a:lvl3pPr marL="1143000" indent="-228600" defTabSz="446088" eaLnBrk="0" hangingPunct="0">
              <a:defRPr sz="2400">
                <a:solidFill>
                  <a:schemeClr val="tx1"/>
                </a:solidFill>
                <a:latin typeface="Calibri" charset="0"/>
                <a:ea typeface="ＭＳ Ｐゴシック" charset="0"/>
              </a:defRPr>
            </a:lvl3pPr>
            <a:lvl4pPr marL="1600200" indent="-228600" defTabSz="446088" eaLnBrk="0" hangingPunct="0">
              <a:defRPr sz="2400">
                <a:solidFill>
                  <a:schemeClr val="tx1"/>
                </a:solidFill>
                <a:latin typeface="Calibri" charset="0"/>
                <a:ea typeface="ＭＳ Ｐゴシック" charset="0"/>
              </a:defRPr>
            </a:lvl4pPr>
            <a:lvl5pPr marL="2057400" indent="-228600" defTabSz="446088" eaLnBrk="0" hangingPunct="0">
              <a:defRPr sz="2400">
                <a:solidFill>
                  <a:schemeClr val="tx1"/>
                </a:solidFill>
                <a:latin typeface="Calibri" charset="0"/>
                <a:ea typeface="ＭＳ Ｐゴシック" charset="0"/>
              </a:defRPr>
            </a:lvl5pPr>
            <a:lvl6pPr marL="2514600" indent="-228600" defTabSz="446088"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46088"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46088"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46088"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a:lnSpc>
                <a:spcPct val="93000"/>
              </a:lnSpc>
              <a:spcBef>
                <a:spcPct val="0"/>
              </a:spcBef>
              <a:spcAft>
                <a:spcPct val="0"/>
              </a:spcAft>
              <a:buClr>
                <a:srgbClr val="000000"/>
              </a:buClr>
              <a:buSzPct val="100000"/>
              <a:buFont typeface="Times New Roman" charset="0"/>
              <a:buNone/>
            </a:pPr>
            <a:r>
              <a:rPr lang="en-US" sz="2000" b="1" smtClean="0">
                <a:solidFill>
                  <a:srgbClr val="B1C800"/>
                </a:solidFill>
                <a:latin typeface="Arial" charset="0"/>
                <a:ea typeface="Microsoft YaHei" charset="0"/>
                <a:cs typeface="Microsoft YaHei" charset="0"/>
              </a:rPr>
              <a:t>Parking</a:t>
            </a:r>
          </a:p>
        </p:txBody>
      </p:sp>
      <p:sp>
        <p:nvSpPr>
          <p:cNvPr id="171011" name="TextBox 7"/>
          <p:cNvSpPr txBox="1">
            <a:spLocks noChangeArrowheads="1"/>
          </p:cNvSpPr>
          <p:nvPr/>
        </p:nvSpPr>
        <p:spPr bwMode="auto">
          <a:xfrm>
            <a:off x="4398438" y="2062168"/>
            <a:ext cx="1866900" cy="49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6" tIns="45536" rIns="91066" bIns="45536">
            <a:spAutoFit/>
          </a:bodyPr>
          <a:lstStyle>
            <a:lvl1pPr defTabSz="446088" eaLnBrk="0" hangingPunct="0">
              <a:defRPr sz="2400">
                <a:solidFill>
                  <a:schemeClr val="tx1"/>
                </a:solidFill>
                <a:latin typeface="Calibri" charset="0"/>
                <a:ea typeface="ＭＳ Ｐゴシック" charset="0"/>
                <a:cs typeface="ＭＳ Ｐゴシック" charset="0"/>
              </a:defRPr>
            </a:lvl1pPr>
            <a:lvl2pPr marL="742950" indent="-285750" defTabSz="446088" eaLnBrk="0" hangingPunct="0">
              <a:defRPr sz="2400">
                <a:solidFill>
                  <a:schemeClr val="tx1"/>
                </a:solidFill>
                <a:latin typeface="Calibri" charset="0"/>
                <a:ea typeface="ＭＳ Ｐゴシック" charset="0"/>
              </a:defRPr>
            </a:lvl2pPr>
            <a:lvl3pPr marL="1143000" indent="-228600" defTabSz="446088" eaLnBrk="0" hangingPunct="0">
              <a:defRPr sz="2400">
                <a:solidFill>
                  <a:schemeClr val="tx1"/>
                </a:solidFill>
                <a:latin typeface="Calibri" charset="0"/>
                <a:ea typeface="ＭＳ Ｐゴシック" charset="0"/>
              </a:defRPr>
            </a:lvl3pPr>
            <a:lvl4pPr marL="1600200" indent="-228600" defTabSz="446088" eaLnBrk="0" hangingPunct="0">
              <a:defRPr sz="2400">
                <a:solidFill>
                  <a:schemeClr val="tx1"/>
                </a:solidFill>
                <a:latin typeface="Calibri" charset="0"/>
                <a:ea typeface="ＭＳ Ｐゴシック" charset="0"/>
              </a:defRPr>
            </a:lvl4pPr>
            <a:lvl5pPr marL="2057400" indent="-228600" defTabSz="446088" eaLnBrk="0" hangingPunct="0">
              <a:defRPr sz="2400">
                <a:solidFill>
                  <a:schemeClr val="tx1"/>
                </a:solidFill>
                <a:latin typeface="Calibri" charset="0"/>
                <a:ea typeface="ＭＳ Ｐゴシック" charset="0"/>
              </a:defRPr>
            </a:lvl5pPr>
            <a:lvl6pPr marL="2514600" indent="-228600" defTabSz="446088"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46088"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46088"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46088"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a:lnSpc>
                <a:spcPct val="93000"/>
              </a:lnSpc>
              <a:spcBef>
                <a:spcPct val="0"/>
              </a:spcBef>
              <a:spcAft>
                <a:spcPct val="0"/>
              </a:spcAft>
              <a:buClr>
                <a:srgbClr val="000000"/>
              </a:buClr>
              <a:buSzPct val="100000"/>
              <a:buFont typeface="Times New Roman" charset="0"/>
              <a:buNone/>
            </a:pPr>
            <a:r>
              <a:rPr lang="en-US" sz="1400" smtClean="0">
                <a:solidFill>
                  <a:srgbClr val="000000"/>
                </a:solidFill>
                <a:latin typeface="Arial" charset="0"/>
                <a:ea typeface="Microsoft YaHei" charset="0"/>
                <a:cs typeface="Microsoft YaHei" charset="0"/>
              </a:rPr>
              <a:t>Occupancy</a:t>
            </a:r>
          </a:p>
          <a:p>
            <a:pPr algn="ctr" eaLnBrk="1" fontAlgn="base">
              <a:lnSpc>
                <a:spcPct val="93000"/>
              </a:lnSpc>
              <a:spcBef>
                <a:spcPct val="0"/>
              </a:spcBef>
              <a:spcAft>
                <a:spcPct val="0"/>
              </a:spcAft>
              <a:buClr>
                <a:srgbClr val="000000"/>
              </a:buClr>
              <a:buSzPct val="100000"/>
              <a:buFont typeface="Times New Roman" charset="0"/>
              <a:buNone/>
            </a:pPr>
            <a:r>
              <a:rPr lang="en-US" sz="1400" smtClean="0">
                <a:solidFill>
                  <a:srgbClr val="000000"/>
                </a:solidFill>
                <a:latin typeface="Arial" charset="0"/>
                <a:ea typeface="Microsoft YaHei" charset="0"/>
                <a:cs typeface="Microsoft YaHei" charset="0"/>
              </a:rPr>
              <a:t>Facility Information</a:t>
            </a:r>
          </a:p>
        </p:txBody>
      </p:sp>
      <p:sp>
        <p:nvSpPr>
          <p:cNvPr id="171012" name="TextBox 8"/>
          <p:cNvSpPr txBox="1">
            <a:spLocks noChangeArrowheads="1"/>
          </p:cNvSpPr>
          <p:nvPr/>
        </p:nvSpPr>
        <p:spPr bwMode="auto">
          <a:xfrm>
            <a:off x="-205316" y="3949704"/>
            <a:ext cx="2567519" cy="38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6" tIns="45536" rIns="91066" bIns="45536">
            <a:spAutoFit/>
          </a:bodyPr>
          <a:lstStyle>
            <a:lvl1pPr defTabSz="446088" eaLnBrk="0" hangingPunct="0">
              <a:defRPr sz="2400">
                <a:solidFill>
                  <a:schemeClr val="tx1"/>
                </a:solidFill>
                <a:latin typeface="Calibri" charset="0"/>
                <a:ea typeface="ＭＳ Ｐゴシック" charset="0"/>
                <a:cs typeface="ＭＳ Ｐゴシック" charset="0"/>
              </a:defRPr>
            </a:lvl1pPr>
            <a:lvl2pPr marL="742950" indent="-285750" defTabSz="446088" eaLnBrk="0" hangingPunct="0">
              <a:defRPr sz="2400">
                <a:solidFill>
                  <a:schemeClr val="tx1"/>
                </a:solidFill>
                <a:latin typeface="Calibri" charset="0"/>
                <a:ea typeface="ＭＳ Ｐゴシック" charset="0"/>
              </a:defRPr>
            </a:lvl2pPr>
            <a:lvl3pPr marL="1143000" indent="-228600" defTabSz="446088" eaLnBrk="0" hangingPunct="0">
              <a:defRPr sz="2400">
                <a:solidFill>
                  <a:schemeClr val="tx1"/>
                </a:solidFill>
                <a:latin typeface="Calibri" charset="0"/>
                <a:ea typeface="ＭＳ Ｐゴシック" charset="0"/>
              </a:defRPr>
            </a:lvl3pPr>
            <a:lvl4pPr marL="1600200" indent="-228600" defTabSz="446088" eaLnBrk="0" hangingPunct="0">
              <a:defRPr sz="2400">
                <a:solidFill>
                  <a:schemeClr val="tx1"/>
                </a:solidFill>
                <a:latin typeface="Calibri" charset="0"/>
                <a:ea typeface="ＭＳ Ｐゴシック" charset="0"/>
              </a:defRPr>
            </a:lvl4pPr>
            <a:lvl5pPr marL="2057400" indent="-228600" defTabSz="446088" eaLnBrk="0" hangingPunct="0">
              <a:defRPr sz="2400">
                <a:solidFill>
                  <a:schemeClr val="tx1"/>
                </a:solidFill>
                <a:latin typeface="Calibri" charset="0"/>
                <a:ea typeface="ＭＳ Ｐゴシック" charset="0"/>
              </a:defRPr>
            </a:lvl5pPr>
            <a:lvl6pPr marL="2514600" indent="-228600" defTabSz="446088"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46088"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46088"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46088"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a:lnSpc>
                <a:spcPct val="93000"/>
              </a:lnSpc>
              <a:spcBef>
                <a:spcPct val="0"/>
              </a:spcBef>
              <a:spcAft>
                <a:spcPct val="0"/>
              </a:spcAft>
              <a:buClr>
                <a:srgbClr val="000000"/>
              </a:buClr>
              <a:buSzPct val="100000"/>
              <a:buFont typeface="Times New Roman" charset="0"/>
              <a:buNone/>
            </a:pPr>
            <a:r>
              <a:rPr lang="en-US" sz="2000" b="1" smtClean="0">
                <a:solidFill>
                  <a:srgbClr val="B1C800"/>
                </a:solidFill>
                <a:latin typeface="Arial" charset="0"/>
                <a:ea typeface="Microsoft YaHei" charset="0"/>
                <a:cs typeface="Microsoft YaHei" charset="0"/>
              </a:rPr>
              <a:t>Public Transport</a:t>
            </a:r>
          </a:p>
        </p:txBody>
      </p:sp>
      <p:sp>
        <p:nvSpPr>
          <p:cNvPr id="171013" name="TextBox 9"/>
          <p:cNvSpPr txBox="1">
            <a:spLocks noChangeArrowheads="1"/>
          </p:cNvSpPr>
          <p:nvPr/>
        </p:nvSpPr>
        <p:spPr bwMode="auto">
          <a:xfrm>
            <a:off x="-59267" y="4556125"/>
            <a:ext cx="2396067"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6" tIns="45536" rIns="91066" bIns="45536">
            <a:spAutoFit/>
          </a:bodyPr>
          <a:lstStyle>
            <a:lvl1pPr defTabSz="446088" eaLnBrk="0" hangingPunct="0">
              <a:defRPr sz="2400">
                <a:solidFill>
                  <a:schemeClr val="tx1"/>
                </a:solidFill>
                <a:latin typeface="Calibri" charset="0"/>
                <a:ea typeface="ＭＳ Ｐゴシック" charset="0"/>
                <a:cs typeface="ＭＳ Ｐゴシック" charset="0"/>
              </a:defRPr>
            </a:lvl1pPr>
            <a:lvl2pPr marL="742950" indent="-285750" defTabSz="446088" eaLnBrk="0" hangingPunct="0">
              <a:defRPr sz="2400">
                <a:solidFill>
                  <a:schemeClr val="tx1"/>
                </a:solidFill>
                <a:latin typeface="Calibri" charset="0"/>
                <a:ea typeface="ＭＳ Ｐゴシック" charset="0"/>
              </a:defRPr>
            </a:lvl2pPr>
            <a:lvl3pPr marL="1143000" indent="-228600" defTabSz="446088" eaLnBrk="0" hangingPunct="0">
              <a:defRPr sz="2400">
                <a:solidFill>
                  <a:schemeClr val="tx1"/>
                </a:solidFill>
                <a:latin typeface="Calibri" charset="0"/>
                <a:ea typeface="ＭＳ Ｐゴシック" charset="0"/>
              </a:defRPr>
            </a:lvl3pPr>
            <a:lvl4pPr marL="1600200" indent="-228600" defTabSz="446088" eaLnBrk="0" hangingPunct="0">
              <a:defRPr sz="2400">
                <a:solidFill>
                  <a:schemeClr val="tx1"/>
                </a:solidFill>
                <a:latin typeface="Calibri" charset="0"/>
                <a:ea typeface="ＭＳ Ｐゴシック" charset="0"/>
              </a:defRPr>
            </a:lvl4pPr>
            <a:lvl5pPr marL="2057400" indent="-228600" defTabSz="446088" eaLnBrk="0" hangingPunct="0">
              <a:defRPr sz="2400">
                <a:solidFill>
                  <a:schemeClr val="tx1"/>
                </a:solidFill>
                <a:latin typeface="Calibri" charset="0"/>
                <a:ea typeface="ＭＳ Ｐゴシック" charset="0"/>
              </a:defRPr>
            </a:lvl5pPr>
            <a:lvl6pPr marL="2514600" indent="-228600" defTabSz="446088"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46088"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46088"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46088"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a:lnSpc>
                <a:spcPct val="93000"/>
              </a:lnSpc>
              <a:spcBef>
                <a:spcPct val="0"/>
              </a:spcBef>
              <a:spcAft>
                <a:spcPct val="0"/>
              </a:spcAft>
              <a:buClr>
                <a:srgbClr val="000000"/>
              </a:buClr>
              <a:buSzPct val="100000"/>
              <a:buFont typeface="Times New Roman" charset="0"/>
              <a:buNone/>
            </a:pPr>
            <a:r>
              <a:rPr lang="en-US" sz="1400" smtClean="0">
                <a:solidFill>
                  <a:srgbClr val="000000"/>
                </a:solidFill>
                <a:latin typeface="Arial" charset="0"/>
                <a:ea typeface="Microsoft YaHei" charset="0"/>
                <a:cs typeface="Microsoft YaHei" charset="0"/>
              </a:rPr>
              <a:t>Timetables</a:t>
            </a:r>
          </a:p>
          <a:p>
            <a:pPr algn="ctr" eaLnBrk="1" fontAlgn="base">
              <a:lnSpc>
                <a:spcPct val="93000"/>
              </a:lnSpc>
              <a:spcBef>
                <a:spcPct val="0"/>
              </a:spcBef>
              <a:spcAft>
                <a:spcPct val="0"/>
              </a:spcAft>
              <a:buClr>
                <a:srgbClr val="000000"/>
              </a:buClr>
              <a:buSzPct val="100000"/>
              <a:buFont typeface="Times New Roman" charset="0"/>
              <a:buNone/>
            </a:pPr>
            <a:r>
              <a:rPr lang="en-US" sz="1400" smtClean="0">
                <a:solidFill>
                  <a:srgbClr val="000000"/>
                </a:solidFill>
                <a:latin typeface="Arial" charset="0"/>
                <a:ea typeface="Microsoft YaHei" charset="0"/>
                <a:cs typeface="Microsoft YaHei" charset="0"/>
              </a:rPr>
              <a:t>Stop Timetables</a:t>
            </a:r>
          </a:p>
          <a:p>
            <a:pPr algn="ctr" eaLnBrk="1" fontAlgn="base">
              <a:lnSpc>
                <a:spcPct val="93000"/>
              </a:lnSpc>
              <a:spcBef>
                <a:spcPct val="0"/>
              </a:spcBef>
              <a:spcAft>
                <a:spcPct val="0"/>
              </a:spcAft>
              <a:buClr>
                <a:srgbClr val="000000"/>
              </a:buClr>
              <a:buSzPct val="100000"/>
              <a:buFont typeface="Times New Roman" charset="0"/>
              <a:buNone/>
            </a:pPr>
            <a:r>
              <a:rPr lang="en-US" sz="1400" smtClean="0">
                <a:solidFill>
                  <a:srgbClr val="000000"/>
                </a:solidFill>
                <a:latin typeface="Arial" charset="0"/>
                <a:ea typeface="Microsoft YaHei" charset="0"/>
                <a:cs typeface="Microsoft YaHei" charset="0"/>
              </a:rPr>
              <a:t>Bus Location</a:t>
            </a:r>
          </a:p>
          <a:p>
            <a:pPr algn="ctr" eaLnBrk="1" fontAlgn="base">
              <a:lnSpc>
                <a:spcPct val="93000"/>
              </a:lnSpc>
              <a:spcBef>
                <a:spcPct val="0"/>
              </a:spcBef>
              <a:spcAft>
                <a:spcPct val="0"/>
              </a:spcAft>
              <a:buClr>
                <a:srgbClr val="000000"/>
              </a:buClr>
              <a:buSzPct val="100000"/>
              <a:buFont typeface="Times New Roman" charset="0"/>
              <a:buNone/>
            </a:pPr>
            <a:r>
              <a:rPr lang="en-US" sz="1400" smtClean="0">
                <a:solidFill>
                  <a:srgbClr val="000000"/>
                </a:solidFill>
                <a:latin typeface="Arial" charset="0"/>
                <a:ea typeface="Microsoft YaHei" charset="0"/>
                <a:cs typeface="Microsoft YaHei" charset="0"/>
              </a:rPr>
              <a:t>Route Planning</a:t>
            </a:r>
          </a:p>
        </p:txBody>
      </p:sp>
      <p:sp>
        <p:nvSpPr>
          <p:cNvPr id="171014" name="TextBox 10"/>
          <p:cNvSpPr txBox="1">
            <a:spLocks noChangeArrowheads="1"/>
          </p:cNvSpPr>
          <p:nvPr/>
        </p:nvSpPr>
        <p:spPr bwMode="auto">
          <a:xfrm>
            <a:off x="4475826" y="3949700"/>
            <a:ext cx="234103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6" tIns="45536" rIns="91066" bIns="45536">
            <a:spAutoFit/>
          </a:bodyPr>
          <a:lstStyle>
            <a:lvl1pPr defTabSz="446088" eaLnBrk="0" hangingPunct="0">
              <a:defRPr sz="2400">
                <a:solidFill>
                  <a:schemeClr val="tx1"/>
                </a:solidFill>
                <a:latin typeface="Calibri" charset="0"/>
                <a:ea typeface="ＭＳ Ｐゴシック" charset="0"/>
                <a:cs typeface="ＭＳ Ｐゴシック" charset="0"/>
              </a:defRPr>
            </a:lvl1pPr>
            <a:lvl2pPr marL="742950" indent="-285750" defTabSz="446088" eaLnBrk="0" hangingPunct="0">
              <a:defRPr sz="2400">
                <a:solidFill>
                  <a:schemeClr val="tx1"/>
                </a:solidFill>
                <a:latin typeface="Calibri" charset="0"/>
                <a:ea typeface="ＭＳ Ｐゴシック" charset="0"/>
              </a:defRPr>
            </a:lvl2pPr>
            <a:lvl3pPr marL="1143000" indent="-228600" defTabSz="446088" eaLnBrk="0" hangingPunct="0">
              <a:defRPr sz="2400">
                <a:solidFill>
                  <a:schemeClr val="tx1"/>
                </a:solidFill>
                <a:latin typeface="Calibri" charset="0"/>
                <a:ea typeface="ＭＳ Ｐゴシック" charset="0"/>
              </a:defRPr>
            </a:lvl3pPr>
            <a:lvl4pPr marL="1600200" indent="-228600" defTabSz="446088" eaLnBrk="0" hangingPunct="0">
              <a:defRPr sz="2400">
                <a:solidFill>
                  <a:schemeClr val="tx1"/>
                </a:solidFill>
                <a:latin typeface="Calibri" charset="0"/>
                <a:ea typeface="ＭＳ Ｐゴシック" charset="0"/>
              </a:defRPr>
            </a:lvl4pPr>
            <a:lvl5pPr marL="2057400" indent="-228600" defTabSz="446088" eaLnBrk="0" hangingPunct="0">
              <a:defRPr sz="2400">
                <a:solidFill>
                  <a:schemeClr val="tx1"/>
                </a:solidFill>
                <a:latin typeface="Calibri" charset="0"/>
                <a:ea typeface="ＭＳ Ｐゴシック" charset="0"/>
              </a:defRPr>
            </a:lvl5pPr>
            <a:lvl6pPr marL="2514600" indent="-228600" defTabSz="446088"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46088"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46088"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46088"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a:lnSpc>
                <a:spcPct val="93000"/>
              </a:lnSpc>
              <a:spcBef>
                <a:spcPct val="0"/>
              </a:spcBef>
              <a:spcAft>
                <a:spcPct val="0"/>
              </a:spcAft>
              <a:buClr>
                <a:srgbClr val="000000"/>
              </a:buClr>
              <a:buSzPct val="100000"/>
              <a:buFont typeface="Times New Roman" charset="0"/>
              <a:buNone/>
            </a:pPr>
            <a:r>
              <a:rPr lang="en-US" sz="2000" b="1" smtClean="0">
                <a:solidFill>
                  <a:srgbClr val="B1C800"/>
                </a:solidFill>
                <a:latin typeface="Arial" charset="0"/>
                <a:ea typeface="Microsoft YaHei" charset="0"/>
                <a:cs typeface="Microsoft YaHei" charset="0"/>
              </a:rPr>
              <a:t>Pedestrians </a:t>
            </a:r>
            <a:br>
              <a:rPr lang="en-US" sz="2000" b="1" smtClean="0">
                <a:solidFill>
                  <a:srgbClr val="B1C800"/>
                </a:solidFill>
                <a:latin typeface="Arial" charset="0"/>
                <a:ea typeface="Microsoft YaHei" charset="0"/>
                <a:cs typeface="Microsoft YaHei" charset="0"/>
              </a:rPr>
            </a:br>
            <a:r>
              <a:rPr lang="en-US" sz="2000" b="1" smtClean="0">
                <a:solidFill>
                  <a:srgbClr val="B1C800"/>
                </a:solidFill>
                <a:latin typeface="Arial" charset="0"/>
                <a:ea typeface="Microsoft YaHei" charset="0"/>
                <a:cs typeface="Microsoft YaHei" charset="0"/>
              </a:rPr>
              <a:t>and Cyclists</a:t>
            </a:r>
          </a:p>
        </p:txBody>
      </p:sp>
      <p:sp>
        <p:nvSpPr>
          <p:cNvPr id="171015" name="TextBox 11"/>
          <p:cNvSpPr txBox="1">
            <a:spLocks noChangeArrowheads="1"/>
          </p:cNvSpPr>
          <p:nvPr/>
        </p:nvSpPr>
        <p:spPr bwMode="auto">
          <a:xfrm>
            <a:off x="4595747" y="4652963"/>
            <a:ext cx="2029884"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6" tIns="45536" rIns="91066" bIns="45536">
            <a:spAutoFit/>
          </a:bodyPr>
          <a:lstStyle>
            <a:lvl1pPr defTabSz="446088" eaLnBrk="0" hangingPunct="0">
              <a:defRPr sz="2400">
                <a:solidFill>
                  <a:schemeClr val="tx1"/>
                </a:solidFill>
                <a:latin typeface="Calibri" charset="0"/>
                <a:ea typeface="ＭＳ Ｐゴシック" charset="0"/>
                <a:cs typeface="ＭＳ Ｐゴシック" charset="0"/>
              </a:defRPr>
            </a:lvl1pPr>
            <a:lvl2pPr marL="742950" indent="-285750" defTabSz="446088" eaLnBrk="0" hangingPunct="0">
              <a:defRPr sz="2400">
                <a:solidFill>
                  <a:schemeClr val="tx1"/>
                </a:solidFill>
                <a:latin typeface="Calibri" charset="0"/>
                <a:ea typeface="ＭＳ Ｐゴシック" charset="0"/>
              </a:defRPr>
            </a:lvl2pPr>
            <a:lvl3pPr marL="1143000" indent="-228600" defTabSz="446088" eaLnBrk="0" hangingPunct="0">
              <a:defRPr sz="2400">
                <a:solidFill>
                  <a:schemeClr val="tx1"/>
                </a:solidFill>
                <a:latin typeface="Calibri" charset="0"/>
                <a:ea typeface="ＭＳ Ｐゴシック" charset="0"/>
              </a:defRPr>
            </a:lvl3pPr>
            <a:lvl4pPr marL="1600200" indent="-228600" defTabSz="446088" eaLnBrk="0" hangingPunct="0">
              <a:defRPr sz="2400">
                <a:solidFill>
                  <a:schemeClr val="tx1"/>
                </a:solidFill>
                <a:latin typeface="Calibri" charset="0"/>
                <a:ea typeface="ＭＳ Ｐゴシック" charset="0"/>
              </a:defRPr>
            </a:lvl4pPr>
            <a:lvl5pPr marL="2057400" indent="-228600" defTabSz="446088" eaLnBrk="0" hangingPunct="0">
              <a:defRPr sz="2400">
                <a:solidFill>
                  <a:schemeClr val="tx1"/>
                </a:solidFill>
                <a:latin typeface="Calibri" charset="0"/>
                <a:ea typeface="ＭＳ Ｐゴシック" charset="0"/>
              </a:defRPr>
            </a:lvl5pPr>
            <a:lvl6pPr marL="2514600" indent="-228600" defTabSz="446088"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46088"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46088"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46088"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a:lnSpc>
                <a:spcPct val="93000"/>
              </a:lnSpc>
              <a:spcBef>
                <a:spcPct val="0"/>
              </a:spcBef>
              <a:spcAft>
                <a:spcPct val="0"/>
              </a:spcAft>
              <a:buClr>
                <a:srgbClr val="000000"/>
              </a:buClr>
              <a:buSzPct val="100000"/>
              <a:buFont typeface="Times New Roman" charset="0"/>
              <a:buNone/>
            </a:pPr>
            <a:r>
              <a:rPr lang="en-US" sz="1400" smtClean="0">
                <a:solidFill>
                  <a:srgbClr val="000000"/>
                </a:solidFill>
                <a:latin typeface="Arial" charset="0"/>
                <a:ea typeface="Microsoft YaHei" charset="0"/>
                <a:cs typeface="Microsoft YaHei" charset="0"/>
              </a:rPr>
              <a:t>Cyclist  &amp;</a:t>
            </a:r>
          </a:p>
          <a:p>
            <a:pPr algn="ctr" eaLnBrk="1" fontAlgn="base">
              <a:lnSpc>
                <a:spcPct val="93000"/>
              </a:lnSpc>
              <a:spcBef>
                <a:spcPct val="0"/>
              </a:spcBef>
              <a:spcAft>
                <a:spcPct val="0"/>
              </a:spcAft>
              <a:buClr>
                <a:srgbClr val="000000"/>
              </a:buClr>
              <a:buSzPct val="100000"/>
              <a:buFont typeface="Times New Roman" charset="0"/>
              <a:buNone/>
            </a:pPr>
            <a:r>
              <a:rPr lang="en-US" sz="1400" smtClean="0">
                <a:solidFill>
                  <a:srgbClr val="000000"/>
                </a:solidFill>
                <a:latin typeface="Arial" charset="0"/>
                <a:ea typeface="Microsoft YaHei" charset="0"/>
                <a:cs typeface="Microsoft YaHei" charset="0"/>
              </a:rPr>
              <a:t>Pedestrian </a:t>
            </a:r>
            <a:br>
              <a:rPr lang="en-US" sz="1400" smtClean="0">
                <a:solidFill>
                  <a:srgbClr val="000000"/>
                </a:solidFill>
                <a:latin typeface="Arial" charset="0"/>
                <a:ea typeface="Microsoft YaHei" charset="0"/>
                <a:cs typeface="Microsoft YaHei" charset="0"/>
              </a:rPr>
            </a:br>
            <a:r>
              <a:rPr lang="en-US" sz="1400" smtClean="0">
                <a:solidFill>
                  <a:srgbClr val="000000"/>
                </a:solidFill>
                <a:latin typeface="Arial" charset="0"/>
                <a:ea typeface="Microsoft YaHei" charset="0"/>
                <a:cs typeface="Microsoft YaHei" charset="0"/>
              </a:rPr>
              <a:t>Traffic Flow</a:t>
            </a:r>
          </a:p>
          <a:p>
            <a:pPr algn="ctr" eaLnBrk="1" fontAlgn="base">
              <a:lnSpc>
                <a:spcPct val="93000"/>
              </a:lnSpc>
              <a:spcBef>
                <a:spcPct val="0"/>
              </a:spcBef>
              <a:spcAft>
                <a:spcPct val="0"/>
              </a:spcAft>
              <a:buClr>
                <a:srgbClr val="000000"/>
              </a:buClr>
              <a:buSzPct val="100000"/>
              <a:buFont typeface="Times New Roman" charset="0"/>
              <a:buNone/>
            </a:pPr>
            <a:r>
              <a:rPr lang="en-US" sz="1400" smtClean="0">
                <a:solidFill>
                  <a:srgbClr val="000000"/>
                </a:solidFill>
                <a:latin typeface="Arial" charset="0"/>
                <a:ea typeface="Microsoft YaHei" charset="0"/>
                <a:cs typeface="Microsoft YaHei" charset="0"/>
              </a:rPr>
              <a:t>Route Planning</a:t>
            </a:r>
          </a:p>
        </p:txBody>
      </p:sp>
      <p:pic>
        <p:nvPicPr>
          <p:cNvPr id="171016" name="Picture 1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076454" y="3902084"/>
            <a:ext cx="2237316"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7" name="Picture 1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076454" y="1719263"/>
            <a:ext cx="2237316"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8" name="Picture 1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822486" y="3902084"/>
            <a:ext cx="2239433"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06287" y="1718848"/>
            <a:ext cx="1925292" cy="2138059"/>
          </a:xfrm>
          <a:prstGeom prst="rect">
            <a:avLst/>
          </a:prstGeom>
          <a:ln>
            <a:noFill/>
          </a:ln>
          <a:effectLst>
            <a:outerShdw dist="35921" dir="2700000" algn="ctr" rotWithShape="0">
              <a:schemeClr val="bg2"/>
            </a:outerShdw>
            <a:softEdge rad="31750"/>
          </a:effectLst>
          <a:extLst/>
        </p:spPr>
      </p:pic>
      <p:sp>
        <p:nvSpPr>
          <p:cNvPr id="171020" name="TextBox 22"/>
          <p:cNvSpPr txBox="1">
            <a:spLocks noChangeArrowheads="1"/>
          </p:cNvSpPr>
          <p:nvPr/>
        </p:nvSpPr>
        <p:spPr bwMode="auto">
          <a:xfrm>
            <a:off x="8376259" y="1719263"/>
            <a:ext cx="182456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6" tIns="45536" rIns="91066" bIns="45536">
            <a:spAutoFit/>
          </a:bodyPr>
          <a:lstStyle>
            <a:lvl1pPr defTabSz="446088" eaLnBrk="0" hangingPunct="0">
              <a:defRPr sz="2400">
                <a:solidFill>
                  <a:schemeClr val="tx1"/>
                </a:solidFill>
                <a:latin typeface="Calibri" charset="0"/>
                <a:ea typeface="ＭＳ Ｐゴシック" charset="0"/>
                <a:cs typeface="ＭＳ Ｐゴシック" charset="0"/>
              </a:defRPr>
            </a:lvl1pPr>
            <a:lvl2pPr marL="742950" indent="-285750" defTabSz="446088" eaLnBrk="0" hangingPunct="0">
              <a:defRPr sz="2400">
                <a:solidFill>
                  <a:schemeClr val="tx1"/>
                </a:solidFill>
                <a:latin typeface="Calibri" charset="0"/>
                <a:ea typeface="ＭＳ Ｐゴシック" charset="0"/>
              </a:defRPr>
            </a:lvl2pPr>
            <a:lvl3pPr marL="1143000" indent="-228600" defTabSz="446088" eaLnBrk="0" hangingPunct="0">
              <a:defRPr sz="2400">
                <a:solidFill>
                  <a:schemeClr val="tx1"/>
                </a:solidFill>
                <a:latin typeface="Calibri" charset="0"/>
                <a:ea typeface="ＭＳ Ｐゴシック" charset="0"/>
              </a:defRPr>
            </a:lvl3pPr>
            <a:lvl4pPr marL="1600200" indent="-228600" defTabSz="446088" eaLnBrk="0" hangingPunct="0">
              <a:defRPr sz="2400">
                <a:solidFill>
                  <a:schemeClr val="tx1"/>
                </a:solidFill>
                <a:latin typeface="Calibri" charset="0"/>
                <a:ea typeface="ＭＳ Ｐゴシック" charset="0"/>
              </a:defRPr>
            </a:lvl4pPr>
            <a:lvl5pPr marL="2057400" indent="-228600" defTabSz="446088" eaLnBrk="0" hangingPunct="0">
              <a:defRPr sz="2400">
                <a:solidFill>
                  <a:schemeClr val="tx1"/>
                </a:solidFill>
                <a:latin typeface="Calibri" charset="0"/>
                <a:ea typeface="ＭＳ Ｐゴシック" charset="0"/>
              </a:defRPr>
            </a:lvl5pPr>
            <a:lvl6pPr marL="2514600" indent="-228600" defTabSz="446088"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46088"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46088"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46088"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a:lnSpc>
                <a:spcPct val="93000"/>
              </a:lnSpc>
              <a:spcBef>
                <a:spcPct val="0"/>
              </a:spcBef>
              <a:spcAft>
                <a:spcPct val="0"/>
              </a:spcAft>
              <a:buClr>
                <a:srgbClr val="000000"/>
              </a:buClr>
              <a:buSzPct val="100000"/>
              <a:buFont typeface="Times New Roman" charset="0"/>
              <a:buNone/>
            </a:pPr>
            <a:r>
              <a:rPr lang="en-US" sz="2000" b="1" smtClean="0">
                <a:solidFill>
                  <a:srgbClr val="B1C800"/>
                </a:solidFill>
                <a:latin typeface="Arial" charset="0"/>
                <a:ea typeface="Microsoft YaHei" charset="0"/>
                <a:cs typeface="Microsoft YaHei" charset="0"/>
              </a:rPr>
              <a:t>Geodata</a:t>
            </a:r>
          </a:p>
        </p:txBody>
      </p:sp>
      <p:sp>
        <p:nvSpPr>
          <p:cNvPr id="171021" name="TextBox 23"/>
          <p:cNvSpPr txBox="1">
            <a:spLocks noChangeArrowheads="1"/>
          </p:cNvSpPr>
          <p:nvPr/>
        </p:nvSpPr>
        <p:spPr bwMode="auto">
          <a:xfrm>
            <a:off x="8376260" y="2062163"/>
            <a:ext cx="1869017"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6" tIns="45536" rIns="91066" bIns="45536">
            <a:spAutoFit/>
          </a:bodyPr>
          <a:lstStyle>
            <a:lvl1pPr defTabSz="446088" eaLnBrk="0" hangingPunct="0">
              <a:defRPr sz="2400">
                <a:solidFill>
                  <a:schemeClr val="tx1"/>
                </a:solidFill>
                <a:latin typeface="Calibri" charset="0"/>
                <a:ea typeface="ＭＳ Ｐゴシック" charset="0"/>
                <a:cs typeface="ＭＳ Ｐゴシック" charset="0"/>
              </a:defRPr>
            </a:lvl1pPr>
            <a:lvl2pPr marL="742950" indent="-285750" defTabSz="446088" eaLnBrk="0" hangingPunct="0">
              <a:defRPr sz="2400">
                <a:solidFill>
                  <a:schemeClr val="tx1"/>
                </a:solidFill>
                <a:latin typeface="Calibri" charset="0"/>
                <a:ea typeface="ＭＳ Ｐゴシック" charset="0"/>
              </a:defRPr>
            </a:lvl2pPr>
            <a:lvl3pPr marL="1143000" indent="-228600" defTabSz="446088" eaLnBrk="0" hangingPunct="0">
              <a:defRPr sz="2400">
                <a:solidFill>
                  <a:schemeClr val="tx1"/>
                </a:solidFill>
                <a:latin typeface="Calibri" charset="0"/>
                <a:ea typeface="ＭＳ Ｐゴシック" charset="0"/>
              </a:defRPr>
            </a:lvl3pPr>
            <a:lvl4pPr marL="1600200" indent="-228600" defTabSz="446088" eaLnBrk="0" hangingPunct="0">
              <a:defRPr sz="2400">
                <a:solidFill>
                  <a:schemeClr val="tx1"/>
                </a:solidFill>
                <a:latin typeface="Calibri" charset="0"/>
                <a:ea typeface="ＭＳ Ｐゴシック" charset="0"/>
              </a:defRPr>
            </a:lvl4pPr>
            <a:lvl5pPr marL="2057400" indent="-228600" defTabSz="446088" eaLnBrk="0" hangingPunct="0">
              <a:defRPr sz="2400">
                <a:solidFill>
                  <a:schemeClr val="tx1"/>
                </a:solidFill>
                <a:latin typeface="Calibri" charset="0"/>
                <a:ea typeface="ＭＳ Ｐゴシック" charset="0"/>
              </a:defRPr>
            </a:lvl5pPr>
            <a:lvl6pPr marL="2514600" indent="-228600" defTabSz="446088"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46088"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46088"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46088" eaLnBrk="0" fontAlgn="base" hangingPunct="0">
              <a:spcBef>
                <a:spcPct val="0"/>
              </a:spcBef>
              <a:spcAft>
                <a:spcPct val="0"/>
              </a:spcAft>
              <a:defRPr sz="2400">
                <a:solidFill>
                  <a:schemeClr val="tx1"/>
                </a:solidFill>
                <a:latin typeface="Calibri" charset="0"/>
                <a:ea typeface="ＭＳ Ｐゴシック" charset="0"/>
              </a:defRPr>
            </a:lvl9pPr>
          </a:lstStyle>
          <a:p>
            <a:pPr algn="ctr" eaLnBrk="1" fontAlgn="base">
              <a:lnSpc>
                <a:spcPct val="93000"/>
              </a:lnSpc>
              <a:spcBef>
                <a:spcPct val="0"/>
              </a:spcBef>
              <a:spcAft>
                <a:spcPct val="0"/>
              </a:spcAft>
              <a:buClr>
                <a:srgbClr val="000000"/>
              </a:buClr>
              <a:buSzPct val="100000"/>
              <a:buFont typeface="Times New Roman" charset="0"/>
              <a:buNone/>
            </a:pPr>
            <a:r>
              <a:rPr lang="en-US" sz="1400" smtClean="0">
                <a:solidFill>
                  <a:srgbClr val="000000"/>
                </a:solidFill>
                <a:latin typeface="Arial" charset="0"/>
                <a:ea typeface="Microsoft YaHei" charset="0"/>
                <a:cs typeface="Microsoft YaHei" charset="0"/>
              </a:rPr>
              <a:t>Road network</a:t>
            </a:r>
          </a:p>
          <a:p>
            <a:pPr algn="ctr" eaLnBrk="1" fontAlgn="base">
              <a:lnSpc>
                <a:spcPct val="93000"/>
              </a:lnSpc>
              <a:spcBef>
                <a:spcPct val="0"/>
              </a:spcBef>
              <a:spcAft>
                <a:spcPct val="0"/>
              </a:spcAft>
              <a:buClr>
                <a:srgbClr val="000000"/>
              </a:buClr>
              <a:buSzPct val="100000"/>
              <a:buFont typeface="Times New Roman" charset="0"/>
              <a:buNone/>
            </a:pPr>
            <a:r>
              <a:rPr lang="en-US" sz="1400" smtClean="0">
                <a:solidFill>
                  <a:srgbClr val="000000"/>
                </a:solidFill>
                <a:latin typeface="Arial" charset="0"/>
                <a:ea typeface="Microsoft YaHei" charset="0"/>
                <a:cs typeface="Microsoft YaHei" charset="0"/>
              </a:rPr>
              <a:t>Other traffic infrastructure</a:t>
            </a:r>
          </a:p>
          <a:p>
            <a:pPr algn="ctr" eaLnBrk="1" fontAlgn="base">
              <a:lnSpc>
                <a:spcPct val="93000"/>
              </a:lnSpc>
              <a:spcBef>
                <a:spcPct val="0"/>
              </a:spcBef>
              <a:spcAft>
                <a:spcPct val="0"/>
              </a:spcAft>
              <a:buClr>
                <a:srgbClr val="000000"/>
              </a:buClr>
              <a:buSzPct val="100000"/>
              <a:buFont typeface="Times New Roman" charset="0"/>
              <a:buNone/>
            </a:pPr>
            <a:r>
              <a:rPr lang="en-US" sz="1400" smtClean="0">
                <a:solidFill>
                  <a:srgbClr val="000000"/>
                </a:solidFill>
                <a:latin typeface="Arial" charset="0"/>
                <a:ea typeface="Microsoft YaHei" charset="0"/>
                <a:cs typeface="Microsoft YaHei" charset="0"/>
              </a:rPr>
              <a:t>Street </a:t>
            </a:r>
            <a:br>
              <a:rPr lang="en-US" sz="1400" smtClean="0">
                <a:solidFill>
                  <a:srgbClr val="000000"/>
                </a:solidFill>
                <a:latin typeface="Arial" charset="0"/>
                <a:ea typeface="Microsoft YaHei" charset="0"/>
                <a:cs typeface="Microsoft YaHei" charset="0"/>
              </a:rPr>
            </a:br>
            <a:r>
              <a:rPr lang="en-US" sz="1400" smtClean="0">
                <a:solidFill>
                  <a:srgbClr val="000000"/>
                </a:solidFill>
                <a:latin typeface="Arial" charset="0"/>
                <a:ea typeface="Microsoft YaHei" charset="0"/>
                <a:cs typeface="Microsoft YaHei" charset="0"/>
              </a:rPr>
              <a:t>addresses</a:t>
            </a:r>
            <a:br>
              <a:rPr lang="en-US" sz="1400" smtClean="0">
                <a:solidFill>
                  <a:srgbClr val="000000"/>
                </a:solidFill>
                <a:latin typeface="Arial" charset="0"/>
                <a:ea typeface="Microsoft YaHei" charset="0"/>
                <a:cs typeface="Microsoft YaHei" charset="0"/>
              </a:rPr>
            </a:br>
            <a:r>
              <a:rPr lang="en-US" sz="1400" smtClean="0">
                <a:solidFill>
                  <a:srgbClr val="000000"/>
                </a:solidFill>
                <a:latin typeface="Arial" charset="0"/>
                <a:ea typeface="Microsoft YaHei" charset="0"/>
                <a:cs typeface="Microsoft YaHei" charset="0"/>
              </a:rPr>
              <a:t>Map data</a:t>
            </a:r>
            <a:br>
              <a:rPr lang="en-US" sz="1400" smtClean="0">
                <a:solidFill>
                  <a:srgbClr val="000000"/>
                </a:solidFill>
                <a:latin typeface="Arial" charset="0"/>
                <a:ea typeface="Microsoft YaHei" charset="0"/>
                <a:cs typeface="Microsoft YaHei" charset="0"/>
              </a:rPr>
            </a:br>
            <a:r>
              <a:rPr lang="en-US" sz="1400" smtClean="0">
                <a:solidFill>
                  <a:srgbClr val="000000"/>
                </a:solidFill>
                <a:latin typeface="Arial" charset="0"/>
                <a:ea typeface="Microsoft YaHei" charset="0"/>
                <a:cs typeface="Microsoft YaHei" charset="0"/>
              </a:rPr>
              <a:t>POIs</a:t>
            </a:r>
          </a:p>
        </p:txBody>
      </p:sp>
      <p:sp>
        <p:nvSpPr>
          <p:cNvPr id="171022" name="Rectangle 1"/>
          <p:cNvSpPr txBox="1">
            <a:spLocks noChangeArrowheads="1"/>
          </p:cNvSpPr>
          <p:nvPr/>
        </p:nvSpPr>
        <p:spPr bwMode="auto">
          <a:xfrm>
            <a:off x="594785" y="404813"/>
            <a:ext cx="1010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631" tIns="44818" rIns="89631" bIns="44818"/>
          <a:lstStyle>
            <a:lvl1pPr defTabSz="446088"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cs typeface="ＭＳ Ｐゴシック" charset="0"/>
              </a:defRPr>
            </a:lvl1pPr>
            <a:lvl2pPr marL="742950" indent="-285750" defTabSz="446088"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2pPr>
            <a:lvl3pPr marL="1143000" indent="-228600" defTabSz="446088"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3pPr>
            <a:lvl4pPr marL="1600200" indent="-228600" defTabSz="446088"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4pPr>
            <a:lvl5pPr marL="2057400" indent="-228600" defTabSz="446088"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5pPr>
            <a:lvl6pPr marL="2514600" indent="-228600" defTabSz="44608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6pPr>
            <a:lvl7pPr marL="2971800" indent="-228600" defTabSz="44608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7pPr>
            <a:lvl8pPr marL="3429000" indent="-228600" defTabSz="44608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8pPr>
            <a:lvl9pPr marL="3886200" indent="-228600" defTabSz="44608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0"/>
              </a:defRPr>
            </a:lvl9pPr>
          </a:lstStyle>
          <a:p>
            <a:pPr eaLnBrk="1" fontAlgn="base" hangingPunct="1">
              <a:lnSpc>
                <a:spcPts val="3763"/>
              </a:lnSpc>
              <a:spcBef>
                <a:spcPct val="0"/>
              </a:spcBef>
              <a:spcAft>
                <a:spcPct val="0"/>
              </a:spcAft>
              <a:buSzPct val="100000"/>
              <a:buFont typeface="Times New Roman" charset="0"/>
              <a:buNone/>
            </a:pPr>
            <a:r>
              <a:rPr lang="fi-FI" sz="3600" b="1" dirty="0" smtClean="0">
                <a:solidFill>
                  <a:srgbClr val="B1C800"/>
                </a:solidFill>
                <a:latin typeface="Arial" charset="0"/>
                <a:ea typeface="Microsoft YaHei" charset="0"/>
                <a:cs typeface="Microsoft YaHei" charset="0"/>
              </a:rPr>
              <a:t>ITS (</a:t>
            </a:r>
            <a:r>
              <a:rPr lang="fi-FI" sz="3600" b="1" dirty="0" err="1" smtClean="0">
                <a:solidFill>
                  <a:srgbClr val="B1C800"/>
                </a:solidFill>
                <a:latin typeface="Arial" charset="0"/>
                <a:ea typeface="Microsoft YaHei" charset="0"/>
                <a:cs typeface="Microsoft YaHei" charset="0"/>
              </a:rPr>
              <a:t>MaaS</a:t>
            </a:r>
            <a:r>
              <a:rPr lang="fi-FI" sz="3600" b="1" dirty="0" smtClean="0">
                <a:solidFill>
                  <a:srgbClr val="B1C800"/>
                </a:solidFill>
                <a:latin typeface="Arial" charset="0"/>
                <a:ea typeface="Microsoft YaHei" charset="0"/>
                <a:cs typeface="Microsoft YaHei" charset="0"/>
              </a:rPr>
              <a:t>) Data </a:t>
            </a:r>
            <a:r>
              <a:rPr lang="fi-FI" sz="3600" b="1" dirty="0" err="1" smtClean="0">
                <a:solidFill>
                  <a:srgbClr val="B1C800"/>
                </a:solidFill>
                <a:latin typeface="Arial" charset="0"/>
                <a:ea typeface="Microsoft YaHei" charset="0"/>
                <a:cs typeface="Microsoft YaHei" charset="0"/>
              </a:rPr>
              <a:t>Sources</a:t>
            </a:r>
            <a:endParaRPr lang="fi-FI" sz="3800" b="1" dirty="0" smtClean="0">
              <a:solidFill>
                <a:srgbClr val="B1C800"/>
              </a:solidFill>
              <a:latin typeface="Arial" charset="0"/>
              <a:ea typeface="Microsoft YaHei" charset="0"/>
              <a:cs typeface="Microsoft YaHei" charset="0"/>
            </a:endParaRPr>
          </a:p>
        </p:txBody>
      </p:sp>
      <p:sp>
        <p:nvSpPr>
          <p:cNvPr id="171023" name="TextBox 3"/>
          <p:cNvSpPr txBox="1">
            <a:spLocks noChangeArrowheads="1"/>
          </p:cNvSpPr>
          <p:nvPr/>
        </p:nvSpPr>
        <p:spPr bwMode="auto">
          <a:xfrm>
            <a:off x="239184" y="1125538"/>
            <a:ext cx="1181734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6" tIns="45536" rIns="91066" bIns="45536">
            <a:spAutoFit/>
          </a:bodyPr>
          <a:lstStyle>
            <a:lvl1pPr defTabSz="446088" eaLnBrk="0" hangingPunct="0">
              <a:defRPr sz="2400">
                <a:solidFill>
                  <a:schemeClr val="tx1"/>
                </a:solidFill>
                <a:latin typeface="Calibri" charset="0"/>
                <a:ea typeface="ＭＳ Ｐゴシック" charset="0"/>
                <a:cs typeface="ＭＳ Ｐゴシック" charset="0"/>
              </a:defRPr>
            </a:lvl1pPr>
            <a:lvl2pPr marL="742950" indent="-285750" defTabSz="446088" eaLnBrk="0" hangingPunct="0">
              <a:defRPr sz="2400">
                <a:solidFill>
                  <a:schemeClr val="tx1"/>
                </a:solidFill>
                <a:latin typeface="Calibri" charset="0"/>
                <a:ea typeface="ＭＳ Ｐゴシック" charset="0"/>
              </a:defRPr>
            </a:lvl2pPr>
            <a:lvl3pPr marL="1143000" indent="-228600" defTabSz="446088" eaLnBrk="0" hangingPunct="0">
              <a:defRPr sz="2400">
                <a:solidFill>
                  <a:schemeClr val="tx1"/>
                </a:solidFill>
                <a:latin typeface="Calibri" charset="0"/>
                <a:ea typeface="ＭＳ Ｐゴシック" charset="0"/>
              </a:defRPr>
            </a:lvl3pPr>
            <a:lvl4pPr marL="1600200" indent="-228600" defTabSz="446088" eaLnBrk="0" hangingPunct="0">
              <a:defRPr sz="2400">
                <a:solidFill>
                  <a:schemeClr val="tx1"/>
                </a:solidFill>
                <a:latin typeface="Calibri" charset="0"/>
                <a:ea typeface="ＭＳ Ｐゴシック" charset="0"/>
              </a:defRPr>
            </a:lvl4pPr>
            <a:lvl5pPr marL="2057400" indent="-228600" defTabSz="446088" eaLnBrk="0" hangingPunct="0">
              <a:defRPr sz="2400">
                <a:solidFill>
                  <a:schemeClr val="tx1"/>
                </a:solidFill>
                <a:latin typeface="Calibri" charset="0"/>
                <a:ea typeface="ＭＳ Ｐゴシック" charset="0"/>
              </a:defRPr>
            </a:lvl5pPr>
            <a:lvl6pPr marL="2514600" indent="-228600" defTabSz="446088"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446088"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446088"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446088"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a:lnSpc>
                <a:spcPct val="93000"/>
              </a:lnSpc>
              <a:spcBef>
                <a:spcPct val="0"/>
              </a:spcBef>
              <a:spcAft>
                <a:spcPct val="0"/>
              </a:spcAft>
              <a:buClr>
                <a:srgbClr val="000000"/>
              </a:buClr>
              <a:buSzPct val="100000"/>
              <a:buFont typeface="Times New Roman" charset="0"/>
              <a:buNone/>
            </a:pPr>
            <a:r>
              <a:rPr lang="en-US" sz="2000" smtClean="0">
                <a:solidFill>
                  <a:srgbClr val="404040"/>
                </a:solidFill>
                <a:latin typeface="Arial" charset="0"/>
                <a:ea typeface="Microsoft YaHei" charset="0"/>
                <a:cs typeface="Microsoft YaHei" charset="0"/>
              </a:rPr>
              <a:t>New data sources for innovative services and applications for the end users</a:t>
            </a:r>
            <a:endParaRPr lang="fi-FI" sz="2000" smtClean="0">
              <a:solidFill>
                <a:srgbClr val="FFFFFF"/>
              </a:solidFill>
              <a:latin typeface="Arial" charset="0"/>
              <a:ea typeface="Microsoft YaHei" charset="0"/>
              <a:cs typeface="Microsoft YaHei" charset="0"/>
            </a:endParaRPr>
          </a:p>
        </p:txBody>
      </p:sp>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37250" y="1718848"/>
            <a:ext cx="2239007" cy="2138059"/>
          </a:xfrm>
          <a:prstGeom prst="rect">
            <a:avLst/>
          </a:prstGeom>
          <a:effectLst>
            <a:softEdge rad="31750"/>
          </a:effectLst>
        </p:spPr>
      </p:pic>
      <p:sp>
        <p:nvSpPr>
          <p:cNvPr id="20" name="TextBox 19"/>
          <p:cNvSpPr txBox="1"/>
          <p:nvPr/>
        </p:nvSpPr>
        <p:spPr>
          <a:xfrm>
            <a:off x="6876087" y="98639"/>
            <a:ext cx="5163540" cy="954107"/>
          </a:xfrm>
          <a:prstGeom prst="rect">
            <a:avLst/>
          </a:prstGeom>
          <a:solidFill>
            <a:srgbClr val="CCFFCC"/>
          </a:solidFill>
        </p:spPr>
        <p:txBody>
          <a:bodyPr wrap="square" rtlCol="0">
            <a:spAutoFit/>
          </a:bodyPr>
          <a:lstStyle/>
          <a:p>
            <a:pPr algn="ctr" eaLnBrk="0" fontAlgn="base" hangingPunct="0">
              <a:spcBef>
                <a:spcPct val="0"/>
              </a:spcBef>
              <a:spcAft>
                <a:spcPct val="0"/>
              </a:spcAft>
            </a:pPr>
            <a:r>
              <a:rPr lang="en-US" sz="2000" i="1" dirty="0">
                <a:solidFill>
                  <a:prstClr val="black"/>
                </a:solidFill>
                <a:latin typeface="Arial" charset="0"/>
                <a:ea typeface="ＭＳ Ｐゴシック" pitchFamily="34" charset="-128"/>
                <a:cs typeface="Microsoft YaHei"/>
              </a:rPr>
              <a:t>"</a:t>
            </a:r>
            <a:r>
              <a:rPr lang="en-US" sz="2400" i="1" dirty="0">
                <a:solidFill>
                  <a:prstClr val="black"/>
                </a:solidFill>
                <a:latin typeface="Arial" charset="0"/>
                <a:ea typeface="ＭＳ Ｐゴシック" pitchFamily="34" charset="-128"/>
                <a:cs typeface="Microsoft YaHei"/>
              </a:rPr>
              <a:t>In God we trust</a:t>
            </a:r>
            <a:r>
              <a:rPr lang="en-US" sz="2000" i="1" dirty="0">
                <a:solidFill>
                  <a:prstClr val="black"/>
                </a:solidFill>
                <a:latin typeface="Arial" charset="0"/>
                <a:ea typeface="ＭＳ Ｐゴシック" pitchFamily="34" charset="-128"/>
                <a:cs typeface="Microsoft YaHei"/>
              </a:rPr>
              <a:t>. </a:t>
            </a:r>
            <a:endParaRPr lang="en-US" sz="2000" i="1" dirty="0" smtClean="0">
              <a:solidFill>
                <a:prstClr val="black"/>
              </a:solidFill>
              <a:latin typeface="Arial" charset="0"/>
              <a:ea typeface="ＭＳ Ｐゴシック" pitchFamily="34" charset="-128"/>
              <a:cs typeface="Microsoft YaHei"/>
            </a:endParaRPr>
          </a:p>
          <a:p>
            <a:pPr algn="ctr" eaLnBrk="0" fontAlgn="base" hangingPunct="0">
              <a:spcBef>
                <a:spcPct val="0"/>
              </a:spcBef>
              <a:spcAft>
                <a:spcPct val="0"/>
              </a:spcAft>
            </a:pPr>
            <a:r>
              <a:rPr lang="en-US" sz="2000" i="1" dirty="0" smtClean="0">
                <a:solidFill>
                  <a:prstClr val="black"/>
                </a:solidFill>
                <a:latin typeface="Arial" charset="0"/>
                <a:ea typeface="ＭＳ Ｐゴシック" pitchFamily="34" charset="-128"/>
                <a:cs typeface="Microsoft YaHei"/>
              </a:rPr>
              <a:t>Everyone </a:t>
            </a:r>
            <a:r>
              <a:rPr lang="en-US" sz="2000" i="1" dirty="0">
                <a:solidFill>
                  <a:prstClr val="black"/>
                </a:solidFill>
                <a:latin typeface="Arial" charset="0"/>
                <a:ea typeface="ＭＳ Ｐゴシック" pitchFamily="34" charset="-128"/>
                <a:cs typeface="Microsoft YaHei"/>
              </a:rPr>
              <a:t>else bring data</a:t>
            </a:r>
            <a:r>
              <a:rPr lang="en-US" sz="2000" i="1" dirty="0" smtClean="0">
                <a:solidFill>
                  <a:prstClr val="black"/>
                </a:solidFill>
                <a:latin typeface="Arial" charset="0"/>
                <a:ea typeface="ＭＳ Ｐゴシック" pitchFamily="34" charset="-128"/>
                <a:cs typeface="Microsoft YaHei"/>
              </a:rPr>
              <a:t>.”</a:t>
            </a:r>
          </a:p>
          <a:p>
            <a:pPr eaLnBrk="0" fontAlgn="base" hangingPunct="0">
              <a:spcBef>
                <a:spcPct val="0"/>
              </a:spcBef>
              <a:spcAft>
                <a:spcPct val="0"/>
              </a:spcAft>
            </a:pPr>
            <a:r>
              <a:rPr lang="en-US" sz="1200" dirty="0" smtClean="0">
                <a:solidFill>
                  <a:prstClr val="black"/>
                </a:solidFill>
                <a:latin typeface="Arial" charset="0"/>
                <a:ea typeface="ＭＳ Ｐゴシック" pitchFamily="34" charset="-128"/>
                <a:cs typeface="Microsoft YaHei"/>
              </a:rPr>
              <a:t>Michael Bloomberg, Mayor of New York 2002 – 2013 </a:t>
            </a:r>
          </a:p>
        </p:txBody>
      </p:sp>
    </p:spTree>
    <p:extLst>
      <p:ext uri="{BB962C8B-B14F-4D97-AF65-F5344CB8AC3E}">
        <p14:creationId xmlns:p14="http://schemas.microsoft.com/office/powerpoint/2010/main" val="42713688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634503" y="3730858"/>
            <a:ext cx="4451813" cy="2638529"/>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prstClr val="white"/>
              </a:solidFill>
              <a:latin typeface="Calibri"/>
            </a:endParaRPr>
          </a:p>
        </p:txBody>
      </p:sp>
      <p:sp>
        <p:nvSpPr>
          <p:cNvPr id="3" name="Date Placeholder 2"/>
          <p:cNvSpPr>
            <a:spLocks noGrp="1"/>
          </p:cNvSpPr>
          <p:nvPr>
            <p:ph type="dt" sz="half" idx="10"/>
          </p:nvPr>
        </p:nvSpPr>
        <p:spPr/>
        <p:txBody>
          <a:bodyPr/>
          <a:lstStyle/>
          <a:p>
            <a:r>
              <a:rPr lang="fi-FI" smtClean="0">
                <a:solidFill>
                  <a:prstClr val="black">
                    <a:lumMod val="65000"/>
                    <a:lumOff val="35000"/>
                  </a:prstClr>
                </a:solidFill>
                <a:latin typeface="Calibri"/>
              </a:rPr>
              <a:t>11.10.16</a:t>
            </a:r>
            <a:endParaRPr lang="fi-FI">
              <a:solidFill>
                <a:prstClr val="black">
                  <a:lumMod val="65000"/>
                  <a:lumOff val="35000"/>
                </a:prstClr>
              </a:solidFill>
              <a:latin typeface="Calibri"/>
            </a:endParaRPr>
          </a:p>
        </p:txBody>
      </p:sp>
      <p:sp>
        <p:nvSpPr>
          <p:cNvPr id="5" name="Snip Diagonal Corner Rectangle 4"/>
          <p:cNvSpPr/>
          <p:nvPr/>
        </p:nvSpPr>
        <p:spPr>
          <a:xfrm>
            <a:off x="3957860" y="5032971"/>
            <a:ext cx="3840427" cy="504056"/>
          </a:xfrm>
          <a:prstGeom prst="snip2DiagRect">
            <a:avLst>
              <a:gd name="adj1" fmla="val 0"/>
              <a:gd name="adj2" fmla="val 1396"/>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n-US" sz="1600" dirty="0" smtClean="0">
                <a:solidFill>
                  <a:prstClr val="black"/>
                </a:solidFill>
                <a:latin typeface="Calibri"/>
              </a:rPr>
              <a:t>Joint Master Architecture</a:t>
            </a:r>
            <a:endParaRPr lang="en-US" sz="1600" dirty="0">
              <a:solidFill>
                <a:prstClr val="black"/>
              </a:solidFill>
              <a:latin typeface="Calibri"/>
            </a:endParaRPr>
          </a:p>
        </p:txBody>
      </p:sp>
      <p:sp>
        <p:nvSpPr>
          <p:cNvPr id="6" name="Snip Diagonal Corner Rectangle 5"/>
          <p:cNvSpPr/>
          <p:nvPr/>
        </p:nvSpPr>
        <p:spPr>
          <a:xfrm>
            <a:off x="3957860" y="5537027"/>
            <a:ext cx="3840427" cy="350242"/>
          </a:xfrm>
          <a:prstGeom prst="snip2DiagRect">
            <a:avLst>
              <a:gd name="adj1" fmla="val 0"/>
              <a:gd name="adj2" fmla="val 44664"/>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n-US" sz="1600" dirty="0">
                <a:solidFill>
                  <a:prstClr val="black"/>
                </a:solidFill>
                <a:latin typeface="Calibri"/>
              </a:rPr>
              <a:t>System </a:t>
            </a:r>
            <a:r>
              <a:rPr lang="en-US" sz="1600" dirty="0" smtClean="0">
                <a:solidFill>
                  <a:prstClr val="black"/>
                </a:solidFill>
                <a:latin typeface="Calibri"/>
              </a:rPr>
              <a:t>Interoperability</a:t>
            </a:r>
            <a:endParaRPr lang="en-US" sz="1200" b="1" dirty="0">
              <a:solidFill>
                <a:prstClr val="black"/>
              </a:solidFill>
              <a:latin typeface="Calibri"/>
            </a:endParaRPr>
          </a:p>
        </p:txBody>
      </p:sp>
      <p:sp>
        <p:nvSpPr>
          <p:cNvPr id="7" name="Snip Diagonal Corner Rectangle 6"/>
          <p:cNvSpPr/>
          <p:nvPr/>
        </p:nvSpPr>
        <p:spPr>
          <a:xfrm>
            <a:off x="3957860" y="5895606"/>
            <a:ext cx="3840427" cy="348919"/>
          </a:xfrm>
          <a:prstGeom prst="snip2DiagRect">
            <a:avLst>
              <a:gd name="adj1" fmla="val 0"/>
              <a:gd name="adj2" fmla="val 37028"/>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n-US" sz="1600" dirty="0" smtClean="0">
                <a:solidFill>
                  <a:prstClr val="black"/>
                </a:solidFill>
                <a:latin typeface="Calibri"/>
              </a:rPr>
              <a:t>Open data</a:t>
            </a:r>
            <a:endParaRPr lang="en-US" sz="1200" b="1" dirty="0">
              <a:solidFill>
                <a:prstClr val="black"/>
              </a:solidFill>
              <a:latin typeface="Calibri"/>
            </a:endParaRPr>
          </a:p>
        </p:txBody>
      </p:sp>
      <p:cxnSp>
        <p:nvCxnSpPr>
          <p:cNvPr id="20" name="Straight Arrow Connector 19"/>
          <p:cNvCxnSpPr>
            <a:stCxn id="5" idx="3"/>
            <a:endCxn id="11" idx="1"/>
          </p:cNvCxnSpPr>
          <p:nvPr/>
        </p:nvCxnSpPr>
        <p:spPr>
          <a:xfrm flipV="1">
            <a:off x="5878105" y="3430369"/>
            <a:ext cx="3578305" cy="1602655"/>
          </a:xfrm>
          <a:prstGeom prst="straightConnector1">
            <a:avLst/>
          </a:prstGeom>
          <a:ln w="38100" cmpd="sng">
            <a:solidFill>
              <a:schemeClr val="accent6">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2" idx="1"/>
            <a:endCxn id="5" idx="3"/>
          </p:cNvCxnSpPr>
          <p:nvPr/>
        </p:nvCxnSpPr>
        <p:spPr>
          <a:xfrm>
            <a:off x="2735662" y="3430369"/>
            <a:ext cx="3142441" cy="1602655"/>
          </a:xfrm>
          <a:prstGeom prst="straightConnector1">
            <a:avLst/>
          </a:prstGeom>
          <a:ln w="38100" cmpd="sng">
            <a:solidFill>
              <a:schemeClr val="accent6">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 name="Snip Diagonal Corner Rectangle 10"/>
          <p:cNvSpPr/>
          <p:nvPr/>
        </p:nvSpPr>
        <p:spPr>
          <a:xfrm>
            <a:off x="7536164" y="2926260"/>
            <a:ext cx="3840427" cy="504056"/>
          </a:xfrm>
          <a:prstGeom prst="snip2DiagRect">
            <a:avLst>
              <a:gd name="adj1" fmla="val 0"/>
              <a:gd name="adj2" fmla="val 1396"/>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n-US" sz="1600" dirty="0" smtClean="0">
                <a:solidFill>
                  <a:prstClr val="black"/>
                </a:solidFill>
                <a:latin typeface="Calibri"/>
              </a:rPr>
              <a:t>Joint Smart City Architecture</a:t>
            </a:r>
            <a:endParaRPr lang="en-US" sz="1600" dirty="0">
              <a:solidFill>
                <a:prstClr val="black"/>
              </a:solidFill>
              <a:latin typeface="Calibri"/>
            </a:endParaRPr>
          </a:p>
        </p:txBody>
      </p:sp>
      <p:sp>
        <p:nvSpPr>
          <p:cNvPr id="12" name="Snip Diagonal Corner Rectangle 11"/>
          <p:cNvSpPr/>
          <p:nvPr/>
        </p:nvSpPr>
        <p:spPr>
          <a:xfrm>
            <a:off x="815416" y="2926260"/>
            <a:ext cx="3840427" cy="504056"/>
          </a:xfrm>
          <a:prstGeom prst="snip2DiagRect">
            <a:avLst>
              <a:gd name="adj1" fmla="val 0"/>
              <a:gd name="adj2" fmla="val 1396"/>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n-US" sz="1600" dirty="0" smtClean="0">
                <a:solidFill>
                  <a:prstClr val="black"/>
                </a:solidFill>
                <a:latin typeface="Calibri"/>
              </a:rPr>
              <a:t>Joint Mobility Architecture</a:t>
            </a:r>
            <a:endParaRPr lang="en-US" sz="1600" dirty="0">
              <a:solidFill>
                <a:prstClr val="black"/>
              </a:solidFill>
              <a:latin typeface="Calibri"/>
            </a:endParaRPr>
          </a:p>
        </p:txBody>
      </p:sp>
      <p:grpSp>
        <p:nvGrpSpPr>
          <p:cNvPr id="100" name="Group 99"/>
          <p:cNvGrpSpPr/>
          <p:nvPr/>
        </p:nvGrpSpPr>
        <p:grpSpPr>
          <a:xfrm>
            <a:off x="431375" y="306582"/>
            <a:ext cx="4830639" cy="2403654"/>
            <a:chOff x="1312789" y="1695956"/>
            <a:chExt cx="3759892" cy="2807327"/>
          </a:xfrm>
        </p:grpSpPr>
        <p:sp>
          <p:nvSpPr>
            <p:cNvPr id="101" name="Oval 100"/>
            <p:cNvSpPr>
              <a:spLocks noChangeAspect="1" noChangeArrowheads="1"/>
            </p:cNvSpPr>
            <p:nvPr/>
          </p:nvSpPr>
          <p:spPr bwMode="auto">
            <a:xfrm rot="10827030" flipV="1">
              <a:off x="2549656" y="1695956"/>
              <a:ext cx="1365174" cy="1283200"/>
            </a:xfrm>
            <a:prstGeom prst="ellipse">
              <a:avLst/>
            </a:prstGeom>
            <a:solidFill>
              <a:srgbClr val="FFFFFF">
                <a:alpha val="58039"/>
              </a:srgbClr>
            </a:solidFill>
            <a:ln w="28575" algn="ctr">
              <a:solidFill>
                <a:srgbClr val="003366"/>
              </a:solidFill>
              <a:round/>
              <a:headEnd/>
              <a:tailEnd/>
            </a:ln>
            <a:scene3d>
              <a:camera prst="orthographicFront">
                <a:rot lat="2099991" lon="0" rev="0"/>
              </a:camera>
              <a:lightRig rig="threePt" dir="t"/>
            </a:scene3d>
            <a:sp3d z="127000" extrusionH="508000"/>
          </p:spPr>
          <p:txBody>
            <a:bodyPr lIns="0" tIns="0" rIns="0" bIns="36000" anchor="t"/>
            <a:lstStyle/>
            <a:p>
              <a:pPr algn="ctr" eaLnBrk="0" fontAlgn="base" hangingPunct="0">
                <a:spcBef>
                  <a:spcPct val="0"/>
                </a:spcBef>
                <a:spcAft>
                  <a:spcPct val="0"/>
                </a:spcAft>
              </a:pPr>
              <a:endParaRPr lang="en-GB" altLang="fi-FI" sz="1050" u="sng" dirty="0">
                <a:solidFill>
                  <a:srgbClr val="000000"/>
                </a:solidFill>
                <a:latin typeface="Arial" charset="0"/>
                <a:ea typeface="ＭＳ Ｐゴシック" pitchFamily="34" charset="-128"/>
                <a:cs typeface="Arial" charset="0"/>
              </a:endParaRPr>
            </a:p>
          </p:txBody>
        </p:sp>
        <p:sp>
          <p:nvSpPr>
            <p:cNvPr id="102" name="Oval 101"/>
            <p:cNvSpPr>
              <a:spLocks noChangeAspect="1" noChangeArrowheads="1"/>
            </p:cNvSpPr>
            <p:nvPr/>
          </p:nvSpPr>
          <p:spPr bwMode="auto">
            <a:xfrm rot="10827030" flipV="1">
              <a:off x="3148290" y="3102532"/>
              <a:ext cx="1490234" cy="1400751"/>
            </a:xfrm>
            <a:prstGeom prst="ellipse">
              <a:avLst/>
            </a:prstGeom>
            <a:solidFill>
              <a:srgbClr val="FFFFFF">
                <a:alpha val="58039"/>
              </a:srgbClr>
            </a:solidFill>
            <a:ln w="28575" algn="ctr">
              <a:solidFill>
                <a:srgbClr val="003366"/>
              </a:solidFill>
              <a:round/>
              <a:headEnd/>
              <a:tailEnd/>
            </a:ln>
            <a:scene3d>
              <a:camera prst="orthographicFront">
                <a:rot lat="2099991" lon="0" rev="0"/>
              </a:camera>
              <a:lightRig rig="threePt" dir="t"/>
            </a:scene3d>
            <a:sp3d z="127000" extrusionH="508000"/>
          </p:spPr>
          <p:txBody>
            <a:bodyPr lIns="0" tIns="0" rIns="0" bIns="36000" anchor="b"/>
            <a:lstStyle/>
            <a:p>
              <a:pPr algn="ctr" eaLnBrk="0" fontAlgn="base" hangingPunct="0">
                <a:spcBef>
                  <a:spcPct val="0"/>
                </a:spcBef>
                <a:spcAft>
                  <a:spcPct val="0"/>
                </a:spcAft>
              </a:pPr>
              <a:endParaRPr lang="en-GB" altLang="fi-FI" sz="1000" u="sng" dirty="0">
                <a:solidFill>
                  <a:srgbClr val="000000"/>
                </a:solidFill>
                <a:latin typeface="Arial" charset="0"/>
                <a:ea typeface="ＭＳ Ｐゴシック" pitchFamily="34" charset="-128"/>
                <a:cs typeface="Arial" charset="0"/>
              </a:endParaRPr>
            </a:p>
          </p:txBody>
        </p:sp>
        <p:sp>
          <p:nvSpPr>
            <p:cNvPr id="103" name="Oval 102"/>
            <p:cNvSpPr>
              <a:spLocks noChangeAspect="1" noChangeArrowheads="1"/>
            </p:cNvSpPr>
            <p:nvPr/>
          </p:nvSpPr>
          <p:spPr bwMode="auto">
            <a:xfrm rot="10827030" flipV="1">
              <a:off x="1863436" y="3037399"/>
              <a:ext cx="1494385" cy="1404653"/>
            </a:xfrm>
            <a:prstGeom prst="ellipse">
              <a:avLst/>
            </a:prstGeom>
            <a:solidFill>
              <a:srgbClr val="FFFFFF">
                <a:alpha val="58039"/>
              </a:srgbClr>
            </a:solidFill>
            <a:ln w="28575" algn="ctr">
              <a:solidFill>
                <a:srgbClr val="003366"/>
              </a:solidFill>
              <a:round/>
              <a:headEnd/>
              <a:tailEnd/>
            </a:ln>
            <a:scene3d>
              <a:camera prst="orthographicFront">
                <a:rot lat="2099991" lon="0" rev="0"/>
              </a:camera>
              <a:lightRig rig="threePt" dir="t"/>
            </a:scene3d>
            <a:sp3d z="127000" extrusionH="508000"/>
          </p:spPr>
          <p:txBody>
            <a:bodyPr lIns="0" tIns="0" rIns="0" bIns="36000" anchor="b"/>
            <a:lstStyle/>
            <a:p>
              <a:pPr algn="ctr" eaLnBrk="0" fontAlgn="base" hangingPunct="0">
                <a:spcBef>
                  <a:spcPct val="0"/>
                </a:spcBef>
                <a:spcAft>
                  <a:spcPct val="0"/>
                </a:spcAft>
              </a:pPr>
              <a:endParaRPr lang="en-GB" altLang="fi-FI" sz="1000" u="sng" dirty="0">
                <a:solidFill>
                  <a:srgbClr val="000000"/>
                </a:solidFill>
                <a:latin typeface="Arial" charset="0"/>
                <a:ea typeface="ＭＳ Ｐゴシック" pitchFamily="34" charset="-128"/>
                <a:cs typeface="Arial" charset="0"/>
              </a:endParaRPr>
            </a:p>
          </p:txBody>
        </p:sp>
        <p:sp>
          <p:nvSpPr>
            <p:cNvPr id="104" name="Oval 103"/>
            <p:cNvSpPr>
              <a:spLocks noChangeAspect="1" noChangeArrowheads="1"/>
            </p:cNvSpPr>
            <p:nvPr/>
          </p:nvSpPr>
          <p:spPr bwMode="auto">
            <a:xfrm rot="10827030" flipV="1">
              <a:off x="1374043" y="2281951"/>
              <a:ext cx="1346055" cy="1265229"/>
            </a:xfrm>
            <a:prstGeom prst="ellipse">
              <a:avLst/>
            </a:prstGeom>
            <a:solidFill>
              <a:srgbClr val="FFFFFF">
                <a:alpha val="58039"/>
              </a:srgbClr>
            </a:solidFill>
            <a:ln w="28575" algn="ctr">
              <a:solidFill>
                <a:srgbClr val="003366"/>
              </a:solidFill>
              <a:round/>
              <a:headEnd/>
              <a:tailEnd/>
            </a:ln>
            <a:scene3d>
              <a:camera prst="orthographicFront">
                <a:rot lat="2099991" lon="0" rev="0"/>
              </a:camera>
              <a:lightRig rig="threePt" dir="t"/>
            </a:scene3d>
            <a:sp3d z="127000" extrusionH="508000"/>
          </p:spPr>
          <p:txBody>
            <a:bodyPr lIns="0" tIns="0" rIns="0" bIns="36000" anchor="t"/>
            <a:lstStyle/>
            <a:p>
              <a:pPr algn="ctr" eaLnBrk="0" fontAlgn="base" hangingPunct="0">
                <a:spcBef>
                  <a:spcPct val="0"/>
                </a:spcBef>
                <a:spcAft>
                  <a:spcPct val="0"/>
                </a:spcAft>
              </a:pPr>
              <a:endParaRPr lang="en-GB" altLang="fi-FI" sz="1000" u="sng" dirty="0">
                <a:solidFill>
                  <a:srgbClr val="000000"/>
                </a:solidFill>
                <a:latin typeface="Arial" charset="0"/>
                <a:ea typeface="ＭＳ Ｐゴシック" pitchFamily="34" charset="-128"/>
                <a:cs typeface="Arial" charset="0"/>
              </a:endParaRPr>
            </a:p>
          </p:txBody>
        </p:sp>
        <p:sp>
          <p:nvSpPr>
            <p:cNvPr id="105" name="Oval 104"/>
            <p:cNvSpPr>
              <a:spLocks noChangeAspect="1" noChangeArrowheads="1"/>
            </p:cNvSpPr>
            <p:nvPr/>
          </p:nvSpPr>
          <p:spPr bwMode="auto">
            <a:xfrm rot="10827030" flipV="1">
              <a:off x="3720114" y="2272680"/>
              <a:ext cx="1352567" cy="1271350"/>
            </a:xfrm>
            <a:prstGeom prst="ellipse">
              <a:avLst/>
            </a:prstGeom>
            <a:solidFill>
              <a:srgbClr val="FFFFFF">
                <a:alpha val="58039"/>
              </a:srgbClr>
            </a:solidFill>
            <a:ln w="28575" algn="ctr">
              <a:solidFill>
                <a:srgbClr val="003366"/>
              </a:solidFill>
              <a:round/>
              <a:headEnd/>
              <a:tailEnd/>
            </a:ln>
            <a:scene3d>
              <a:camera prst="orthographicFront">
                <a:rot lat="2099991" lon="0" rev="0"/>
              </a:camera>
              <a:lightRig rig="threePt" dir="t"/>
            </a:scene3d>
            <a:sp3d z="127000" extrusionH="508000"/>
          </p:spPr>
          <p:txBody>
            <a:bodyPr lIns="0" tIns="0" rIns="0" bIns="36000" anchor="t"/>
            <a:lstStyle/>
            <a:p>
              <a:pPr algn="ctr" eaLnBrk="0" fontAlgn="base" hangingPunct="0">
                <a:spcBef>
                  <a:spcPct val="0"/>
                </a:spcBef>
                <a:spcAft>
                  <a:spcPct val="0"/>
                </a:spcAft>
              </a:pPr>
              <a:endParaRPr lang="en-GB" altLang="fi-FI" sz="1000" u="sng" dirty="0">
                <a:solidFill>
                  <a:srgbClr val="000000"/>
                </a:solidFill>
                <a:latin typeface="Arial" charset="0"/>
                <a:ea typeface="ＭＳ Ｐゴシック" pitchFamily="34" charset="-128"/>
                <a:cs typeface="Arial" charset="0"/>
              </a:endParaRPr>
            </a:p>
          </p:txBody>
        </p:sp>
        <p:grpSp>
          <p:nvGrpSpPr>
            <p:cNvPr id="106" name="Group 105"/>
            <p:cNvGrpSpPr/>
            <p:nvPr/>
          </p:nvGrpSpPr>
          <p:grpSpPr>
            <a:xfrm>
              <a:off x="2880404" y="2492896"/>
              <a:ext cx="826383" cy="668826"/>
              <a:chOff x="251520" y="1556792"/>
              <a:chExt cx="1008112" cy="864096"/>
            </a:xfrm>
          </p:grpSpPr>
          <p:sp>
            <p:nvSpPr>
              <p:cNvPr id="118" name="Regular Pentagon 117"/>
              <p:cNvSpPr/>
              <p:nvPr/>
            </p:nvSpPr>
            <p:spPr bwMode="auto">
              <a:xfrm>
                <a:off x="251520" y="1556792"/>
                <a:ext cx="1008112" cy="864096"/>
              </a:xfrm>
              <a:prstGeom prst="pentagon">
                <a:avLst/>
              </a:prstGeom>
              <a:solidFill>
                <a:srgbClr val="FFFFFF">
                  <a:alpha val="58039"/>
                </a:srgbClr>
              </a:solidFill>
              <a:ln w="28575" algn="ctr">
                <a:solidFill>
                  <a:srgbClr val="003366"/>
                </a:solidFill>
                <a:round/>
                <a:headEnd/>
                <a:tailEnd/>
              </a:ln>
              <a:extLst/>
            </p:spPr>
            <p:txBody>
              <a:bodyPr lIns="0" tIns="0" rIns="0" bIns="36000" anchor="b"/>
              <a:lstStyle/>
              <a:p>
                <a:pPr algn="ctr" eaLnBrk="0" fontAlgn="base" hangingPunct="0">
                  <a:spcBef>
                    <a:spcPct val="0"/>
                  </a:spcBef>
                  <a:spcAft>
                    <a:spcPct val="0"/>
                  </a:spcAft>
                </a:pPr>
                <a:r>
                  <a:rPr lang="fi-FI" sz="1000" u="sng" dirty="0" smtClean="0">
                    <a:solidFill>
                      <a:srgbClr val="000000"/>
                    </a:solidFill>
                    <a:latin typeface="Arial" charset="0"/>
                    <a:ea typeface="ＭＳ Ｐゴシック" pitchFamily="34" charset="-128"/>
                    <a:cs typeface="Arial" charset="0"/>
                  </a:rPr>
                  <a:t>Customers</a:t>
                </a:r>
                <a:endParaRPr lang="fi-FI" sz="1000" u="sng" dirty="0">
                  <a:solidFill>
                    <a:srgbClr val="000000"/>
                  </a:solidFill>
                  <a:latin typeface="Arial" charset="0"/>
                  <a:ea typeface="ＭＳ Ｐゴシック" pitchFamily="34" charset="-128"/>
                  <a:cs typeface="Arial" charset="0"/>
                </a:endParaRPr>
              </a:p>
            </p:txBody>
          </p:sp>
          <p:grpSp>
            <p:nvGrpSpPr>
              <p:cNvPr id="119" name="Group 118"/>
              <p:cNvGrpSpPr/>
              <p:nvPr/>
            </p:nvGrpSpPr>
            <p:grpSpPr>
              <a:xfrm>
                <a:off x="490534" y="1724621"/>
                <a:ext cx="530085" cy="552251"/>
                <a:chOff x="816732" y="1121812"/>
                <a:chExt cx="702472" cy="753298"/>
              </a:xfrm>
            </p:grpSpPr>
            <p:pic>
              <p:nvPicPr>
                <p:cNvPr id="120" name="Picture 12" descr="j043395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6732" y="1529208"/>
                  <a:ext cx="342113" cy="34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3" descr="j043393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6732" y="1121812"/>
                  <a:ext cx="387728" cy="36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14" descr="j043262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74810" y="1285155"/>
                  <a:ext cx="344394" cy="32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7" name="Oval 106"/>
            <p:cNvSpPr>
              <a:spLocks noChangeAspect="1" noChangeArrowheads="1"/>
            </p:cNvSpPr>
            <p:nvPr/>
          </p:nvSpPr>
          <p:spPr bwMode="auto">
            <a:xfrm rot="10827030" flipV="1">
              <a:off x="2515621" y="2332036"/>
              <a:ext cx="1411935" cy="1327154"/>
            </a:xfrm>
            <a:prstGeom prst="ellipse">
              <a:avLst/>
            </a:prstGeom>
            <a:solidFill>
              <a:srgbClr val="FFFFFF"/>
            </a:solidFill>
            <a:ln w="28575" algn="ctr">
              <a:solidFill>
                <a:srgbClr val="003366"/>
              </a:solidFill>
              <a:round/>
              <a:headEnd/>
              <a:tailEnd/>
            </a:ln>
            <a:scene3d>
              <a:camera prst="orthographicFront">
                <a:rot lat="2099991" lon="0" rev="0"/>
              </a:camera>
              <a:lightRig rig="threePt" dir="t"/>
            </a:scene3d>
            <a:sp3d z="127000" extrusionH="508000"/>
          </p:spPr>
          <p:txBody>
            <a:bodyPr lIns="0" tIns="0" rIns="0" bIns="36000" anchor="b"/>
            <a:lstStyle/>
            <a:p>
              <a:pPr algn="ctr" eaLnBrk="0" fontAlgn="base" hangingPunct="0">
                <a:spcBef>
                  <a:spcPct val="0"/>
                </a:spcBef>
                <a:spcAft>
                  <a:spcPct val="0"/>
                </a:spcAft>
              </a:pPr>
              <a:endParaRPr lang="en-GB" altLang="fi-FI" sz="1000" u="sng" dirty="0" smtClean="0">
                <a:solidFill>
                  <a:srgbClr val="000000"/>
                </a:solidFill>
                <a:latin typeface="Arial" charset="0"/>
                <a:ea typeface="ＭＳ Ｐゴシック" pitchFamily="34" charset="-128"/>
                <a:cs typeface="Arial" charset="0"/>
              </a:endParaRPr>
            </a:p>
          </p:txBody>
        </p:sp>
        <p:sp>
          <p:nvSpPr>
            <p:cNvPr id="108" name="Rectangle 107"/>
            <p:cNvSpPr/>
            <p:nvPr/>
          </p:nvSpPr>
          <p:spPr>
            <a:xfrm>
              <a:off x="2627784" y="1844824"/>
              <a:ext cx="1152128" cy="305545"/>
            </a:xfrm>
            <a:prstGeom prst="rect">
              <a:avLst/>
            </a:prstGeom>
          </p:spPr>
          <p:txBody>
            <a:bodyPr wrap="square">
              <a:spAutoFit/>
            </a:bodyPr>
            <a:lstStyle/>
            <a:p>
              <a:pPr algn="ctr" eaLnBrk="0" fontAlgn="base" hangingPunct="0">
                <a:spcBef>
                  <a:spcPct val="0"/>
                </a:spcBef>
                <a:spcAft>
                  <a:spcPct val="0"/>
                </a:spcAft>
              </a:pPr>
              <a:r>
                <a:rPr lang="en-GB" altLang="fi-FI" sz="1100" u="sng" dirty="0" smtClean="0">
                  <a:solidFill>
                    <a:srgbClr val="000000"/>
                  </a:solidFill>
                  <a:latin typeface="Arial" charset="0"/>
                  <a:ea typeface="ＭＳ Ｐゴシック" pitchFamily="34" charset="-128"/>
                  <a:cs typeface="Arial" charset="0"/>
                </a:rPr>
                <a:t>Telecom Providers</a:t>
              </a:r>
              <a:endParaRPr lang="en-GB" altLang="fi-FI" sz="1100" u="sng" dirty="0">
                <a:solidFill>
                  <a:srgbClr val="000000"/>
                </a:solidFill>
                <a:latin typeface="Arial" charset="0"/>
                <a:ea typeface="ＭＳ Ｐゴシック" pitchFamily="34" charset="-128"/>
                <a:cs typeface="Arial" charset="0"/>
              </a:endParaRPr>
            </a:p>
          </p:txBody>
        </p:sp>
        <p:sp>
          <p:nvSpPr>
            <p:cNvPr id="109" name="Rectangle 108"/>
            <p:cNvSpPr/>
            <p:nvPr/>
          </p:nvSpPr>
          <p:spPr>
            <a:xfrm>
              <a:off x="4101071" y="2636911"/>
              <a:ext cx="609510" cy="503251"/>
            </a:xfrm>
            <a:prstGeom prst="rect">
              <a:avLst/>
            </a:prstGeom>
          </p:spPr>
          <p:txBody>
            <a:bodyPr wrap="none">
              <a:spAutoFit/>
            </a:bodyPr>
            <a:lstStyle/>
            <a:p>
              <a:pPr algn="ctr" eaLnBrk="0" fontAlgn="base" hangingPunct="0">
                <a:spcBef>
                  <a:spcPct val="0"/>
                </a:spcBef>
                <a:spcAft>
                  <a:spcPct val="0"/>
                </a:spcAft>
              </a:pPr>
              <a:r>
                <a:rPr lang="en-GB" altLang="fi-FI" sz="1100" u="sng" dirty="0" smtClean="0">
                  <a:solidFill>
                    <a:srgbClr val="000000"/>
                  </a:solidFill>
                  <a:latin typeface="Arial" charset="0"/>
                  <a:ea typeface="ＭＳ Ｐゴシック" pitchFamily="34" charset="-128"/>
                  <a:cs typeface="Arial" charset="0"/>
                </a:rPr>
                <a:t>Transport</a:t>
              </a:r>
            </a:p>
            <a:p>
              <a:pPr algn="ctr" eaLnBrk="0" fontAlgn="base" hangingPunct="0">
                <a:spcBef>
                  <a:spcPct val="0"/>
                </a:spcBef>
                <a:spcAft>
                  <a:spcPct val="0"/>
                </a:spcAft>
              </a:pPr>
              <a:r>
                <a:rPr lang="en-GB" altLang="fi-FI" sz="1100" u="sng" dirty="0" smtClean="0">
                  <a:solidFill>
                    <a:srgbClr val="000000"/>
                  </a:solidFill>
                  <a:latin typeface="Arial" charset="0"/>
                  <a:ea typeface="ＭＳ Ｐゴシック" pitchFamily="34" charset="-128"/>
                  <a:cs typeface="Arial" charset="0"/>
                </a:rPr>
                <a:t>Providers</a:t>
              </a:r>
              <a:endParaRPr lang="en-GB" altLang="fi-FI" sz="1100" u="sng" dirty="0">
                <a:solidFill>
                  <a:srgbClr val="000000"/>
                </a:solidFill>
                <a:latin typeface="Arial" charset="0"/>
                <a:ea typeface="ＭＳ Ｐゴシック" pitchFamily="34" charset="-128"/>
                <a:cs typeface="Arial" charset="0"/>
              </a:endParaRPr>
            </a:p>
          </p:txBody>
        </p:sp>
        <p:sp>
          <p:nvSpPr>
            <p:cNvPr id="110" name="Rectangle 109"/>
            <p:cNvSpPr/>
            <p:nvPr/>
          </p:nvSpPr>
          <p:spPr>
            <a:xfrm>
              <a:off x="1312789" y="2492896"/>
              <a:ext cx="1242987" cy="503251"/>
            </a:xfrm>
            <a:prstGeom prst="rect">
              <a:avLst/>
            </a:prstGeom>
          </p:spPr>
          <p:txBody>
            <a:bodyPr wrap="square">
              <a:spAutoFit/>
            </a:bodyPr>
            <a:lstStyle/>
            <a:p>
              <a:pPr algn="ctr" eaLnBrk="0" fontAlgn="base" hangingPunct="0">
                <a:spcBef>
                  <a:spcPct val="0"/>
                </a:spcBef>
                <a:spcAft>
                  <a:spcPct val="0"/>
                </a:spcAft>
              </a:pPr>
              <a:r>
                <a:rPr lang="en-GB" altLang="fi-FI" sz="1100" u="sng" dirty="0" smtClean="0">
                  <a:solidFill>
                    <a:srgbClr val="000000"/>
                  </a:solidFill>
                  <a:latin typeface="Arial" charset="0"/>
                  <a:ea typeface="ＭＳ Ｐゴシック" pitchFamily="34" charset="-128"/>
                  <a:cs typeface="Arial" charset="0"/>
                </a:rPr>
                <a:t>Online</a:t>
              </a:r>
            </a:p>
            <a:p>
              <a:pPr algn="ctr" eaLnBrk="0" fontAlgn="base" hangingPunct="0">
                <a:spcBef>
                  <a:spcPct val="0"/>
                </a:spcBef>
                <a:spcAft>
                  <a:spcPct val="0"/>
                </a:spcAft>
              </a:pPr>
              <a:r>
                <a:rPr lang="en-GB" altLang="fi-FI" sz="1100" u="sng" dirty="0" smtClean="0">
                  <a:solidFill>
                    <a:srgbClr val="000000"/>
                  </a:solidFill>
                  <a:latin typeface="Arial" charset="0"/>
                  <a:ea typeface="ＭＳ Ｐゴシック" pitchFamily="34" charset="-128"/>
                  <a:cs typeface="Arial" charset="0"/>
                </a:rPr>
                <a:t>Booking Providers</a:t>
              </a:r>
              <a:endParaRPr lang="en-GB" altLang="fi-FI" sz="1100" u="sng" dirty="0">
                <a:solidFill>
                  <a:srgbClr val="000000"/>
                </a:solidFill>
                <a:latin typeface="Arial" charset="0"/>
                <a:ea typeface="ＭＳ Ｐゴシック" pitchFamily="34" charset="-128"/>
                <a:cs typeface="Arial" charset="0"/>
              </a:endParaRPr>
            </a:p>
          </p:txBody>
        </p:sp>
        <p:sp>
          <p:nvSpPr>
            <p:cNvPr id="111" name="Rectangle 110"/>
            <p:cNvSpPr/>
            <p:nvPr/>
          </p:nvSpPr>
          <p:spPr>
            <a:xfrm>
              <a:off x="1979712" y="3573017"/>
              <a:ext cx="1100699" cy="503251"/>
            </a:xfrm>
            <a:prstGeom prst="rect">
              <a:avLst/>
            </a:prstGeom>
          </p:spPr>
          <p:txBody>
            <a:bodyPr wrap="square">
              <a:spAutoFit/>
            </a:bodyPr>
            <a:lstStyle/>
            <a:p>
              <a:pPr algn="ctr" eaLnBrk="0" fontAlgn="base" hangingPunct="0">
                <a:spcBef>
                  <a:spcPct val="0"/>
                </a:spcBef>
                <a:spcAft>
                  <a:spcPct val="0"/>
                </a:spcAft>
              </a:pPr>
              <a:r>
                <a:rPr lang="en-GB" altLang="fi-FI" sz="1100" u="sng" dirty="0" smtClean="0">
                  <a:solidFill>
                    <a:srgbClr val="000000"/>
                  </a:solidFill>
                  <a:latin typeface="Arial" charset="0"/>
                  <a:ea typeface="ＭＳ Ｐゴシック" pitchFamily="34" charset="-128"/>
                  <a:cs typeface="Arial" charset="0"/>
                </a:rPr>
                <a:t>Payment Solution </a:t>
              </a:r>
            </a:p>
            <a:p>
              <a:pPr algn="ctr" eaLnBrk="0" fontAlgn="base" hangingPunct="0">
                <a:spcBef>
                  <a:spcPct val="0"/>
                </a:spcBef>
                <a:spcAft>
                  <a:spcPct val="0"/>
                </a:spcAft>
              </a:pPr>
              <a:r>
                <a:rPr lang="en-GB" altLang="fi-FI" sz="1100" u="sng" dirty="0" smtClean="0">
                  <a:solidFill>
                    <a:srgbClr val="000000"/>
                  </a:solidFill>
                  <a:latin typeface="Arial" charset="0"/>
                  <a:ea typeface="ＭＳ Ｐゴシック" pitchFamily="34" charset="-128"/>
                  <a:cs typeface="Arial" charset="0"/>
                </a:rPr>
                <a:t>Providers</a:t>
              </a:r>
            </a:p>
          </p:txBody>
        </p:sp>
        <p:sp>
          <p:nvSpPr>
            <p:cNvPr id="112" name="Rectangle 111"/>
            <p:cNvSpPr/>
            <p:nvPr/>
          </p:nvSpPr>
          <p:spPr>
            <a:xfrm>
              <a:off x="3491880" y="3645024"/>
              <a:ext cx="936104" cy="700956"/>
            </a:xfrm>
            <a:prstGeom prst="rect">
              <a:avLst/>
            </a:prstGeom>
          </p:spPr>
          <p:txBody>
            <a:bodyPr wrap="square">
              <a:spAutoFit/>
            </a:bodyPr>
            <a:lstStyle/>
            <a:p>
              <a:pPr algn="ctr" eaLnBrk="0" fontAlgn="base" hangingPunct="0">
                <a:spcBef>
                  <a:spcPct val="0"/>
                </a:spcBef>
                <a:spcAft>
                  <a:spcPct val="0"/>
                </a:spcAft>
              </a:pPr>
              <a:r>
                <a:rPr lang="en-GB" altLang="fi-FI" sz="1100" u="sng" dirty="0" smtClean="0">
                  <a:solidFill>
                    <a:srgbClr val="000000"/>
                  </a:solidFill>
                  <a:latin typeface="Arial" charset="0"/>
                  <a:ea typeface="ＭＳ Ｐゴシック" pitchFamily="34" charset="-128"/>
                  <a:cs typeface="Arial" charset="0"/>
                </a:rPr>
                <a:t>Technology Solution</a:t>
              </a:r>
            </a:p>
            <a:p>
              <a:pPr algn="ctr" eaLnBrk="0" fontAlgn="base" hangingPunct="0">
                <a:spcBef>
                  <a:spcPct val="0"/>
                </a:spcBef>
                <a:spcAft>
                  <a:spcPct val="0"/>
                </a:spcAft>
              </a:pPr>
              <a:r>
                <a:rPr lang="en-GB" altLang="fi-FI" sz="1100" u="sng" dirty="0" smtClean="0">
                  <a:solidFill>
                    <a:srgbClr val="000000"/>
                  </a:solidFill>
                  <a:latin typeface="Arial" charset="0"/>
                  <a:ea typeface="ＭＳ Ｐゴシック" pitchFamily="34" charset="-128"/>
                  <a:cs typeface="Arial" charset="0"/>
                </a:rPr>
                <a:t>Providers</a:t>
              </a:r>
              <a:endParaRPr lang="en-GB" altLang="fi-FI" sz="1100" u="sng" dirty="0">
                <a:solidFill>
                  <a:srgbClr val="000000"/>
                </a:solidFill>
                <a:latin typeface="Arial" charset="0"/>
                <a:ea typeface="ＭＳ Ｐゴシック" pitchFamily="34" charset="-128"/>
                <a:cs typeface="Arial" charset="0"/>
              </a:endParaRPr>
            </a:p>
          </p:txBody>
        </p:sp>
        <p:sp>
          <p:nvSpPr>
            <p:cNvPr id="113" name="Oval 112"/>
            <p:cNvSpPr>
              <a:spLocks noChangeAspect="1" noChangeArrowheads="1"/>
            </p:cNvSpPr>
            <p:nvPr/>
          </p:nvSpPr>
          <p:spPr bwMode="auto">
            <a:xfrm rot="10827030" flipV="1">
              <a:off x="2740285" y="2385046"/>
              <a:ext cx="962604" cy="904804"/>
            </a:xfrm>
            <a:prstGeom prst="ellipse">
              <a:avLst/>
            </a:prstGeom>
            <a:solidFill>
              <a:srgbClr val="FFFFFF"/>
            </a:solidFill>
            <a:ln w="28575" algn="ctr">
              <a:solidFill>
                <a:srgbClr val="003366"/>
              </a:solidFill>
              <a:round/>
              <a:headEnd/>
              <a:tailEnd/>
            </a:ln>
            <a:scene3d>
              <a:camera prst="orthographicFront">
                <a:rot lat="2099991" lon="0" rev="0"/>
              </a:camera>
              <a:lightRig rig="threePt" dir="t"/>
            </a:scene3d>
            <a:sp3d z="127000" extrusionH="508000"/>
          </p:spPr>
          <p:txBody>
            <a:bodyPr lIns="0" tIns="0" rIns="0" bIns="36000" anchor="b"/>
            <a:lstStyle/>
            <a:p>
              <a:pPr algn="ctr" eaLnBrk="0" fontAlgn="base" hangingPunct="0">
                <a:spcBef>
                  <a:spcPct val="0"/>
                </a:spcBef>
                <a:spcAft>
                  <a:spcPct val="0"/>
                </a:spcAft>
              </a:pPr>
              <a:endParaRPr lang="en-GB" altLang="fi-FI" sz="1000" u="sng" dirty="0" smtClean="0">
                <a:solidFill>
                  <a:srgbClr val="000000"/>
                </a:solidFill>
                <a:latin typeface="Arial" charset="0"/>
                <a:ea typeface="ＭＳ Ｐゴシック" pitchFamily="34" charset="-128"/>
                <a:cs typeface="Arial" charset="0"/>
              </a:endParaRPr>
            </a:p>
          </p:txBody>
        </p:sp>
        <p:sp>
          <p:nvSpPr>
            <p:cNvPr id="114" name="Oval 113"/>
            <p:cNvSpPr>
              <a:spLocks noChangeAspect="1" noChangeArrowheads="1"/>
            </p:cNvSpPr>
            <p:nvPr/>
          </p:nvSpPr>
          <p:spPr bwMode="auto">
            <a:xfrm rot="10827030" flipV="1">
              <a:off x="2890288" y="2295885"/>
              <a:ext cx="662598" cy="622812"/>
            </a:xfrm>
            <a:prstGeom prst="ellipse">
              <a:avLst/>
            </a:prstGeom>
            <a:solidFill>
              <a:srgbClr val="FFFFFF"/>
            </a:solidFill>
            <a:ln w="28575" algn="ctr">
              <a:solidFill>
                <a:srgbClr val="003366"/>
              </a:solidFill>
              <a:round/>
              <a:headEnd/>
              <a:tailEnd/>
            </a:ln>
            <a:scene3d>
              <a:camera prst="orthographicFront">
                <a:rot lat="2099991" lon="0" rev="0"/>
              </a:camera>
              <a:lightRig rig="threePt" dir="t"/>
            </a:scene3d>
            <a:sp3d z="127000" extrusionH="635000"/>
          </p:spPr>
          <p:txBody>
            <a:bodyPr lIns="0" tIns="0" rIns="0" bIns="36000" anchor="b"/>
            <a:lstStyle/>
            <a:p>
              <a:pPr algn="ctr" eaLnBrk="0" fontAlgn="base" hangingPunct="0">
                <a:spcBef>
                  <a:spcPct val="0"/>
                </a:spcBef>
                <a:spcAft>
                  <a:spcPct val="0"/>
                </a:spcAft>
              </a:pPr>
              <a:endParaRPr lang="en-GB" altLang="fi-FI" sz="1000" u="sng" dirty="0" smtClean="0">
                <a:solidFill>
                  <a:srgbClr val="000000"/>
                </a:solidFill>
                <a:latin typeface="Arial" charset="0"/>
                <a:ea typeface="ＭＳ Ｐゴシック" pitchFamily="34" charset="-128"/>
                <a:cs typeface="Arial" charset="0"/>
              </a:endParaRPr>
            </a:p>
          </p:txBody>
        </p:sp>
        <p:sp>
          <p:nvSpPr>
            <p:cNvPr id="115" name="Rectangle 114"/>
            <p:cNvSpPr/>
            <p:nvPr/>
          </p:nvSpPr>
          <p:spPr>
            <a:xfrm>
              <a:off x="2555776" y="2822854"/>
              <a:ext cx="1368152" cy="296559"/>
            </a:xfrm>
            <a:prstGeom prst="rect">
              <a:avLst/>
            </a:prstGeom>
            <a:solidFill>
              <a:srgbClr val="FFFF00"/>
            </a:solidFill>
          </p:spPr>
          <p:txBody>
            <a:bodyPr wrap="square">
              <a:spAutoFit/>
            </a:bodyPr>
            <a:lstStyle/>
            <a:p>
              <a:pPr algn="ctr" eaLnBrk="0" fontAlgn="base" hangingPunct="0">
                <a:spcBef>
                  <a:spcPct val="0"/>
                </a:spcBef>
                <a:spcAft>
                  <a:spcPct val="0"/>
                </a:spcAft>
              </a:pPr>
              <a:r>
                <a:rPr lang="en-GB" altLang="fi-FI" sz="1050" dirty="0" smtClean="0">
                  <a:solidFill>
                    <a:prstClr val="black"/>
                  </a:solidFill>
                  <a:latin typeface="Arial" charset="0"/>
                  <a:ea typeface="ＭＳ Ｐゴシック" pitchFamily="34" charset="-128"/>
                  <a:cs typeface="Arial" charset="0"/>
                </a:rPr>
                <a:t>Mobility Integrator</a:t>
              </a:r>
              <a:endParaRPr lang="en-GB" altLang="fi-FI" sz="1050" dirty="0">
                <a:solidFill>
                  <a:prstClr val="black"/>
                </a:solidFill>
                <a:latin typeface="Arial" charset="0"/>
                <a:ea typeface="ＭＳ Ｐゴシック" pitchFamily="34" charset="-128"/>
                <a:cs typeface="Arial" charset="0"/>
              </a:endParaRPr>
            </a:p>
          </p:txBody>
        </p:sp>
        <p:sp>
          <p:nvSpPr>
            <p:cNvPr id="116" name="Rectangle 115"/>
            <p:cNvSpPr/>
            <p:nvPr/>
          </p:nvSpPr>
          <p:spPr>
            <a:xfrm>
              <a:off x="2555775" y="3108998"/>
              <a:ext cx="1368153" cy="296559"/>
            </a:xfrm>
            <a:prstGeom prst="rect">
              <a:avLst/>
            </a:prstGeom>
            <a:solidFill>
              <a:srgbClr val="FFFF00"/>
            </a:solidFill>
          </p:spPr>
          <p:txBody>
            <a:bodyPr wrap="square">
              <a:spAutoFit/>
            </a:bodyPr>
            <a:lstStyle/>
            <a:p>
              <a:pPr algn="ctr" eaLnBrk="0" fontAlgn="base" hangingPunct="0">
                <a:spcBef>
                  <a:spcPct val="0"/>
                </a:spcBef>
                <a:spcAft>
                  <a:spcPct val="0"/>
                </a:spcAft>
              </a:pPr>
              <a:r>
                <a:rPr lang="en-GB" altLang="fi-FI" sz="1050" dirty="0" smtClean="0">
                  <a:solidFill>
                    <a:srgbClr val="000000"/>
                  </a:solidFill>
                  <a:latin typeface="Arial" charset="0"/>
                  <a:ea typeface="ＭＳ Ｐゴシック" pitchFamily="34" charset="-128"/>
                  <a:cs typeface="Arial" charset="0"/>
                </a:rPr>
                <a:t>Mobility Platform</a:t>
              </a:r>
              <a:endParaRPr lang="en-GB" altLang="fi-FI" sz="1050" dirty="0">
                <a:solidFill>
                  <a:srgbClr val="000000"/>
                </a:solidFill>
                <a:latin typeface="Arial" charset="0"/>
                <a:ea typeface="ＭＳ Ｐゴシック" pitchFamily="34" charset="-128"/>
                <a:cs typeface="Arial" charset="0"/>
              </a:endParaRPr>
            </a:p>
          </p:txBody>
        </p:sp>
        <p:sp>
          <p:nvSpPr>
            <p:cNvPr id="117" name="Rectangle 116"/>
            <p:cNvSpPr/>
            <p:nvPr/>
          </p:nvSpPr>
          <p:spPr>
            <a:xfrm>
              <a:off x="2573253" y="2507819"/>
              <a:ext cx="1350150" cy="296559"/>
            </a:xfrm>
            <a:prstGeom prst="rect">
              <a:avLst/>
            </a:prstGeom>
            <a:solidFill>
              <a:srgbClr val="FFFF00"/>
            </a:solidFill>
          </p:spPr>
          <p:txBody>
            <a:bodyPr wrap="square">
              <a:spAutoFit/>
            </a:bodyPr>
            <a:lstStyle/>
            <a:p>
              <a:pPr algn="ctr" eaLnBrk="0" fontAlgn="base" hangingPunct="0">
                <a:spcBef>
                  <a:spcPct val="0"/>
                </a:spcBef>
                <a:spcAft>
                  <a:spcPct val="0"/>
                </a:spcAft>
              </a:pPr>
              <a:r>
                <a:rPr lang="en-GB" altLang="fi-FI" sz="1050" dirty="0" smtClean="0">
                  <a:solidFill>
                    <a:prstClr val="black"/>
                  </a:solidFill>
                  <a:latin typeface="Arial" charset="0"/>
                  <a:ea typeface="ＭＳ Ｐゴシック" pitchFamily="34" charset="-128"/>
                  <a:cs typeface="Arial" charset="0"/>
                </a:rPr>
                <a:t>CUSTOMER</a:t>
              </a:r>
              <a:endParaRPr lang="en-GB" altLang="fi-FI" sz="1050" dirty="0">
                <a:solidFill>
                  <a:prstClr val="black"/>
                </a:solidFill>
                <a:latin typeface="Arial" charset="0"/>
                <a:ea typeface="ＭＳ Ｐゴシック" pitchFamily="34" charset="-128"/>
                <a:cs typeface="Arial" charset="0"/>
              </a:endParaRPr>
            </a:p>
          </p:txBody>
        </p:sp>
      </p:grpSp>
      <p:sp>
        <p:nvSpPr>
          <p:cNvPr id="123" name="TextBox 122"/>
          <p:cNvSpPr txBox="1"/>
          <p:nvPr/>
        </p:nvSpPr>
        <p:spPr>
          <a:xfrm>
            <a:off x="8112224" y="2062164"/>
            <a:ext cx="2772896" cy="523220"/>
          </a:xfrm>
          <a:prstGeom prst="rect">
            <a:avLst/>
          </a:prstGeom>
          <a:solidFill>
            <a:schemeClr val="bg1">
              <a:lumMod val="85000"/>
            </a:schemeClr>
          </a:solidFill>
          <a:effectLst>
            <a:outerShdw blurRad="50800" dist="38100" dir="2700000" algn="tl" rotWithShape="0">
              <a:srgbClr val="000000">
                <a:alpha val="91000"/>
              </a:srgbClr>
            </a:outerShdw>
          </a:effectLst>
        </p:spPr>
        <p:txBody>
          <a:bodyPr wrap="square" rtlCol="0">
            <a:spAutoFit/>
          </a:bodyPr>
          <a:lstStyle/>
          <a:p>
            <a:pPr algn="ctr" eaLnBrk="0" fontAlgn="base" hangingPunct="0">
              <a:spcBef>
                <a:spcPct val="0"/>
              </a:spcBef>
              <a:spcAft>
                <a:spcPct val="0"/>
              </a:spcAft>
            </a:pPr>
            <a:r>
              <a:rPr lang="en-US" sz="1400" b="1" dirty="0">
                <a:solidFill>
                  <a:prstClr val="black"/>
                </a:solidFill>
                <a:latin typeface="Calibri"/>
                <a:ea typeface="ＭＳ Ｐゴシック" pitchFamily="34" charset="-128"/>
              </a:rPr>
              <a:t>SMART</a:t>
            </a:r>
          </a:p>
          <a:p>
            <a:pPr algn="ctr" eaLnBrk="0" fontAlgn="base" hangingPunct="0">
              <a:spcBef>
                <a:spcPct val="0"/>
              </a:spcBef>
              <a:spcAft>
                <a:spcPct val="0"/>
              </a:spcAft>
            </a:pPr>
            <a:r>
              <a:rPr lang="en-US" sz="1400" b="1" dirty="0">
                <a:solidFill>
                  <a:prstClr val="black"/>
                </a:solidFill>
                <a:latin typeface="Calibri"/>
                <a:ea typeface="ＭＳ Ｐゴシック" pitchFamily="34" charset="-128"/>
              </a:rPr>
              <a:t> VEHICLES</a:t>
            </a:r>
          </a:p>
        </p:txBody>
      </p:sp>
      <p:sp>
        <p:nvSpPr>
          <p:cNvPr id="124" name="TextBox 123"/>
          <p:cNvSpPr txBox="1"/>
          <p:nvPr/>
        </p:nvSpPr>
        <p:spPr>
          <a:xfrm>
            <a:off x="8112224" y="1414092"/>
            <a:ext cx="2772896" cy="523220"/>
          </a:xfrm>
          <a:prstGeom prst="rect">
            <a:avLst/>
          </a:prstGeom>
          <a:solidFill>
            <a:schemeClr val="bg1">
              <a:lumMod val="85000"/>
            </a:schemeClr>
          </a:solidFill>
          <a:effectLst>
            <a:outerShdw blurRad="50800" dist="38100" dir="2700000" algn="tl" rotWithShape="0">
              <a:srgbClr val="000000">
                <a:alpha val="91000"/>
              </a:srgbClr>
            </a:outerShdw>
          </a:effectLst>
        </p:spPr>
        <p:txBody>
          <a:bodyPr wrap="square" rtlCol="0">
            <a:spAutoFit/>
          </a:bodyPr>
          <a:lstStyle/>
          <a:p>
            <a:pPr algn="ctr" eaLnBrk="0" fontAlgn="base" hangingPunct="0">
              <a:spcBef>
                <a:spcPct val="0"/>
              </a:spcBef>
              <a:spcAft>
                <a:spcPct val="0"/>
              </a:spcAft>
            </a:pPr>
            <a:r>
              <a:rPr lang="en-US" sz="1400" b="1" dirty="0">
                <a:solidFill>
                  <a:prstClr val="black"/>
                </a:solidFill>
                <a:latin typeface="Calibri"/>
                <a:ea typeface="ＭＳ Ｐゴシック" pitchFamily="34" charset="-128"/>
              </a:rPr>
              <a:t>SMART INTEGRATED MULTIMODAL TRAFFIC</a:t>
            </a:r>
          </a:p>
        </p:txBody>
      </p:sp>
      <p:sp>
        <p:nvSpPr>
          <p:cNvPr id="125" name="TextBox 124"/>
          <p:cNvSpPr txBox="1"/>
          <p:nvPr/>
        </p:nvSpPr>
        <p:spPr>
          <a:xfrm>
            <a:off x="8112224" y="766020"/>
            <a:ext cx="2772896" cy="523220"/>
          </a:xfrm>
          <a:prstGeom prst="rect">
            <a:avLst/>
          </a:prstGeom>
          <a:solidFill>
            <a:schemeClr val="bg1">
              <a:lumMod val="85000"/>
            </a:schemeClr>
          </a:solidFill>
          <a:effectLst>
            <a:outerShdw blurRad="50800" dist="38100" dir="2700000" algn="tl" rotWithShape="0">
              <a:srgbClr val="000000">
                <a:alpha val="91000"/>
              </a:srgbClr>
            </a:outerShdw>
          </a:effectLst>
        </p:spPr>
        <p:txBody>
          <a:bodyPr wrap="square" rtlCol="0">
            <a:spAutoFit/>
          </a:bodyPr>
          <a:lstStyle/>
          <a:p>
            <a:pPr algn="ctr" eaLnBrk="0" fontAlgn="base" hangingPunct="0">
              <a:spcBef>
                <a:spcPct val="0"/>
              </a:spcBef>
              <a:spcAft>
                <a:spcPct val="0"/>
              </a:spcAft>
            </a:pPr>
            <a:r>
              <a:rPr lang="en-US" sz="1400" b="1" dirty="0">
                <a:solidFill>
                  <a:prstClr val="black"/>
                </a:solidFill>
                <a:latin typeface="Calibri"/>
                <a:ea typeface="ＭＳ Ｐゴシック" pitchFamily="34" charset="-128"/>
              </a:rPr>
              <a:t>SMART INTEGRATED CITIES &amp; COMMUNITIES</a:t>
            </a:r>
          </a:p>
        </p:txBody>
      </p:sp>
      <p:sp>
        <p:nvSpPr>
          <p:cNvPr id="41" name="Snip Diagonal Corner Rectangle 40"/>
          <p:cNvSpPr/>
          <p:nvPr/>
        </p:nvSpPr>
        <p:spPr>
          <a:xfrm>
            <a:off x="4479986" y="3801274"/>
            <a:ext cx="2769105" cy="504056"/>
          </a:xfrm>
          <a:prstGeom prst="snip2DiagRect">
            <a:avLst>
              <a:gd name="adj1" fmla="val 0"/>
              <a:gd name="adj2" fmla="val 44664"/>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r>
              <a:rPr lang="en-US" sz="1600" b="1" dirty="0" smtClean="0">
                <a:solidFill>
                  <a:prstClr val="black"/>
                </a:solidFill>
                <a:latin typeface="Calibri"/>
              </a:rPr>
              <a:t>Single market</a:t>
            </a:r>
          </a:p>
          <a:p>
            <a:pPr algn="ctr" eaLnBrk="0" fontAlgn="base" hangingPunct="0">
              <a:spcBef>
                <a:spcPct val="0"/>
              </a:spcBef>
              <a:spcAft>
                <a:spcPct val="0"/>
              </a:spcAft>
            </a:pPr>
            <a:r>
              <a:rPr lang="en-US" sz="1200" b="1" dirty="0" smtClean="0">
                <a:solidFill>
                  <a:prstClr val="black"/>
                </a:solidFill>
                <a:latin typeface="Calibri"/>
              </a:rPr>
              <a:t>(Roaming </a:t>
            </a:r>
            <a:r>
              <a:rPr lang="en-US" sz="1200" b="1" dirty="0">
                <a:solidFill>
                  <a:prstClr val="black"/>
                </a:solidFill>
                <a:latin typeface="Calibri"/>
              </a:rPr>
              <a:t>&amp; clearing)</a:t>
            </a:r>
          </a:p>
        </p:txBody>
      </p:sp>
    </p:spTree>
    <p:extLst>
      <p:ext uri="{BB962C8B-B14F-4D97-AF65-F5344CB8AC3E}">
        <p14:creationId xmlns:p14="http://schemas.microsoft.com/office/powerpoint/2010/main" val="19507964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MaaS</a:t>
            </a:r>
            <a:r>
              <a:rPr lang="en-US" dirty="0" smtClean="0"/>
              <a:t> ecosystem is much more than just the </a:t>
            </a:r>
            <a:r>
              <a:rPr lang="en-US" b="1" i="1" dirty="0" smtClean="0"/>
              <a:t>App</a:t>
            </a:r>
          </a:p>
          <a:p>
            <a:r>
              <a:rPr lang="en-US" b="1" dirty="0" smtClean="0"/>
              <a:t>Core use cases </a:t>
            </a:r>
            <a:r>
              <a:rPr lang="en-US" dirty="0" smtClean="0"/>
              <a:t>to be agreed and described</a:t>
            </a:r>
          </a:p>
          <a:p>
            <a:r>
              <a:rPr lang="en-US" b="1" dirty="0" smtClean="0"/>
              <a:t>Core </a:t>
            </a:r>
            <a:r>
              <a:rPr lang="en-US" b="1" dirty="0" err="1" smtClean="0"/>
              <a:t>MaaS</a:t>
            </a:r>
            <a:r>
              <a:rPr lang="en-US" b="1" dirty="0" smtClean="0"/>
              <a:t> processes </a:t>
            </a:r>
            <a:r>
              <a:rPr lang="en-US" dirty="0" smtClean="0"/>
              <a:t>to be agreed </a:t>
            </a:r>
            <a:r>
              <a:rPr lang="en-US" dirty="0"/>
              <a:t>(offering, booking, monitoring, settlement</a:t>
            </a:r>
            <a:r>
              <a:rPr lang="en-US" dirty="0" smtClean="0"/>
              <a:t>)</a:t>
            </a:r>
          </a:p>
          <a:p>
            <a:r>
              <a:rPr lang="en-US" b="1" dirty="0" smtClean="0"/>
              <a:t>API management </a:t>
            </a:r>
            <a:r>
              <a:rPr lang="en-US" dirty="0" smtClean="0"/>
              <a:t>to be </a:t>
            </a:r>
            <a:r>
              <a:rPr lang="en-US" dirty="0" smtClean="0"/>
              <a:t>agreed</a:t>
            </a:r>
          </a:p>
          <a:p>
            <a:r>
              <a:rPr lang="en-US" dirty="0" err="1" smtClean="0"/>
              <a:t>MaaS</a:t>
            </a:r>
            <a:r>
              <a:rPr lang="en-US" dirty="0" smtClean="0"/>
              <a:t> platform(s), what does it mean?</a:t>
            </a:r>
            <a:endParaRPr lang="en-US" dirty="0" smtClean="0"/>
          </a:p>
          <a:p>
            <a:r>
              <a:rPr lang="en-US" dirty="0" smtClean="0"/>
              <a:t>City-originated (transport) data is fundamental for </a:t>
            </a:r>
            <a:r>
              <a:rPr lang="en-US" dirty="0" err="1" smtClean="0"/>
              <a:t>MaaS</a:t>
            </a:r>
            <a:r>
              <a:rPr lang="en-US" dirty="0" smtClean="0"/>
              <a:t> success</a:t>
            </a:r>
          </a:p>
          <a:p>
            <a:r>
              <a:rPr lang="en-US" dirty="0" smtClean="0"/>
              <a:t>Acquisition of business partners to </a:t>
            </a:r>
            <a:r>
              <a:rPr lang="en-US" dirty="0" err="1" smtClean="0"/>
              <a:t>MaaS</a:t>
            </a:r>
            <a:r>
              <a:rPr lang="en-US" dirty="0" smtClean="0"/>
              <a:t> WGs to define APIs / interfaces for 4 core processes</a:t>
            </a:r>
          </a:p>
          <a:p>
            <a:r>
              <a:rPr lang="en-US" dirty="0" smtClean="0"/>
              <a:t>We are still in the learning phase: Dissemination, dissemination, dissemination</a:t>
            </a:r>
            <a:endParaRPr lang="en-US" dirty="0"/>
          </a:p>
        </p:txBody>
      </p:sp>
    </p:spTree>
    <p:extLst>
      <p:ext uri="{BB962C8B-B14F-4D97-AF65-F5344CB8AC3E}">
        <p14:creationId xmlns:p14="http://schemas.microsoft.com/office/powerpoint/2010/main" val="736519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p:cNvSpPr txBox="1">
            <a:spLocks/>
          </p:cNvSpPr>
          <p:nvPr/>
        </p:nvSpPr>
        <p:spPr>
          <a:xfrm>
            <a:off x="4105661" y="2911185"/>
            <a:ext cx="7196327" cy="1325563"/>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4000" b="0" i="0" kern="1200">
                <a:solidFill>
                  <a:schemeClr val="tx1"/>
                </a:solidFill>
                <a:latin typeface="Helvetica" charset="0"/>
                <a:ea typeface="Helvetica" charset="0"/>
                <a:cs typeface="Helvetica" charset="0"/>
              </a:defRPr>
            </a:lvl1pPr>
          </a:lstStyle>
          <a:p>
            <a:r>
              <a:rPr lang="en-US" sz="2800" dirty="0" smtClean="0"/>
              <a:t>Jukka Lintusaari</a:t>
            </a:r>
          </a:p>
          <a:p>
            <a:endParaRPr lang="en-US" sz="2800" dirty="0" smtClean="0"/>
          </a:p>
          <a:p>
            <a:r>
              <a:rPr lang="en-US" sz="2800" dirty="0" smtClean="0"/>
              <a:t>+358 40 190 1332</a:t>
            </a:r>
          </a:p>
          <a:p>
            <a:r>
              <a:rPr lang="en-US" sz="2800" dirty="0" err="1"/>
              <a:t>j</a:t>
            </a:r>
            <a:r>
              <a:rPr lang="en-US" sz="2800" dirty="0" err="1" smtClean="0"/>
              <a:t>ukka.lintusaari@staff.uta.fi</a:t>
            </a:r>
            <a:endParaRPr lang="en-US" sz="2800" dirty="0"/>
          </a:p>
        </p:txBody>
      </p:sp>
    </p:spTree>
    <p:extLst>
      <p:ext uri="{BB962C8B-B14F-4D97-AF65-F5344CB8AC3E}">
        <p14:creationId xmlns:p14="http://schemas.microsoft.com/office/powerpoint/2010/main" val="17288832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295122" y="1412144"/>
            <a:ext cx="3472303" cy="48471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8629863" y="1412144"/>
            <a:ext cx="3472303" cy="48471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8759" y="1412144"/>
            <a:ext cx="3472303" cy="48471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088683" y="271251"/>
            <a:ext cx="9265119" cy="1325563"/>
          </a:xfrm>
          <a:prstGeom prst="rect">
            <a:avLst/>
          </a:prstGeom>
        </p:spPr>
        <p:txBody>
          <a:bodyPr vert="horz" lIns="91440" tIns="45720" rIns="91440" bIns="45720" rtlCol="0" anchor="ctr">
            <a:normAutofit/>
          </a:bodyPr>
          <a:lstStyle/>
          <a:p>
            <a:r>
              <a:rPr lang="en-US" dirty="0" smtClean="0"/>
              <a:t>Mobile Ecosystem Fundamentals</a:t>
            </a:r>
            <a:endParaRPr lang="en-US" dirty="0"/>
          </a:p>
        </p:txBody>
      </p:sp>
      <p:sp>
        <p:nvSpPr>
          <p:cNvPr id="5" name="Date Placeholder 3"/>
          <p:cNvSpPr>
            <a:spLocks noGrp="1"/>
          </p:cNvSpPr>
          <p:nvPr>
            <p:ph type="dt" sz="half" idx="10"/>
          </p:nvPr>
        </p:nvSpPr>
        <p:spPr>
          <a:xfrm>
            <a:off x="4386729" y="6259326"/>
            <a:ext cx="2133600" cy="365125"/>
          </a:xfrm>
        </p:spPr>
        <p:txBody>
          <a:bodyPr/>
          <a:lstStyle/>
          <a:p>
            <a:r>
              <a:rPr lang="fi-FI" smtClean="0"/>
              <a:t>18.10.16</a:t>
            </a:r>
            <a:endParaRPr lang="en-US"/>
          </a:p>
        </p:txBody>
      </p:sp>
      <p:pic>
        <p:nvPicPr>
          <p:cNvPr id="6" name="Picture 5" descr="Rich Content Delivery in Convergence copy.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523" y="2650268"/>
            <a:ext cx="3291047" cy="2468285"/>
          </a:xfrm>
          <a:prstGeom prst="rect">
            <a:avLst/>
          </a:prstGeom>
        </p:spPr>
      </p:pic>
      <p:pic>
        <p:nvPicPr>
          <p:cNvPr id="7" name="Picture 6" descr="Home Media Networking copy.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0283" y="4273322"/>
            <a:ext cx="2486188" cy="1864642"/>
          </a:xfrm>
          <a:prstGeom prst="rect">
            <a:avLst/>
          </a:prstGeom>
        </p:spPr>
      </p:pic>
      <p:pic>
        <p:nvPicPr>
          <p:cNvPr id="8" name="Picture 7" descr="Interoperable Services At Homes copy.pd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5461" y="1841289"/>
            <a:ext cx="2560895" cy="1920671"/>
          </a:xfrm>
          <a:prstGeom prst="rect">
            <a:avLst/>
          </a:prstGeom>
        </p:spPr>
      </p:pic>
      <p:sp>
        <p:nvSpPr>
          <p:cNvPr id="9" name="TextBox 8"/>
          <p:cNvSpPr txBox="1"/>
          <p:nvPr/>
        </p:nvSpPr>
        <p:spPr>
          <a:xfrm>
            <a:off x="128500" y="1821600"/>
            <a:ext cx="3291047" cy="369332"/>
          </a:xfrm>
          <a:prstGeom prst="rect">
            <a:avLst/>
          </a:prstGeom>
          <a:noFill/>
        </p:spPr>
        <p:txBody>
          <a:bodyPr wrap="square" rtlCol="0">
            <a:spAutoFit/>
          </a:bodyPr>
          <a:lstStyle/>
          <a:p>
            <a:pPr algn="ctr"/>
            <a:r>
              <a:rPr lang="en-US" dirty="0">
                <a:solidFill>
                  <a:prstClr val="black"/>
                </a:solidFill>
                <a:latin typeface="Calibri"/>
              </a:rPr>
              <a:t>Shared </a:t>
            </a:r>
            <a:r>
              <a:rPr lang="en-US" dirty="0" smtClean="0">
                <a:solidFill>
                  <a:prstClr val="black"/>
                </a:solidFill>
                <a:latin typeface="Calibri"/>
              </a:rPr>
              <a:t>Vision &amp; Use Cases</a:t>
            </a:r>
            <a:endParaRPr lang="en-US" dirty="0">
              <a:solidFill>
                <a:prstClr val="black"/>
              </a:solidFill>
              <a:latin typeface="Calibri"/>
            </a:endParaRPr>
          </a:p>
        </p:txBody>
      </p:sp>
      <p:sp>
        <p:nvSpPr>
          <p:cNvPr id="10" name="TextBox 9"/>
          <p:cNvSpPr txBox="1"/>
          <p:nvPr/>
        </p:nvSpPr>
        <p:spPr>
          <a:xfrm>
            <a:off x="4386731" y="3834585"/>
            <a:ext cx="3291047" cy="369332"/>
          </a:xfrm>
          <a:prstGeom prst="rect">
            <a:avLst/>
          </a:prstGeom>
          <a:noFill/>
        </p:spPr>
        <p:txBody>
          <a:bodyPr wrap="square" rtlCol="0">
            <a:spAutoFit/>
          </a:bodyPr>
          <a:lstStyle/>
          <a:p>
            <a:pPr algn="ctr"/>
            <a:r>
              <a:rPr lang="en-US" dirty="0">
                <a:solidFill>
                  <a:prstClr val="black"/>
                </a:solidFill>
                <a:latin typeface="Calibri"/>
              </a:rPr>
              <a:t>Shared technical </a:t>
            </a:r>
            <a:r>
              <a:rPr lang="en-US" dirty="0" smtClean="0">
                <a:solidFill>
                  <a:prstClr val="black"/>
                </a:solidFill>
                <a:latin typeface="Calibri"/>
              </a:rPr>
              <a:t>architecture</a:t>
            </a:r>
            <a:endParaRPr lang="en-US" dirty="0">
              <a:solidFill>
                <a:prstClr val="black"/>
              </a:solidFill>
              <a:latin typeface="Calibri"/>
            </a:endParaRPr>
          </a:p>
        </p:txBody>
      </p:sp>
      <p:sp>
        <p:nvSpPr>
          <p:cNvPr id="11" name="TextBox 10"/>
          <p:cNvSpPr txBox="1"/>
          <p:nvPr/>
        </p:nvSpPr>
        <p:spPr>
          <a:xfrm>
            <a:off x="4386731" y="1412146"/>
            <a:ext cx="3291047" cy="369332"/>
          </a:xfrm>
          <a:prstGeom prst="rect">
            <a:avLst/>
          </a:prstGeom>
          <a:noFill/>
        </p:spPr>
        <p:txBody>
          <a:bodyPr wrap="square" rtlCol="0">
            <a:spAutoFit/>
          </a:bodyPr>
          <a:lstStyle/>
          <a:p>
            <a:pPr algn="ctr"/>
            <a:r>
              <a:rPr lang="en-US" dirty="0">
                <a:solidFill>
                  <a:prstClr val="black"/>
                </a:solidFill>
                <a:latin typeface="Calibri"/>
              </a:rPr>
              <a:t>Shared business </a:t>
            </a:r>
            <a:r>
              <a:rPr lang="en-US" dirty="0" smtClean="0">
                <a:solidFill>
                  <a:prstClr val="black"/>
                </a:solidFill>
                <a:latin typeface="Calibri"/>
              </a:rPr>
              <a:t>architecture</a:t>
            </a:r>
            <a:endParaRPr lang="en-US" dirty="0">
              <a:solidFill>
                <a:prstClr val="black"/>
              </a:solidFill>
              <a:latin typeface="Calibri"/>
            </a:endParaRPr>
          </a:p>
        </p:txBody>
      </p:sp>
      <p:sp>
        <p:nvSpPr>
          <p:cNvPr id="12" name="TextBox 11"/>
          <p:cNvSpPr txBox="1"/>
          <p:nvPr/>
        </p:nvSpPr>
        <p:spPr>
          <a:xfrm>
            <a:off x="8736410" y="1484958"/>
            <a:ext cx="3291047" cy="923330"/>
          </a:xfrm>
          <a:prstGeom prst="rect">
            <a:avLst/>
          </a:prstGeom>
          <a:noFill/>
        </p:spPr>
        <p:txBody>
          <a:bodyPr wrap="square" rtlCol="0">
            <a:spAutoFit/>
          </a:bodyPr>
          <a:lstStyle/>
          <a:p>
            <a:pPr algn="ctr"/>
            <a:r>
              <a:rPr lang="en-US" dirty="0" smtClean="0">
                <a:solidFill>
                  <a:prstClr val="black"/>
                </a:solidFill>
                <a:latin typeface="Calibri"/>
              </a:rPr>
              <a:t>Action Plan</a:t>
            </a:r>
          </a:p>
          <a:p>
            <a:pPr algn="ctr"/>
            <a:r>
              <a:rPr lang="en-US" dirty="0" smtClean="0">
                <a:solidFill>
                  <a:prstClr val="black"/>
                </a:solidFill>
                <a:latin typeface="Calibri"/>
              </a:rPr>
              <a:t>(Interoperability </a:t>
            </a:r>
            <a:r>
              <a:rPr lang="en-US" dirty="0">
                <a:solidFill>
                  <a:prstClr val="black"/>
                </a:solidFill>
                <a:latin typeface="Calibri"/>
              </a:rPr>
              <a:t>&amp; </a:t>
            </a:r>
            <a:endParaRPr lang="en-US" dirty="0" smtClean="0">
              <a:solidFill>
                <a:prstClr val="black"/>
              </a:solidFill>
              <a:latin typeface="Calibri"/>
            </a:endParaRPr>
          </a:p>
          <a:p>
            <a:pPr algn="ctr"/>
            <a:r>
              <a:rPr lang="en-US" dirty="0" smtClean="0">
                <a:solidFill>
                  <a:prstClr val="black"/>
                </a:solidFill>
                <a:latin typeface="Calibri"/>
              </a:rPr>
              <a:t>Architecture </a:t>
            </a:r>
            <a:r>
              <a:rPr lang="en-US" dirty="0" err="1" smtClean="0">
                <a:solidFill>
                  <a:prstClr val="black"/>
                </a:solidFill>
                <a:latin typeface="Calibri"/>
              </a:rPr>
              <a:t>Roadmapping</a:t>
            </a:r>
            <a:r>
              <a:rPr lang="en-US" dirty="0" smtClean="0">
                <a:solidFill>
                  <a:prstClr val="black"/>
                </a:solidFill>
                <a:latin typeface="Calibri"/>
              </a:rPr>
              <a:t>)</a:t>
            </a:r>
            <a:endParaRPr lang="en-US" dirty="0">
              <a:solidFill>
                <a:prstClr val="black"/>
              </a:solidFill>
              <a:latin typeface="Calibri"/>
            </a:endParaRPr>
          </a:p>
        </p:txBody>
      </p:sp>
      <p:pic>
        <p:nvPicPr>
          <p:cNvPr id="13" name="Picture 12" descr="NVIOT Forum.pd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67663" y="2599980"/>
            <a:ext cx="3289676" cy="2467259"/>
          </a:xfrm>
          <a:prstGeom prst="rect">
            <a:avLst/>
          </a:prstGeom>
        </p:spPr>
      </p:pic>
      <p:sp>
        <p:nvSpPr>
          <p:cNvPr id="14" name="Right Arrow 13"/>
          <p:cNvSpPr/>
          <p:nvPr/>
        </p:nvSpPr>
        <p:spPr>
          <a:xfrm>
            <a:off x="3705411" y="3436997"/>
            <a:ext cx="508000" cy="7248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7951695" y="3503649"/>
            <a:ext cx="508000" cy="7248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539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154" name="Group 2"/>
          <p:cNvGrpSpPr>
            <a:grpSpLocks/>
          </p:cNvGrpSpPr>
          <p:nvPr/>
        </p:nvGrpSpPr>
        <p:grpSpPr bwMode="auto">
          <a:xfrm>
            <a:off x="2209801" y="2159138"/>
            <a:ext cx="9620251" cy="4652963"/>
            <a:chOff x="1044" y="1360"/>
            <a:chExt cx="4545" cy="2931"/>
          </a:xfrm>
        </p:grpSpPr>
        <p:grpSp>
          <p:nvGrpSpPr>
            <p:cNvPr id="9340" name="Group 3"/>
            <p:cNvGrpSpPr>
              <a:grpSpLocks/>
            </p:cNvGrpSpPr>
            <p:nvPr/>
          </p:nvGrpSpPr>
          <p:grpSpPr bwMode="auto">
            <a:xfrm>
              <a:off x="1044" y="2195"/>
              <a:ext cx="4416" cy="2096"/>
              <a:chOff x="1044" y="2195"/>
              <a:chExt cx="4416" cy="2096"/>
            </a:xfrm>
          </p:grpSpPr>
          <p:sp>
            <p:nvSpPr>
              <p:cNvPr id="177156" name="Line 4"/>
              <p:cNvSpPr>
                <a:spLocks noChangeShapeType="1"/>
              </p:cNvSpPr>
              <p:nvPr/>
            </p:nvSpPr>
            <p:spPr bwMode="auto">
              <a:xfrm>
                <a:off x="2976" y="2208"/>
                <a:ext cx="0" cy="827"/>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157" name="Text Box 5"/>
              <p:cNvSpPr txBox="1">
                <a:spLocks noChangeArrowheads="1"/>
              </p:cNvSpPr>
              <p:nvPr/>
            </p:nvSpPr>
            <p:spPr bwMode="auto">
              <a:xfrm>
                <a:off x="3260" y="3298"/>
                <a:ext cx="23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GB" sz="1400" b="1">
                    <a:solidFill>
                      <a:srgbClr val="FFFFFF"/>
                    </a:solidFill>
                    <a:latin typeface="Tahoma" charset="0"/>
                    <a:ea typeface="ＭＳ Ｐゴシック" charset="0"/>
                    <a:cs typeface="ＭＳ Ｐゴシック" charset="0"/>
                  </a:rPr>
                  <a:t>Iub</a:t>
                </a:r>
              </a:p>
            </p:txBody>
          </p:sp>
          <p:sp>
            <p:nvSpPr>
              <p:cNvPr id="177158" name="AutoShape 6"/>
              <p:cNvSpPr>
                <a:spLocks noChangeArrowheads="1"/>
              </p:cNvSpPr>
              <p:nvPr/>
            </p:nvSpPr>
            <p:spPr bwMode="auto">
              <a:xfrm>
                <a:off x="2757" y="4056"/>
                <a:ext cx="218" cy="209"/>
              </a:xfrm>
              <a:prstGeom prst="lightningBol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159" name="Text Box 7"/>
              <p:cNvSpPr txBox="1">
                <a:spLocks noChangeArrowheads="1"/>
              </p:cNvSpPr>
              <p:nvPr/>
            </p:nvSpPr>
            <p:spPr bwMode="auto">
              <a:xfrm>
                <a:off x="2987" y="4097"/>
                <a:ext cx="20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GB" sz="1400" b="1">
                    <a:solidFill>
                      <a:srgbClr val="FFFFFF"/>
                    </a:solidFill>
                    <a:latin typeface="Tahoma" charset="0"/>
                    <a:ea typeface="ＭＳ Ｐゴシック" charset="0"/>
                    <a:cs typeface="ＭＳ Ｐゴシック" charset="0"/>
                  </a:rPr>
                  <a:t>Uu</a:t>
                </a:r>
              </a:p>
            </p:txBody>
          </p:sp>
          <p:sp>
            <p:nvSpPr>
              <p:cNvPr id="177160" name="Line 8"/>
              <p:cNvSpPr>
                <a:spLocks noChangeShapeType="1"/>
              </p:cNvSpPr>
              <p:nvPr/>
            </p:nvSpPr>
            <p:spPr bwMode="auto">
              <a:xfrm>
                <a:off x="2976" y="2195"/>
                <a:ext cx="1752" cy="804"/>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161" name="Freeform 9"/>
              <p:cNvSpPr>
                <a:spLocks/>
              </p:cNvSpPr>
              <p:nvPr/>
            </p:nvSpPr>
            <p:spPr bwMode="auto">
              <a:xfrm>
                <a:off x="2480" y="2999"/>
                <a:ext cx="984" cy="860"/>
              </a:xfrm>
              <a:custGeom>
                <a:avLst/>
                <a:gdLst>
                  <a:gd name="T0" fmla="*/ 0 w 984"/>
                  <a:gd name="T1" fmla="*/ 860 h 860"/>
                  <a:gd name="T2" fmla="*/ 480 w 984"/>
                  <a:gd name="T3" fmla="*/ 0 h 860"/>
                  <a:gd name="T4" fmla="*/ 984 w 984"/>
                  <a:gd name="T5" fmla="*/ 860 h 860"/>
                </a:gdLst>
                <a:ahLst/>
                <a:cxnLst>
                  <a:cxn ang="0">
                    <a:pos x="T0" y="T1"/>
                  </a:cxn>
                  <a:cxn ang="0">
                    <a:pos x="T2" y="T3"/>
                  </a:cxn>
                  <a:cxn ang="0">
                    <a:pos x="T4" y="T5"/>
                  </a:cxn>
                </a:cxnLst>
                <a:rect l="0" t="0" r="r" b="b"/>
                <a:pathLst>
                  <a:path w="984" h="860">
                    <a:moveTo>
                      <a:pt x="0" y="860"/>
                    </a:moveTo>
                    <a:lnTo>
                      <a:pt x="480" y="0"/>
                    </a:lnTo>
                    <a:lnTo>
                      <a:pt x="984" y="860"/>
                    </a:lnTo>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162" name="Line 10"/>
              <p:cNvSpPr>
                <a:spLocks noChangeShapeType="1"/>
              </p:cNvSpPr>
              <p:nvPr/>
            </p:nvSpPr>
            <p:spPr bwMode="auto">
              <a:xfrm>
                <a:off x="1044" y="2231"/>
                <a:ext cx="1968" cy="768"/>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163" name="Line 11"/>
              <p:cNvSpPr>
                <a:spLocks noChangeShapeType="1"/>
              </p:cNvSpPr>
              <p:nvPr/>
            </p:nvSpPr>
            <p:spPr bwMode="auto">
              <a:xfrm>
                <a:off x="2976" y="3011"/>
                <a:ext cx="1836"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164" name="Rectangle 12"/>
              <p:cNvSpPr>
                <a:spLocks noChangeArrowheads="1"/>
              </p:cNvSpPr>
              <p:nvPr/>
            </p:nvSpPr>
            <p:spPr bwMode="auto">
              <a:xfrm>
                <a:off x="3216" y="3671"/>
                <a:ext cx="528" cy="384"/>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r>
                  <a:rPr lang="en-GB" b="1">
                    <a:solidFill>
                      <a:srgbClr val="FFFFFF"/>
                    </a:solidFill>
                    <a:latin typeface="Tahoma" charset="0"/>
                    <a:ea typeface="ＭＳ Ｐゴシック" charset="0"/>
                    <a:cs typeface="ＭＳ Ｐゴシック" charset="0"/>
                  </a:rPr>
                  <a:t>Node B</a:t>
                </a:r>
              </a:p>
            </p:txBody>
          </p:sp>
          <p:sp>
            <p:nvSpPr>
              <p:cNvPr id="177165" name="Rectangle 13"/>
              <p:cNvSpPr>
                <a:spLocks noChangeArrowheads="1"/>
              </p:cNvSpPr>
              <p:nvPr/>
            </p:nvSpPr>
            <p:spPr bwMode="auto">
              <a:xfrm>
                <a:off x="2712" y="2819"/>
                <a:ext cx="528" cy="384"/>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r>
                  <a:rPr lang="en-GB" b="1">
                    <a:solidFill>
                      <a:srgbClr val="FFFFFF"/>
                    </a:solidFill>
                    <a:latin typeface="Tahoma" charset="0"/>
                    <a:ea typeface="ＭＳ Ｐゴシック" charset="0"/>
                    <a:cs typeface="ＭＳ Ｐゴシック" charset="0"/>
                  </a:rPr>
                  <a:t>RNC</a:t>
                </a:r>
              </a:p>
            </p:txBody>
          </p:sp>
          <p:sp>
            <p:nvSpPr>
              <p:cNvPr id="177166" name="Rectangle 14"/>
              <p:cNvSpPr>
                <a:spLocks noChangeArrowheads="1"/>
              </p:cNvSpPr>
              <p:nvPr/>
            </p:nvSpPr>
            <p:spPr bwMode="auto">
              <a:xfrm>
                <a:off x="2232" y="3671"/>
                <a:ext cx="528" cy="384"/>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r>
                  <a:rPr lang="en-GB" b="1">
                    <a:solidFill>
                      <a:srgbClr val="FFFFFF"/>
                    </a:solidFill>
                    <a:latin typeface="Tahoma" charset="0"/>
                    <a:ea typeface="ＭＳ Ｐゴシック" charset="0"/>
                    <a:cs typeface="ＭＳ Ｐゴシック" charset="0"/>
                  </a:rPr>
                  <a:t>Node B</a:t>
                </a:r>
              </a:p>
            </p:txBody>
          </p:sp>
          <p:sp>
            <p:nvSpPr>
              <p:cNvPr id="177167" name="Freeform 15"/>
              <p:cNvSpPr>
                <a:spLocks/>
              </p:cNvSpPr>
              <p:nvPr/>
            </p:nvSpPr>
            <p:spPr bwMode="auto">
              <a:xfrm>
                <a:off x="4196" y="2987"/>
                <a:ext cx="984" cy="860"/>
              </a:xfrm>
              <a:custGeom>
                <a:avLst/>
                <a:gdLst>
                  <a:gd name="T0" fmla="*/ 0 w 984"/>
                  <a:gd name="T1" fmla="*/ 860 h 860"/>
                  <a:gd name="T2" fmla="*/ 480 w 984"/>
                  <a:gd name="T3" fmla="*/ 0 h 860"/>
                  <a:gd name="T4" fmla="*/ 984 w 984"/>
                  <a:gd name="T5" fmla="*/ 860 h 860"/>
                </a:gdLst>
                <a:ahLst/>
                <a:cxnLst>
                  <a:cxn ang="0">
                    <a:pos x="T0" y="T1"/>
                  </a:cxn>
                  <a:cxn ang="0">
                    <a:pos x="T2" y="T3"/>
                  </a:cxn>
                  <a:cxn ang="0">
                    <a:pos x="T4" y="T5"/>
                  </a:cxn>
                </a:cxnLst>
                <a:rect l="0" t="0" r="r" b="b"/>
                <a:pathLst>
                  <a:path w="984" h="860">
                    <a:moveTo>
                      <a:pt x="0" y="860"/>
                    </a:moveTo>
                    <a:lnTo>
                      <a:pt x="480" y="0"/>
                    </a:lnTo>
                    <a:lnTo>
                      <a:pt x="984" y="860"/>
                    </a:lnTo>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168" name="Rectangle 16"/>
              <p:cNvSpPr>
                <a:spLocks noChangeArrowheads="1"/>
              </p:cNvSpPr>
              <p:nvPr/>
            </p:nvSpPr>
            <p:spPr bwMode="auto">
              <a:xfrm>
                <a:off x="4932" y="3659"/>
                <a:ext cx="528" cy="384"/>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r>
                  <a:rPr lang="en-GB" b="1">
                    <a:solidFill>
                      <a:srgbClr val="FFFFFF"/>
                    </a:solidFill>
                    <a:latin typeface="Tahoma" charset="0"/>
                    <a:ea typeface="ＭＳ Ｐゴシック" charset="0"/>
                    <a:cs typeface="ＭＳ Ｐゴシック" charset="0"/>
                  </a:rPr>
                  <a:t>Node B</a:t>
                </a:r>
              </a:p>
            </p:txBody>
          </p:sp>
          <p:sp>
            <p:nvSpPr>
              <p:cNvPr id="177169" name="Rectangle 17"/>
              <p:cNvSpPr>
                <a:spLocks noChangeArrowheads="1"/>
              </p:cNvSpPr>
              <p:nvPr/>
            </p:nvSpPr>
            <p:spPr bwMode="auto">
              <a:xfrm>
                <a:off x="4428" y="2807"/>
                <a:ext cx="528" cy="384"/>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r>
                  <a:rPr lang="en-GB" b="1">
                    <a:solidFill>
                      <a:srgbClr val="FFFFFF"/>
                    </a:solidFill>
                    <a:latin typeface="Tahoma" charset="0"/>
                    <a:ea typeface="ＭＳ Ｐゴシック" charset="0"/>
                    <a:cs typeface="ＭＳ Ｐゴシック" charset="0"/>
                  </a:rPr>
                  <a:t>RNC</a:t>
                </a:r>
              </a:p>
            </p:txBody>
          </p:sp>
          <p:sp>
            <p:nvSpPr>
              <p:cNvPr id="177170" name="Rectangle 18"/>
              <p:cNvSpPr>
                <a:spLocks noChangeArrowheads="1"/>
              </p:cNvSpPr>
              <p:nvPr/>
            </p:nvSpPr>
            <p:spPr bwMode="auto">
              <a:xfrm>
                <a:off x="3948" y="3659"/>
                <a:ext cx="528" cy="384"/>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r>
                  <a:rPr lang="en-GB" b="1">
                    <a:solidFill>
                      <a:srgbClr val="FFFFFF"/>
                    </a:solidFill>
                    <a:latin typeface="Tahoma" charset="0"/>
                    <a:ea typeface="ＭＳ Ｐゴシック" charset="0"/>
                    <a:cs typeface="ＭＳ Ｐゴシック" charset="0"/>
                  </a:rPr>
                  <a:t>Node B</a:t>
                </a:r>
              </a:p>
            </p:txBody>
          </p:sp>
          <p:sp>
            <p:nvSpPr>
              <p:cNvPr id="177171" name="Text Box 19"/>
              <p:cNvSpPr txBox="1">
                <a:spLocks noChangeArrowheads="1"/>
              </p:cNvSpPr>
              <p:nvPr/>
            </p:nvSpPr>
            <p:spPr bwMode="auto">
              <a:xfrm>
                <a:off x="2206" y="2797"/>
                <a:ext cx="32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GB" sz="1400" b="1">
                    <a:solidFill>
                      <a:srgbClr val="FFFFFF"/>
                    </a:solidFill>
                    <a:latin typeface="Tahoma" charset="0"/>
                    <a:ea typeface="ＭＳ Ｐゴシック" charset="0"/>
                    <a:cs typeface="ＭＳ Ｐゴシック" charset="0"/>
                  </a:rPr>
                  <a:t>Iu-CS</a:t>
                </a:r>
              </a:p>
            </p:txBody>
          </p:sp>
          <p:sp>
            <p:nvSpPr>
              <p:cNvPr id="177172" name="Text Box 20"/>
              <p:cNvSpPr txBox="1">
                <a:spLocks noChangeArrowheads="1"/>
              </p:cNvSpPr>
              <p:nvPr/>
            </p:nvSpPr>
            <p:spPr bwMode="auto">
              <a:xfrm>
                <a:off x="3015" y="2516"/>
                <a:ext cx="32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GB" sz="1400" b="1">
                    <a:solidFill>
                      <a:srgbClr val="FFFFFF"/>
                    </a:solidFill>
                    <a:latin typeface="Tahoma" charset="0"/>
                    <a:ea typeface="ＭＳ Ｐゴシック" charset="0"/>
                    <a:cs typeface="ＭＳ Ｐゴシック" charset="0"/>
                  </a:rPr>
                  <a:t>Iu-PS</a:t>
                </a:r>
              </a:p>
            </p:txBody>
          </p:sp>
          <p:sp>
            <p:nvSpPr>
              <p:cNvPr id="177173" name="Text Box 21"/>
              <p:cNvSpPr txBox="1">
                <a:spLocks noChangeArrowheads="1"/>
              </p:cNvSpPr>
              <p:nvPr/>
            </p:nvSpPr>
            <p:spPr bwMode="auto">
              <a:xfrm>
                <a:off x="3715" y="2825"/>
                <a:ext cx="21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GB" sz="1400" b="1">
                    <a:solidFill>
                      <a:srgbClr val="FFFFFF"/>
                    </a:solidFill>
                    <a:latin typeface="Tahoma" charset="0"/>
                    <a:ea typeface="ＭＳ Ｐゴシック" charset="0"/>
                    <a:cs typeface="ＭＳ Ｐゴシック" charset="0"/>
                  </a:rPr>
                  <a:t>Iur</a:t>
                </a:r>
              </a:p>
            </p:txBody>
          </p:sp>
        </p:grpSp>
        <p:grpSp>
          <p:nvGrpSpPr>
            <p:cNvPr id="9341" name="Group 22"/>
            <p:cNvGrpSpPr>
              <a:grpSpLocks/>
            </p:cNvGrpSpPr>
            <p:nvPr/>
          </p:nvGrpSpPr>
          <p:grpSpPr bwMode="auto">
            <a:xfrm>
              <a:off x="5212" y="1360"/>
              <a:ext cx="377" cy="916"/>
              <a:chOff x="5212" y="1360"/>
              <a:chExt cx="377" cy="916"/>
            </a:xfrm>
          </p:grpSpPr>
          <p:sp>
            <p:nvSpPr>
              <p:cNvPr id="9342" name="Line 23"/>
              <p:cNvSpPr>
                <a:spLocks noChangeShapeType="1"/>
              </p:cNvSpPr>
              <p:nvPr/>
            </p:nvSpPr>
            <p:spPr bwMode="auto">
              <a:xfrm flipV="1">
                <a:off x="5290" y="2113"/>
                <a:ext cx="1" cy="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343" name="Line 24"/>
              <p:cNvSpPr>
                <a:spLocks noChangeShapeType="1"/>
              </p:cNvSpPr>
              <p:nvPr/>
            </p:nvSpPr>
            <p:spPr bwMode="auto">
              <a:xfrm flipV="1">
                <a:off x="5436" y="2113"/>
                <a:ext cx="1" cy="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344" name="Line 25"/>
              <p:cNvSpPr>
                <a:spLocks noChangeShapeType="1"/>
              </p:cNvSpPr>
              <p:nvPr/>
            </p:nvSpPr>
            <p:spPr bwMode="auto">
              <a:xfrm flipV="1">
                <a:off x="5588" y="2113"/>
                <a:ext cx="1" cy="1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345" name="Freeform 26"/>
              <p:cNvSpPr>
                <a:spLocks/>
              </p:cNvSpPr>
              <p:nvPr/>
            </p:nvSpPr>
            <p:spPr bwMode="auto">
              <a:xfrm>
                <a:off x="5217" y="1529"/>
                <a:ext cx="146" cy="129"/>
              </a:xfrm>
              <a:custGeom>
                <a:avLst/>
                <a:gdLst>
                  <a:gd name="T0" fmla="*/ 0 w 26"/>
                  <a:gd name="T1" fmla="*/ 724 h 23"/>
                  <a:gd name="T2" fmla="*/ 124 w 26"/>
                  <a:gd name="T3" fmla="*/ 628 h 23"/>
                  <a:gd name="T4" fmla="*/ 253 w 26"/>
                  <a:gd name="T5" fmla="*/ 533 h 23"/>
                  <a:gd name="T6" fmla="*/ 348 w 26"/>
                  <a:gd name="T7" fmla="*/ 409 h 23"/>
                  <a:gd name="T8" fmla="*/ 472 w 26"/>
                  <a:gd name="T9" fmla="*/ 314 h 23"/>
                  <a:gd name="T10" fmla="*/ 601 w 26"/>
                  <a:gd name="T11" fmla="*/ 219 h 23"/>
                  <a:gd name="T12" fmla="*/ 724 w 26"/>
                  <a:gd name="T13" fmla="*/ 95 h 23"/>
                  <a:gd name="T14" fmla="*/ 820 w 26"/>
                  <a:gd name="T15" fmla="*/ 0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23">
                    <a:moveTo>
                      <a:pt x="0" y="23"/>
                    </a:moveTo>
                    <a:lnTo>
                      <a:pt x="4" y="20"/>
                    </a:lnTo>
                    <a:lnTo>
                      <a:pt x="8" y="17"/>
                    </a:lnTo>
                    <a:lnTo>
                      <a:pt x="11" y="13"/>
                    </a:lnTo>
                    <a:lnTo>
                      <a:pt x="15" y="10"/>
                    </a:lnTo>
                    <a:lnTo>
                      <a:pt x="19" y="7"/>
                    </a:lnTo>
                    <a:lnTo>
                      <a:pt x="23" y="3"/>
                    </a:lnTo>
                    <a:lnTo>
                      <a:pt x="26" y="0"/>
                    </a:lnTo>
                  </a:path>
                </a:pathLst>
              </a:custGeom>
              <a:noFill/>
              <a:ln w="174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346" name="Freeform 27"/>
              <p:cNvSpPr>
                <a:spLocks/>
              </p:cNvSpPr>
              <p:nvPr/>
            </p:nvSpPr>
            <p:spPr bwMode="auto">
              <a:xfrm>
                <a:off x="5363" y="1360"/>
                <a:ext cx="152" cy="169"/>
              </a:xfrm>
              <a:custGeom>
                <a:avLst/>
                <a:gdLst>
                  <a:gd name="T0" fmla="*/ 0 w 27"/>
                  <a:gd name="T1" fmla="*/ 952 h 30"/>
                  <a:gd name="T2" fmla="*/ 129 w 27"/>
                  <a:gd name="T3" fmla="*/ 822 h 30"/>
                  <a:gd name="T4" fmla="*/ 253 w 27"/>
                  <a:gd name="T5" fmla="*/ 699 h 30"/>
                  <a:gd name="T6" fmla="*/ 383 w 27"/>
                  <a:gd name="T7" fmla="*/ 569 h 30"/>
                  <a:gd name="T8" fmla="*/ 473 w 27"/>
                  <a:gd name="T9" fmla="*/ 411 h 30"/>
                  <a:gd name="T10" fmla="*/ 602 w 27"/>
                  <a:gd name="T11" fmla="*/ 287 h 30"/>
                  <a:gd name="T12" fmla="*/ 726 w 27"/>
                  <a:gd name="T13" fmla="*/ 158 h 30"/>
                  <a:gd name="T14" fmla="*/ 856 w 27"/>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30">
                    <a:moveTo>
                      <a:pt x="0" y="30"/>
                    </a:moveTo>
                    <a:lnTo>
                      <a:pt x="4" y="26"/>
                    </a:lnTo>
                    <a:lnTo>
                      <a:pt x="8" y="22"/>
                    </a:lnTo>
                    <a:lnTo>
                      <a:pt x="12" y="18"/>
                    </a:lnTo>
                    <a:lnTo>
                      <a:pt x="15" y="13"/>
                    </a:lnTo>
                    <a:lnTo>
                      <a:pt x="19" y="9"/>
                    </a:lnTo>
                    <a:lnTo>
                      <a:pt x="23" y="5"/>
                    </a:lnTo>
                    <a:lnTo>
                      <a:pt x="27" y="0"/>
                    </a:lnTo>
                  </a:path>
                </a:pathLst>
              </a:custGeom>
              <a:noFill/>
              <a:ln w="174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347" name="Rectangle 28"/>
              <p:cNvSpPr>
                <a:spLocks noChangeArrowheads="1"/>
              </p:cNvSpPr>
              <p:nvPr/>
            </p:nvSpPr>
            <p:spPr bwMode="auto">
              <a:xfrm rot="18900000">
                <a:off x="5212" y="2198"/>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Q301</a:t>
                </a:r>
                <a:endParaRPr lang="en-GB" sz="1300" b="1" smtClean="0">
                  <a:solidFill>
                    <a:srgbClr val="FFFFFF"/>
                  </a:solidFill>
                  <a:latin typeface="Tahoma" charset="0"/>
                  <a:ea typeface="ＭＳ Ｐゴシック" charset="0"/>
                  <a:cs typeface="ＭＳ Ｐゴシック" charset="0"/>
                </a:endParaRPr>
              </a:p>
            </p:txBody>
          </p:sp>
          <p:sp>
            <p:nvSpPr>
              <p:cNvPr id="9348" name="Rectangle 29"/>
              <p:cNvSpPr>
                <a:spLocks noChangeArrowheads="1"/>
              </p:cNvSpPr>
              <p:nvPr/>
            </p:nvSpPr>
            <p:spPr bwMode="auto">
              <a:xfrm rot="18900000">
                <a:off x="5364" y="2198"/>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Q401</a:t>
                </a:r>
                <a:endParaRPr lang="en-GB" sz="1300" b="1" smtClean="0">
                  <a:solidFill>
                    <a:srgbClr val="FFFFFF"/>
                  </a:solidFill>
                  <a:latin typeface="Tahoma" charset="0"/>
                  <a:ea typeface="ＭＳ Ｐゴシック" charset="0"/>
                  <a:cs typeface="ＭＳ Ｐゴシック" charset="0"/>
                </a:endParaRPr>
              </a:p>
            </p:txBody>
          </p:sp>
        </p:grpSp>
      </p:grpSp>
      <p:sp>
        <p:nvSpPr>
          <p:cNvPr id="9218" name="Rectangle 30"/>
          <p:cNvSpPr>
            <a:spLocks noGrp="1" noChangeArrowheads="1"/>
          </p:cNvSpPr>
          <p:nvPr>
            <p:ph type="title"/>
          </p:nvPr>
        </p:nvSpPr>
        <p:spPr>
          <a:xfrm>
            <a:off x="218020" y="533400"/>
            <a:ext cx="7914216" cy="762000"/>
          </a:xfrm>
        </p:spPr>
        <p:txBody>
          <a:bodyPr/>
          <a:lstStyle/>
          <a:p>
            <a:r>
              <a:rPr lang="en-GB">
                <a:latin typeface="Tahoma" charset="0"/>
                <a:ea typeface="ＭＳ Ｐゴシック" charset="0"/>
              </a:rPr>
              <a:t>GSM, GPRS and Umts interfaces</a:t>
            </a:r>
          </a:p>
        </p:txBody>
      </p:sp>
      <p:sp>
        <p:nvSpPr>
          <p:cNvPr id="177183" name="Text Box 31"/>
          <p:cNvSpPr txBox="1">
            <a:spLocks noChangeArrowheads="1"/>
          </p:cNvSpPr>
          <p:nvPr/>
        </p:nvSpPr>
        <p:spPr bwMode="auto">
          <a:xfrm>
            <a:off x="55" y="1452564"/>
            <a:ext cx="19030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GB" sz="1400" b="1">
                <a:solidFill>
                  <a:srgbClr val="FFFFFF"/>
                </a:solidFill>
                <a:latin typeface="Tahoma" charset="0"/>
                <a:ea typeface="ＭＳ Ｐゴシック" charset="0"/>
                <a:cs typeface="ＭＳ Ｐゴシック" charset="0"/>
              </a:rPr>
              <a:t>PSTN</a:t>
            </a:r>
          </a:p>
          <a:p>
            <a:pPr eaLnBrk="0" fontAlgn="base" hangingPunct="0">
              <a:spcBef>
                <a:spcPct val="0"/>
              </a:spcBef>
              <a:spcAft>
                <a:spcPct val="0"/>
              </a:spcAft>
              <a:defRPr/>
            </a:pPr>
            <a:r>
              <a:rPr lang="en-GB" sz="1400" b="1">
                <a:solidFill>
                  <a:srgbClr val="FFFFFF"/>
                </a:solidFill>
                <a:latin typeface="Tahoma" charset="0"/>
                <a:ea typeface="ＭＳ Ｐゴシック" charset="0"/>
                <a:cs typeface="ＭＳ Ｐゴシック" charset="0"/>
              </a:rPr>
              <a:t>CN (Core Network)</a:t>
            </a:r>
          </a:p>
        </p:txBody>
      </p:sp>
      <p:sp>
        <p:nvSpPr>
          <p:cNvPr id="177184" name="Line 32"/>
          <p:cNvSpPr>
            <a:spLocks noChangeShapeType="1"/>
          </p:cNvSpPr>
          <p:nvPr/>
        </p:nvSpPr>
        <p:spPr bwMode="auto">
          <a:xfrm>
            <a:off x="4140200" y="1541463"/>
            <a:ext cx="0" cy="49530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185" name="Line 33"/>
          <p:cNvSpPr>
            <a:spLocks noChangeShapeType="1"/>
          </p:cNvSpPr>
          <p:nvPr/>
        </p:nvSpPr>
        <p:spPr bwMode="auto">
          <a:xfrm>
            <a:off x="330208" y="3998913"/>
            <a:ext cx="115316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186" name="Line 34"/>
          <p:cNvSpPr>
            <a:spLocks noChangeShapeType="1"/>
          </p:cNvSpPr>
          <p:nvPr/>
        </p:nvSpPr>
        <p:spPr bwMode="auto">
          <a:xfrm>
            <a:off x="101604" y="1693863"/>
            <a:ext cx="117602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187" name="Text Box 35"/>
          <p:cNvSpPr txBox="1">
            <a:spLocks noChangeArrowheads="1"/>
          </p:cNvSpPr>
          <p:nvPr/>
        </p:nvSpPr>
        <p:spPr bwMode="auto">
          <a:xfrm>
            <a:off x="9958777" y="1433514"/>
            <a:ext cx="19030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eaLnBrk="0" fontAlgn="base" hangingPunct="0">
              <a:spcBef>
                <a:spcPct val="0"/>
              </a:spcBef>
              <a:spcAft>
                <a:spcPct val="0"/>
              </a:spcAft>
              <a:defRPr/>
            </a:pPr>
            <a:r>
              <a:rPr lang="en-GB" sz="1400" b="1">
                <a:solidFill>
                  <a:srgbClr val="FFFFFF"/>
                </a:solidFill>
                <a:latin typeface="Tahoma" charset="0"/>
                <a:ea typeface="ＭＳ Ｐゴシック" charset="0"/>
                <a:cs typeface="ＭＳ Ｐゴシック" charset="0"/>
              </a:rPr>
              <a:t>PDN (Internet)</a:t>
            </a:r>
          </a:p>
          <a:p>
            <a:pPr algn="r" eaLnBrk="0" fontAlgn="base" hangingPunct="0">
              <a:spcBef>
                <a:spcPct val="0"/>
              </a:spcBef>
              <a:spcAft>
                <a:spcPct val="0"/>
              </a:spcAft>
              <a:defRPr/>
            </a:pPr>
            <a:r>
              <a:rPr lang="en-GB" sz="1400" b="1">
                <a:solidFill>
                  <a:srgbClr val="FFFFFF"/>
                </a:solidFill>
                <a:latin typeface="Tahoma" charset="0"/>
                <a:ea typeface="ＭＳ Ｐゴシック" charset="0"/>
                <a:cs typeface="ＭＳ Ｐゴシック" charset="0"/>
              </a:rPr>
              <a:t>CN (Core Network)</a:t>
            </a:r>
          </a:p>
        </p:txBody>
      </p:sp>
      <p:sp>
        <p:nvSpPr>
          <p:cNvPr id="177188" name="Text Box 36"/>
          <p:cNvSpPr txBox="1">
            <a:spLocks noChangeArrowheads="1"/>
          </p:cNvSpPr>
          <p:nvPr/>
        </p:nvSpPr>
        <p:spPr bwMode="auto">
          <a:xfrm>
            <a:off x="9061038" y="3738564"/>
            <a:ext cx="28007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eaLnBrk="0" fontAlgn="base" hangingPunct="0">
              <a:spcBef>
                <a:spcPct val="0"/>
              </a:spcBef>
              <a:spcAft>
                <a:spcPct val="0"/>
              </a:spcAft>
              <a:defRPr/>
            </a:pPr>
            <a:r>
              <a:rPr lang="en-GB" sz="1400" b="1">
                <a:solidFill>
                  <a:srgbClr val="FFFFFF"/>
                </a:solidFill>
                <a:latin typeface="Tahoma" charset="0"/>
                <a:ea typeface="ＭＳ Ｐゴシック" charset="0"/>
                <a:cs typeface="ＭＳ Ｐゴシック" charset="0"/>
              </a:rPr>
              <a:t>CN (Core Network)</a:t>
            </a:r>
          </a:p>
          <a:p>
            <a:pPr algn="r" eaLnBrk="0" fontAlgn="base" hangingPunct="0">
              <a:spcBef>
                <a:spcPct val="0"/>
              </a:spcBef>
              <a:spcAft>
                <a:spcPct val="0"/>
              </a:spcAft>
              <a:defRPr/>
            </a:pPr>
            <a:r>
              <a:rPr lang="en-GB" sz="1400" b="1">
                <a:solidFill>
                  <a:srgbClr val="FFFFFF"/>
                </a:solidFill>
                <a:latin typeface="Tahoma" charset="0"/>
                <a:ea typeface="ＭＳ Ｐゴシック" charset="0"/>
                <a:cs typeface="ＭＳ Ｐゴシック" charset="0"/>
              </a:rPr>
              <a:t>RAN (Radio Access Network)</a:t>
            </a:r>
          </a:p>
        </p:txBody>
      </p:sp>
      <p:sp>
        <p:nvSpPr>
          <p:cNvPr id="177189" name="Text Box 37"/>
          <p:cNvSpPr txBox="1">
            <a:spLocks noChangeArrowheads="1"/>
          </p:cNvSpPr>
          <p:nvPr/>
        </p:nvSpPr>
        <p:spPr bwMode="auto">
          <a:xfrm rot="-5394977">
            <a:off x="3174618" y="5358973"/>
            <a:ext cx="19059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GB" sz="1400" b="1">
                <a:solidFill>
                  <a:srgbClr val="FFFFFF"/>
                </a:solidFill>
                <a:latin typeface="Tahoma" charset="0"/>
                <a:ea typeface="ＭＳ Ｐゴシック" charset="0"/>
                <a:cs typeface="ＭＳ Ｐゴシック" charset="0"/>
              </a:rPr>
              <a:t>CS (Circuit Switch)</a:t>
            </a:r>
          </a:p>
          <a:p>
            <a:pPr eaLnBrk="0" fontAlgn="base" hangingPunct="0">
              <a:spcBef>
                <a:spcPct val="0"/>
              </a:spcBef>
              <a:spcAft>
                <a:spcPct val="0"/>
              </a:spcAft>
              <a:defRPr/>
            </a:pPr>
            <a:r>
              <a:rPr lang="en-GB" sz="1400" b="1">
                <a:solidFill>
                  <a:srgbClr val="FFFFFF"/>
                </a:solidFill>
                <a:latin typeface="Tahoma" charset="0"/>
                <a:ea typeface="ＭＳ Ｐゴシック" charset="0"/>
                <a:cs typeface="ＭＳ Ｐゴシック" charset="0"/>
              </a:rPr>
              <a:t>PS (Packet Switch)</a:t>
            </a:r>
          </a:p>
        </p:txBody>
      </p:sp>
      <p:sp>
        <p:nvSpPr>
          <p:cNvPr id="177206" name="AutoShape 54"/>
          <p:cNvSpPr>
            <a:spLocks noChangeArrowheads="1"/>
          </p:cNvSpPr>
          <p:nvPr/>
        </p:nvSpPr>
        <p:spPr bwMode="auto">
          <a:xfrm>
            <a:off x="1670135" y="6443802"/>
            <a:ext cx="461433" cy="331787"/>
          </a:xfrm>
          <a:prstGeom prst="lightningBol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207" name="Text Box 55"/>
          <p:cNvSpPr txBox="1">
            <a:spLocks noChangeArrowheads="1"/>
          </p:cNvSpPr>
          <p:nvPr/>
        </p:nvSpPr>
        <p:spPr bwMode="auto">
          <a:xfrm>
            <a:off x="2129371" y="6548576"/>
            <a:ext cx="488510"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GB" sz="1400" b="1">
                <a:solidFill>
                  <a:srgbClr val="FFFFFF"/>
                </a:solidFill>
                <a:latin typeface="Tahoma" charset="0"/>
                <a:ea typeface="ＭＳ Ｐゴシック" charset="0"/>
                <a:cs typeface="ＭＳ Ｐゴシック" charset="0"/>
              </a:rPr>
              <a:t>Um</a:t>
            </a:r>
          </a:p>
        </p:txBody>
      </p:sp>
      <p:sp>
        <p:nvSpPr>
          <p:cNvPr id="177208" name="Line 56"/>
          <p:cNvSpPr>
            <a:spLocks noChangeShapeType="1"/>
          </p:cNvSpPr>
          <p:nvPr/>
        </p:nvSpPr>
        <p:spPr bwMode="auto">
          <a:xfrm flipH="1" flipV="1">
            <a:off x="2133600" y="3581400"/>
            <a:ext cx="20320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210" name="Text Box 58"/>
          <p:cNvSpPr txBox="1">
            <a:spLocks noChangeArrowheads="1"/>
          </p:cNvSpPr>
          <p:nvPr/>
        </p:nvSpPr>
        <p:spPr bwMode="auto">
          <a:xfrm>
            <a:off x="2137833" y="4100650"/>
            <a:ext cx="325730"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GB" sz="1400" b="1">
                <a:solidFill>
                  <a:srgbClr val="FFFFFF"/>
                </a:solidFill>
                <a:latin typeface="Tahoma" charset="0"/>
                <a:ea typeface="ＭＳ Ｐゴシック" charset="0"/>
                <a:cs typeface="ＭＳ Ｐゴシック" charset="0"/>
              </a:rPr>
              <a:t>A</a:t>
            </a:r>
          </a:p>
        </p:txBody>
      </p:sp>
      <p:sp>
        <p:nvSpPr>
          <p:cNvPr id="177211" name="Line 59"/>
          <p:cNvSpPr>
            <a:spLocks noChangeShapeType="1"/>
          </p:cNvSpPr>
          <p:nvPr/>
        </p:nvSpPr>
        <p:spPr bwMode="auto">
          <a:xfrm>
            <a:off x="2133600" y="2209800"/>
            <a:ext cx="2032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212" name="Line 60"/>
          <p:cNvSpPr>
            <a:spLocks noChangeShapeType="1"/>
          </p:cNvSpPr>
          <p:nvPr/>
        </p:nvSpPr>
        <p:spPr bwMode="auto">
          <a:xfrm flipV="1">
            <a:off x="2235200" y="2895739"/>
            <a:ext cx="2032000" cy="588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213" name="Line 61"/>
          <p:cNvSpPr>
            <a:spLocks noChangeShapeType="1"/>
          </p:cNvSpPr>
          <p:nvPr/>
        </p:nvSpPr>
        <p:spPr bwMode="auto">
          <a:xfrm>
            <a:off x="2159000" y="1389063"/>
            <a:ext cx="0" cy="3409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214" name="Freeform 62"/>
          <p:cNvSpPr>
            <a:spLocks/>
          </p:cNvSpPr>
          <p:nvPr/>
        </p:nvSpPr>
        <p:spPr bwMode="auto">
          <a:xfrm>
            <a:off x="1100672" y="4741863"/>
            <a:ext cx="2082800" cy="1365250"/>
          </a:xfrm>
          <a:custGeom>
            <a:avLst/>
            <a:gdLst>
              <a:gd name="T0" fmla="*/ 0 w 984"/>
              <a:gd name="T1" fmla="*/ 860 h 860"/>
              <a:gd name="T2" fmla="*/ 480 w 984"/>
              <a:gd name="T3" fmla="*/ 0 h 860"/>
              <a:gd name="T4" fmla="*/ 984 w 984"/>
              <a:gd name="T5" fmla="*/ 860 h 860"/>
            </a:gdLst>
            <a:ahLst/>
            <a:cxnLst>
              <a:cxn ang="0">
                <a:pos x="T0" y="T1"/>
              </a:cxn>
              <a:cxn ang="0">
                <a:pos x="T2" y="T3"/>
              </a:cxn>
              <a:cxn ang="0">
                <a:pos x="T4" y="T5"/>
              </a:cxn>
            </a:cxnLst>
            <a:rect l="0" t="0" r="r" b="b"/>
            <a:pathLst>
              <a:path w="984" h="860">
                <a:moveTo>
                  <a:pt x="0" y="860"/>
                </a:moveTo>
                <a:lnTo>
                  <a:pt x="480" y="0"/>
                </a:lnTo>
                <a:lnTo>
                  <a:pt x="984" y="860"/>
                </a:lnTo>
              </a:path>
            </a:pathLst>
          </a:custGeom>
          <a:noFill/>
          <a:ln w="9525">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215" name="Rectangle 63"/>
          <p:cNvSpPr>
            <a:spLocks noChangeArrowheads="1"/>
          </p:cNvSpPr>
          <p:nvPr/>
        </p:nvSpPr>
        <p:spPr bwMode="auto">
          <a:xfrm>
            <a:off x="2658533" y="5808663"/>
            <a:ext cx="1117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r>
              <a:rPr lang="en-GB" b="1">
                <a:solidFill>
                  <a:srgbClr val="FFFFFF"/>
                </a:solidFill>
                <a:latin typeface="Tahoma" charset="0"/>
                <a:ea typeface="ＭＳ Ｐゴシック" charset="0"/>
                <a:cs typeface="ＭＳ Ｐゴシック" charset="0"/>
              </a:rPr>
              <a:t>BTS</a:t>
            </a:r>
          </a:p>
        </p:txBody>
      </p:sp>
      <p:sp>
        <p:nvSpPr>
          <p:cNvPr id="177216" name="Rectangle 64"/>
          <p:cNvSpPr>
            <a:spLocks noChangeArrowheads="1"/>
          </p:cNvSpPr>
          <p:nvPr/>
        </p:nvSpPr>
        <p:spPr bwMode="auto">
          <a:xfrm>
            <a:off x="1591733" y="4456113"/>
            <a:ext cx="1117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r>
              <a:rPr lang="en-GB" b="1">
                <a:solidFill>
                  <a:srgbClr val="FFFFFF"/>
                </a:solidFill>
                <a:latin typeface="Tahoma" charset="0"/>
                <a:ea typeface="ＭＳ Ｐゴシック" charset="0"/>
                <a:cs typeface="ＭＳ Ｐゴシック" charset="0"/>
              </a:rPr>
              <a:t>BSC</a:t>
            </a:r>
          </a:p>
        </p:txBody>
      </p:sp>
      <p:sp>
        <p:nvSpPr>
          <p:cNvPr id="177217" name="Rectangle 65"/>
          <p:cNvSpPr>
            <a:spLocks noChangeArrowheads="1"/>
          </p:cNvSpPr>
          <p:nvPr/>
        </p:nvSpPr>
        <p:spPr bwMode="auto">
          <a:xfrm>
            <a:off x="575733" y="5808663"/>
            <a:ext cx="1117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r>
              <a:rPr lang="en-GB" b="1">
                <a:solidFill>
                  <a:srgbClr val="FFFFFF"/>
                </a:solidFill>
                <a:latin typeface="Tahoma" charset="0"/>
                <a:ea typeface="ＭＳ Ｐゴシック" charset="0"/>
                <a:cs typeface="ＭＳ Ｐゴシック" charset="0"/>
              </a:rPr>
              <a:t>BTS</a:t>
            </a:r>
          </a:p>
        </p:txBody>
      </p:sp>
      <p:sp>
        <p:nvSpPr>
          <p:cNvPr id="177218" name="Rectangle 66"/>
          <p:cNvSpPr>
            <a:spLocks noChangeArrowheads="1"/>
          </p:cNvSpPr>
          <p:nvPr/>
        </p:nvSpPr>
        <p:spPr bwMode="auto">
          <a:xfrm>
            <a:off x="1608667" y="3217863"/>
            <a:ext cx="1117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r>
              <a:rPr lang="en-GB" b="1">
                <a:solidFill>
                  <a:srgbClr val="FFFFFF"/>
                </a:solidFill>
                <a:latin typeface="Tahoma" charset="0"/>
                <a:ea typeface="ＭＳ Ｐゴシック" charset="0"/>
                <a:cs typeface="ＭＳ Ｐゴシック" charset="0"/>
              </a:rPr>
              <a:t>MSC/</a:t>
            </a:r>
          </a:p>
          <a:p>
            <a:pPr algn="ctr" eaLnBrk="0" fontAlgn="base" hangingPunct="0">
              <a:spcBef>
                <a:spcPct val="0"/>
              </a:spcBef>
              <a:spcAft>
                <a:spcPct val="0"/>
              </a:spcAft>
              <a:defRPr/>
            </a:pPr>
            <a:r>
              <a:rPr lang="en-GB" b="1">
                <a:solidFill>
                  <a:srgbClr val="FFFFFF"/>
                </a:solidFill>
                <a:latin typeface="Tahoma" charset="0"/>
                <a:ea typeface="ＭＳ Ｐゴシック" charset="0"/>
                <a:cs typeface="ＭＳ Ｐゴシック" charset="0"/>
              </a:rPr>
              <a:t>VLR</a:t>
            </a:r>
            <a:endParaRPr lang="en-GB" sz="1400" b="1">
              <a:solidFill>
                <a:srgbClr val="FFFFFF"/>
              </a:solidFill>
              <a:latin typeface="Tahoma" charset="0"/>
              <a:ea typeface="ＭＳ Ｐゴシック" charset="0"/>
              <a:cs typeface="ＭＳ Ｐゴシック" charset="0"/>
            </a:endParaRPr>
          </a:p>
        </p:txBody>
      </p:sp>
      <p:sp>
        <p:nvSpPr>
          <p:cNvPr id="177219" name="Rectangle 67"/>
          <p:cNvSpPr>
            <a:spLocks noChangeArrowheads="1"/>
          </p:cNvSpPr>
          <p:nvPr/>
        </p:nvSpPr>
        <p:spPr bwMode="auto">
          <a:xfrm>
            <a:off x="1566333" y="1960563"/>
            <a:ext cx="1117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r>
              <a:rPr lang="en-GB" b="1">
                <a:solidFill>
                  <a:srgbClr val="FFFFFF"/>
                </a:solidFill>
                <a:latin typeface="Tahoma" charset="0"/>
                <a:ea typeface="ＭＳ Ｐゴシック" charset="0"/>
                <a:cs typeface="ＭＳ Ｐゴシック" charset="0"/>
              </a:rPr>
              <a:t>GMSC</a:t>
            </a:r>
          </a:p>
        </p:txBody>
      </p:sp>
      <p:sp>
        <p:nvSpPr>
          <p:cNvPr id="177221" name="Text Box 69"/>
          <p:cNvSpPr txBox="1">
            <a:spLocks noChangeArrowheads="1"/>
          </p:cNvSpPr>
          <p:nvPr/>
        </p:nvSpPr>
        <p:spPr bwMode="auto">
          <a:xfrm>
            <a:off x="2569733" y="5167451"/>
            <a:ext cx="580407"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GB" sz="1400" b="1">
                <a:solidFill>
                  <a:srgbClr val="FFFFFF"/>
                </a:solidFill>
                <a:latin typeface="Tahoma" charset="0"/>
                <a:ea typeface="ＭＳ Ｐゴシック" charset="0"/>
                <a:cs typeface="ＭＳ Ｐゴシック" charset="0"/>
              </a:rPr>
              <a:t>Abis</a:t>
            </a:r>
          </a:p>
        </p:txBody>
      </p:sp>
      <p:sp>
        <p:nvSpPr>
          <p:cNvPr id="177222" name="Text Box 70"/>
          <p:cNvSpPr txBox="1">
            <a:spLocks noChangeArrowheads="1"/>
          </p:cNvSpPr>
          <p:nvPr/>
        </p:nvSpPr>
        <p:spPr bwMode="auto">
          <a:xfrm>
            <a:off x="3073493" y="2260738"/>
            <a:ext cx="304503"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GB" sz="1400" b="1">
                <a:solidFill>
                  <a:srgbClr val="FFFFFF"/>
                </a:solidFill>
                <a:latin typeface="Tahoma" charset="0"/>
                <a:ea typeface="ＭＳ Ｐゴシック" charset="0"/>
                <a:cs typeface="ＭＳ Ｐゴシック" charset="0"/>
              </a:rPr>
              <a:t>C</a:t>
            </a:r>
          </a:p>
        </p:txBody>
      </p:sp>
      <p:sp>
        <p:nvSpPr>
          <p:cNvPr id="177223" name="Text Box 71"/>
          <p:cNvSpPr txBox="1">
            <a:spLocks noChangeArrowheads="1"/>
          </p:cNvSpPr>
          <p:nvPr/>
        </p:nvSpPr>
        <p:spPr bwMode="auto">
          <a:xfrm>
            <a:off x="2995160" y="2895738"/>
            <a:ext cx="320633"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GB" sz="1400" b="1">
                <a:solidFill>
                  <a:srgbClr val="FFFFFF"/>
                </a:solidFill>
                <a:latin typeface="Tahoma" charset="0"/>
                <a:ea typeface="ＭＳ Ｐゴシック" charset="0"/>
                <a:cs typeface="ＭＳ Ｐゴシック" charset="0"/>
              </a:rPr>
              <a:t>D</a:t>
            </a:r>
          </a:p>
        </p:txBody>
      </p:sp>
      <p:sp>
        <p:nvSpPr>
          <p:cNvPr id="177224" name="Text Box 72"/>
          <p:cNvSpPr txBox="1">
            <a:spLocks noChangeArrowheads="1"/>
          </p:cNvSpPr>
          <p:nvPr/>
        </p:nvSpPr>
        <p:spPr bwMode="auto">
          <a:xfrm>
            <a:off x="3342217" y="3646494"/>
            <a:ext cx="288986"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GB" sz="1400" b="1">
                <a:solidFill>
                  <a:srgbClr val="FFFFFF"/>
                </a:solidFill>
                <a:latin typeface="Tahoma" charset="0"/>
                <a:ea typeface="ＭＳ Ｐゴシック" charset="0"/>
                <a:cs typeface="ＭＳ Ｐゴシック" charset="0"/>
              </a:rPr>
              <a:t>F</a:t>
            </a:r>
          </a:p>
        </p:txBody>
      </p:sp>
      <p:sp>
        <p:nvSpPr>
          <p:cNvPr id="177226" name="AutoShape 74"/>
          <p:cNvSpPr>
            <a:spLocks noChangeArrowheads="1"/>
          </p:cNvSpPr>
          <p:nvPr/>
        </p:nvSpPr>
        <p:spPr bwMode="auto">
          <a:xfrm>
            <a:off x="2722126" y="6481902"/>
            <a:ext cx="461433" cy="331787"/>
          </a:xfrm>
          <a:prstGeom prst="lightningBol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9244" name="Line 75"/>
          <p:cNvSpPr>
            <a:spLocks noChangeShapeType="1"/>
          </p:cNvSpPr>
          <p:nvPr/>
        </p:nvSpPr>
        <p:spPr bwMode="auto">
          <a:xfrm flipV="1">
            <a:off x="10875436" y="3354527"/>
            <a:ext cx="2117" cy="269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45" name="Rectangle 77"/>
          <p:cNvSpPr>
            <a:spLocks noChangeArrowheads="1"/>
          </p:cNvSpPr>
          <p:nvPr/>
        </p:nvSpPr>
        <p:spPr bwMode="auto">
          <a:xfrm rot="-2700000">
            <a:off x="10710540" y="3488896"/>
            <a:ext cx="2749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Q201</a:t>
            </a:r>
            <a:endParaRPr lang="en-GB" sz="1300" b="1" smtClean="0">
              <a:solidFill>
                <a:srgbClr val="FFFFFF"/>
              </a:solidFill>
              <a:latin typeface="Tahoma" charset="0"/>
              <a:ea typeface="ＭＳ Ｐゴシック" charset="0"/>
              <a:cs typeface="ＭＳ Ｐゴシック" charset="0"/>
            </a:endParaRPr>
          </a:p>
        </p:txBody>
      </p:sp>
      <p:sp>
        <p:nvSpPr>
          <p:cNvPr id="177288" name="Rectangle 136"/>
          <p:cNvSpPr>
            <a:spLocks noChangeArrowheads="1"/>
          </p:cNvSpPr>
          <p:nvPr/>
        </p:nvSpPr>
        <p:spPr bwMode="auto">
          <a:xfrm>
            <a:off x="1608667" y="3217863"/>
            <a:ext cx="11176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r>
              <a:rPr lang="en-GB" b="1">
                <a:solidFill>
                  <a:srgbClr val="FFFFFF"/>
                </a:solidFill>
                <a:latin typeface="Tahoma" charset="0"/>
                <a:ea typeface="ＭＳ Ｐゴシック" charset="0"/>
                <a:cs typeface="ＭＳ Ｐゴシック" charset="0"/>
              </a:rPr>
              <a:t>MSC/</a:t>
            </a:r>
          </a:p>
          <a:p>
            <a:pPr algn="ctr" eaLnBrk="0" fontAlgn="base" hangingPunct="0">
              <a:spcBef>
                <a:spcPct val="0"/>
              </a:spcBef>
              <a:spcAft>
                <a:spcPct val="0"/>
              </a:spcAft>
              <a:defRPr/>
            </a:pPr>
            <a:r>
              <a:rPr lang="en-GB" b="1">
                <a:solidFill>
                  <a:srgbClr val="FFFFFF"/>
                </a:solidFill>
                <a:latin typeface="Tahoma" charset="0"/>
                <a:ea typeface="ＭＳ Ｐゴシック" charset="0"/>
                <a:cs typeface="ＭＳ Ｐゴシック" charset="0"/>
              </a:rPr>
              <a:t>VLR</a:t>
            </a:r>
            <a:endParaRPr lang="en-GB" sz="1400" b="1">
              <a:solidFill>
                <a:srgbClr val="FFFFFF"/>
              </a:solidFill>
              <a:latin typeface="Tahoma" charset="0"/>
              <a:ea typeface="ＭＳ Ｐゴシック" charset="0"/>
              <a:cs typeface="ＭＳ Ｐゴシック" charset="0"/>
            </a:endParaRPr>
          </a:p>
        </p:txBody>
      </p:sp>
      <p:grpSp>
        <p:nvGrpSpPr>
          <p:cNvPr id="9247" name="Group 159"/>
          <p:cNvGrpSpPr>
            <a:grpSpLocks/>
          </p:cNvGrpSpPr>
          <p:nvPr/>
        </p:nvGrpSpPr>
        <p:grpSpPr bwMode="auto">
          <a:xfrm>
            <a:off x="4" y="2514739"/>
            <a:ext cx="1617133" cy="1312863"/>
            <a:chOff x="0" y="1584"/>
            <a:chExt cx="764" cy="827"/>
          </a:xfrm>
        </p:grpSpPr>
        <p:sp>
          <p:nvSpPr>
            <p:cNvPr id="177289" name="Rectangle 137"/>
            <p:cNvSpPr>
              <a:spLocks noChangeArrowheads="1"/>
            </p:cNvSpPr>
            <p:nvPr/>
          </p:nvSpPr>
          <p:spPr bwMode="auto">
            <a:xfrm>
              <a:off x="0" y="1584"/>
              <a:ext cx="572" cy="384"/>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r>
                <a:rPr lang="en-GB">
                  <a:solidFill>
                    <a:srgbClr val="FFFFFF"/>
                  </a:solidFill>
                  <a:latin typeface="Arial" charset="0"/>
                  <a:ea typeface="ＭＳ Ｐゴシック" charset="0"/>
                  <a:cs typeface="ＭＳ Ｐゴシック" charset="0"/>
                </a:rPr>
                <a:t>IN/SCP</a:t>
              </a:r>
            </a:p>
          </p:txBody>
        </p:sp>
        <p:sp>
          <p:nvSpPr>
            <p:cNvPr id="177290" name="Text Box 138"/>
            <p:cNvSpPr txBox="1">
              <a:spLocks noChangeArrowheads="1"/>
            </p:cNvSpPr>
            <p:nvPr/>
          </p:nvSpPr>
          <p:spPr bwMode="auto">
            <a:xfrm>
              <a:off x="218" y="2208"/>
              <a:ext cx="28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de-DE" sz="1400">
                  <a:solidFill>
                    <a:srgbClr val="FFFFFF"/>
                  </a:solidFill>
                  <a:latin typeface="Arial" charset="0"/>
                  <a:ea typeface="ＭＳ Ｐゴシック" charset="0"/>
                  <a:cs typeface="ＭＳ Ｐゴシック" charset="0"/>
                </a:rPr>
                <a:t>INAP</a:t>
              </a:r>
              <a:endParaRPr lang="de-AT" sz="1400">
                <a:solidFill>
                  <a:srgbClr val="FFFFFF"/>
                </a:solidFill>
                <a:latin typeface="Arial" charset="0"/>
                <a:ea typeface="ＭＳ Ｐゴシック" charset="0"/>
                <a:cs typeface="ＭＳ Ｐゴシック" charset="0"/>
              </a:endParaRPr>
            </a:p>
          </p:txBody>
        </p:sp>
        <p:sp>
          <p:nvSpPr>
            <p:cNvPr id="177291" name="Text Box 139"/>
            <p:cNvSpPr txBox="1">
              <a:spLocks noChangeArrowheads="1"/>
            </p:cNvSpPr>
            <p:nvPr/>
          </p:nvSpPr>
          <p:spPr bwMode="auto">
            <a:xfrm>
              <a:off x="249" y="2016"/>
              <a:ext cx="26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de-DE" sz="1400">
                  <a:solidFill>
                    <a:srgbClr val="FFFFFF"/>
                  </a:solidFill>
                  <a:latin typeface="Arial" charset="0"/>
                  <a:ea typeface="ＭＳ Ｐゴシック" charset="0"/>
                  <a:cs typeface="ＭＳ Ｐゴシック" charset="0"/>
                </a:rPr>
                <a:t>CAP</a:t>
              </a:r>
              <a:endParaRPr lang="de-AT" sz="1400">
                <a:solidFill>
                  <a:srgbClr val="FFFFFF"/>
                </a:solidFill>
                <a:latin typeface="Arial" charset="0"/>
                <a:ea typeface="ＭＳ Ｐゴシック" charset="0"/>
                <a:cs typeface="ＭＳ Ｐゴシック" charset="0"/>
              </a:endParaRPr>
            </a:p>
          </p:txBody>
        </p:sp>
        <p:sp>
          <p:nvSpPr>
            <p:cNvPr id="177292" name="Rectangle 140"/>
            <p:cNvSpPr>
              <a:spLocks noChangeArrowheads="1"/>
            </p:cNvSpPr>
            <p:nvPr/>
          </p:nvSpPr>
          <p:spPr bwMode="auto">
            <a:xfrm rot="-5400000">
              <a:off x="476" y="2123"/>
              <a:ext cx="384" cy="192"/>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r>
                <a:rPr lang="en-GB" sz="1400">
                  <a:solidFill>
                    <a:srgbClr val="FFFFFF"/>
                  </a:solidFill>
                  <a:latin typeface="Arial" charset="0"/>
                  <a:ea typeface="ＭＳ Ｐゴシック" charset="0"/>
                  <a:cs typeface="ＭＳ Ｐゴシック" charset="0"/>
                </a:rPr>
                <a:t>SSP</a:t>
              </a:r>
            </a:p>
          </p:txBody>
        </p:sp>
        <p:sp>
          <p:nvSpPr>
            <p:cNvPr id="177293" name="Line 141"/>
            <p:cNvSpPr>
              <a:spLocks noChangeShapeType="1"/>
            </p:cNvSpPr>
            <p:nvPr/>
          </p:nvSpPr>
          <p:spPr bwMode="auto">
            <a:xfrm>
              <a:off x="260" y="2208"/>
              <a:ext cx="3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294" name="Line 142"/>
            <p:cNvSpPr>
              <a:spLocks noChangeShapeType="1"/>
            </p:cNvSpPr>
            <p:nvPr/>
          </p:nvSpPr>
          <p:spPr bwMode="auto">
            <a:xfrm flipV="1">
              <a:off x="260" y="196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grpSp>
      <p:grpSp>
        <p:nvGrpSpPr>
          <p:cNvPr id="9248" name="Group 154"/>
          <p:cNvGrpSpPr>
            <a:grpSpLocks/>
          </p:cNvGrpSpPr>
          <p:nvPr/>
        </p:nvGrpSpPr>
        <p:grpSpPr bwMode="auto">
          <a:xfrm>
            <a:off x="3615267" y="2627452"/>
            <a:ext cx="1117600" cy="1247775"/>
            <a:chOff x="1708" y="1655"/>
            <a:chExt cx="528" cy="786"/>
          </a:xfrm>
        </p:grpSpPr>
        <p:sp>
          <p:nvSpPr>
            <p:cNvPr id="177209" name="Rectangle 57"/>
            <p:cNvSpPr>
              <a:spLocks noChangeArrowheads="1"/>
            </p:cNvSpPr>
            <p:nvPr/>
          </p:nvSpPr>
          <p:spPr bwMode="auto">
            <a:xfrm>
              <a:off x="1780" y="2273"/>
              <a:ext cx="384" cy="168"/>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r>
                <a:rPr lang="en-GB" sz="1600" b="1">
                  <a:solidFill>
                    <a:srgbClr val="FFFFFF"/>
                  </a:solidFill>
                  <a:latin typeface="Tahoma" charset="0"/>
                  <a:ea typeface="ＭＳ Ｐゴシック" charset="0"/>
                  <a:cs typeface="ＭＳ Ｐゴシック" charset="0"/>
                </a:rPr>
                <a:t>EIR</a:t>
              </a:r>
              <a:endParaRPr lang="en-GB" b="1">
                <a:solidFill>
                  <a:srgbClr val="FFFFFF"/>
                </a:solidFill>
                <a:latin typeface="Tahoma" charset="0"/>
                <a:ea typeface="ＭＳ Ｐゴシック" charset="0"/>
                <a:cs typeface="ＭＳ Ｐゴシック" charset="0"/>
              </a:endParaRPr>
            </a:p>
          </p:txBody>
        </p:sp>
        <p:sp>
          <p:nvSpPr>
            <p:cNvPr id="177220" name="Rectangle 68"/>
            <p:cNvSpPr>
              <a:spLocks noChangeArrowheads="1"/>
            </p:cNvSpPr>
            <p:nvPr/>
          </p:nvSpPr>
          <p:spPr bwMode="auto">
            <a:xfrm>
              <a:off x="1708" y="1655"/>
              <a:ext cx="528" cy="38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r>
                <a:rPr lang="en-GB" b="1">
                  <a:solidFill>
                    <a:srgbClr val="FFFFFF"/>
                  </a:solidFill>
                  <a:latin typeface="Tahoma" charset="0"/>
                  <a:ea typeface="ＭＳ Ｐゴシック" charset="0"/>
                  <a:cs typeface="ＭＳ Ｐゴシック" charset="0"/>
                </a:rPr>
                <a:t>HLR/</a:t>
              </a:r>
            </a:p>
            <a:p>
              <a:pPr algn="ctr" eaLnBrk="0" fontAlgn="base" hangingPunct="0">
                <a:spcBef>
                  <a:spcPct val="0"/>
                </a:spcBef>
                <a:spcAft>
                  <a:spcPct val="0"/>
                </a:spcAft>
                <a:defRPr/>
              </a:pPr>
              <a:r>
                <a:rPr lang="en-GB" b="1">
                  <a:solidFill>
                    <a:srgbClr val="FFFFFF"/>
                  </a:solidFill>
                  <a:latin typeface="Tahoma" charset="0"/>
                  <a:ea typeface="ＭＳ Ｐゴシック" charset="0"/>
                  <a:cs typeface="ＭＳ Ｐゴシック" charset="0"/>
                </a:rPr>
                <a:t>AC</a:t>
              </a:r>
              <a:endParaRPr lang="en-GB" sz="1400" b="1">
                <a:solidFill>
                  <a:srgbClr val="FFFFFF"/>
                </a:solidFill>
                <a:latin typeface="Tahoma" charset="0"/>
                <a:ea typeface="ＭＳ Ｐゴシック" charset="0"/>
                <a:cs typeface="ＭＳ Ｐゴシック" charset="0"/>
              </a:endParaRPr>
            </a:p>
          </p:txBody>
        </p:sp>
      </p:grpSp>
      <p:sp>
        <p:nvSpPr>
          <p:cNvPr id="9249" name="Line 79"/>
          <p:cNvSpPr>
            <a:spLocks noChangeShapeType="1"/>
          </p:cNvSpPr>
          <p:nvPr/>
        </p:nvSpPr>
        <p:spPr bwMode="auto">
          <a:xfrm>
            <a:off x="8022259" y="3176727"/>
            <a:ext cx="3805767"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50" name="Line 80"/>
          <p:cNvSpPr>
            <a:spLocks noChangeShapeType="1"/>
          </p:cNvSpPr>
          <p:nvPr/>
        </p:nvSpPr>
        <p:spPr bwMode="auto">
          <a:xfrm>
            <a:off x="8022259" y="3006725"/>
            <a:ext cx="3805767"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51" name="Line 81"/>
          <p:cNvSpPr>
            <a:spLocks noChangeShapeType="1"/>
          </p:cNvSpPr>
          <p:nvPr/>
        </p:nvSpPr>
        <p:spPr bwMode="auto">
          <a:xfrm>
            <a:off x="8022259" y="2828925"/>
            <a:ext cx="3805767"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52" name="Line 82"/>
          <p:cNvSpPr>
            <a:spLocks noChangeShapeType="1"/>
          </p:cNvSpPr>
          <p:nvPr/>
        </p:nvSpPr>
        <p:spPr bwMode="auto">
          <a:xfrm>
            <a:off x="8022259" y="2649677"/>
            <a:ext cx="3805767"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53" name="Line 83"/>
          <p:cNvSpPr>
            <a:spLocks noChangeShapeType="1"/>
          </p:cNvSpPr>
          <p:nvPr/>
        </p:nvSpPr>
        <p:spPr bwMode="auto">
          <a:xfrm>
            <a:off x="8022259" y="2471877"/>
            <a:ext cx="3805767"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54" name="Line 84"/>
          <p:cNvSpPr>
            <a:spLocks noChangeShapeType="1"/>
          </p:cNvSpPr>
          <p:nvPr/>
        </p:nvSpPr>
        <p:spPr bwMode="auto">
          <a:xfrm>
            <a:off x="8022259" y="2301875"/>
            <a:ext cx="3805767"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55" name="Line 85"/>
          <p:cNvSpPr>
            <a:spLocks noChangeShapeType="1"/>
          </p:cNvSpPr>
          <p:nvPr/>
        </p:nvSpPr>
        <p:spPr bwMode="auto">
          <a:xfrm>
            <a:off x="8022259" y="2124075"/>
            <a:ext cx="3805767"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56" name="Line 86"/>
          <p:cNvSpPr>
            <a:spLocks noChangeShapeType="1"/>
          </p:cNvSpPr>
          <p:nvPr/>
        </p:nvSpPr>
        <p:spPr bwMode="auto">
          <a:xfrm>
            <a:off x="8022259" y="1944688"/>
            <a:ext cx="3805767"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57" name="Line 87"/>
          <p:cNvSpPr>
            <a:spLocks noChangeShapeType="1"/>
          </p:cNvSpPr>
          <p:nvPr/>
        </p:nvSpPr>
        <p:spPr bwMode="auto">
          <a:xfrm>
            <a:off x="8022259" y="3354527"/>
            <a:ext cx="3805767"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58" name="Line 89"/>
          <p:cNvSpPr>
            <a:spLocks noChangeShapeType="1"/>
          </p:cNvSpPr>
          <p:nvPr/>
        </p:nvSpPr>
        <p:spPr bwMode="auto">
          <a:xfrm>
            <a:off x="8022168" y="1944688"/>
            <a:ext cx="2117" cy="140970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59" name="Line 90"/>
          <p:cNvSpPr>
            <a:spLocks noChangeShapeType="1"/>
          </p:cNvSpPr>
          <p:nvPr/>
        </p:nvSpPr>
        <p:spPr bwMode="auto">
          <a:xfrm>
            <a:off x="7986200" y="3354527"/>
            <a:ext cx="35983"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60" name="Line 91"/>
          <p:cNvSpPr>
            <a:spLocks noChangeShapeType="1"/>
          </p:cNvSpPr>
          <p:nvPr/>
        </p:nvSpPr>
        <p:spPr bwMode="auto">
          <a:xfrm>
            <a:off x="7986200" y="3176727"/>
            <a:ext cx="35983"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61" name="Line 92"/>
          <p:cNvSpPr>
            <a:spLocks noChangeShapeType="1"/>
          </p:cNvSpPr>
          <p:nvPr/>
        </p:nvSpPr>
        <p:spPr bwMode="auto">
          <a:xfrm>
            <a:off x="7986200" y="3006725"/>
            <a:ext cx="35983"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62" name="Line 93"/>
          <p:cNvSpPr>
            <a:spLocks noChangeShapeType="1"/>
          </p:cNvSpPr>
          <p:nvPr/>
        </p:nvSpPr>
        <p:spPr bwMode="auto">
          <a:xfrm>
            <a:off x="7986200" y="2828925"/>
            <a:ext cx="35983"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63" name="Line 94"/>
          <p:cNvSpPr>
            <a:spLocks noChangeShapeType="1"/>
          </p:cNvSpPr>
          <p:nvPr/>
        </p:nvSpPr>
        <p:spPr bwMode="auto">
          <a:xfrm>
            <a:off x="7986200" y="2649677"/>
            <a:ext cx="35983"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64" name="Line 95"/>
          <p:cNvSpPr>
            <a:spLocks noChangeShapeType="1"/>
          </p:cNvSpPr>
          <p:nvPr/>
        </p:nvSpPr>
        <p:spPr bwMode="auto">
          <a:xfrm>
            <a:off x="7986200" y="2471877"/>
            <a:ext cx="35983"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65" name="Line 96"/>
          <p:cNvSpPr>
            <a:spLocks noChangeShapeType="1"/>
          </p:cNvSpPr>
          <p:nvPr/>
        </p:nvSpPr>
        <p:spPr bwMode="auto">
          <a:xfrm>
            <a:off x="7986200" y="2301875"/>
            <a:ext cx="35983"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66" name="Line 97"/>
          <p:cNvSpPr>
            <a:spLocks noChangeShapeType="1"/>
          </p:cNvSpPr>
          <p:nvPr/>
        </p:nvSpPr>
        <p:spPr bwMode="auto">
          <a:xfrm>
            <a:off x="7986200" y="2124075"/>
            <a:ext cx="35983"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67" name="Line 98"/>
          <p:cNvSpPr>
            <a:spLocks noChangeShapeType="1"/>
          </p:cNvSpPr>
          <p:nvPr/>
        </p:nvSpPr>
        <p:spPr bwMode="auto">
          <a:xfrm>
            <a:off x="7986200" y="1944688"/>
            <a:ext cx="35983"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68" name="Line 99"/>
          <p:cNvSpPr>
            <a:spLocks noChangeShapeType="1"/>
          </p:cNvSpPr>
          <p:nvPr/>
        </p:nvSpPr>
        <p:spPr bwMode="auto">
          <a:xfrm flipV="1">
            <a:off x="8022168" y="3354527"/>
            <a:ext cx="2117" cy="269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69" name="Line 100"/>
          <p:cNvSpPr>
            <a:spLocks noChangeShapeType="1"/>
          </p:cNvSpPr>
          <p:nvPr/>
        </p:nvSpPr>
        <p:spPr bwMode="auto">
          <a:xfrm flipV="1">
            <a:off x="8341827" y="3354527"/>
            <a:ext cx="2116" cy="269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70" name="Line 101"/>
          <p:cNvSpPr>
            <a:spLocks noChangeShapeType="1"/>
          </p:cNvSpPr>
          <p:nvPr/>
        </p:nvSpPr>
        <p:spPr bwMode="auto">
          <a:xfrm flipV="1">
            <a:off x="8652936" y="3354527"/>
            <a:ext cx="2117" cy="269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71" name="Line 102"/>
          <p:cNvSpPr>
            <a:spLocks noChangeShapeType="1"/>
          </p:cNvSpPr>
          <p:nvPr/>
        </p:nvSpPr>
        <p:spPr bwMode="auto">
          <a:xfrm flipV="1">
            <a:off x="8972558" y="3354527"/>
            <a:ext cx="2116" cy="269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72" name="Line 103"/>
          <p:cNvSpPr>
            <a:spLocks noChangeShapeType="1"/>
          </p:cNvSpPr>
          <p:nvPr/>
        </p:nvSpPr>
        <p:spPr bwMode="auto">
          <a:xfrm flipV="1">
            <a:off x="9294327" y="3354527"/>
            <a:ext cx="2116" cy="269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73" name="Line 104"/>
          <p:cNvSpPr>
            <a:spLocks noChangeShapeType="1"/>
          </p:cNvSpPr>
          <p:nvPr/>
        </p:nvSpPr>
        <p:spPr bwMode="auto">
          <a:xfrm flipV="1">
            <a:off x="9603359" y="3354527"/>
            <a:ext cx="2116" cy="269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74" name="Line 105"/>
          <p:cNvSpPr>
            <a:spLocks noChangeShapeType="1"/>
          </p:cNvSpPr>
          <p:nvPr/>
        </p:nvSpPr>
        <p:spPr bwMode="auto">
          <a:xfrm flipV="1">
            <a:off x="9925091" y="3354527"/>
            <a:ext cx="2116" cy="269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75" name="Line 106"/>
          <p:cNvSpPr>
            <a:spLocks noChangeShapeType="1"/>
          </p:cNvSpPr>
          <p:nvPr/>
        </p:nvSpPr>
        <p:spPr bwMode="auto">
          <a:xfrm flipV="1">
            <a:off x="10244668" y="3354527"/>
            <a:ext cx="2117" cy="269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76" name="Line 107"/>
          <p:cNvSpPr>
            <a:spLocks noChangeShapeType="1"/>
          </p:cNvSpPr>
          <p:nvPr/>
        </p:nvSpPr>
        <p:spPr bwMode="auto">
          <a:xfrm flipV="1">
            <a:off x="10555859" y="3354527"/>
            <a:ext cx="2116" cy="269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77" name="Freeform 108"/>
          <p:cNvSpPr>
            <a:spLocks/>
          </p:cNvSpPr>
          <p:nvPr/>
        </p:nvSpPr>
        <p:spPr bwMode="auto">
          <a:xfrm>
            <a:off x="8176684" y="3257550"/>
            <a:ext cx="321733" cy="25400"/>
          </a:xfrm>
          <a:custGeom>
            <a:avLst/>
            <a:gdLst>
              <a:gd name="T0" fmla="*/ 0 w 27"/>
              <a:gd name="T1" fmla="*/ 215053333 h 3"/>
              <a:gd name="T2" fmla="*/ 319481200 w 27"/>
              <a:gd name="T3" fmla="*/ 143366067 h 3"/>
              <a:gd name="T4" fmla="*/ 638962400 w 27"/>
              <a:gd name="T5" fmla="*/ 143366067 h 3"/>
              <a:gd name="T6" fmla="*/ 958443600 w 27"/>
              <a:gd name="T7" fmla="*/ 143366067 h 3"/>
              <a:gd name="T8" fmla="*/ 1198063437 w 27"/>
              <a:gd name="T9" fmla="*/ 71687267 h 3"/>
              <a:gd name="T10" fmla="*/ 1517544637 w 27"/>
              <a:gd name="T11" fmla="*/ 71687267 h 3"/>
              <a:gd name="T12" fmla="*/ 1837025837 w 27"/>
              <a:gd name="T13" fmla="*/ 71687267 h 3"/>
              <a:gd name="T14" fmla="*/ 2147483647 w 27"/>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3">
                <a:moveTo>
                  <a:pt x="0" y="3"/>
                </a:moveTo>
                <a:lnTo>
                  <a:pt x="4" y="2"/>
                </a:lnTo>
                <a:lnTo>
                  <a:pt x="8" y="2"/>
                </a:lnTo>
                <a:lnTo>
                  <a:pt x="12" y="2"/>
                </a:lnTo>
                <a:lnTo>
                  <a:pt x="15" y="1"/>
                </a:lnTo>
                <a:lnTo>
                  <a:pt x="19" y="1"/>
                </a:lnTo>
                <a:lnTo>
                  <a:pt x="23" y="1"/>
                </a:lnTo>
                <a:lnTo>
                  <a:pt x="27" y="0"/>
                </a:lnTo>
              </a:path>
            </a:pathLst>
          </a:custGeom>
          <a:noFill/>
          <a:ln w="174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78" name="Freeform 109"/>
          <p:cNvSpPr>
            <a:spLocks/>
          </p:cNvSpPr>
          <p:nvPr/>
        </p:nvSpPr>
        <p:spPr bwMode="auto">
          <a:xfrm>
            <a:off x="8498470" y="3230702"/>
            <a:ext cx="309033" cy="26987"/>
          </a:xfrm>
          <a:custGeom>
            <a:avLst/>
            <a:gdLst>
              <a:gd name="T0" fmla="*/ 0 w 26"/>
              <a:gd name="T1" fmla="*/ 242766056 h 3"/>
              <a:gd name="T2" fmla="*/ 238398416 w 26"/>
              <a:gd name="T3" fmla="*/ 242766056 h 3"/>
              <a:gd name="T4" fmla="*/ 556268914 w 26"/>
              <a:gd name="T5" fmla="*/ 242766056 h 3"/>
              <a:gd name="T6" fmla="*/ 874139412 w 26"/>
              <a:gd name="T7" fmla="*/ 161841039 h 3"/>
              <a:gd name="T8" fmla="*/ 1192000996 w 26"/>
              <a:gd name="T9" fmla="*/ 161841039 h 3"/>
              <a:gd name="T10" fmla="*/ 1430408327 w 26"/>
              <a:gd name="T11" fmla="*/ 80925017 h 3"/>
              <a:gd name="T12" fmla="*/ 1748269911 w 26"/>
              <a:gd name="T13" fmla="*/ 80925017 h 3"/>
              <a:gd name="T14" fmla="*/ 2066140409 w 26"/>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
                <a:moveTo>
                  <a:pt x="0" y="3"/>
                </a:moveTo>
                <a:lnTo>
                  <a:pt x="3" y="3"/>
                </a:lnTo>
                <a:lnTo>
                  <a:pt x="7" y="3"/>
                </a:lnTo>
                <a:lnTo>
                  <a:pt x="11" y="2"/>
                </a:lnTo>
                <a:lnTo>
                  <a:pt x="15" y="2"/>
                </a:lnTo>
                <a:lnTo>
                  <a:pt x="18" y="1"/>
                </a:lnTo>
                <a:lnTo>
                  <a:pt x="22" y="1"/>
                </a:lnTo>
                <a:lnTo>
                  <a:pt x="26" y="0"/>
                </a:lnTo>
              </a:path>
            </a:pathLst>
          </a:custGeom>
          <a:noFill/>
          <a:ln w="174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79" name="Freeform 110"/>
          <p:cNvSpPr>
            <a:spLocks/>
          </p:cNvSpPr>
          <p:nvPr/>
        </p:nvSpPr>
        <p:spPr bwMode="auto">
          <a:xfrm>
            <a:off x="8807505" y="3194189"/>
            <a:ext cx="309033" cy="36513"/>
          </a:xfrm>
          <a:custGeom>
            <a:avLst/>
            <a:gdLst>
              <a:gd name="T0" fmla="*/ 0 w 26"/>
              <a:gd name="T1" fmla="*/ 333299792 h 4"/>
              <a:gd name="T2" fmla="*/ 317870498 w 26"/>
              <a:gd name="T3" fmla="*/ 333299792 h 4"/>
              <a:gd name="T4" fmla="*/ 635732082 w 26"/>
              <a:gd name="T5" fmla="*/ 249977126 h 4"/>
              <a:gd name="T6" fmla="*/ 874139412 w 26"/>
              <a:gd name="T7" fmla="*/ 249977126 h 4"/>
              <a:gd name="T8" fmla="*/ 1192000996 w 26"/>
              <a:gd name="T9" fmla="*/ 166654460 h 4"/>
              <a:gd name="T10" fmla="*/ 1509871494 w 26"/>
              <a:gd name="T11" fmla="*/ 166654460 h 4"/>
              <a:gd name="T12" fmla="*/ 1827741992 w 26"/>
              <a:gd name="T13" fmla="*/ 83322666 h 4"/>
              <a:gd name="T14" fmla="*/ 2066140409 w 26"/>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4">
                <a:moveTo>
                  <a:pt x="0" y="4"/>
                </a:moveTo>
                <a:lnTo>
                  <a:pt x="4" y="4"/>
                </a:lnTo>
                <a:lnTo>
                  <a:pt x="8" y="3"/>
                </a:lnTo>
                <a:lnTo>
                  <a:pt x="11" y="3"/>
                </a:lnTo>
                <a:lnTo>
                  <a:pt x="15" y="2"/>
                </a:lnTo>
                <a:lnTo>
                  <a:pt x="19" y="2"/>
                </a:lnTo>
                <a:lnTo>
                  <a:pt x="23" y="1"/>
                </a:lnTo>
                <a:lnTo>
                  <a:pt x="26" y="0"/>
                </a:lnTo>
              </a:path>
            </a:pathLst>
          </a:custGeom>
          <a:noFill/>
          <a:ln w="174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80" name="Freeform 111"/>
          <p:cNvSpPr>
            <a:spLocks/>
          </p:cNvSpPr>
          <p:nvPr/>
        </p:nvSpPr>
        <p:spPr bwMode="auto">
          <a:xfrm>
            <a:off x="9116484" y="3149600"/>
            <a:ext cx="319616" cy="44450"/>
          </a:xfrm>
          <a:custGeom>
            <a:avLst/>
            <a:gdLst>
              <a:gd name="T0" fmla="*/ 0 w 27"/>
              <a:gd name="T1" fmla="*/ 395160500 h 5"/>
              <a:gd name="T2" fmla="*/ 315292306 w 27"/>
              <a:gd name="T3" fmla="*/ 395160500 h 5"/>
              <a:gd name="T4" fmla="*/ 630584612 w 27"/>
              <a:gd name="T5" fmla="*/ 316128400 h 5"/>
              <a:gd name="T6" fmla="*/ 945876917 w 27"/>
              <a:gd name="T7" fmla="*/ 237096300 h 5"/>
              <a:gd name="T8" fmla="*/ 1182339488 w 27"/>
              <a:gd name="T9" fmla="*/ 237096300 h 5"/>
              <a:gd name="T10" fmla="*/ 1497631794 w 27"/>
              <a:gd name="T11" fmla="*/ 158064200 h 5"/>
              <a:gd name="T12" fmla="*/ 1812924100 w 27"/>
              <a:gd name="T13" fmla="*/ 79032100 h 5"/>
              <a:gd name="T14" fmla="*/ 2128216405 w 27"/>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5">
                <a:moveTo>
                  <a:pt x="0" y="5"/>
                </a:moveTo>
                <a:lnTo>
                  <a:pt x="4" y="5"/>
                </a:lnTo>
                <a:lnTo>
                  <a:pt x="8" y="4"/>
                </a:lnTo>
                <a:lnTo>
                  <a:pt x="12" y="3"/>
                </a:lnTo>
                <a:lnTo>
                  <a:pt x="15" y="3"/>
                </a:lnTo>
                <a:lnTo>
                  <a:pt x="19" y="2"/>
                </a:lnTo>
                <a:lnTo>
                  <a:pt x="23" y="1"/>
                </a:lnTo>
                <a:lnTo>
                  <a:pt x="27" y="0"/>
                </a:lnTo>
              </a:path>
            </a:pathLst>
          </a:custGeom>
          <a:noFill/>
          <a:ln w="174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81" name="Freeform 112"/>
          <p:cNvSpPr>
            <a:spLocks/>
          </p:cNvSpPr>
          <p:nvPr/>
        </p:nvSpPr>
        <p:spPr bwMode="auto">
          <a:xfrm>
            <a:off x="9436161" y="3095764"/>
            <a:ext cx="309033" cy="53975"/>
          </a:xfrm>
          <a:custGeom>
            <a:avLst/>
            <a:gdLst>
              <a:gd name="T0" fmla="*/ 0 w 26"/>
              <a:gd name="T1" fmla="*/ 485550104 h 6"/>
              <a:gd name="T2" fmla="*/ 238398416 w 26"/>
              <a:gd name="T3" fmla="*/ 485550104 h 6"/>
              <a:gd name="T4" fmla="*/ 556268914 w 26"/>
              <a:gd name="T5" fmla="*/ 404623588 h 6"/>
              <a:gd name="T6" fmla="*/ 874139412 w 26"/>
              <a:gd name="T7" fmla="*/ 323697071 h 6"/>
              <a:gd name="T8" fmla="*/ 1192000996 w 26"/>
              <a:gd name="T9" fmla="*/ 242779550 h 6"/>
              <a:gd name="T10" fmla="*/ 1430408327 w 26"/>
              <a:gd name="T11" fmla="*/ 161853033 h 6"/>
              <a:gd name="T12" fmla="*/ 1748269911 w 26"/>
              <a:gd name="T13" fmla="*/ 80926517 h 6"/>
              <a:gd name="T14" fmla="*/ 2066140409 w 26"/>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6">
                <a:moveTo>
                  <a:pt x="0" y="6"/>
                </a:moveTo>
                <a:lnTo>
                  <a:pt x="3" y="6"/>
                </a:lnTo>
                <a:lnTo>
                  <a:pt x="7" y="5"/>
                </a:lnTo>
                <a:lnTo>
                  <a:pt x="11" y="4"/>
                </a:lnTo>
                <a:lnTo>
                  <a:pt x="15" y="3"/>
                </a:lnTo>
                <a:lnTo>
                  <a:pt x="18" y="2"/>
                </a:lnTo>
                <a:lnTo>
                  <a:pt x="22" y="1"/>
                </a:lnTo>
                <a:lnTo>
                  <a:pt x="26" y="0"/>
                </a:lnTo>
              </a:path>
            </a:pathLst>
          </a:custGeom>
          <a:noFill/>
          <a:ln w="174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82" name="Freeform 113"/>
          <p:cNvSpPr>
            <a:spLocks/>
          </p:cNvSpPr>
          <p:nvPr/>
        </p:nvSpPr>
        <p:spPr bwMode="auto">
          <a:xfrm>
            <a:off x="9745136" y="3016389"/>
            <a:ext cx="357717" cy="79375"/>
          </a:xfrm>
          <a:custGeom>
            <a:avLst/>
            <a:gdLst>
              <a:gd name="T0" fmla="*/ 0 w 30"/>
              <a:gd name="T1" fmla="*/ 700043403 h 9"/>
              <a:gd name="T2" fmla="*/ 319906611 w 30"/>
              <a:gd name="T3" fmla="*/ 622264722 h 9"/>
              <a:gd name="T4" fmla="*/ 559836570 w 30"/>
              <a:gd name="T5" fmla="*/ 544477222 h 9"/>
              <a:gd name="T6" fmla="*/ 879734238 w 30"/>
              <a:gd name="T7" fmla="*/ 466698542 h 9"/>
              <a:gd name="T8" fmla="*/ 1199640849 w 30"/>
              <a:gd name="T9" fmla="*/ 388911042 h 9"/>
              <a:gd name="T10" fmla="*/ 1519547460 w 30"/>
              <a:gd name="T11" fmla="*/ 233344861 h 9"/>
              <a:gd name="T12" fmla="*/ 1839445129 w 30"/>
              <a:gd name="T13" fmla="*/ 155566181 h 9"/>
              <a:gd name="T14" fmla="*/ 2079375087 w 30"/>
              <a:gd name="T15" fmla="*/ 77778681 h 9"/>
              <a:gd name="T16" fmla="*/ 2147483647 w 30"/>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9">
                <a:moveTo>
                  <a:pt x="0" y="9"/>
                </a:moveTo>
                <a:lnTo>
                  <a:pt x="4" y="8"/>
                </a:lnTo>
                <a:lnTo>
                  <a:pt x="7" y="7"/>
                </a:lnTo>
                <a:lnTo>
                  <a:pt x="11" y="6"/>
                </a:lnTo>
                <a:lnTo>
                  <a:pt x="15" y="5"/>
                </a:lnTo>
                <a:lnTo>
                  <a:pt x="19" y="3"/>
                </a:lnTo>
                <a:lnTo>
                  <a:pt x="23" y="2"/>
                </a:lnTo>
                <a:lnTo>
                  <a:pt x="26" y="1"/>
                </a:lnTo>
                <a:lnTo>
                  <a:pt x="30" y="0"/>
                </a:lnTo>
              </a:path>
            </a:pathLst>
          </a:custGeom>
          <a:noFill/>
          <a:ln w="174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283" name="Rectangle 116"/>
          <p:cNvSpPr>
            <a:spLocks noChangeArrowheads="1"/>
          </p:cNvSpPr>
          <p:nvPr/>
        </p:nvSpPr>
        <p:spPr bwMode="auto">
          <a:xfrm>
            <a:off x="7886848" y="3292613"/>
            <a:ext cx="6532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0</a:t>
            </a:r>
            <a:endParaRPr lang="en-GB" sz="1300" b="1" smtClean="0">
              <a:solidFill>
                <a:srgbClr val="FFFFFF"/>
              </a:solidFill>
              <a:latin typeface="Tahoma" charset="0"/>
              <a:ea typeface="ＭＳ Ｐゴシック" charset="0"/>
              <a:cs typeface="ＭＳ Ｐゴシック" charset="0"/>
            </a:endParaRPr>
          </a:p>
        </p:txBody>
      </p:sp>
      <p:sp>
        <p:nvSpPr>
          <p:cNvPr id="9284" name="Rectangle 117"/>
          <p:cNvSpPr>
            <a:spLocks noChangeArrowheads="1"/>
          </p:cNvSpPr>
          <p:nvPr/>
        </p:nvSpPr>
        <p:spPr bwMode="auto">
          <a:xfrm>
            <a:off x="7819350" y="3114813"/>
            <a:ext cx="13064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10</a:t>
            </a:r>
            <a:endParaRPr lang="en-GB" sz="1300" b="1" smtClean="0">
              <a:solidFill>
                <a:srgbClr val="FFFFFF"/>
              </a:solidFill>
              <a:latin typeface="Tahoma" charset="0"/>
              <a:ea typeface="ＭＳ Ｐゴシック" charset="0"/>
              <a:cs typeface="ＭＳ Ｐゴシック" charset="0"/>
            </a:endParaRPr>
          </a:p>
        </p:txBody>
      </p:sp>
      <p:sp>
        <p:nvSpPr>
          <p:cNvPr id="9285" name="Rectangle 118"/>
          <p:cNvSpPr>
            <a:spLocks noChangeArrowheads="1"/>
          </p:cNvSpPr>
          <p:nvPr/>
        </p:nvSpPr>
        <p:spPr bwMode="auto">
          <a:xfrm>
            <a:off x="7819350" y="2944952"/>
            <a:ext cx="13064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20</a:t>
            </a:r>
            <a:endParaRPr lang="en-GB" sz="1300" b="1" smtClean="0">
              <a:solidFill>
                <a:srgbClr val="FFFFFF"/>
              </a:solidFill>
              <a:latin typeface="Tahoma" charset="0"/>
              <a:ea typeface="ＭＳ Ｐゴシック" charset="0"/>
              <a:cs typeface="ＭＳ Ｐゴシック" charset="0"/>
            </a:endParaRPr>
          </a:p>
        </p:txBody>
      </p:sp>
      <p:sp>
        <p:nvSpPr>
          <p:cNvPr id="9286" name="Rectangle 119"/>
          <p:cNvSpPr>
            <a:spLocks noChangeArrowheads="1"/>
          </p:cNvSpPr>
          <p:nvPr/>
        </p:nvSpPr>
        <p:spPr bwMode="auto">
          <a:xfrm>
            <a:off x="7819350" y="2765563"/>
            <a:ext cx="13064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30</a:t>
            </a:r>
            <a:endParaRPr lang="en-GB" sz="1300" b="1" smtClean="0">
              <a:solidFill>
                <a:srgbClr val="FFFFFF"/>
              </a:solidFill>
              <a:latin typeface="Tahoma" charset="0"/>
              <a:ea typeface="ＭＳ Ｐゴシック" charset="0"/>
              <a:cs typeface="ＭＳ Ｐゴシック" charset="0"/>
            </a:endParaRPr>
          </a:p>
        </p:txBody>
      </p:sp>
      <p:sp>
        <p:nvSpPr>
          <p:cNvPr id="9287" name="Rectangle 120"/>
          <p:cNvSpPr>
            <a:spLocks noChangeArrowheads="1"/>
          </p:cNvSpPr>
          <p:nvPr/>
        </p:nvSpPr>
        <p:spPr bwMode="auto">
          <a:xfrm>
            <a:off x="7819350" y="2587763"/>
            <a:ext cx="13064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40</a:t>
            </a:r>
            <a:endParaRPr lang="en-GB" sz="1300" b="1" smtClean="0">
              <a:solidFill>
                <a:srgbClr val="FFFFFF"/>
              </a:solidFill>
              <a:latin typeface="Tahoma" charset="0"/>
              <a:ea typeface="ＭＳ Ｐゴシック" charset="0"/>
              <a:cs typeface="ＭＳ Ｐゴシック" charset="0"/>
            </a:endParaRPr>
          </a:p>
        </p:txBody>
      </p:sp>
      <p:sp>
        <p:nvSpPr>
          <p:cNvPr id="9288" name="Rectangle 121"/>
          <p:cNvSpPr>
            <a:spLocks noChangeArrowheads="1"/>
          </p:cNvSpPr>
          <p:nvPr/>
        </p:nvSpPr>
        <p:spPr bwMode="auto">
          <a:xfrm>
            <a:off x="7819350" y="2409963"/>
            <a:ext cx="13064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50</a:t>
            </a:r>
            <a:endParaRPr lang="en-GB" sz="1300" b="1" smtClean="0">
              <a:solidFill>
                <a:srgbClr val="FFFFFF"/>
              </a:solidFill>
              <a:latin typeface="Tahoma" charset="0"/>
              <a:ea typeface="ＭＳ Ｐゴシック" charset="0"/>
              <a:cs typeface="ＭＳ Ｐゴシック" charset="0"/>
            </a:endParaRPr>
          </a:p>
        </p:txBody>
      </p:sp>
      <p:sp>
        <p:nvSpPr>
          <p:cNvPr id="9289" name="Rectangle 122"/>
          <p:cNvSpPr>
            <a:spLocks noChangeArrowheads="1"/>
          </p:cNvSpPr>
          <p:nvPr/>
        </p:nvSpPr>
        <p:spPr bwMode="auto">
          <a:xfrm>
            <a:off x="7819350" y="2240102"/>
            <a:ext cx="13064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60</a:t>
            </a:r>
            <a:endParaRPr lang="en-GB" sz="1300" b="1" smtClean="0">
              <a:solidFill>
                <a:srgbClr val="FFFFFF"/>
              </a:solidFill>
              <a:latin typeface="Tahoma" charset="0"/>
              <a:ea typeface="ＭＳ Ｐゴシック" charset="0"/>
              <a:cs typeface="ＭＳ Ｐゴシック" charset="0"/>
            </a:endParaRPr>
          </a:p>
        </p:txBody>
      </p:sp>
      <p:sp>
        <p:nvSpPr>
          <p:cNvPr id="9290" name="Rectangle 123"/>
          <p:cNvSpPr>
            <a:spLocks noChangeArrowheads="1"/>
          </p:cNvSpPr>
          <p:nvPr/>
        </p:nvSpPr>
        <p:spPr bwMode="auto">
          <a:xfrm>
            <a:off x="7819350" y="2062302"/>
            <a:ext cx="13064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70</a:t>
            </a:r>
            <a:endParaRPr lang="en-GB" sz="1300" b="1" smtClean="0">
              <a:solidFill>
                <a:srgbClr val="FFFFFF"/>
              </a:solidFill>
              <a:latin typeface="Tahoma" charset="0"/>
              <a:ea typeface="ＭＳ Ｐゴシック" charset="0"/>
              <a:cs typeface="ＭＳ Ｐゴシック" charset="0"/>
            </a:endParaRPr>
          </a:p>
        </p:txBody>
      </p:sp>
      <p:sp>
        <p:nvSpPr>
          <p:cNvPr id="9291" name="Rectangle 124"/>
          <p:cNvSpPr>
            <a:spLocks noChangeArrowheads="1"/>
          </p:cNvSpPr>
          <p:nvPr/>
        </p:nvSpPr>
        <p:spPr bwMode="auto">
          <a:xfrm>
            <a:off x="7819350" y="1882775"/>
            <a:ext cx="13064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80</a:t>
            </a:r>
            <a:endParaRPr lang="en-GB" sz="1300" b="1" smtClean="0">
              <a:solidFill>
                <a:srgbClr val="FFFFFF"/>
              </a:solidFill>
              <a:latin typeface="Tahoma" charset="0"/>
              <a:ea typeface="ＭＳ Ｐゴシック" charset="0"/>
              <a:cs typeface="ＭＳ Ｐゴシック" charset="0"/>
            </a:endParaRPr>
          </a:p>
        </p:txBody>
      </p:sp>
      <p:sp>
        <p:nvSpPr>
          <p:cNvPr id="9292" name="Rectangle 125"/>
          <p:cNvSpPr>
            <a:spLocks noChangeArrowheads="1"/>
          </p:cNvSpPr>
          <p:nvPr/>
        </p:nvSpPr>
        <p:spPr bwMode="auto">
          <a:xfrm rot="-2700000">
            <a:off x="7857272" y="3488896"/>
            <a:ext cx="2749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Q199</a:t>
            </a:r>
            <a:endParaRPr lang="en-GB" sz="1300" b="1" smtClean="0">
              <a:solidFill>
                <a:srgbClr val="FFFFFF"/>
              </a:solidFill>
              <a:latin typeface="Tahoma" charset="0"/>
              <a:ea typeface="ＭＳ Ｐゴシック" charset="0"/>
              <a:cs typeface="ＭＳ Ｐゴシック" charset="0"/>
            </a:endParaRPr>
          </a:p>
        </p:txBody>
      </p:sp>
      <p:sp>
        <p:nvSpPr>
          <p:cNvPr id="9293" name="Rectangle 126"/>
          <p:cNvSpPr>
            <a:spLocks noChangeArrowheads="1"/>
          </p:cNvSpPr>
          <p:nvPr/>
        </p:nvSpPr>
        <p:spPr bwMode="auto">
          <a:xfrm rot="-2700000">
            <a:off x="8176888" y="3488896"/>
            <a:ext cx="2749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Q299</a:t>
            </a:r>
            <a:endParaRPr lang="en-GB" sz="1300" b="1" smtClean="0">
              <a:solidFill>
                <a:srgbClr val="FFFFFF"/>
              </a:solidFill>
              <a:latin typeface="Tahoma" charset="0"/>
              <a:ea typeface="ＭＳ Ｐゴシック" charset="0"/>
              <a:cs typeface="ＭＳ Ｐゴシック" charset="0"/>
            </a:endParaRPr>
          </a:p>
        </p:txBody>
      </p:sp>
      <p:sp>
        <p:nvSpPr>
          <p:cNvPr id="9294" name="Rectangle 127"/>
          <p:cNvSpPr>
            <a:spLocks noChangeArrowheads="1"/>
          </p:cNvSpPr>
          <p:nvPr/>
        </p:nvSpPr>
        <p:spPr bwMode="auto">
          <a:xfrm rot="-2700000">
            <a:off x="8498625" y="3488896"/>
            <a:ext cx="2749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Q399</a:t>
            </a:r>
            <a:endParaRPr lang="en-GB" sz="1300" b="1" smtClean="0">
              <a:solidFill>
                <a:srgbClr val="FFFFFF"/>
              </a:solidFill>
              <a:latin typeface="Tahoma" charset="0"/>
              <a:ea typeface="ＭＳ Ｐゴシック" charset="0"/>
              <a:cs typeface="ＭＳ Ｐゴシック" charset="0"/>
            </a:endParaRPr>
          </a:p>
        </p:txBody>
      </p:sp>
      <p:sp>
        <p:nvSpPr>
          <p:cNvPr id="9295" name="Rectangle 128"/>
          <p:cNvSpPr>
            <a:spLocks noChangeArrowheads="1"/>
          </p:cNvSpPr>
          <p:nvPr/>
        </p:nvSpPr>
        <p:spPr bwMode="auto">
          <a:xfrm rot="-2700000">
            <a:off x="8807654" y="3488896"/>
            <a:ext cx="2749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Q499</a:t>
            </a:r>
            <a:endParaRPr lang="en-GB" sz="1300" b="1" smtClean="0">
              <a:solidFill>
                <a:srgbClr val="FFFFFF"/>
              </a:solidFill>
              <a:latin typeface="Tahoma" charset="0"/>
              <a:ea typeface="ＭＳ Ｐゴシック" charset="0"/>
              <a:cs typeface="ＭＳ Ｐゴシック" charset="0"/>
            </a:endParaRPr>
          </a:p>
        </p:txBody>
      </p:sp>
      <p:sp>
        <p:nvSpPr>
          <p:cNvPr id="9296" name="Rectangle 129"/>
          <p:cNvSpPr>
            <a:spLocks noChangeArrowheads="1"/>
          </p:cNvSpPr>
          <p:nvPr/>
        </p:nvSpPr>
        <p:spPr bwMode="auto">
          <a:xfrm rot="-2700000">
            <a:off x="9129390" y="3488896"/>
            <a:ext cx="2749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Q100</a:t>
            </a:r>
            <a:endParaRPr lang="en-GB" sz="1300" b="1" smtClean="0">
              <a:solidFill>
                <a:srgbClr val="FFFFFF"/>
              </a:solidFill>
              <a:latin typeface="Tahoma" charset="0"/>
              <a:ea typeface="ＭＳ Ｐゴシック" charset="0"/>
              <a:cs typeface="ＭＳ Ｐゴシック" charset="0"/>
            </a:endParaRPr>
          </a:p>
        </p:txBody>
      </p:sp>
      <p:sp>
        <p:nvSpPr>
          <p:cNvPr id="9297" name="Rectangle 130"/>
          <p:cNvSpPr>
            <a:spLocks noChangeArrowheads="1"/>
          </p:cNvSpPr>
          <p:nvPr/>
        </p:nvSpPr>
        <p:spPr bwMode="auto">
          <a:xfrm rot="-2700000">
            <a:off x="9451122" y="3488896"/>
            <a:ext cx="2749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Q200</a:t>
            </a:r>
            <a:endParaRPr lang="en-GB" sz="1300" b="1" smtClean="0">
              <a:solidFill>
                <a:srgbClr val="FFFFFF"/>
              </a:solidFill>
              <a:latin typeface="Tahoma" charset="0"/>
              <a:ea typeface="ＭＳ Ｐゴシック" charset="0"/>
              <a:cs typeface="ＭＳ Ｐゴシック" charset="0"/>
            </a:endParaRPr>
          </a:p>
        </p:txBody>
      </p:sp>
      <p:sp>
        <p:nvSpPr>
          <p:cNvPr id="9298" name="Rectangle 131"/>
          <p:cNvSpPr>
            <a:spLocks noChangeArrowheads="1"/>
          </p:cNvSpPr>
          <p:nvPr/>
        </p:nvSpPr>
        <p:spPr bwMode="auto">
          <a:xfrm rot="-2700000">
            <a:off x="9760156" y="3488896"/>
            <a:ext cx="2749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Q300</a:t>
            </a:r>
            <a:endParaRPr lang="en-GB" sz="1300" b="1" smtClean="0">
              <a:solidFill>
                <a:srgbClr val="FFFFFF"/>
              </a:solidFill>
              <a:latin typeface="Tahoma" charset="0"/>
              <a:ea typeface="ＭＳ Ｐゴシック" charset="0"/>
              <a:cs typeface="ＭＳ Ｐゴシック" charset="0"/>
            </a:endParaRPr>
          </a:p>
        </p:txBody>
      </p:sp>
      <p:sp>
        <p:nvSpPr>
          <p:cNvPr id="9299" name="Rectangle 132"/>
          <p:cNvSpPr>
            <a:spLocks noChangeArrowheads="1"/>
          </p:cNvSpPr>
          <p:nvPr/>
        </p:nvSpPr>
        <p:spPr bwMode="auto">
          <a:xfrm rot="-2700000">
            <a:off x="10079774" y="3488896"/>
            <a:ext cx="2749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Q400</a:t>
            </a:r>
            <a:endParaRPr lang="en-GB" sz="1300" b="1" smtClean="0">
              <a:solidFill>
                <a:srgbClr val="FFFFFF"/>
              </a:solidFill>
              <a:latin typeface="Tahoma" charset="0"/>
              <a:ea typeface="ＭＳ Ｐゴシック" charset="0"/>
              <a:cs typeface="ＭＳ Ｐゴシック" charset="0"/>
            </a:endParaRPr>
          </a:p>
        </p:txBody>
      </p:sp>
      <p:sp>
        <p:nvSpPr>
          <p:cNvPr id="9300" name="Rectangle 133"/>
          <p:cNvSpPr>
            <a:spLocks noChangeArrowheads="1"/>
          </p:cNvSpPr>
          <p:nvPr/>
        </p:nvSpPr>
        <p:spPr bwMode="auto">
          <a:xfrm rot="-2700000">
            <a:off x="10401506" y="3488896"/>
            <a:ext cx="2749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Q101</a:t>
            </a:r>
            <a:endParaRPr lang="en-GB" sz="1300" b="1" smtClean="0">
              <a:solidFill>
                <a:srgbClr val="FFFFFF"/>
              </a:solidFill>
              <a:latin typeface="Tahoma" charset="0"/>
              <a:ea typeface="ＭＳ Ｐゴシック" charset="0"/>
              <a:cs typeface="ＭＳ Ｐゴシック" charset="0"/>
            </a:endParaRPr>
          </a:p>
        </p:txBody>
      </p:sp>
      <p:sp>
        <p:nvSpPr>
          <p:cNvPr id="9301" name="Rectangle 134"/>
          <p:cNvSpPr>
            <a:spLocks noChangeArrowheads="1"/>
          </p:cNvSpPr>
          <p:nvPr/>
        </p:nvSpPr>
        <p:spPr bwMode="auto">
          <a:xfrm rot="-5400000">
            <a:off x="6643942" y="2548365"/>
            <a:ext cx="160300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Yearly network test campaigns </a:t>
            </a:r>
            <a:endParaRPr lang="en-GB" sz="1300" b="1" smtClean="0">
              <a:solidFill>
                <a:srgbClr val="FFFFFF"/>
              </a:solidFill>
              <a:latin typeface="Tahoma" charset="0"/>
              <a:ea typeface="ＭＳ Ｐゴシック" charset="0"/>
              <a:cs typeface="ＭＳ Ｐゴシック" charset="0"/>
            </a:endParaRPr>
          </a:p>
        </p:txBody>
      </p:sp>
      <p:sp>
        <p:nvSpPr>
          <p:cNvPr id="9302" name="Rectangle 135"/>
          <p:cNvSpPr>
            <a:spLocks noChangeArrowheads="1"/>
          </p:cNvSpPr>
          <p:nvPr/>
        </p:nvSpPr>
        <p:spPr bwMode="auto">
          <a:xfrm rot="-5400000">
            <a:off x="7135863" y="2565033"/>
            <a:ext cx="97462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800" b="1" smtClean="0">
                <a:solidFill>
                  <a:srgbClr val="FFFFFF"/>
                </a:solidFill>
                <a:latin typeface="Tahoma" charset="0"/>
                <a:ea typeface="ＭＳ Ｐゴシック" charset="0"/>
                <a:cs typeface="ＭＳ Ｐゴシック" charset="0"/>
              </a:rPr>
              <a:t>for a single vendor</a:t>
            </a:r>
            <a:endParaRPr lang="en-GB" sz="1300" b="1" smtClean="0">
              <a:solidFill>
                <a:srgbClr val="FFFFFF"/>
              </a:solidFill>
              <a:latin typeface="Tahoma" charset="0"/>
              <a:ea typeface="ＭＳ Ｐゴシック" charset="0"/>
              <a:cs typeface="ＭＳ Ｐゴシック" charset="0"/>
            </a:endParaRPr>
          </a:p>
        </p:txBody>
      </p:sp>
      <p:sp>
        <p:nvSpPr>
          <p:cNvPr id="177299" name="Rectangle 147"/>
          <p:cNvSpPr>
            <a:spLocks noChangeArrowheads="1"/>
          </p:cNvSpPr>
          <p:nvPr/>
        </p:nvSpPr>
        <p:spPr bwMode="auto">
          <a:xfrm>
            <a:off x="3198492" y="76338"/>
            <a:ext cx="62376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0"/>
              </a:spcBef>
              <a:spcAft>
                <a:spcPct val="0"/>
              </a:spcAft>
              <a:defRPr/>
            </a:pPr>
            <a:r>
              <a:rPr lang="fi-FI" sz="2400">
                <a:solidFill>
                  <a:srgbClr val="FF9900"/>
                </a:solidFill>
                <a:latin typeface="Tahoma" charset="0"/>
                <a:ea typeface="ＭＳ Ｐゴシック" charset="0"/>
                <a:cs typeface="ＭＳ Ｐゴシック" charset="0"/>
              </a:rPr>
              <a:t>Major industry challenges for interoperability</a:t>
            </a:r>
            <a:endParaRPr lang="en-GB" sz="2400">
              <a:solidFill>
                <a:srgbClr val="FFFFFF"/>
              </a:solidFill>
              <a:latin typeface="Tahoma" charset="0"/>
              <a:ea typeface="ＭＳ Ｐゴシック" charset="0"/>
              <a:cs typeface="ＭＳ Ｐゴシック" charset="0"/>
            </a:endParaRPr>
          </a:p>
        </p:txBody>
      </p:sp>
      <p:sp>
        <p:nvSpPr>
          <p:cNvPr id="177313" name="Line 161"/>
          <p:cNvSpPr>
            <a:spLocks noChangeShapeType="1"/>
          </p:cNvSpPr>
          <p:nvPr/>
        </p:nvSpPr>
        <p:spPr bwMode="auto">
          <a:xfrm flipV="1">
            <a:off x="7433736" y="3305175"/>
            <a:ext cx="2117" cy="228600"/>
          </a:xfrm>
          <a:prstGeom prst="line">
            <a:avLst/>
          </a:prstGeom>
          <a:noFill/>
          <a:ln w="952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grpSp>
        <p:nvGrpSpPr>
          <p:cNvPr id="177321" name="Group 169"/>
          <p:cNvGrpSpPr>
            <a:grpSpLocks/>
          </p:cNvGrpSpPr>
          <p:nvPr/>
        </p:nvGrpSpPr>
        <p:grpSpPr bwMode="auto">
          <a:xfrm>
            <a:off x="2658533" y="1389063"/>
            <a:ext cx="8384117" cy="3676650"/>
            <a:chOff x="1256" y="875"/>
            <a:chExt cx="3961" cy="2316"/>
          </a:xfrm>
        </p:grpSpPr>
        <p:sp>
          <p:nvSpPr>
            <p:cNvPr id="9306" name="Freeform 76"/>
            <p:cNvSpPr>
              <a:spLocks/>
            </p:cNvSpPr>
            <p:nvPr/>
          </p:nvSpPr>
          <p:spPr bwMode="auto">
            <a:xfrm>
              <a:off x="5071" y="1658"/>
              <a:ext cx="146" cy="101"/>
            </a:xfrm>
            <a:custGeom>
              <a:avLst/>
              <a:gdLst>
                <a:gd name="T0" fmla="*/ 0 w 26"/>
                <a:gd name="T1" fmla="*/ 567 h 18"/>
                <a:gd name="T2" fmla="*/ 95 w 26"/>
                <a:gd name="T3" fmla="*/ 471 h 18"/>
                <a:gd name="T4" fmla="*/ 219 w 26"/>
                <a:gd name="T5" fmla="*/ 410 h 18"/>
                <a:gd name="T6" fmla="*/ 348 w 26"/>
                <a:gd name="T7" fmla="*/ 314 h 18"/>
                <a:gd name="T8" fmla="*/ 472 w 26"/>
                <a:gd name="T9" fmla="*/ 252 h 18"/>
                <a:gd name="T10" fmla="*/ 567 w 26"/>
                <a:gd name="T11" fmla="*/ 157 h 18"/>
                <a:gd name="T12" fmla="*/ 696 w 26"/>
                <a:gd name="T13" fmla="*/ 62 h 18"/>
                <a:gd name="T14" fmla="*/ 820 w 26"/>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0" y="18"/>
                  </a:moveTo>
                  <a:lnTo>
                    <a:pt x="3" y="15"/>
                  </a:lnTo>
                  <a:lnTo>
                    <a:pt x="7" y="13"/>
                  </a:lnTo>
                  <a:lnTo>
                    <a:pt x="11" y="10"/>
                  </a:lnTo>
                  <a:lnTo>
                    <a:pt x="15" y="8"/>
                  </a:lnTo>
                  <a:lnTo>
                    <a:pt x="18" y="5"/>
                  </a:lnTo>
                  <a:lnTo>
                    <a:pt x="22" y="2"/>
                  </a:lnTo>
                  <a:lnTo>
                    <a:pt x="26" y="0"/>
                  </a:lnTo>
                </a:path>
              </a:pathLst>
            </a:custGeom>
            <a:noFill/>
            <a:ln w="17463">
              <a:solidFill>
                <a:srgbClr val="FF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177240" name="Text Box 88"/>
            <p:cNvSpPr txBox="1">
              <a:spLocks noChangeArrowheads="1"/>
            </p:cNvSpPr>
            <p:nvPr/>
          </p:nvSpPr>
          <p:spPr bwMode="auto">
            <a:xfrm>
              <a:off x="3312" y="875"/>
              <a:ext cx="20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GB" sz="1400" b="1">
                  <a:solidFill>
                    <a:srgbClr val="FF99FF"/>
                  </a:solidFill>
                  <a:latin typeface="Tahoma" charset="0"/>
                  <a:ea typeface="ＭＳ Ｐゴシック" charset="0"/>
                  <a:cs typeface="ＭＳ Ｐゴシック" charset="0"/>
                </a:rPr>
                <a:t>Gp</a:t>
              </a:r>
              <a:endParaRPr lang="en-GB" sz="1400" b="1">
                <a:solidFill>
                  <a:srgbClr val="FFFFFF"/>
                </a:solidFill>
                <a:latin typeface="Tahoma" charset="0"/>
                <a:ea typeface="ＭＳ Ｐゴシック" charset="0"/>
                <a:cs typeface="ＭＳ Ｐゴシック" charset="0"/>
              </a:endParaRPr>
            </a:p>
          </p:txBody>
        </p:sp>
        <p:sp>
          <p:nvSpPr>
            <p:cNvPr id="9308" name="Freeform 114"/>
            <p:cNvSpPr>
              <a:spLocks/>
            </p:cNvSpPr>
            <p:nvPr/>
          </p:nvSpPr>
          <p:spPr bwMode="auto">
            <a:xfrm>
              <a:off x="4773" y="1838"/>
              <a:ext cx="146" cy="62"/>
            </a:xfrm>
            <a:custGeom>
              <a:avLst/>
              <a:gdLst>
                <a:gd name="T0" fmla="*/ 0 w 26"/>
                <a:gd name="T1" fmla="*/ 349 h 11"/>
                <a:gd name="T2" fmla="*/ 124 w 26"/>
                <a:gd name="T3" fmla="*/ 287 h 11"/>
                <a:gd name="T4" fmla="*/ 253 w 26"/>
                <a:gd name="T5" fmla="*/ 254 h 11"/>
                <a:gd name="T6" fmla="*/ 348 w 26"/>
                <a:gd name="T7" fmla="*/ 192 h 11"/>
                <a:gd name="T8" fmla="*/ 472 w 26"/>
                <a:gd name="T9" fmla="*/ 158 h 11"/>
                <a:gd name="T10" fmla="*/ 601 w 26"/>
                <a:gd name="T11" fmla="*/ 96 h 11"/>
                <a:gd name="T12" fmla="*/ 724 w 26"/>
                <a:gd name="T13" fmla="*/ 34 h 11"/>
                <a:gd name="T14" fmla="*/ 820 w 26"/>
                <a:gd name="T15" fmla="*/ 0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1">
                  <a:moveTo>
                    <a:pt x="0" y="11"/>
                  </a:moveTo>
                  <a:lnTo>
                    <a:pt x="4" y="9"/>
                  </a:lnTo>
                  <a:lnTo>
                    <a:pt x="8" y="8"/>
                  </a:lnTo>
                  <a:lnTo>
                    <a:pt x="11" y="6"/>
                  </a:lnTo>
                  <a:lnTo>
                    <a:pt x="15" y="5"/>
                  </a:lnTo>
                  <a:lnTo>
                    <a:pt x="19" y="3"/>
                  </a:lnTo>
                  <a:lnTo>
                    <a:pt x="23" y="1"/>
                  </a:lnTo>
                  <a:lnTo>
                    <a:pt x="26" y="0"/>
                  </a:lnTo>
                </a:path>
              </a:pathLst>
            </a:custGeom>
            <a:noFill/>
            <a:ln w="17463">
              <a:solidFill>
                <a:srgbClr val="FF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9309" name="Freeform 115"/>
            <p:cNvSpPr>
              <a:spLocks/>
            </p:cNvSpPr>
            <p:nvPr/>
          </p:nvSpPr>
          <p:spPr bwMode="auto">
            <a:xfrm>
              <a:off x="4919" y="1759"/>
              <a:ext cx="152" cy="79"/>
            </a:xfrm>
            <a:custGeom>
              <a:avLst/>
              <a:gdLst>
                <a:gd name="T0" fmla="*/ 0 w 27"/>
                <a:gd name="T1" fmla="*/ 446 h 14"/>
                <a:gd name="T2" fmla="*/ 129 w 27"/>
                <a:gd name="T3" fmla="*/ 384 h 14"/>
                <a:gd name="T4" fmla="*/ 253 w 27"/>
                <a:gd name="T5" fmla="*/ 316 h 14"/>
                <a:gd name="T6" fmla="*/ 383 w 27"/>
                <a:gd name="T7" fmla="*/ 254 h 14"/>
                <a:gd name="T8" fmla="*/ 473 w 27"/>
                <a:gd name="T9" fmla="*/ 192 h 14"/>
                <a:gd name="T10" fmla="*/ 602 w 27"/>
                <a:gd name="T11" fmla="*/ 130 h 14"/>
                <a:gd name="T12" fmla="*/ 726 w 27"/>
                <a:gd name="T13" fmla="*/ 62 h 14"/>
                <a:gd name="T14" fmla="*/ 856 w 27"/>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14">
                  <a:moveTo>
                    <a:pt x="0" y="14"/>
                  </a:moveTo>
                  <a:lnTo>
                    <a:pt x="4" y="12"/>
                  </a:lnTo>
                  <a:lnTo>
                    <a:pt x="8" y="10"/>
                  </a:lnTo>
                  <a:lnTo>
                    <a:pt x="12" y="8"/>
                  </a:lnTo>
                  <a:lnTo>
                    <a:pt x="15" y="6"/>
                  </a:lnTo>
                  <a:lnTo>
                    <a:pt x="19" y="4"/>
                  </a:lnTo>
                  <a:lnTo>
                    <a:pt x="23" y="2"/>
                  </a:lnTo>
                  <a:lnTo>
                    <a:pt x="27" y="0"/>
                  </a:lnTo>
                </a:path>
              </a:pathLst>
            </a:custGeom>
            <a:noFill/>
            <a:ln w="17463">
              <a:solidFill>
                <a:srgbClr val="FF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200" smtClean="0">
                <a:solidFill>
                  <a:srgbClr val="FFFFFF"/>
                </a:solidFill>
                <a:latin typeface="Times New Roman" charset="0"/>
                <a:ea typeface="ＭＳ Ｐゴシック" charset="0"/>
                <a:cs typeface="ＭＳ Ｐゴシック" charset="0"/>
              </a:endParaRPr>
            </a:p>
          </p:txBody>
        </p:sp>
        <p:sp>
          <p:nvSpPr>
            <p:cNvPr id="177296" name="Line 144"/>
            <p:cNvSpPr>
              <a:spLocks noChangeShapeType="1"/>
            </p:cNvSpPr>
            <p:nvPr/>
          </p:nvSpPr>
          <p:spPr bwMode="auto">
            <a:xfrm>
              <a:off x="3248" y="2130"/>
              <a:ext cx="168" cy="0"/>
            </a:xfrm>
            <a:prstGeom prst="line">
              <a:avLst/>
            </a:prstGeom>
            <a:noFill/>
            <a:ln w="952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190" name="Line 38"/>
            <p:cNvSpPr>
              <a:spLocks noChangeShapeType="1"/>
            </p:cNvSpPr>
            <p:nvPr/>
          </p:nvSpPr>
          <p:spPr bwMode="auto">
            <a:xfrm flipV="1">
              <a:off x="2164" y="2256"/>
              <a:ext cx="812" cy="96"/>
            </a:xfrm>
            <a:prstGeom prst="line">
              <a:avLst/>
            </a:prstGeom>
            <a:noFill/>
            <a:ln w="952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193" name="Line 41"/>
            <p:cNvSpPr>
              <a:spLocks noChangeShapeType="1"/>
            </p:cNvSpPr>
            <p:nvPr/>
          </p:nvSpPr>
          <p:spPr bwMode="auto">
            <a:xfrm flipH="1">
              <a:off x="1288" y="2207"/>
              <a:ext cx="1700" cy="737"/>
            </a:xfrm>
            <a:prstGeom prst="line">
              <a:avLst/>
            </a:prstGeom>
            <a:noFill/>
            <a:ln w="952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197" name="Text Box 45"/>
            <p:cNvSpPr txBox="1">
              <a:spLocks noChangeArrowheads="1"/>
            </p:cNvSpPr>
            <p:nvPr/>
          </p:nvSpPr>
          <p:spPr bwMode="auto">
            <a:xfrm>
              <a:off x="1502" y="2787"/>
              <a:ext cx="20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GB" sz="1400" b="1">
                  <a:solidFill>
                    <a:srgbClr val="FF99FF"/>
                  </a:solidFill>
                  <a:latin typeface="Tahoma" charset="0"/>
                  <a:ea typeface="ＭＳ Ｐゴシック" charset="0"/>
                  <a:cs typeface="ＭＳ Ｐゴシック" charset="0"/>
                </a:rPr>
                <a:t>Gb</a:t>
              </a:r>
              <a:endParaRPr lang="en-GB" sz="1400" b="1">
                <a:solidFill>
                  <a:srgbClr val="FFFFFF"/>
                </a:solidFill>
                <a:latin typeface="Tahoma" charset="0"/>
                <a:ea typeface="ＭＳ Ｐゴシック" charset="0"/>
                <a:cs typeface="ＭＳ Ｐゴシック" charset="0"/>
              </a:endParaRPr>
            </a:p>
          </p:txBody>
        </p:sp>
        <p:sp>
          <p:nvSpPr>
            <p:cNvPr id="177191" name="Line 39"/>
            <p:cNvSpPr>
              <a:spLocks noChangeShapeType="1"/>
            </p:cNvSpPr>
            <p:nvPr/>
          </p:nvSpPr>
          <p:spPr bwMode="auto">
            <a:xfrm>
              <a:off x="2976" y="912"/>
              <a:ext cx="1" cy="1355"/>
            </a:xfrm>
            <a:prstGeom prst="line">
              <a:avLst/>
            </a:prstGeom>
            <a:noFill/>
            <a:ln w="952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202" name="Rectangle 50"/>
            <p:cNvSpPr>
              <a:spLocks noChangeArrowheads="1"/>
            </p:cNvSpPr>
            <p:nvPr/>
          </p:nvSpPr>
          <p:spPr bwMode="auto">
            <a:xfrm>
              <a:off x="2720" y="2039"/>
              <a:ext cx="528" cy="384"/>
            </a:xfrm>
            <a:prstGeom prst="rect">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r>
                <a:rPr lang="en-GB" b="1">
                  <a:solidFill>
                    <a:srgbClr val="FFFFFF"/>
                  </a:solidFill>
                  <a:latin typeface="Tahoma" charset="0"/>
                  <a:ea typeface="ＭＳ Ｐゴシック" charset="0"/>
                  <a:cs typeface="ＭＳ Ｐゴシック" charset="0"/>
                </a:rPr>
                <a:t>SGSN</a:t>
              </a:r>
            </a:p>
          </p:txBody>
        </p:sp>
        <p:sp>
          <p:nvSpPr>
            <p:cNvPr id="177203" name="Rectangle 51"/>
            <p:cNvSpPr>
              <a:spLocks noChangeArrowheads="1"/>
            </p:cNvSpPr>
            <p:nvPr/>
          </p:nvSpPr>
          <p:spPr bwMode="auto">
            <a:xfrm>
              <a:off x="2700" y="1247"/>
              <a:ext cx="528" cy="384"/>
            </a:xfrm>
            <a:prstGeom prst="rect">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r>
                <a:rPr lang="en-GB" b="1">
                  <a:solidFill>
                    <a:srgbClr val="FFFFFF"/>
                  </a:solidFill>
                  <a:latin typeface="Tahoma" charset="0"/>
                  <a:ea typeface="ＭＳ Ｐゴシック" charset="0"/>
                  <a:cs typeface="ＭＳ Ｐゴシック" charset="0"/>
                </a:rPr>
                <a:t>GGSN</a:t>
              </a:r>
            </a:p>
          </p:txBody>
        </p:sp>
        <p:sp>
          <p:nvSpPr>
            <p:cNvPr id="177196" name="Line 44"/>
            <p:cNvSpPr>
              <a:spLocks noChangeShapeType="1"/>
            </p:cNvSpPr>
            <p:nvPr/>
          </p:nvSpPr>
          <p:spPr bwMode="auto">
            <a:xfrm flipV="1">
              <a:off x="2232" y="1518"/>
              <a:ext cx="488" cy="175"/>
            </a:xfrm>
            <a:prstGeom prst="line">
              <a:avLst/>
            </a:prstGeom>
            <a:noFill/>
            <a:ln w="952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297" name="Line 145"/>
            <p:cNvSpPr>
              <a:spLocks noChangeShapeType="1"/>
            </p:cNvSpPr>
            <p:nvPr/>
          </p:nvSpPr>
          <p:spPr bwMode="auto">
            <a:xfrm flipV="1">
              <a:off x="3416" y="1986"/>
              <a:ext cx="1" cy="144"/>
            </a:xfrm>
            <a:prstGeom prst="line">
              <a:avLst/>
            </a:prstGeom>
            <a:noFill/>
            <a:ln w="952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194" name="Line 42"/>
            <p:cNvSpPr>
              <a:spLocks noChangeShapeType="1"/>
            </p:cNvSpPr>
            <p:nvPr/>
          </p:nvSpPr>
          <p:spPr bwMode="auto">
            <a:xfrm>
              <a:off x="1256" y="2231"/>
              <a:ext cx="1464" cy="0"/>
            </a:xfrm>
            <a:prstGeom prst="line">
              <a:avLst/>
            </a:prstGeom>
            <a:noFill/>
            <a:ln w="952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195" name="Line 43"/>
            <p:cNvSpPr>
              <a:spLocks noChangeShapeType="1"/>
            </p:cNvSpPr>
            <p:nvPr/>
          </p:nvSpPr>
          <p:spPr bwMode="auto">
            <a:xfrm>
              <a:off x="2232" y="1932"/>
              <a:ext cx="488" cy="181"/>
            </a:xfrm>
            <a:prstGeom prst="line">
              <a:avLst/>
            </a:prstGeom>
            <a:noFill/>
            <a:ln w="952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198" name="Text Box 46"/>
            <p:cNvSpPr txBox="1">
              <a:spLocks noChangeArrowheads="1"/>
            </p:cNvSpPr>
            <p:nvPr/>
          </p:nvSpPr>
          <p:spPr bwMode="auto">
            <a:xfrm>
              <a:off x="2206" y="2279"/>
              <a:ext cx="18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GB" sz="1400" b="1">
                  <a:solidFill>
                    <a:srgbClr val="FF99FF"/>
                  </a:solidFill>
                  <a:latin typeface="Tahoma" charset="0"/>
                  <a:ea typeface="ＭＳ Ｐゴシック" charset="0"/>
                  <a:cs typeface="ＭＳ Ｐゴシック" charset="0"/>
                </a:rPr>
                <a:t>Gf</a:t>
              </a:r>
              <a:endParaRPr lang="en-GB" sz="1400" b="1">
                <a:solidFill>
                  <a:srgbClr val="FFFFFF"/>
                </a:solidFill>
                <a:latin typeface="Tahoma" charset="0"/>
                <a:ea typeface="ＭＳ Ｐゴシック" charset="0"/>
                <a:cs typeface="ＭＳ Ｐゴシック" charset="0"/>
              </a:endParaRPr>
            </a:p>
          </p:txBody>
        </p:sp>
        <p:sp>
          <p:nvSpPr>
            <p:cNvPr id="177199" name="Text Box 47"/>
            <p:cNvSpPr txBox="1">
              <a:spLocks noChangeArrowheads="1"/>
            </p:cNvSpPr>
            <p:nvPr/>
          </p:nvSpPr>
          <p:spPr bwMode="auto">
            <a:xfrm>
              <a:off x="1933" y="2052"/>
              <a:ext cx="19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GB" sz="1400" b="1">
                  <a:solidFill>
                    <a:srgbClr val="FF99FF"/>
                  </a:solidFill>
                  <a:latin typeface="Tahoma" charset="0"/>
                  <a:ea typeface="ＭＳ Ｐゴシック" charset="0"/>
                  <a:cs typeface="ＭＳ Ｐゴシック" charset="0"/>
                </a:rPr>
                <a:t>Gs</a:t>
              </a:r>
              <a:endParaRPr lang="en-GB" sz="1400" b="1">
                <a:solidFill>
                  <a:srgbClr val="FFFFFF"/>
                </a:solidFill>
                <a:latin typeface="Tahoma" charset="0"/>
                <a:ea typeface="ＭＳ Ｐゴシック" charset="0"/>
                <a:cs typeface="ＭＳ Ｐゴシック" charset="0"/>
              </a:endParaRPr>
            </a:p>
          </p:txBody>
        </p:sp>
        <p:sp>
          <p:nvSpPr>
            <p:cNvPr id="177200" name="Text Box 48"/>
            <p:cNvSpPr txBox="1">
              <a:spLocks noChangeArrowheads="1"/>
            </p:cNvSpPr>
            <p:nvPr/>
          </p:nvSpPr>
          <p:spPr bwMode="auto">
            <a:xfrm>
              <a:off x="2966" y="877"/>
              <a:ext cx="17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GB" sz="1400" b="1">
                  <a:solidFill>
                    <a:srgbClr val="FF99FF"/>
                  </a:solidFill>
                  <a:latin typeface="Tahoma" charset="0"/>
                  <a:ea typeface="ＭＳ Ｐゴシック" charset="0"/>
                  <a:cs typeface="ＭＳ Ｐゴシック" charset="0"/>
                </a:rPr>
                <a:t>Gi</a:t>
              </a:r>
              <a:endParaRPr lang="en-GB" sz="1400" b="1">
                <a:solidFill>
                  <a:srgbClr val="FFFFFF"/>
                </a:solidFill>
                <a:latin typeface="Tahoma" charset="0"/>
                <a:ea typeface="ＭＳ Ｐゴシック" charset="0"/>
                <a:cs typeface="ＭＳ Ｐゴシック" charset="0"/>
              </a:endParaRPr>
            </a:p>
          </p:txBody>
        </p:sp>
        <p:sp>
          <p:nvSpPr>
            <p:cNvPr id="177201" name="Text Box 49"/>
            <p:cNvSpPr txBox="1">
              <a:spLocks noChangeArrowheads="1"/>
            </p:cNvSpPr>
            <p:nvPr/>
          </p:nvSpPr>
          <p:spPr bwMode="auto">
            <a:xfrm>
              <a:off x="2306" y="1406"/>
              <a:ext cx="19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GB" sz="1400" b="1">
                  <a:solidFill>
                    <a:srgbClr val="FF99FF"/>
                  </a:solidFill>
                  <a:latin typeface="Tahoma" charset="0"/>
                  <a:ea typeface="ＭＳ Ｐゴシック" charset="0"/>
                  <a:cs typeface="ＭＳ Ｐゴシック" charset="0"/>
                </a:rPr>
                <a:t>Gc</a:t>
              </a:r>
              <a:endParaRPr lang="en-GB" sz="1400" b="1">
                <a:solidFill>
                  <a:srgbClr val="FFFFFF"/>
                </a:solidFill>
                <a:latin typeface="Tahoma" charset="0"/>
                <a:ea typeface="ＭＳ Ｐゴシック" charset="0"/>
                <a:cs typeface="ＭＳ Ｐゴシック" charset="0"/>
              </a:endParaRPr>
            </a:p>
          </p:txBody>
        </p:sp>
        <p:sp>
          <p:nvSpPr>
            <p:cNvPr id="177204" name="Text Box 52"/>
            <p:cNvSpPr txBox="1">
              <a:spLocks noChangeArrowheads="1"/>
            </p:cNvSpPr>
            <p:nvPr/>
          </p:nvSpPr>
          <p:spPr bwMode="auto">
            <a:xfrm>
              <a:off x="2379" y="1815"/>
              <a:ext cx="18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GB" sz="1400" b="1">
                  <a:solidFill>
                    <a:srgbClr val="FF99FF"/>
                  </a:solidFill>
                  <a:latin typeface="Tahoma" charset="0"/>
                  <a:ea typeface="ＭＳ Ｐゴシック" charset="0"/>
                  <a:cs typeface="ＭＳ Ｐゴシック" charset="0"/>
                </a:rPr>
                <a:t>Gr</a:t>
              </a:r>
              <a:endParaRPr lang="en-GB" sz="1400" b="1">
                <a:solidFill>
                  <a:srgbClr val="FFFFFF"/>
                </a:solidFill>
                <a:latin typeface="Tahoma" charset="0"/>
                <a:ea typeface="ＭＳ Ｐゴシック" charset="0"/>
                <a:cs typeface="ＭＳ Ｐゴシック" charset="0"/>
              </a:endParaRPr>
            </a:p>
          </p:txBody>
        </p:sp>
        <p:sp>
          <p:nvSpPr>
            <p:cNvPr id="177205" name="Text Box 53"/>
            <p:cNvSpPr txBox="1">
              <a:spLocks noChangeArrowheads="1"/>
            </p:cNvSpPr>
            <p:nvPr/>
          </p:nvSpPr>
          <p:spPr bwMode="auto">
            <a:xfrm>
              <a:off x="2928" y="1719"/>
              <a:ext cx="20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en-GB" sz="1400" b="1">
                  <a:solidFill>
                    <a:srgbClr val="FF99FF"/>
                  </a:solidFill>
                  <a:latin typeface="Tahoma" charset="0"/>
                  <a:ea typeface="ＭＳ Ｐゴシック" charset="0"/>
                  <a:cs typeface="ＭＳ Ｐゴシック" charset="0"/>
                </a:rPr>
                <a:t>Gn</a:t>
              </a:r>
              <a:endParaRPr lang="en-GB" sz="1400" b="1">
                <a:solidFill>
                  <a:srgbClr val="FFFFFF"/>
                </a:solidFill>
                <a:latin typeface="Tahoma" charset="0"/>
                <a:ea typeface="ＭＳ Ｐゴシック" charset="0"/>
                <a:cs typeface="ＭＳ Ｐゴシック" charset="0"/>
              </a:endParaRPr>
            </a:p>
          </p:txBody>
        </p:sp>
        <p:sp>
          <p:nvSpPr>
            <p:cNvPr id="177225" name="Rectangle 73"/>
            <p:cNvSpPr>
              <a:spLocks noChangeArrowheads="1"/>
            </p:cNvSpPr>
            <p:nvPr/>
          </p:nvSpPr>
          <p:spPr bwMode="auto">
            <a:xfrm>
              <a:off x="1296" y="2807"/>
              <a:ext cx="206" cy="384"/>
            </a:xfrm>
            <a:prstGeom prst="rect">
              <a:avLst/>
            </a:prstGeom>
            <a:solidFill>
              <a:srgbClr val="FF33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lnSpc>
                  <a:spcPct val="80000"/>
                </a:lnSpc>
                <a:spcBef>
                  <a:spcPct val="0"/>
                </a:spcBef>
                <a:spcAft>
                  <a:spcPct val="0"/>
                </a:spcAft>
                <a:defRPr/>
              </a:pPr>
              <a:r>
                <a:rPr lang="en-GB" sz="1400" b="1">
                  <a:solidFill>
                    <a:srgbClr val="FFFFFF"/>
                  </a:solidFill>
                  <a:latin typeface="Tahoma" charset="0"/>
                  <a:ea typeface="ＭＳ Ｐゴシック" charset="0"/>
                  <a:cs typeface="ＭＳ Ｐゴシック" charset="0"/>
                </a:rPr>
                <a:t>P</a:t>
              </a:r>
            </a:p>
            <a:p>
              <a:pPr algn="ctr" eaLnBrk="0" fontAlgn="base" hangingPunct="0">
                <a:lnSpc>
                  <a:spcPct val="80000"/>
                </a:lnSpc>
                <a:spcBef>
                  <a:spcPct val="0"/>
                </a:spcBef>
                <a:spcAft>
                  <a:spcPct val="0"/>
                </a:spcAft>
                <a:defRPr/>
              </a:pPr>
              <a:r>
                <a:rPr lang="en-GB" sz="1400" b="1">
                  <a:solidFill>
                    <a:srgbClr val="FFFFFF"/>
                  </a:solidFill>
                  <a:latin typeface="Tahoma" charset="0"/>
                  <a:ea typeface="ＭＳ Ｐゴシック" charset="0"/>
                  <a:cs typeface="ＭＳ Ｐゴシック" charset="0"/>
                </a:rPr>
                <a:t>C</a:t>
              </a:r>
            </a:p>
            <a:p>
              <a:pPr algn="ctr" eaLnBrk="0" fontAlgn="base" hangingPunct="0">
                <a:lnSpc>
                  <a:spcPct val="80000"/>
                </a:lnSpc>
                <a:spcBef>
                  <a:spcPct val="0"/>
                </a:spcBef>
                <a:spcAft>
                  <a:spcPct val="0"/>
                </a:spcAft>
                <a:defRPr/>
              </a:pPr>
              <a:r>
                <a:rPr lang="en-GB" sz="1400" b="1">
                  <a:solidFill>
                    <a:srgbClr val="FFFFFF"/>
                  </a:solidFill>
                  <a:latin typeface="Tahoma" charset="0"/>
                  <a:ea typeface="ＭＳ Ｐゴシック" charset="0"/>
                  <a:cs typeface="ＭＳ Ｐゴシック" charset="0"/>
                </a:rPr>
                <a:t>U</a:t>
              </a:r>
              <a:endParaRPr lang="en-GB" b="1">
                <a:solidFill>
                  <a:srgbClr val="FFFFFF"/>
                </a:solidFill>
                <a:latin typeface="Tahoma" charset="0"/>
                <a:ea typeface="ＭＳ Ｐゴシック" charset="0"/>
                <a:cs typeface="ＭＳ Ｐゴシック" charset="0"/>
              </a:endParaRPr>
            </a:p>
          </p:txBody>
        </p:sp>
        <p:sp>
          <p:nvSpPr>
            <p:cNvPr id="177295" name="Rectangle 143"/>
            <p:cNvSpPr>
              <a:spLocks noChangeArrowheads="1"/>
            </p:cNvSpPr>
            <p:nvPr/>
          </p:nvSpPr>
          <p:spPr bwMode="auto">
            <a:xfrm>
              <a:off x="3199" y="1693"/>
              <a:ext cx="497" cy="293"/>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r>
                <a:rPr lang="en-GB">
                  <a:solidFill>
                    <a:srgbClr val="FFFFFF"/>
                  </a:solidFill>
                  <a:latin typeface="Arial" charset="0"/>
                  <a:ea typeface="ＭＳ Ｐゴシック" charset="0"/>
                  <a:cs typeface="ＭＳ Ｐゴシック" charset="0"/>
                </a:rPr>
                <a:t>IN/SCP</a:t>
              </a:r>
            </a:p>
          </p:txBody>
        </p:sp>
        <p:sp>
          <p:nvSpPr>
            <p:cNvPr id="177298" name="Text Box 146"/>
            <p:cNvSpPr txBox="1">
              <a:spLocks noChangeArrowheads="1"/>
            </p:cNvSpPr>
            <p:nvPr/>
          </p:nvSpPr>
          <p:spPr bwMode="auto">
            <a:xfrm>
              <a:off x="3312" y="2112"/>
              <a:ext cx="31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defRPr/>
              </a:pPr>
              <a:r>
                <a:rPr lang="de-DE" sz="1400">
                  <a:solidFill>
                    <a:srgbClr val="FF99FF"/>
                  </a:solidFill>
                  <a:latin typeface="Arial" charset="0"/>
                  <a:ea typeface="ＭＳ Ｐゴシック" charset="0"/>
                  <a:cs typeface="ＭＳ Ｐゴシック" charset="0"/>
                </a:rPr>
                <a:t>Ge</a:t>
              </a:r>
              <a:endParaRPr lang="de-DE" sz="1400">
                <a:solidFill>
                  <a:srgbClr val="FFFFFF"/>
                </a:solidFill>
                <a:latin typeface="Arial" charset="0"/>
                <a:ea typeface="ＭＳ Ｐゴシック" charset="0"/>
                <a:cs typeface="ＭＳ Ｐゴシック" charset="0"/>
              </a:endParaRPr>
            </a:p>
            <a:p>
              <a:pPr eaLnBrk="0" fontAlgn="base" hangingPunct="0">
                <a:spcBef>
                  <a:spcPct val="0"/>
                </a:spcBef>
                <a:spcAft>
                  <a:spcPct val="0"/>
                </a:spcAft>
                <a:defRPr/>
              </a:pPr>
              <a:r>
                <a:rPr lang="de-DE" sz="1400">
                  <a:solidFill>
                    <a:srgbClr val="FFFFFF"/>
                  </a:solidFill>
                  <a:latin typeface="Arial" charset="0"/>
                  <a:ea typeface="ＭＳ Ｐゴシック" charset="0"/>
                  <a:cs typeface="ＭＳ Ｐゴシック" charset="0"/>
                </a:rPr>
                <a:t>(CAP)</a:t>
              </a:r>
              <a:endParaRPr lang="de-AT" sz="1400">
                <a:solidFill>
                  <a:srgbClr val="FFFFFF"/>
                </a:solidFill>
                <a:latin typeface="Arial" charset="0"/>
                <a:ea typeface="ＭＳ Ｐゴシック" charset="0"/>
                <a:cs typeface="ＭＳ Ｐゴシック" charset="0"/>
              </a:endParaRPr>
            </a:p>
          </p:txBody>
        </p:sp>
        <p:sp>
          <p:nvSpPr>
            <p:cNvPr id="177314" name="Line 162"/>
            <p:cNvSpPr>
              <a:spLocks noChangeShapeType="1"/>
            </p:cNvSpPr>
            <p:nvPr/>
          </p:nvSpPr>
          <p:spPr bwMode="auto">
            <a:xfrm flipV="1">
              <a:off x="3395" y="927"/>
              <a:ext cx="1" cy="524"/>
            </a:xfrm>
            <a:prstGeom prst="line">
              <a:avLst/>
            </a:prstGeom>
            <a:noFill/>
            <a:ln w="952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sp>
          <p:nvSpPr>
            <p:cNvPr id="177320" name="Line 168"/>
            <p:cNvSpPr>
              <a:spLocks noChangeShapeType="1"/>
            </p:cNvSpPr>
            <p:nvPr/>
          </p:nvSpPr>
          <p:spPr bwMode="auto">
            <a:xfrm>
              <a:off x="3228" y="1450"/>
              <a:ext cx="168" cy="0"/>
            </a:xfrm>
            <a:prstGeom prst="line">
              <a:avLst/>
            </a:prstGeom>
            <a:noFill/>
            <a:ln w="952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fontAlgn="base" hangingPunct="0">
                <a:spcBef>
                  <a:spcPct val="0"/>
                </a:spcBef>
                <a:spcAft>
                  <a:spcPct val="0"/>
                </a:spcAft>
                <a:defRPr/>
              </a:pPr>
              <a:endParaRPr lang="en-US" sz="1200">
                <a:solidFill>
                  <a:srgbClr val="FFFFFF"/>
                </a:solidFill>
                <a:latin typeface="Times New Roman" charset="0"/>
                <a:ea typeface="ＭＳ Ｐゴシック" charset="0"/>
                <a:cs typeface="ＭＳ Ｐゴシック" charset="0"/>
              </a:endParaRPr>
            </a:p>
          </p:txBody>
        </p:sp>
      </p:grpSp>
    </p:spTree>
    <p:extLst>
      <p:ext uri="{BB962C8B-B14F-4D97-AF65-F5344CB8AC3E}">
        <p14:creationId xmlns:p14="http://schemas.microsoft.com/office/powerpoint/2010/main" val="858377405"/>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73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77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4"/>
          <p:cNvSpPr>
            <a:spLocks noGrp="1" noChangeArrowheads="1"/>
          </p:cNvSpPr>
          <p:nvPr>
            <p:ph type="title"/>
          </p:nvPr>
        </p:nvSpPr>
        <p:spPr>
          <a:xfrm>
            <a:off x="508000" y="533400"/>
            <a:ext cx="11176000" cy="533400"/>
          </a:xfrm>
        </p:spPr>
        <p:txBody>
          <a:bodyPr/>
          <a:lstStyle/>
          <a:p>
            <a:r>
              <a:rPr lang="en-US">
                <a:latin typeface="Tahoma" charset="0"/>
                <a:ea typeface="ＭＳ Ｐゴシック" charset="0"/>
              </a:rPr>
              <a:t>Active Companies in the N</a:t>
            </a:r>
            <a:r>
              <a:rPr lang="fi-FI">
                <a:latin typeface="Tahoma" charset="0"/>
                <a:ea typeface="ＭＳ Ｐゴシック" charset="0"/>
              </a:rPr>
              <a:t>VIOT</a:t>
            </a:r>
            <a:r>
              <a:rPr lang="en-US">
                <a:latin typeface="Tahoma" charset="0"/>
                <a:ea typeface="ＭＳ Ｐゴシック" charset="0"/>
              </a:rPr>
              <a:t> Forum</a:t>
            </a:r>
          </a:p>
        </p:txBody>
      </p:sp>
      <p:graphicFrame>
        <p:nvGraphicFramePr>
          <p:cNvPr id="17410" name="Object 119"/>
          <p:cNvGraphicFramePr>
            <a:graphicFrameLocks noChangeAspect="1"/>
          </p:cNvGraphicFramePr>
          <p:nvPr/>
        </p:nvGraphicFramePr>
        <p:xfrm>
          <a:off x="69856" y="1301750"/>
          <a:ext cx="12054416" cy="5507038"/>
        </p:xfrm>
        <a:graphic>
          <a:graphicData uri="http://schemas.openxmlformats.org/presentationml/2006/ole">
            <mc:AlternateContent xmlns:mc="http://schemas.openxmlformats.org/markup-compatibility/2006">
              <mc:Choice xmlns:v="urn:schemas-microsoft-com:vml" Requires="v">
                <p:oleObj spid="_x0000_s1068" name="Photo Editor Photo" r:id="rId4" imgW="9038095" imgH="5504762" progId="MSPhotoEd.3">
                  <p:embed/>
                </p:oleObj>
              </mc:Choice>
              <mc:Fallback>
                <p:oleObj name="Photo Editor Photo" r:id="rId4" imgW="9038095" imgH="550476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6" y="1301750"/>
                        <a:ext cx="12054416" cy="550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240" name="Rectangle 120"/>
          <p:cNvSpPr>
            <a:spLocks noChangeArrowheads="1"/>
          </p:cNvSpPr>
          <p:nvPr/>
        </p:nvSpPr>
        <p:spPr bwMode="auto">
          <a:xfrm>
            <a:off x="7080106" y="76334"/>
            <a:ext cx="26462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0"/>
              </a:spcBef>
              <a:spcAft>
                <a:spcPct val="0"/>
              </a:spcAft>
              <a:defRPr/>
            </a:pPr>
            <a:r>
              <a:rPr lang="fi-FI" sz="2400">
                <a:solidFill>
                  <a:srgbClr val="FF9900"/>
                </a:solidFill>
                <a:latin typeface="Tahoma" charset="0"/>
                <a:ea typeface="ＭＳ Ｐゴシック" charset="0"/>
                <a:cs typeface="ＭＳ Ｐゴシック" charset="0"/>
              </a:rPr>
              <a:t>The NVIOT Forum</a:t>
            </a:r>
            <a:endParaRPr lang="en-GB" sz="2400">
              <a:solidFill>
                <a:srgbClr val="FFFFFF"/>
              </a:solidFill>
              <a:latin typeface="Tahoma" charset="0"/>
              <a:ea typeface="ＭＳ Ｐゴシック" charset="0"/>
              <a:cs typeface="ＭＳ Ｐゴシック" charset="0"/>
            </a:endParaRPr>
          </a:p>
        </p:txBody>
      </p:sp>
      <p:sp>
        <p:nvSpPr>
          <p:cNvPr id="2" name="Oval 1"/>
          <p:cNvSpPr/>
          <p:nvPr/>
        </p:nvSpPr>
        <p:spPr bwMode="auto">
          <a:xfrm>
            <a:off x="2351584" y="3717032"/>
            <a:ext cx="7488832" cy="2808312"/>
          </a:xfrm>
          <a:prstGeom prst="ellipse">
            <a:avLst/>
          </a:prstGeom>
          <a:noFill/>
          <a:ln w="762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a typeface="ＭＳ Ｐゴシック" charset="0"/>
            </a:endParaRPr>
          </a:p>
        </p:txBody>
      </p:sp>
      <p:graphicFrame>
        <p:nvGraphicFramePr>
          <p:cNvPr id="17414" name="Object 71"/>
          <p:cNvGraphicFramePr>
            <a:graphicFrameLocks noChangeAspect="1"/>
          </p:cNvGraphicFramePr>
          <p:nvPr>
            <p:extLst>
              <p:ext uri="{D42A27DB-BD31-4B8C-83A1-F6EECF244321}">
                <p14:modId xmlns:p14="http://schemas.microsoft.com/office/powerpoint/2010/main" val="3091102872"/>
              </p:ext>
            </p:extLst>
          </p:nvPr>
        </p:nvGraphicFramePr>
        <p:xfrm>
          <a:off x="2735632" y="6096051"/>
          <a:ext cx="2242773" cy="341212"/>
        </p:xfrm>
        <a:graphic>
          <a:graphicData uri="http://schemas.openxmlformats.org/presentationml/2006/ole">
            <mc:AlternateContent xmlns:mc="http://schemas.openxmlformats.org/markup-compatibility/2006">
              <mc:Choice xmlns:v="urn:schemas-microsoft-com:vml" Requires="v">
                <p:oleObj spid="_x0000_s1069" name="Photo Editor Photo" r:id="rId6" imgW="1171429" imgH="237969" progId="MSPhotoEd.3">
                  <p:embed/>
                </p:oleObj>
              </mc:Choice>
              <mc:Fallback>
                <p:oleObj name="Photo Editor Photo" r:id="rId6" imgW="1171429" imgH="237969"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5632" y="6096051"/>
                        <a:ext cx="2242773" cy="341212"/>
                      </a:xfrm>
                      <a:prstGeom prst="rect">
                        <a:avLst/>
                      </a:prstGeom>
                      <a:noFill/>
                      <a:ln>
                        <a:noFill/>
                      </a:ln>
                      <a:effectLst/>
                    </p:spPr>
                  </p:pic>
                </p:oleObj>
              </mc:Fallback>
            </mc:AlternateContent>
          </a:graphicData>
        </a:graphic>
      </p:graphicFrame>
      <p:graphicFrame>
        <p:nvGraphicFramePr>
          <p:cNvPr id="17415" name="Object 82"/>
          <p:cNvGraphicFramePr>
            <a:graphicFrameLocks noChangeAspect="1"/>
          </p:cNvGraphicFramePr>
          <p:nvPr>
            <p:extLst>
              <p:ext uri="{D42A27DB-BD31-4B8C-83A1-F6EECF244321}">
                <p14:modId xmlns:p14="http://schemas.microsoft.com/office/powerpoint/2010/main" val="94474590"/>
              </p:ext>
            </p:extLst>
          </p:nvPr>
        </p:nvGraphicFramePr>
        <p:xfrm>
          <a:off x="6299207" y="6096134"/>
          <a:ext cx="3162300" cy="485775"/>
        </p:xfrm>
        <a:graphic>
          <a:graphicData uri="http://schemas.openxmlformats.org/presentationml/2006/ole">
            <mc:AlternateContent xmlns:mc="http://schemas.openxmlformats.org/markup-compatibility/2006">
              <mc:Choice xmlns:v="urn:schemas-microsoft-com:vml" Requires="v">
                <p:oleObj spid="_x0000_s1070" name="Photo Editor Photo" r:id="rId8" imgW="2371429" imgH="485586" progId="MSPhotoEd.3">
                  <p:embed/>
                </p:oleObj>
              </mc:Choice>
              <mc:Fallback>
                <p:oleObj name="Photo Editor Photo" r:id="rId8" imgW="2371429" imgH="485586"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99207" y="6096134"/>
                        <a:ext cx="3162300" cy="485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5190" name="Picture 70"/>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432800" y="4038734"/>
            <a:ext cx="2387600" cy="4286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17417" name="Object 73"/>
          <p:cNvGraphicFramePr>
            <a:graphicFrameLocks noChangeAspect="1"/>
          </p:cNvGraphicFramePr>
          <p:nvPr>
            <p:extLst>
              <p:ext uri="{D42A27DB-BD31-4B8C-83A1-F6EECF244321}">
                <p14:modId xmlns:p14="http://schemas.microsoft.com/office/powerpoint/2010/main" val="1962819998"/>
              </p:ext>
            </p:extLst>
          </p:nvPr>
        </p:nvGraphicFramePr>
        <p:xfrm>
          <a:off x="1524000" y="4038651"/>
          <a:ext cx="2235200" cy="433388"/>
        </p:xfrm>
        <a:graphic>
          <a:graphicData uri="http://schemas.openxmlformats.org/presentationml/2006/ole">
            <mc:AlternateContent xmlns:mc="http://schemas.openxmlformats.org/markup-compatibility/2006">
              <mc:Choice xmlns:v="urn:schemas-microsoft-com:vml" Requires="v">
                <p:oleObj spid="_x0000_s1071" name="Photo Editor Photo" r:id="rId11" imgW="847843" imgH="219222" progId="MSPhotoEd.3">
                  <p:embed/>
                </p:oleObj>
              </mc:Choice>
              <mc:Fallback>
                <p:oleObj name="Photo Editor Photo" r:id="rId11" imgW="847843" imgH="219222" progId="MSPhotoEd.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4038651"/>
                        <a:ext cx="2235200" cy="4333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7418" name="Object 76"/>
          <p:cNvGraphicFramePr>
            <a:graphicFrameLocks noChangeAspect="1"/>
          </p:cNvGraphicFramePr>
          <p:nvPr>
            <p:extLst>
              <p:ext uri="{D42A27DB-BD31-4B8C-83A1-F6EECF244321}">
                <p14:modId xmlns:p14="http://schemas.microsoft.com/office/powerpoint/2010/main" val="3767803231"/>
              </p:ext>
            </p:extLst>
          </p:nvPr>
        </p:nvGraphicFramePr>
        <p:xfrm>
          <a:off x="508000" y="5105534"/>
          <a:ext cx="2336800" cy="466725"/>
        </p:xfrm>
        <a:graphic>
          <a:graphicData uri="http://schemas.openxmlformats.org/presentationml/2006/ole">
            <mc:AlternateContent xmlns:mc="http://schemas.openxmlformats.org/markup-compatibility/2006">
              <mc:Choice xmlns:v="urn:schemas-microsoft-com:vml" Requires="v">
                <p:oleObj spid="_x0000_s1072" name="Photo Editor Photo" r:id="rId13" imgW="1752381" imgH="466543" progId="MSPhotoEd.3">
                  <p:embed/>
                </p:oleObj>
              </mc:Choice>
              <mc:Fallback>
                <p:oleObj name="Photo Editor Photo" r:id="rId13" imgW="1752381" imgH="466543" progId="MSPhotoEd.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000" y="5105534"/>
                        <a:ext cx="2336800" cy="4667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7419" name="Object 81"/>
          <p:cNvGraphicFramePr>
            <a:graphicFrameLocks noChangeAspect="1"/>
          </p:cNvGraphicFramePr>
          <p:nvPr>
            <p:extLst>
              <p:ext uri="{D42A27DB-BD31-4B8C-83A1-F6EECF244321}">
                <p14:modId xmlns:p14="http://schemas.microsoft.com/office/powerpoint/2010/main" val="2677663181"/>
              </p:ext>
            </p:extLst>
          </p:nvPr>
        </p:nvGraphicFramePr>
        <p:xfrm>
          <a:off x="4775207" y="3429059"/>
          <a:ext cx="2451100" cy="542925"/>
        </p:xfrm>
        <a:graphic>
          <a:graphicData uri="http://schemas.openxmlformats.org/presentationml/2006/ole">
            <mc:AlternateContent xmlns:mc="http://schemas.openxmlformats.org/markup-compatibility/2006">
              <mc:Choice xmlns:v="urn:schemas-microsoft-com:vml" Requires="v">
                <p:oleObj spid="_x0000_s1073" name="Photo Editor Photo" r:id="rId15" imgW="1838095" imgH="542857" progId="MSPhotoEd.3">
                  <p:embed/>
                </p:oleObj>
              </mc:Choice>
              <mc:Fallback>
                <p:oleObj name="Photo Editor Photo" r:id="rId15" imgW="1838095" imgH="542857" progId="MSPhotoEd.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75207" y="3429059"/>
                        <a:ext cx="2451100" cy="5429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7420" name="Picture 19" descr="C:\WINNT\Profiles\q11187\Desktop\logo.gif"/>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9245603" y="4876851"/>
            <a:ext cx="2501900" cy="6477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091669"/>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p:cNvGrpSpPr/>
          <p:nvPr/>
        </p:nvGrpSpPr>
        <p:grpSpPr>
          <a:xfrm>
            <a:off x="119531" y="1514910"/>
            <a:ext cx="6561764" cy="2653685"/>
            <a:chOff x="119529" y="1514904"/>
            <a:chExt cx="6561764" cy="2653685"/>
          </a:xfrm>
          <a:solidFill>
            <a:schemeClr val="accent2">
              <a:lumMod val="60000"/>
              <a:lumOff val="40000"/>
            </a:schemeClr>
          </a:solidFill>
        </p:grpSpPr>
        <p:sp>
          <p:nvSpPr>
            <p:cNvPr id="96" name="Rectangle 95"/>
            <p:cNvSpPr/>
            <p:nvPr/>
          </p:nvSpPr>
          <p:spPr>
            <a:xfrm>
              <a:off x="119529" y="1514905"/>
              <a:ext cx="3331958" cy="2653684"/>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p:cNvSpPr/>
            <p:nvPr/>
          </p:nvSpPr>
          <p:spPr>
            <a:xfrm flipV="1">
              <a:off x="3436546" y="1514904"/>
              <a:ext cx="3244747" cy="2653683"/>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1180355" y="3515595"/>
            <a:ext cx="6861476" cy="2716259"/>
            <a:chOff x="192321" y="3332975"/>
            <a:chExt cx="7416219" cy="2898873"/>
          </a:xfrm>
        </p:grpSpPr>
        <p:sp>
          <p:nvSpPr>
            <p:cNvPr id="91" name="Isosceles Triangle 90"/>
            <p:cNvSpPr/>
            <p:nvPr/>
          </p:nvSpPr>
          <p:spPr>
            <a:xfrm>
              <a:off x="192321" y="3332975"/>
              <a:ext cx="3871679" cy="2898873"/>
            </a:xfrm>
            <a:prstGeom prst="triangle">
              <a:avLst>
                <a:gd name="adj" fmla="val 9981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4049059" y="3332975"/>
              <a:ext cx="3559481" cy="28988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2088683" y="271251"/>
            <a:ext cx="5620143" cy="1325563"/>
          </a:xfrm>
        </p:spPr>
        <p:txBody>
          <a:bodyPr/>
          <a:lstStyle/>
          <a:p>
            <a:r>
              <a:rPr lang="en-US" dirty="0" err="1" smtClean="0"/>
              <a:t>MaaS</a:t>
            </a:r>
            <a:r>
              <a:rPr lang="en-US" dirty="0" smtClean="0"/>
              <a:t> Core Use Cases</a:t>
            </a:r>
            <a:endParaRPr lang="en-US" dirty="0"/>
          </a:p>
        </p:txBody>
      </p:sp>
      <p:grpSp>
        <p:nvGrpSpPr>
          <p:cNvPr id="4" name="Group 3"/>
          <p:cNvGrpSpPr/>
          <p:nvPr/>
        </p:nvGrpSpPr>
        <p:grpSpPr>
          <a:xfrm>
            <a:off x="7512291" y="143193"/>
            <a:ext cx="4499975" cy="4803341"/>
            <a:chOff x="4527520" y="53625"/>
            <a:chExt cx="4499975" cy="4803341"/>
          </a:xfrm>
        </p:grpSpPr>
        <p:sp>
          <p:nvSpPr>
            <p:cNvPr id="5" name="Rectangle 4"/>
            <p:cNvSpPr>
              <a:spLocks noChangeArrowheads="1"/>
            </p:cNvSpPr>
            <p:nvPr/>
          </p:nvSpPr>
          <p:spPr bwMode="auto">
            <a:xfrm>
              <a:off x="5112060" y="4149080"/>
              <a:ext cx="33564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a:r>
                <a:rPr lang="en-US" altLang="fi-FI" sz="1000" b="1" i="1" dirty="0" smtClean="0">
                  <a:solidFill>
                    <a:srgbClr val="003366"/>
                  </a:solidFill>
                </a:rPr>
                <a:t>The </a:t>
              </a:r>
              <a:r>
                <a:rPr lang="en-US" altLang="fi-FI" sz="1000" b="1" i="1" dirty="0">
                  <a:solidFill>
                    <a:srgbClr val="003366"/>
                  </a:solidFill>
                </a:rPr>
                <a:t>company logos mentioned are </a:t>
              </a:r>
              <a:r>
                <a:rPr lang="en-US" altLang="fi-FI" sz="1000" b="1" i="1" dirty="0" smtClean="0">
                  <a:solidFill>
                    <a:srgbClr val="003366"/>
                  </a:solidFill>
                </a:rPr>
                <a:t>only </a:t>
              </a:r>
              <a:r>
                <a:rPr lang="en-US" altLang="fi-FI" sz="1000" b="1" i="1" dirty="0">
                  <a:solidFill>
                    <a:srgbClr val="003366"/>
                  </a:solidFill>
                </a:rPr>
                <a:t>for descriptive </a:t>
              </a:r>
              <a:r>
                <a:rPr lang="en-US" altLang="fi-FI" sz="1000" b="1" i="1" dirty="0" smtClean="0">
                  <a:solidFill>
                    <a:srgbClr val="003366"/>
                  </a:solidFill>
                </a:rPr>
                <a:t>purpose</a:t>
              </a:r>
              <a:r>
                <a:rPr lang="en-US" altLang="fi-FI" sz="1000" i="1" dirty="0">
                  <a:solidFill>
                    <a:srgbClr val="003366"/>
                  </a:solidFill>
                </a:rPr>
                <a:t>.</a:t>
              </a:r>
              <a:endParaRPr lang="en-US" altLang="fi-FI" sz="1000" b="1" i="1" dirty="0" smtClean="0">
                <a:solidFill>
                  <a:srgbClr val="003366"/>
                </a:solidFill>
              </a:endParaRPr>
            </a:p>
            <a:p>
              <a:pPr algn="ctr" defTabSz="914400"/>
              <a:r>
                <a:rPr lang="en-US" altLang="fi-FI" sz="1000" b="1" i="1" dirty="0" smtClean="0">
                  <a:solidFill>
                    <a:srgbClr val="003366"/>
                  </a:solidFill>
                </a:rPr>
                <a:t>Based on Frost </a:t>
              </a:r>
              <a:r>
                <a:rPr lang="en-US" altLang="fi-FI" sz="1000" b="1" i="1" dirty="0">
                  <a:solidFill>
                    <a:srgbClr val="003366"/>
                  </a:solidFill>
                </a:rPr>
                <a:t>&amp; Sullivan </a:t>
              </a:r>
              <a:r>
                <a:rPr lang="en-US" altLang="fi-FI" sz="1000" b="1" i="1" dirty="0" smtClean="0">
                  <a:solidFill>
                    <a:srgbClr val="003366"/>
                  </a:solidFill>
                </a:rPr>
                <a:t>&amp; </a:t>
              </a:r>
              <a:r>
                <a:rPr lang="en-US" altLang="fi-FI" sz="1000" b="1" i="1" dirty="0" err="1" smtClean="0">
                  <a:solidFill>
                    <a:srgbClr val="003366"/>
                  </a:solidFill>
                </a:rPr>
                <a:t>Tekes</a:t>
              </a:r>
              <a:r>
                <a:rPr lang="en-US" altLang="fi-FI" sz="1000" b="1" i="1" dirty="0" smtClean="0">
                  <a:solidFill>
                    <a:srgbClr val="003366"/>
                  </a:solidFill>
                </a:rPr>
                <a:t> &amp; University of Tampere material</a:t>
              </a:r>
              <a:endParaRPr lang="en-US" altLang="fi-FI" sz="1000" b="1" i="1" dirty="0">
                <a:solidFill>
                  <a:srgbClr val="003366"/>
                </a:solidFill>
              </a:endParaRPr>
            </a:p>
          </p:txBody>
        </p:sp>
        <p:sp>
          <p:nvSpPr>
            <p:cNvPr id="6" name="Oval 5"/>
            <p:cNvSpPr>
              <a:spLocks noChangeAspect="1" noChangeArrowheads="1"/>
            </p:cNvSpPr>
            <p:nvPr/>
          </p:nvSpPr>
          <p:spPr bwMode="auto">
            <a:xfrm rot="10827030" flipV="1">
              <a:off x="5902509" y="263030"/>
              <a:ext cx="1749998" cy="1644917"/>
            </a:xfrm>
            <a:prstGeom prst="ellipse">
              <a:avLst/>
            </a:prstGeom>
            <a:solidFill>
              <a:srgbClr val="FFFFFF">
                <a:alpha val="58039"/>
              </a:srgbClr>
            </a:solidFill>
            <a:ln w="28575" algn="ctr">
              <a:solidFill>
                <a:srgbClr val="003366"/>
              </a:solidFill>
              <a:round/>
              <a:headEnd/>
              <a:tailEnd/>
            </a:ln>
            <a:scene3d>
              <a:camera prst="orthographicFront">
                <a:rot lat="2099991" lon="0" rev="0"/>
              </a:camera>
              <a:lightRig rig="threePt" dir="t"/>
            </a:scene3d>
            <a:sp3d z="127000" extrusionH="508000"/>
          </p:spPr>
          <p:txBody>
            <a:bodyPr lIns="0" tIns="0" rIns="0" bIns="36000" anchor="t"/>
            <a:lstStyle/>
            <a:p>
              <a:pPr algn="ctr" defTabSz="914400" eaLnBrk="0" fontAlgn="base" hangingPunct="0">
                <a:spcBef>
                  <a:spcPct val="0"/>
                </a:spcBef>
                <a:spcAft>
                  <a:spcPct val="0"/>
                </a:spcAft>
              </a:pPr>
              <a:endParaRPr lang="en-GB" altLang="fi-FI" sz="1000" u="sng" dirty="0">
                <a:solidFill>
                  <a:srgbClr val="000000"/>
                </a:solidFill>
                <a:latin typeface="Arial" charset="0"/>
                <a:ea typeface="ＭＳ Ｐゴシック" pitchFamily="34" charset="-128"/>
                <a:cs typeface="Arial" charset="0"/>
              </a:endParaRPr>
            </a:p>
          </p:txBody>
        </p:sp>
        <p:sp>
          <p:nvSpPr>
            <p:cNvPr id="7" name="Oval 6"/>
            <p:cNvSpPr>
              <a:spLocks noChangeAspect="1" noChangeArrowheads="1"/>
            </p:cNvSpPr>
            <p:nvPr/>
          </p:nvSpPr>
          <p:spPr bwMode="auto">
            <a:xfrm rot="10827030" flipV="1">
              <a:off x="6642214" y="1965271"/>
              <a:ext cx="1749998" cy="1644917"/>
            </a:xfrm>
            <a:prstGeom prst="ellipse">
              <a:avLst/>
            </a:prstGeom>
            <a:solidFill>
              <a:srgbClr val="FFFFFF">
                <a:alpha val="58039"/>
              </a:srgbClr>
            </a:solidFill>
            <a:ln w="28575" algn="ctr">
              <a:solidFill>
                <a:srgbClr val="003366"/>
              </a:solidFill>
              <a:round/>
              <a:headEnd/>
              <a:tailEnd/>
            </a:ln>
            <a:scene3d>
              <a:camera prst="orthographicFront">
                <a:rot lat="2099991" lon="0" rev="0"/>
              </a:camera>
              <a:lightRig rig="threePt" dir="t"/>
            </a:scene3d>
            <a:sp3d z="127000" extrusionH="508000"/>
          </p:spPr>
          <p:txBody>
            <a:bodyPr lIns="0" tIns="0" rIns="0" bIns="36000" anchor="b"/>
            <a:lstStyle/>
            <a:p>
              <a:pPr algn="ctr" defTabSz="914400" eaLnBrk="0" fontAlgn="base" hangingPunct="0">
                <a:spcBef>
                  <a:spcPct val="0"/>
                </a:spcBef>
                <a:spcAft>
                  <a:spcPct val="0"/>
                </a:spcAft>
              </a:pPr>
              <a:endParaRPr lang="en-GB" altLang="fi-FI" sz="900" u="sng" dirty="0">
                <a:solidFill>
                  <a:srgbClr val="000000"/>
                </a:solidFill>
                <a:latin typeface="Arial" charset="0"/>
                <a:ea typeface="ＭＳ Ｐゴシック" pitchFamily="34" charset="-128"/>
                <a:cs typeface="Arial" charset="0"/>
              </a:endParaRPr>
            </a:p>
          </p:txBody>
        </p:sp>
        <p:sp>
          <p:nvSpPr>
            <p:cNvPr id="8" name="Oval 7"/>
            <p:cNvSpPr>
              <a:spLocks noChangeAspect="1" noChangeArrowheads="1"/>
            </p:cNvSpPr>
            <p:nvPr/>
          </p:nvSpPr>
          <p:spPr bwMode="auto">
            <a:xfrm rot="10827030" flipV="1">
              <a:off x="5162803" y="1965271"/>
              <a:ext cx="1749998" cy="1644917"/>
            </a:xfrm>
            <a:prstGeom prst="ellipse">
              <a:avLst/>
            </a:prstGeom>
            <a:solidFill>
              <a:srgbClr val="FFFFFF">
                <a:alpha val="58039"/>
              </a:srgbClr>
            </a:solidFill>
            <a:ln w="28575" algn="ctr">
              <a:solidFill>
                <a:srgbClr val="003366"/>
              </a:solidFill>
              <a:round/>
              <a:headEnd/>
              <a:tailEnd/>
            </a:ln>
            <a:scene3d>
              <a:camera prst="orthographicFront">
                <a:rot lat="2099991" lon="0" rev="0"/>
              </a:camera>
              <a:lightRig rig="threePt" dir="t"/>
            </a:scene3d>
            <a:sp3d z="127000" extrusionH="508000"/>
          </p:spPr>
          <p:txBody>
            <a:bodyPr lIns="0" tIns="0" rIns="0" bIns="36000" anchor="b"/>
            <a:lstStyle/>
            <a:p>
              <a:pPr algn="ctr" defTabSz="914400" eaLnBrk="0" fontAlgn="base" hangingPunct="0">
                <a:spcBef>
                  <a:spcPct val="0"/>
                </a:spcBef>
                <a:spcAft>
                  <a:spcPct val="0"/>
                </a:spcAft>
              </a:pPr>
              <a:endParaRPr lang="en-GB" altLang="fi-FI" sz="900" u="sng" dirty="0">
                <a:solidFill>
                  <a:srgbClr val="000000"/>
                </a:solidFill>
                <a:latin typeface="Arial" charset="0"/>
                <a:ea typeface="ＭＳ Ｐゴシック" pitchFamily="34" charset="-128"/>
                <a:cs typeface="Arial" charset="0"/>
              </a:endParaRPr>
            </a:p>
          </p:txBody>
        </p:sp>
        <p:sp>
          <p:nvSpPr>
            <p:cNvPr id="9" name="Oval 8"/>
            <p:cNvSpPr>
              <a:spLocks noChangeAspect="1" noChangeArrowheads="1"/>
            </p:cNvSpPr>
            <p:nvPr/>
          </p:nvSpPr>
          <p:spPr bwMode="auto">
            <a:xfrm rot="10827030" flipV="1">
              <a:off x="4527520" y="829562"/>
              <a:ext cx="1749998" cy="1644917"/>
            </a:xfrm>
            <a:prstGeom prst="ellipse">
              <a:avLst/>
            </a:prstGeom>
            <a:solidFill>
              <a:srgbClr val="FFFFFF">
                <a:alpha val="58039"/>
              </a:srgbClr>
            </a:solidFill>
            <a:ln w="28575" algn="ctr">
              <a:solidFill>
                <a:srgbClr val="003366"/>
              </a:solidFill>
              <a:round/>
              <a:headEnd/>
              <a:tailEnd/>
            </a:ln>
            <a:scene3d>
              <a:camera prst="orthographicFront">
                <a:rot lat="2099991" lon="0" rev="0"/>
              </a:camera>
              <a:lightRig rig="threePt" dir="t"/>
            </a:scene3d>
            <a:sp3d z="127000" extrusionH="508000"/>
          </p:spPr>
          <p:txBody>
            <a:bodyPr lIns="0" tIns="0" rIns="0" bIns="36000" anchor="t"/>
            <a:lstStyle/>
            <a:p>
              <a:pPr algn="ctr" defTabSz="914400" eaLnBrk="0" fontAlgn="base" hangingPunct="0">
                <a:spcBef>
                  <a:spcPct val="0"/>
                </a:spcBef>
                <a:spcAft>
                  <a:spcPct val="0"/>
                </a:spcAft>
              </a:pPr>
              <a:endParaRPr lang="en-GB" altLang="fi-FI" sz="900" u="sng" dirty="0">
                <a:solidFill>
                  <a:srgbClr val="000000"/>
                </a:solidFill>
                <a:latin typeface="Arial" charset="0"/>
                <a:ea typeface="ＭＳ Ｐゴシック" pitchFamily="34" charset="-128"/>
                <a:cs typeface="Arial" charset="0"/>
              </a:endParaRPr>
            </a:p>
          </p:txBody>
        </p:sp>
        <p:sp>
          <p:nvSpPr>
            <p:cNvPr id="10" name="Oval 9"/>
            <p:cNvSpPr>
              <a:spLocks noChangeAspect="1" noChangeArrowheads="1"/>
            </p:cNvSpPr>
            <p:nvPr/>
          </p:nvSpPr>
          <p:spPr bwMode="auto">
            <a:xfrm rot="10827030" flipV="1">
              <a:off x="7277497" y="829562"/>
              <a:ext cx="1749998" cy="1644917"/>
            </a:xfrm>
            <a:prstGeom prst="ellipse">
              <a:avLst/>
            </a:prstGeom>
            <a:solidFill>
              <a:srgbClr val="FFFFFF">
                <a:alpha val="58039"/>
              </a:srgbClr>
            </a:solidFill>
            <a:ln w="28575" algn="ctr">
              <a:solidFill>
                <a:srgbClr val="003366"/>
              </a:solidFill>
              <a:round/>
              <a:headEnd/>
              <a:tailEnd/>
            </a:ln>
            <a:scene3d>
              <a:camera prst="orthographicFront">
                <a:rot lat="2099991" lon="0" rev="0"/>
              </a:camera>
              <a:lightRig rig="threePt" dir="t"/>
            </a:scene3d>
            <a:sp3d z="127000" extrusionH="508000"/>
          </p:spPr>
          <p:txBody>
            <a:bodyPr lIns="0" tIns="0" rIns="0" bIns="36000" anchor="t"/>
            <a:lstStyle/>
            <a:p>
              <a:pPr algn="ctr" defTabSz="914400" eaLnBrk="0" fontAlgn="base" hangingPunct="0">
                <a:spcBef>
                  <a:spcPct val="0"/>
                </a:spcBef>
                <a:spcAft>
                  <a:spcPct val="0"/>
                </a:spcAft>
              </a:pPr>
              <a:endParaRPr lang="en-GB" altLang="fi-FI" sz="900" u="sng" dirty="0">
                <a:solidFill>
                  <a:srgbClr val="000000"/>
                </a:solidFill>
                <a:latin typeface="Arial" charset="0"/>
                <a:ea typeface="ＭＳ Ｐゴシック" pitchFamily="34" charset="-128"/>
                <a:cs typeface="Arial" charset="0"/>
              </a:endParaRPr>
            </a:p>
          </p:txBody>
        </p:sp>
        <p:sp>
          <p:nvSpPr>
            <p:cNvPr id="11" name="Rectangle 10"/>
            <p:cNvSpPr>
              <a:spLocks noChangeArrowheads="1"/>
            </p:cNvSpPr>
            <p:nvPr/>
          </p:nvSpPr>
          <p:spPr bwMode="auto">
            <a:xfrm>
              <a:off x="7609018" y="998730"/>
              <a:ext cx="3728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400"/>
              <a:r>
                <a:rPr lang="en-US" altLang="fi-FI" sz="800" b="1" dirty="0">
                  <a:solidFill>
                    <a:srgbClr val="214D79"/>
                  </a:solidFill>
                </a:rPr>
                <a:t>Rail</a:t>
              </a:r>
            </a:p>
          </p:txBody>
        </p:sp>
        <p:sp>
          <p:nvSpPr>
            <p:cNvPr id="12" name="Rectangle 11"/>
            <p:cNvSpPr>
              <a:spLocks noChangeArrowheads="1"/>
            </p:cNvSpPr>
            <p:nvPr/>
          </p:nvSpPr>
          <p:spPr bwMode="auto">
            <a:xfrm>
              <a:off x="8284363" y="953725"/>
              <a:ext cx="3784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400"/>
              <a:r>
                <a:rPr lang="en-US" altLang="fi-FI" sz="800" b="1" dirty="0">
                  <a:solidFill>
                    <a:srgbClr val="214D79"/>
                  </a:solidFill>
                </a:rPr>
                <a:t>Bus</a:t>
              </a:r>
            </a:p>
          </p:txBody>
        </p:sp>
        <p:sp>
          <p:nvSpPr>
            <p:cNvPr id="13" name="Rectangle 12"/>
            <p:cNvSpPr>
              <a:spLocks noChangeArrowheads="1"/>
            </p:cNvSpPr>
            <p:nvPr/>
          </p:nvSpPr>
          <p:spPr bwMode="auto">
            <a:xfrm>
              <a:off x="7407315" y="1538790"/>
              <a:ext cx="6087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400"/>
              <a:r>
                <a:rPr lang="en-US" altLang="fi-FI" sz="800" b="1" dirty="0" smtClean="0">
                  <a:solidFill>
                    <a:srgbClr val="214D79"/>
                  </a:solidFill>
                </a:rPr>
                <a:t>Car</a:t>
              </a:r>
            </a:p>
            <a:p>
              <a:pPr defTabSz="914400"/>
              <a:r>
                <a:rPr lang="en-US" altLang="fi-FI" sz="800" b="1" dirty="0" smtClean="0">
                  <a:solidFill>
                    <a:srgbClr val="214D79"/>
                  </a:solidFill>
                </a:rPr>
                <a:t>sharing</a:t>
              </a:r>
              <a:endParaRPr lang="en-US" altLang="fi-FI" sz="800" b="1" dirty="0">
                <a:solidFill>
                  <a:srgbClr val="214D79"/>
                </a:solidFill>
              </a:endParaRPr>
            </a:p>
          </p:txBody>
        </p:sp>
        <p:sp>
          <p:nvSpPr>
            <p:cNvPr id="14" name="Rectangle 13"/>
            <p:cNvSpPr>
              <a:spLocks noChangeArrowheads="1"/>
            </p:cNvSpPr>
            <p:nvPr/>
          </p:nvSpPr>
          <p:spPr bwMode="auto">
            <a:xfrm>
              <a:off x="8487435" y="1605281"/>
              <a:ext cx="5323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400"/>
              <a:r>
                <a:rPr lang="en-US" altLang="fi-FI" sz="800" b="1" dirty="0" smtClean="0">
                  <a:solidFill>
                    <a:srgbClr val="214D79"/>
                  </a:solidFill>
                </a:rPr>
                <a:t>Bike</a:t>
              </a:r>
            </a:p>
            <a:p>
              <a:pPr defTabSz="914400"/>
              <a:r>
                <a:rPr lang="en-US" altLang="fi-FI" sz="800" b="1" dirty="0" smtClean="0">
                  <a:solidFill>
                    <a:srgbClr val="214D79"/>
                  </a:solidFill>
                </a:rPr>
                <a:t>renting</a:t>
              </a:r>
              <a:endParaRPr lang="en-US" altLang="fi-FI" sz="800" b="1" dirty="0">
                <a:solidFill>
                  <a:srgbClr val="214D79"/>
                </a:solidFill>
              </a:endParaRPr>
            </a:p>
          </p:txBody>
        </p:sp>
        <p:pic>
          <p:nvPicPr>
            <p:cNvPr id="15" name="Picture 1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0323" y="1274973"/>
              <a:ext cx="269399" cy="107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05611" y="1236187"/>
              <a:ext cx="276942" cy="174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84363" y="1360287"/>
              <a:ext cx="439912" cy="125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07415" y="1221505"/>
              <a:ext cx="507548" cy="9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79879" y="1529759"/>
              <a:ext cx="490306" cy="106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39898" y="2467144"/>
              <a:ext cx="475219" cy="192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0"/>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91191" y="2618909"/>
              <a:ext cx="551139" cy="22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051117" y="2923870"/>
              <a:ext cx="184367" cy="168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293792" y="2555968"/>
              <a:ext cx="261644" cy="8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607115" y="3113965"/>
              <a:ext cx="231386" cy="1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125884" y="2693931"/>
              <a:ext cx="496591" cy="1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253860" y="2739918"/>
              <a:ext cx="160191" cy="14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922150" y="3113965"/>
              <a:ext cx="545538" cy="10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765069" y="1178750"/>
              <a:ext cx="508626" cy="11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618432" y="1615793"/>
              <a:ext cx="658411" cy="14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9"/>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901645" y="1850018"/>
              <a:ext cx="254313" cy="192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337085" y="1088740"/>
              <a:ext cx="502045" cy="13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001787" y="703932"/>
              <a:ext cx="782065" cy="188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2"/>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222281" y="1134629"/>
              <a:ext cx="250992" cy="126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3"/>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6552220" y="953725"/>
              <a:ext cx="353451" cy="14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Group 34"/>
            <p:cNvGrpSpPr/>
            <p:nvPr/>
          </p:nvGrpSpPr>
          <p:grpSpPr>
            <a:xfrm>
              <a:off x="6364316" y="1703887"/>
              <a:ext cx="826383" cy="668826"/>
              <a:chOff x="251520" y="1556792"/>
              <a:chExt cx="1008112" cy="864096"/>
            </a:xfrm>
          </p:grpSpPr>
          <p:sp>
            <p:nvSpPr>
              <p:cNvPr id="81" name="Regular Pentagon 80"/>
              <p:cNvSpPr/>
              <p:nvPr/>
            </p:nvSpPr>
            <p:spPr bwMode="auto">
              <a:xfrm>
                <a:off x="251520" y="1556792"/>
                <a:ext cx="1008112" cy="864096"/>
              </a:xfrm>
              <a:prstGeom prst="pentagon">
                <a:avLst/>
              </a:prstGeom>
              <a:solidFill>
                <a:srgbClr val="FFFFFF">
                  <a:alpha val="58039"/>
                </a:srgbClr>
              </a:solidFill>
              <a:ln w="28575" algn="ctr">
                <a:solidFill>
                  <a:srgbClr val="003366"/>
                </a:solidFill>
                <a:round/>
                <a:headEnd/>
                <a:tailEnd/>
              </a:ln>
              <a:extLst/>
            </p:spPr>
            <p:txBody>
              <a:bodyPr lIns="0" tIns="0" rIns="0" bIns="36000" anchor="b"/>
              <a:lstStyle/>
              <a:p>
                <a:pPr algn="ctr" defTabSz="914400" eaLnBrk="0" fontAlgn="base" hangingPunct="0">
                  <a:spcBef>
                    <a:spcPct val="0"/>
                  </a:spcBef>
                  <a:spcAft>
                    <a:spcPct val="0"/>
                  </a:spcAft>
                </a:pPr>
                <a:r>
                  <a:rPr lang="fi-FI" sz="900" u="sng" dirty="0" smtClean="0">
                    <a:solidFill>
                      <a:srgbClr val="000000"/>
                    </a:solidFill>
                    <a:latin typeface="Arial" charset="0"/>
                    <a:ea typeface="ＭＳ Ｐゴシック" pitchFamily="34" charset="-128"/>
                    <a:cs typeface="Arial" charset="0"/>
                  </a:rPr>
                  <a:t>Customers</a:t>
                </a:r>
                <a:endParaRPr lang="fi-FI" sz="900" u="sng" dirty="0">
                  <a:solidFill>
                    <a:srgbClr val="000000"/>
                  </a:solidFill>
                  <a:latin typeface="Arial" charset="0"/>
                  <a:ea typeface="ＭＳ Ｐゴシック" pitchFamily="34" charset="-128"/>
                  <a:cs typeface="Arial" charset="0"/>
                </a:endParaRPr>
              </a:p>
            </p:txBody>
          </p:sp>
          <p:grpSp>
            <p:nvGrpSpPr>
              <p:cNvPr id="82" name="Group 81"/>
              <p:cNvGrpSpPr/>
              <p:nvPr/>
            </p:nvGrpSpPr>
            <p:grpSpPr>
              <a:xfrm>
                <a:off x="490534" y="1724621"/>
                <a:ext cx="530085" cy="552251"/>
                <a:chOff x="816732" y="1121812"/>
                <a:chExt cx="702472" cy="753298"/>
              </a:xfrm>
            </p:grpSpPr>
            <p:pic>
              <p:nvPicPr>
                <p:cNvPr id="83" name="Picture 12" descr="j0433954"/>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816732" y="1529208"/>
                  <a:ext cx="342113" cy="34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3" descr="j0433932"/>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816732" y="1121812"/>
                  <a:ext cx="387728" cy="36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14" descr="j0432624"/>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174810" y="1285155"/>
                  <a:ext cx="344394" cy="32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6" name="Oval 35"/>
            <p:cNvSpPr>
              <a:spLocks noChangeAspect="1" noChangeArrowheads="1"/>
            </p:cNvSpPr>
            <p:nvPr/>
          </p:nvSpPr>
          <p:spPr bwMode="auto">
            <a:xfrm rot="10827030" flipV="1">
              <a:off x="6071541" y="1260917"/>
              <a:ext cx="1411935" cy="1327154"/>
            </a:xfrm>
            <a:prstGeom prst="ellipse">
              <a:avLst/>
            </a:prstGeom>
            <a:solidFill>
              <a:srgbClr val="FFFFFF"/>
            </a:solidFill>
            <a:ln w="28575" algn="ctr">
              <a:solidFill>
                <a:srgbClr val="003366"/>
              </a:solidFill>
              <a:round/>
              <a:headEnd/>
              <a:tailEnd/>
            </a:ln>
            <a:scene3d>
              <a:camera prst="orthographicFront">
                <a:rot lat="2099991" lon="0" rev="0"/>
              </a:camera>
              <a:lightRig rig="threePt" dir="t"/>
            </a:scene3d>
            <a:sp3d z="127000" extrusionH="508000"/>
          </p:spPr>
          <p:txBody>
            <a:bodyPr lIns="0" tIns="0" rIns="0" bIns="36000" anchor="b"/>
            <a:lstStyle/>
            <a:p>
              <a:pPr algn="ctr" defTabSz="914400" eaLnBrk="0" fontAlgn="base" hangingPunct="0">
                <a:spcBef>
                  <a:spcPct val="0"/>
                </a:spcBef>
                <a:spcAft>
                  <a:spcPct val="0"/>
                </a:spcAft>
              </a:pPr>
              <a:endParaRPr lang="en-GB" altLang="fi-FI" sz="900" u="sng" dirty="0" smtClean="0">
                <a:solidFill>
                  <a:srgbClr val="000000"/>
                </a:solidFill>
                <a:latin typeface="Arial" charset="0"/>
                <a:ea typeface="ＭＳ Ｐゴシック" pitchFamily="34" charset="-128"/>
                <a:cs typeface="Arial" charset="0"/>
              </a:endParaRPr>
            </a:p>
          </p:txBody>
        </p:sp>
        <p:sp>
          <p:nvSpPr>
            <p:cNvPr id="37" name="Rectangle 36"/>
            <p:cNvSpPr/>
            <p:nvPr/>
          </p:nvSpPr>
          <p:spPr>
            <a:xfrm>
              <a:off x="6027677" y="53625"/>
              <a:ext cx="1457296" cy="253916"/>
            </a:xfrm>
            <a:prstGeom prst="rect">
              <a:avLst/>
            </a:prstGeom>
          </p:spPr>
          <p:txBody>
            <a:bodyPr wrap="square">
              <a:spAutoFit/>
            </a:bodyPr>
            <a:lstStyle/>
            <a:p>
              <a:pPr algn="ctr" defTabSz="914400" eaLnBrk="0" fontAlgn="base" hangingPunct="0">
                <a:spcBef>
                  <a:spcPct val="0"/>
                </a:spcBef>
                <a:spcAft>
                  <a:spcPct val="0"/>
                </a:spcAft>
              </a:pPr>
              <a:r>
                <a:rPr lang="en-GB" altLang="fi-FI" sz="1050" u="sng" dirty="0" smtClean="0">
                  <a:solidFill>
                    <a:srgbClr val="000000"/>
                  </a:solidFill>
                  <a:latin typeface="Arial" charset="0"/>
                  <a:ea typeface="ＭＳ Ｐゴシック" pitchFamily="34" charset="-128"/>
                  <a:cs typeface="Arial" charset="0"/>
                </a:rPr>
                <a:t>Telecom Providers</a:t>
              </a:r>
              <a:endParaRPr lang="en-GB" altLang="fi-FI" sz="1050" u="sng" dirty="0">
                <a:solidFill>
                  <a:srgbClr val="000000"/>
                </a:solidFill>
                <a:latin typeface="Arial" charset="0"/>
                <a:ea typeface="ＭＳ Ｐゴシック" pitchFamily="34" charset="-128"/>
                <a:cs typeface="Arial" charset="0"/>
              </a:endParaRPr>
            </a:p>
          </p:txBody>
        </p:sp>
        <p:sp>
          <p:nvSpPr>
            <p:cNvPr id="38" name="Rectangle 37"/>
            <p:cNvSpPr/>
            <p:nvPr/>
          </p:nvSpPr>
          <p:spPr>
            <a:xfrm>
              <a:off x="7844385" y="458670"/>
              <a:ext cx="755886" cy="415498"/>
            </a:xfrm>
            <a:prstGeom prst="rect">
              <a:avLst/>
            </a:prstGeom>
          </p:spPr>
          <p:txBody>
            <a:bodyPr wrap="none">
              <a:spAutoFit/>
            </a:bodyPr>
            <a:lstStyle/>
            <a:p>
              <a:pPr algn="ctr" defTabSz="914400" eaLnBrk="0" fontAlgn="base" hangingPunct="0">
                <a:spcBef>
                  <a:spcPct val="0"/>
                </a:spcBef>
                <a:spcAft>
                  <a:spcPct val="0"/>
                </a:spcAft>
              </a:pPr>
              <a:r>
                <a:rPr lang="en-GB" altLang="fi-FI" sz="1050" u="sng" dirty="0" smtClean="0">
                  <a:solidFill>
                    <a:srgbClr val="000000"/>
                  </a:solidFill>
                  <a:latin typeface="Arial" charset="0"/>
                  <a:ea typeface="ＭＳ Ｐゴシック" pitchFamily="34" charset="-128"/>
                  <a:cs typeface="Arial" charset="0"/>
                </a:rPr>
                <a:t>Transport</a:t>
              </a:r>
            </a:p>
            <a:p>
              <a:pPr algn="ctr" defTabSz="914400" eaLnBrk="0" fontAlgn="base" hangingPunct="0">
                <a:spcBef>
                  <a:spcPct val="0"/>
                </a:spcBef>
                <a:spcAft>
                  <a:spcPct val="0"/>
                </a:spcAft>
              </a:pPr>
              <a:r>
                <a:rPr lang="en-GB" altLang="fi-FI" sz="1050" u="sng" dirty="0" smtClean="0">
                  <a:solidFill>
                    <a:srgbClr val="000000"/>
                  </a:solidFill>
                  <a:latin typeface="Arial" charset="0"/>
                  <a:ea typeface="ＭＳ Ｐゴシック" pitchFamily="34" charset="-128"/>
                  <a:cs typeface="Arial" charset="0"/>
                </a:rPr>
                <a:t>Providers</a:t>
              </a:r>
              <a:endParaRPr lang="en-GB" altLang="fi-FI" sz="1050" u="sng" dirty="0">
                <a:solidFill>
                  <a:srgbClr val="000000"/>
                </a:solidFill>
                <a:latin typeface="Arial" charset="0"/>
                <a:ea typeface="ＭＳ Ｐゴシック" pitchFamily="34" charset="-128"/>
                <a:cs typeface="Arial" charset="0"/>
              </a:endParaRPr>
            </a:p>
          </p:txBody>
        </p:sp>
        <p:sp>
          <p:nvSpPr>
            <p:cNvPr id="39" name="Rectangle 38"/>
            <p:cNvSpPr/>
            <p:nvPr/>
          </p:nvSpPr>
          <p:spPr>
            <a:xfrm>
              <a:off x="4656105" y="323655"/>
              <a:ext cx="1242987" cy="577081"/>
            </a:xfrm>
            <a:prstGeom prst="rect">
              <a:avLst/>
            </a:prstGeom>
          </p:spPr>
          <p:txBody>
            <a:bodyPr wrap="square">
              <a:spAutoFit/>
            </a:bodyPr>
            <a:lstStyle/>
            <a:p>
              <a:pPr algn="ctr" defTabSz="914400" eaLnBrk="0" fontAlgn="base" hangingPunct="0">
                <a:spcBef>
                  <a:spcPct val="0"/>
                </a:spcBef>
                <a:spcAft>
                  <a:spcPct val="0"/>
                </a:spcAft>
              </a:pPr>
              <a:r>
                <a:rPr lang="en-GB" altLang="fi-FI" sz="1050" u="sng" dirty="0" smtClean="0">
                  <a:solidFill>
                    <a:srgbClr val="000000"/>
                  </a:solidFill>
                  <a:latin typeface="Arial" charset="0"/>
                  <a:ea typeface="ＭＳ Ｐゴシック" pitchFamily="34" charset="-128"/>
                  <a:cs typeface="Arial" charset="0"/>
                </a:rPr>
                <a:t>Online</a:t>
              </a:r>
            </a:p>
            <a:p>
              <a:pPr algn="ctr" defTabSz="914400" eaLnBrk="0" fontAlgn="base" hangingPunct="0">
                <a:spcBef>
                  <a:spcPct val="0"/>
                </a:spcBef>
                <a:spcAft>
                  <a:spcPct val="0"/>
                </a:spcAft>
              </a:pPr>
              <a:r>
                <a:rPr lang="en-GB" altLang="fi-FI" sz="1050" u="sng" dirty="0" smtClean="0">
                  <a:solidFill>
                    <a:srgbClr val="000000"/>
                  </a:solidFill>
                  <a:latin typeface="Arial" charset="0"/>
                  <a:ea typeface="ＭＳ Ｐゴシック" pitchFamily="34" charset="-128"/>
                  <a:cs typeface="Arial" charset="0"/>
                </a:rPr>
                <a:t>Booking Providers</a:t>
              </a:r>
              <a:endParaRPr lang="en-GB" altLang="fi-FI" sz="1050" u="sng" dirty="0">
                <a:solidFill>
                  <a:srgbClr val="000000"/>
                </a:solidFill>
                <a:latin typeface="Arial" charset="0"/>
                <a:ea typeface="ＭＳ Ｐゴシック" pitchFamily="34" charset="-128"/>
                <a:cs typeface="Arial" charset="0"/>
              </a:endParaRPr>
            </a:p>
          </p:txBody>
        </p:sp>
        <p:sp>
          <p:nvSpPr>
            <p:cNvPr id="40" name="Rectangle 39"/>
            <p:cNvSpPr/>
            <p:nvPr/>
          </p:nvSpPr>
          <p:spPr>
            <a:xfrm>
              <a:off x="5299029" y="3683170"/>
              <a:ext cx="1414436" cy="415498"/>
            </a:xfrm>
            <a:prstGeom prst="rect">
              <a:avLst/>
            </a:prstGeom>
          </p:spPr>
          <p:txBody>
            <a:bodyPr wrap="square">
              <a:spAutoFit/>
            </a:bodyPr>
            <a:lstStyle/>
            <a:p>
              <a:pPr algn="ctr" defTabSz="914400" eaLnBrk="0" fontAlgn="base" hangingPunct="0">
                <a:spcBef>
                  <a:spcPct val="0"/>
                </a:spcBef>
                <a:spcAft>
                  <a:spcPct val="0"/>
                </a:spcAft>
              </a:pPr>
              <a:r>
                <a:rPr lang="en-GB" altLang="fi-FI" sz="1050" u="sng" dirty="0" smtClean="0">
                  <a:solidFill>
                    <a:srgbClr val="000000"/>
                  </a:solidFill>
                  <a:latin typeface="Arial" charset="0"/>
                  <a:ea typeface="ＭＳ Ｐゴシック" pitchFamily="34" charset="-128"/>
                  <a:cs typeface="Arial" charset="0"/>
                </a:rPr>
                <a:t>Payment Solution </a:t>
              </a:r>
            </a:p>
            <a:p>
              <a:pPr algn="ctr" defTabSz="914400" eaLnBrk="0" fontAlgn="base" hangingPunct="0">
                <a:spcBef>
                  <a:spcPct val="0"/>
                </a:spcBef>
                <a:spcAft>
                  <a:spcPct val="0"/>
                </a:spcAft>
              </a:pPr>
              <a:r>
                <a:rPr lang="en-GB" altLang="fi-FI" sz="1050" u="sng" dirty="0" smtClean="0">
                  <a:solidFill>
                    <a:srgbClr val="000000"/>
                  </a:solidFill>
                  <a:latin typeface="Arial" charset="0"/>
                  <a:ea typeface="ＭＳ Ｐゴシック" pitchFamily="34" charset="-128"/>
                  <a:cs typeface="Arial" charset="0"/>
                </a:rPr>
                <a:t>Providers</a:t>
              </a:r>
            </a:p>
          </p:txBody>
        </p:sp>
        <p:sp>
          <p:nvSpPr>
            <p:cNvPr id="41" name="Rectangle 40"/>
            <p:cNvSpPr/>
            <p:nvPr/>
          </p:nvSpPr>
          <p:spPr>
            <a:xfrm>
              <a:off x="6831161" y="3683170"/>
              <a:ext cx="1389896" cy="415498"/>
            </a:xfrm>
            <a:prstGeom prst="rect">
              <a:avLst/>
            </a:prstGeom>
          </p:spPr>
          <p:txBody>
            <a:bodyPr wrap="none">
              <a:spAutoFit/>
            </a:bodyPr>
            <a:lstStyle/>
            <a:p>
              <a:pPr algn="ctr" defTabSz="914400" eaLnBrk="0" fontAlgn="base" hangingPunct="0">
                <a:spcBef>
                  <a:spcPct val="0"/>
                </a:spcBef>
                <a:spcAft>
                  <a:spcPct val="0"/>
                </a:spcAft>
              </a:pPr>
              <a:r>
                <a:rPr lang="en-GB" altLang="fi-FI" sz="1050" u="sng" dirty="0" smtClean="0">
                  <a:solidFill>
                    <a:srgbClr val="000000"/>
                  </a:solidFill>
                  <a:latin typeface="Arial" charset="0"/>
                  <a:ea typeface="ＭＳ Ｐゴシック" pitchFamily="34" charset="-128"/>
                  <a:cs typeface="Arial" charset="0"/>
                </a:rPr>
                <a:t>Technology Solution</a:t>
              </a:r>
            </a:p>
            <a:p>
              <a:pPr algn="ctr" defTabSz="914400" eaLnBrk="0" fontAlgn="base" hangingPunct="0">
                <a:spcBef>
                  <a:spcPct val="0"/>
                </a:spcBef>
                <a:spcAft>
                  <a:spcPct val="0"/>
                </a:spcAft>
              </a:pPr>
              <a:r>
                <a:rPr lang="en-GB" altLang="fi-FI" sz="1050" u="sng" dirty="0" smtClean="0">
                  <a:solidFill>
                    <a:srgbClr val="000000"/>
                  </a:solidFill>
                  <a:latin typeface="Arial" charset="0"/>
                  <a:ea typeface="ＭＳ Ｐゴシック" pitchFamily="34" charset="-128"/>
                  <a:cs typeface="Arial" charset="0"/>
                </a:rPr>
                <a:t>Providers</a:t>
              </a:r>
              <a:endParaRPr lang="en-GB" altLang="fi-FI" sz="1050" u="sng" dirty="0">
                <a:solidFill>
                  <a:srgbClr val="000000"/>
                </a:solidFill>
                <a:latin typeface="Arial" charset="0"/>
                <a:ea typeface="ＭＳ Ｐゴシック" pitchFamily="34" charset="-128"/>
                <a:cs typeface="Arial" charset="0"/>
              </a:endParaRPr>
            </a:p>
          </p:txBody>
        </p:sp>
        <p:sp>
          <p:nvSpPr>
            <p:cNvPr id="42" name="Oval 41"/>
            <p:cNvSpPr>
              <a:spLocks noChangeAspect="1" noChangeArrowheads="1"/>
            </p:cNvSpPr>
            <p:nvPr/>
          </p:nvSpPr>
          <p:spPr bwMode="auto">
            <a:xfrm rot="10827030" flipV="1">
              <a:off x="6296205" y="1313927"/>
              <a:ext cx="962604" cy="904804"/>
            </a:xfrm>
            <a:prstGeom prst="ellipse">
              <a:avLst/>
            </a:prstGeom>
            <a:solidFill>
              <a:srgbClr val="FFFFFF"/>
            </a:solidFill>
            <a:ln w="28575" algn="ctr">
              <a:solidFill>
                <a:srgbClr val="003366"/>
              </a:solidFill>
              <a:round/>
              <a:headEnd/>
              <a:tailEnd/>
            </a:ln>
            <a:scene3d>
              <a:camera prst="orthographicFront">
                <a:rot lat="2099991" lon="0" rev="0"/>
              </a:camera>
              <a:lightRig rig="threePt" dir="t"/>
            </a:scene3d>
            <a:sp3d z="127000" extrusionH="508000"/>
          </p:spPr>
          <p:txBody>
            <a:bodyPr lIns="0" tIns="0" rIns="0" bIns="36000" anchor="b"/>
            <a:lstStyle/>
            <a:p>
              <a:pPr algn="ctr" defTabSz="914400" eaLnBrk="0" fontAlgn="base" hangingPunct="0">
                <a:spcBef>
                  <a:spcPct val="0"/>
                </a:spcBef>
                <a:spcAft>
                  <a:spcPct val="0"/>
                </a:spcAft>
              </a:pPr>
              <a:endParaRPr lang="en-GB" altLang="fi-FI" sz="900" u="sng" dirty="0" smtClean="0">
                <a:solidFill>
                  <a:srgbClr val="000000"/>
                </a:solidFill>
                <a:latin typeface="Arial" charset="0"/>
                <a:ea typeface="ＭＳ Ｐゴシック" pitchFamily="34" charset="-128"/>
                <a:cs typeface="Arial" charset="0"/>
              </a:endParaRPr>
            </a:p>
          </p:txBody>
        </p:sp>
        <p:sp>
          <p:nvSpPr>
            <p:cNvPr id="43" name="Oval 42"/>
            <p:cNvSpPr>
              <a:spLocks noChangeAspect="1" noChangeArrowheads="1"/>
            </p:cNvSpPr>
            <p:nvPr/>
          </p:nvSpPr>
          <p:spPr bwMode="auto">
            <a:xfrm rot="10827030" flipV="1">
              <a:off x="6446208" y="1224766"/>
              <a:ext cx="662598" cy="622812"/>
            </a:xfrm>
            <a:prstGeom prst="ellipse">
              <a:avLst/>
            </a:prstGeom>
            <a:solidFill>
              <a:srgbClr val="FFFFFF"/>
            </a:solidFill>
            <a:ln w="28575" algn="ctr">
              <a:solidFill>
                <a:srgbClr val="003366"/>
              </a:solidFill>
              <a:round/>
              <a:headEnd/>
              <a:tailEnd/>
            </a:ln>
            <a:scene3d>
              <a:camera prst="orthographicFront">
                <a:rot lat="2099991" lon="0" rev="0"/>
              </a:camera>
              <a:lightRig rig="threePt" dir="t"/>
            </a:scene3d>
            <a:sp3d z="127000" extrusionH="635000"/>
          </p:spPr>
          <p:txBody>
            <a:bodyPr lIns="0" tIns="0" rIns="0" bIns="36000" anchor="b"/>
            <a:lstStyle/>
            <a:p>
              <a:pPr algn="ctr" defTabSz="914400" eaLnBrk="0" fontAlgn="base" hangingPunct="0">
                <a:spcBef>
                  <a:spcPct val="0"/>
                </a:spcBef>
                <a:spcAft>
                  <a:spcPct val="0"/>
                </a:spcAft>
              </a:pPr>
              <a:endParaRPr lang="en-GB" altLang="fi-FI" sz="900" u="sng" dirty="0" smtClean="0">
                <a:solidFill>
                  <a:srgbClr val="000000"/>
                </a:solidFill>
                <a:latin typeface="Arial" charset="0"/>
                <a:ea typeface="ＭＳ Ｐゴシック" pitchFamily="34" charset="-128"/>
                <a:cs typeface="Arial" charset="0"/>
              </a:endParaRPr>
            </a:p>
          </p:txBody>
        </p:sp>
        <p:pic>
          <p:nvPicPr>
            <p:cNvPr id="44" name="Picture 12" descr="j0433954"/>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6622474" y="1360287"/>
              <a:ext cx="275717" cy="22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5967156" y="2033845"/>
              <a:ext cx="1620180" cy="246221"/>
            </a:xfrm>
            <a:prstGeom prst="rect">
              <a:avLst/>
            </a:prstGeom>
            <a:solidFill>
              <a:srgbClr val="FFFF00"/>
            </a:solidFill>
          </p:spPr>
          <p:txBody>
            <a:bodyPr wrap="square">
              <a:spAutoFit/>
            </a:bodyPr>
            <a:lstStyle/>
            <a:p>
              <a:pPr algn="ctr" defTabSz="914400" eaLnBrk="0" fontAlgn="base" hangingPunct="0">
                <a:spcBef>
                  <a:spcPct val="0"/>
                </a:spcBef>
                <a:spcAft>
                  <a:spcPct val="0"/>
                </a:spcAft>
              </a:pPr>
              <a:r>
                <a:rPr lang="en-GB" altLang="fi-FI" sz="1000" dirty="0" smtClean="0">
                  <a:latin typeface="Arial" charset="0"/>
                  <a:ea typeface="ＭＳ Ｐゴシック" pitchFamily="34" charset="-128"/>
                  <a:cs typeface="Arial" charset="0"/>
                </a:rPr>
                <a:t>My Mobility Integrator</a:t>
              </a:r>
              <a:endParaRPr lang="en-GB" altLang="fi-FI" sz="1000" dirty="0">
                <a:latin typeface="Arial" charset="0"/>
                <a:ea typeface="ＭＳ Ｐゴシック" pitchFamily="34" charset="-128"/>
                <a:cs typeface="Arial" charset="0"/>
              </a:endParaRPr>
            </a:p>
          </p:txBody>
        </p:sp>
        <p:pic>
          <p:nvPicPr>
            <p:cNvPr id="46" name="Picture 11"/>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6912260" y="503675"/>
              <a:ext cx="187502" cy="176411"/>
            </a:xfrm>
            <a:prstGeom prst="rect">
              <a:avLst/>
            </a:prstGeom>
            <a:noFill/>
            <a:ln w="9525">
              <a:noFill/>
              <a:miter lim="800000"/>
              <a:headEnd/>
              <a:tailEnd/>
            </a:ln>
          </p:spPr>
        </p:pic>
        <p:pic>
          <p:nvPicPr>
            <p:cNvPr id="47" name="Picture 46"/>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5323654" y="1844359"/>
              <a:ext cx="586549" cy="202887"/>
            </a:xfrm>
            <a:prstGeom prst="rect">
              <a:avLst/>
            </a:prstGeom>
          </p:spPr>
        </p:pic>
        <p:sp>
          <p:nvSpPr>
            <p:cNvPr id="48" name="Rectangle 47"/>
            <p:cNvSpPr>
              <a:spLocks noChangeArrowheads="1"/>
            </p:cNvSpPr>
            <p:nvPr/>
          </p:nvSpPr>
          <p:spPr bwMode="auto">
            <a:xfrm>
              <a:off x="8037386" y="1583795"/>
              <a:ext cx="5323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400"/>
              <a:r>
                <a:rPr lang="en-US" altLang="fi-FI" sz="800" b="1" dirty="0" smtClean="0">
                  <a:solidFill>
                    <a:srgbClr val="214D79"/>
                  </a:solidFill>
                </a:rPr>
                <a:t>Car</a:t>
              </a:r>
            </a:p>
            <a:p>
              <a:pPr defTabSz="914400"/>
              <a:r>
                <a:rPr lang="en-US" altLang="fi-FI" sz="800" b="1" dirty="0" smtClean="0">
                  <a:solidFill>
                    <a:srgbClr val="214D79"/>
                  </a:solidFill>
                </a:rPr>
                <a:t>renting</a:t>
              </a:r>
              <a:endParaRPr lang="en-US" altLang="fi-FI" sz="800" b="1" dirty="0">
                <a:solidFill>
                  <a:srgbClr val="214D79"/>
                </a:solidFill>
              </a:endParaRPr>
            </a:p>
          </p:txBody>
        </p:sp>
        <p:pic>
          <p:nvPicPr>
            <p:cNvPr id="49" name="Picture 48"/>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7893330" y="1890310"/>
              <a:ext cx="928702" cy="159793"/>
            </a:xfrm>
            <a:prstGeom prst="rect">
              <a:avLst/>
            </a:prstGeom>
          </p:spPr>
        </p:pic>
        <p:pic>
          <p:nvPicPr>
            <p:cNvPr id="50" name="Picture 49"/>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7992380" y="2004115"/>
              <a:ext cx="635428" cy="199435"/>
            </a:xfrm>
            <a:prstGeom prst="rect">
              <a:avLst/>
            </a:prstGeom>
          </p:spPr>
        </p:pic>
        <p:pic>
          <p:nvPicPr>
            <p:cNvPr id="51" name="Picture 50"/>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7632340" y="1853825"/>
              <a:ext cx="343290" cy="9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7600056" y="1998282"/>
              <a:ext cx="439912" cy="146241"/>
            </a:xfrm>
            <a:prstGeom prst="rect">
              <a:avLst/>
            </a:prstGeom>
          </p:spPr>
        </p:pic>
        <p:pic>
          <p:nvPicPr>
            <p:cNvPr id="53" name="Picture 52" descr="logo"/>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8626516" y="1866152"/>
              <a:ext cx="247847" cy="11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7942210" y="1222324"/>
              <a:ext cx="293275" cy="275927"/>
            </a:xfrm>
            <a:prstGeom prst="rect">
              <a:avLst/>
            </a:prstGeom>
          </p:spPr>
        </p:pic>
        <p:sp>
          <p:nvSpPr>
            <p:cNvPr id="55" name="Rectangle 54"/>
            <p:cNvSpPr>
              <a:spLocks noChangeArrowheads="1"/>
            </p:cNvSpPr>
            <p:nvPr/>
          </p:nvSpPr>
          <p:spPr bwMode="auto">
            <a:xfrm>
              <a:off x="7941102" y="953725"/>
              <a:ext cx="3823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defTabSz="914400"/>
              <a:r>
                <a:rPr lang="en-US" altLang="fi-FI" sz="800" b="1" dirty="0" smtClean="0">
                  <a:solidFill>
                    <a:srgbClr val="214D79"/>
                  </a:solidFill>
                </a:rPr>
                <a:t>Taxi</a:t>
              </a:r>
              <a:endParaRPr lang="en-US" altLang="fi-FI" sz="800" b="1" dirty="0">
                <a:solidFill>
                  <a:srgbClr val="214D79"/>
                </a:solidFill>
              </a:endParaRPr>
            </a:p>
          </p:txBody>
        </p:sp>
        <p:pic>
          <p:nvPicPr>
            <p:cNvPr id="56" name="Picture 40"/>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8773154" y="1360287"/>
              <a:ext cx="193967" cy="152078"/>
            </a:xfrm>
            <a:prstGeom prst="rect">
              <a:avLst/>
            </a:prstGeom>
            <a:noFill/>
            <a:ln w="9525">
              <a:noFill/>
              <a:miter lim="800000"/>
              <a:headEnd/>
              <a:tailEnd/>
            </a:ln>
          </p:spPr>
        </p:pic>
        <p:pic>
          <p:nvPicPr>
            <p:cNvPr id="57" name="Picture 56"/>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7795572" y="2805928"/>
              <a:ext cx="537670" cy="117942"/>
            </a:xfrm>
            <a:prstGeom prst="rect">
              <a:avLst/>
            </a:prstGeom>
          </p:spPr>
        </p:pic>
        <p:pic>
          <p:nvPicPr>
            <p:cNvPr id="58" name="Picture 57"/>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6973695" y="3023955"/>
              <a:ext cx="284207" cy="206749"/>
            </a:xfrm>
            <a:prstGeom prst="rect">
              <a:avLst/>
            </a:prstGeom>
          </p:spPr>
        </p:pic>
        <p:pic>
          <p:nvPicPr>
            <p:cNvPr id="59" name="Picture 58"/>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6133683" y="2877408"/>
              <a:ext cx="488791" cy="204624"/>
            </a:xfrm>
            <a:prstGeom prst="rect">
              <a:avLst/>
            </a:prstGeom>
          </p:spPr>
        </p:pic>
        <p:pic>
          <p:nvPicPr>
            <p:cNvPr id="60" name="Picture 59"/>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7587335" y="2519054"/>
              <a:ext cx="250357" cy="144861"/>
            </a:xfrm>
            <a:prstGeom prst="rect">
              <a:avLst/>
            </a:prstGeom>
          </p:spPr>
        </p:pic>
        <p:pic>
          <p:nvPicPr>
            <p:cNvPr id="61" name="Picture 60"/>
            <p:cNvPicPr>
              <a:picLocks noChangeAspect="1" noChangeArrowheads="1"/>
            </p:cNvPicPr>
            <p:nvPr/>
          </p:nvPicPr>
          <p:blipFill>
            <a:blip r:embed="rId39" cstate="email">
              <a:extLst>
                <a:ext uri="{28A0092B-C50C-407E-A947-70E740481C1C}">
                  <a14:useLocalDpi xmlns:a14="http://schemas.microsoft.com/office/drawing/2010/main"/>
                </a:ext>
              </a:extLst>
            </a:blip>
            <a:srcRect/>
            <a:stretch>
              <a:fillRect/>
            </a:stretch>
          </p:blipFill>
          <p:spPr bwMode="auto">
            <a:xfrm>
              <a:off x="7452320" y="3113965"/>
              <a:ext cx="405176" cy="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1"/>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5351618" y="2969857"/>
              <a:ext cx="733186" cy="117529"/>
            </a:xfrm>
            <a:prstGeom prst="rect">
              <a:avLst/>
            </a:prstGeom>
          </p:spPr>
        </p:pic>
        <p:pic>
          <p:nvPicPr>
            <p:cNvPr id="63" name="Picture 62"/>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6327195" y="503675"/>
              <a:ext cx="404887" cy="183951"/>
            </a:xfrm>
            <a:prstGeom prst="rect">
              <a:avLst/>
            </a:prstGeom>
          </p:spPr>
        </p:pic>
        <p:pic>
          <p:nvPicPr>
            <p:cNvPr id="64" name="Picture 63"/>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6957265" y="683695"/>
              <a:ext cx="537670" cy="337244"/>
            </a:xfrm>
            <a:prstGeom prst="rect">
              <a:avLst/>
            </a:prstGeom>
            <a:ln>
              <a:noFill/>
            </a:ln>
          </p:spPr>
        </p:pic>
        <p:pic>
          <p:nvPicPr>
            <p:cNvPr id="65" name="Picture 3"/>
            <p:cNvPicPr>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7002270" y="998730"/>
              <a:ext cx="342153" cy="219844"/>
            </a:xfrm>
            <a:prstGeom prst="rect">
              <a:avLst/>
            </a:prstGeom>
            <a:noFill/>
            <a:ln w="9525">
              <a:noFill/>
              <a:miter lim="800000"/>
              <a:headEnd/>
              <a:tailEnd/>
            </a:ln>
          </p:spPr>
        </p:pic>
        <p:pic>
          <p:nvPicPr>
            <p:cNvPr id="66" name="Picture 65"/>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5976955" y="909472"/>
              <a:ext cx="537670" cy="101173"/>
            </a:xfrm>
            <a:prstGeom prst="rect">
              <a:avLst/>
            </a:prstGeom>
          </p:spPr>
        </p:pic>
        <p:pic>
          <p:nvPicPr>
            <p:cNvPr id="67" name="Picture 66"/>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5635117" y="1597519"/>
              <a:ext cx="351929" cy="236508"/>
            </a:xfrm>
            <a:prstGeom prst="rect">
              <a:avLst/>
            </a:prstGeom>
          </p:spPr>
        </p:pic>
        <p:pic>
          <p:nvPicPr>
            <p:cNvPr id="68" name="Picture 67"/>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4703775" y="1423021"/>
              <a:ext cx="598963" cy="205218"/>
            </a:xfrm>
            <a:prstGeom prst="rect">
              <a:avLst/>
            </a:prstGeom>
          </p:spPr>
        </p:pic>
        <p:pic>
          <p:nvPicPr>
            <p:cNvPr id="69" name="Picture 68"/>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7275320" y="3203975"/>
              <a:ext cx="447030" cy="147347"/>
            </a:xfrm>
            <a:prstGeom prst="rect">
              <a:avLst/>
            </a:prstGeom>
          </p:spPr>
        </p:pic>
        <p:pic>
          <p:nvPicPr>
            <p:cNvPr id="70" name="Picture 69"/>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7453419" y="2923870"/>
              <a:ext cx="391033" cy="153293"/>
            </a:xfrm>
            <a:prstGeom prst="rect">
              <a:avLst/>
            </a:prstGeom>
          </p:spPr>
        </p:pic>
        <p:pic>
          <p:nvPicPr>
            <p:cNvPr id="71" name="Picture 70"/>
            <p:cNvPicPr>
              <a:picLocks noChangeAspect="1" noChangeArrowheads="1"/>
            </p:cNvPicPr>
            <p:nvPr/>
          </p:nvPicPr>
          <p:blipFill>
            <a:blip r:embed="rId49" cstate="email">
              <a:extLst>
                <a:ext uri="{28A0092B-C50C-407E-A947-70E740481C1C}">
                  <a14:useLocalDpi xmlns:a14="http://schemas.microsoft.com/office/drawing/2010/main"/>
                </a:ext>
              </a:extLst>
            </a:blip>
            <a:srcRect/>
            <a:stretch>
              <a:fillRect/>
            </a:stretch>
          </p:blipFill>
          <p:spPr bwMode="auto">
            <a:xfrm>
              <a:off x="7795572" y="2978950"/>
              <a:ext cx="244396" cy="152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71"/>
            <p:cNvPicPr>
              <a:picLocks noChangeAspect="1" noChangeArrowheads="1"/>
            </p:cNvPicPr>
            <p:nvPr/>
          </p:nvPicPr>
          <p:blipFill>
            <a:blip r:embed="rId50" cstate="email">
              <a:extLst>
                <a:ext uri="{28A0092B-C50C-407E-A947-70E740481C1C}">
                  <a14:useLocalDpi xmlns:a14="http://schemas.microsoft.com/office/drawing/2010/main"/>
                </a:ext>
              </a:extLst>
            </a:blip>
            <a:srcRect/>
            <a:stretch>
              <a:fillRect/>
            </a:stretch>
          </p:blipFill>
          <p:spPr bwMode="auto">
            <a:xfrm>
              <a:off x="7555656" y="2663915"/>
              <a:ext cx="239917" cy="22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72"/>
            <p:cNvPicPr>
              <a:picLocks noChangeAspect="1"/>
            </p:cNvPicPr>
            <p:nvPr/>
          </p:nvPicPr>
          <p:blipFill>
            <a:blip r:embed="rId51" cstate="email">
              <a:extLst>
                <a:ext uri="{28A0092B-C50C-407E-A947-70E740481C1C}">
                  <a14:useLocalDpi xmlns:a14="http://schemas.microsoft.com/office/drawing/2010/main"/>
                </a:ext>
              </a:extLst>
            </a:blip>
            <a:stretch>
              <a:fillRect/>
            </a:stretch>
          </p:blipFill>
          <p:spPr>
            <a:xfrm>
              <a:off x="7272300" y="2888940"/>
              <a:ext cx="195516" cy="183951"/>
            </a:xfrm>
            <a:prstGeom prst="rect">
              <a:avLst/>
            </a:prstGeom>
          </p:spPr>
        </p:pic>
        <p:pic>
          <p:nvPicPr>
            <p:cNvPr id="74" name="Picture 73"/>
            <p:cNvPicPr>
              <a:picLocks noChangeAspect="1"/>
            </p:cNvPicPr>
            <p:nvPr/>
          </p:nvPicPr>
          <p:blipFill>
            <a:blip r:embed="rId52" cstate="email">
              <a:extLst>
                <a:ext uri="{28A0092B-C50C-407E-A947-70E740481C1C}">
                  <a14:useLocalDpi xmlns:a14="http://schemas.microsoft.com/office/drawing/2010/main"/>
                </a:ext>
              </a:extLst>
            </a:blip>
            <a:stretch>
              <a:fillRect/>
            </a:stretch>
          </p:blipFill>
          <p:spPr>
            <a:xfrm>
              <a:off x="5498256" y="2721906"/>
              <a:ext cx="586549" cy="155976"/>
            </a:xfrm>
            <a:prstGeom prst="rect">
              <a:avLst/>
            </a:prstGeom>
          </p:spPr>
        </p:pic>
        <p:pic>
          <p:nvPicPr>
            <p:cNvPr id="75" name="Picture 63" descr="Amadeus - Your technology partner"/>
            <p:cNvPicPr>
              <a:picLocks noChangeAspect="1" noChangeArrowheads="1"/>
            </p:cNvPicPr>
            <p:nvPr/>
          </p:nvPicPr>
          <p:blipFill>
            <a:blip r:embed="rId53" cstate="email">
              <a:extLst>
                <a:ext uri="{28A0092B-C50C-407E-A947-70E740481C1C}">
                  <a14:useLocalDpi xmlns:a14="http://schemas.microsoft.com/office/drawing/2010/main"/>
                </a:ext>
              </a:extLst>
            </a:blip>
            <a:srcRect/>
            <a:stretch>
              <a:fillRect/>
            </a:stretch>
          </p:blipFill>
          <p:spPr bwMode="auto">
            <a:xfrm>
              <a:off x="5377222" y="1358770"/>
              <a:ext cx="439912" cy="128842"/>
            </a:xfrm>
            <a:prstGeom prst="rect">
              <a:avLst/>
            </a:prstGeom>
            <a:noFill/>
            <a:ln w="9525">
              <a:noFill/>
              <a:miter lim="800000"/>
              <a:headEnd/>
              <a:tailEnd/>
            </a:ln>
          </p:spPr>
        </p:pic>
        <p:pic>
          <p:nvPicPr>
            <p:cNvPr id="76" name="Picture 75"/>
            <p:cNvPicPr>
              <a:picLocks noChangeAspect="1"/>
            </p:cNvPicPr>
            <p:nvPr/>
          </p:nvPicPr>
          <p:blipFill>
            <a:blip r:embed="rId54" cstate="email">
              <a:extLst>
                <a:ext uri="{28A0092B-C50C-407E-A947-70E740481C1C}">
                  <a14:useLocalDpi xmlns:a14="http://schemas.microsoft.com/office/drawing/2010/main"/>
                </a:ext>
              </a:extLst>
            </a:blip>
            <a:stretch>
              <a:fillRect/>
            </a:stretch>
          </p:blipFill>
          <p:spPr>
            <a:xfrm>
              <a:off x="7902370" y="2663915"/>
              <a:ext cx="439912" cy="120392"/>
            </a:xfrm>
            <a:prstGeom prst="rect">
              <a:avLst/>
            </a:prstGeom>
          </p:spPr>
        </p:pic>
        <p:pic>
          <p:nvPicPr>
            <p:cNvPr id="77" name="Picture 76"/>
            <p:cNvPicPr>
              <a:picLocks noChangeAspect="1" noChangeArrowheads="1"/>
            </p:cNvPicPr>
            <p:nvPr/>
          </p:nvPicPr>
          <p:blipFill>
            <a:blip r:embed="rId55" cstate="email">
              <a:extLst>
                <a:ext uri="{28A0092B-C50C-407E-A947-70E740481C1C}">
                  <a14:useLocalDpi xmlns:a14="http://schemas.microsoft.com/office/drawing/2010/main"/>
                </a:ext>
              </a:extLst>
            </a:blip>
            <a:srcRect/>
            <a:stretch>
              <a:fillRect/>
            </a:stretch>
          </p:blipFill>
          <p:spPr bwMode="auto">
            <a:xfrm>
              <a:off x="6964627" y="2831894"/>
              <a:ext cx="252158" cy="18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77"/>
            <p:cNvPicPr>
              <a:picLocks noChangeAspect="1"/>
            </p:cNvPicPr>
            <p:nvPr/>
          </p:nvPicPr>
          <p:blipFill>
            <a:blip r:embed="rId56" cstate="email">
              <a:extLst>
                <a:ext uri="{28A0092B-C50C-407E-A947-70E740481C1C}">
                  <a14:useLocalDpi xmlns:a14="http://schemas.microsoft.com/office/drawing/2010/main"/>
                </a:ext>
              </a:extLst>
            </a:blip>
            <a:stretch>
              <a:fillRect/>
            </a:stretch>
          </p:blipFill>
          <p:spPr>
            <a:xfrm>
              <a:off x="7722350" y="1490833"/>
              <a:ext cx="658430" cy="125832"/>
            </a:xfrm>
            <a:prstGeom prst="rect">
              <a:avLst/>
            </a:prstGeom>
          </p:spPr>
        </p:pic>
        <p:sp>
          <p:nvSpPr>
            <p:cNvPr id="79" name="Rectangle 78"/>
            <p:cNvSpPr/>
            <p:nvPr/>
          </p:nvSpPr>
          <p:spPr>
            <a:xfrm>
              <a:off x="5967156" y="2319989"/>
              <a:ext cx="1620180" cy="246221"/>
            </a:xfrm>
            <a:prstGeom prst="rect">
              <a:avLst/>
            </a:prstGeom>
            <a:solidFill>
              <a:srgbClr val="FFFF00"/>
            </a:solidFill>
          </p:spPr>
          <p:txBody>
            <a:bodyPr wrap="square">
              <a:spAutoFit/>
            </a:bodyPr>
            <a:lstStyle/>
            <a:p>
              <a:pPr algn="ctr" defTabSz="914400" eaLnBrk="0" fontAlgn="base" hangingPunct="0">
                <a:spcBef>
                  <a:spcPct val="0"/>
                </a:spcBef>
                <a:spcAft>
                  <a:spcPct val="0"/>
                </a:spcAft>
              </a:pPr>
              <a:r>
                <a:rPr lang="en-GB" altLang="fi-FI" sz="1000" dirty="0" smtClean="0">
                  <a:solidFill>
                    <a:srgbClr val="000000"/>
                  </a:solidFill>
                  <a:latin typeface="Arial" charset="0"/>
                  <a:ea typeface="ＭＳ Ｐゴシック" pitchFamily="34" charset="-128"/>
                  <a:cs typeface="Arial" charset="0"/>
                </a:rPr>
                <a:t>My Mobility Platform</a:t>
              </a:r>
              <a:endParaRPr lang="en-GB" altLang="fi-FI" sz="1000" dirty="0">
                <a:solidFill>
                  <a:srgbClr val="000000"/>
                </a:solidFill>
                <a:latin typeface="Arial" charset="0"/>
                <a:ea typeface="ＭＳ Ｐゴシック" pitchFamily="34" charset="-128"/>
                <a:cs typeface="Arial" charset="0"/>
              </a:endParaRPr>
            </a:p>
          </p:txBody>
        </p:sp>
        <p:sp>
          <p:nvSpPr>
            <p:cNvPr id="80" name="Rectangle 79"/>
            <p:cNvSpPr/>
            <p:nvPr/>
          </p:nvSpPr>
          <p:spPr>
            <a:xfrm>
              <a:off x="6057165" y="1718810"/>
              <a:ext cx="1350150" cy="253916"/>
            </a:xfrm>
            <a:prstGeom prst="rect">
              <a:avLst/>
            </a:prstGeom>
            <a:solidFill>
              <a:srgbClr val="FFFF00"/>
            </a:solidFill>
          </p:spPr>
          <p:txBody>
            <a:bodyPr wrap="square">
              <a:spAutoFit/>
            </a:bodyPr>
            <a:lstStyle/>
            <a:p>
              <a:pPr algn="ctr" defTabSz="914400" eaLnBrk="0" fontAlgn="base" hangingPunct="0">
                <a:spcBef>
                  <a:spcPct val="0"/>
                </a:spcBef>
                <a:spcAft>
                  <a:spcPct val="0"/>
                </a:spcAft>
              </a:pPr>
              <a:r>
                <a:rPr lang="en-GB" altLang="fi-FI" sz="1000" dirty="0" smtClean="0">
                  <a:latin typeface="Arial" charset="0"/>
                  <a:ea typeface="ＭＳ Ｐゴシック" pitchFamily="34" charset="-128"/>
                  <a:cs typeface="Arial" charset="0"/>
                </a:rPr>
                <a:t>CUSTOMER</a:t>
              </a:r>
              <a:endParaRPr lang="en-GB" altLang="fi-FI" sz="1000" dirty="0">
                <a:latin typeface="Arial" charset="0"/>
                <a:ea typeface="ＭＳ Ｐゴシック" pitchFamily="34" charset="-128"/>
                <a:cs typeface="Arial" charset="0"/>
              </a:endParaRPr>
            </a:p>
          </p:txBody>
        </p:sp>
      </p:grpSp>
      <p:pic>
        <p:nvPicPr>
          <p:cNvPr id="86" name="Picture 85" descr="Car use case.pdf"/>
          <p:cNvPicPr>
            <a:picLocks noChangeAspect="1"/>
          </p:cNvPicPr>
          <p:nvPr/>
        </p:nvPicPr>
        <p:blipFill>
          <a:blip r:embed="rId57" cstate="email">
            <a:extLst>
              <a:ext uri="{28A0092B-C50C-407E-A947-70E740481C1C}">
                <a14:useLocalDpi xmlns:a14="http://schemas.microsoft.com/office/drawing/2010/main"/>
              </a:ext>
            </a:extLst>
          </a:blip>
          <a:stretch>
            <a:fillRect/>
          </a:stretch>
        </p:blipFill>
        <p:spPr>
          <a:xfrm>
            <a:off x="192325" y="1623367"/>
            <a:ext cx="3214343" cy="2410757"/>
          </a:xfrm>
          <a:prstGeom prst="rect">
            <a:avLst/>
          </a:prstGeom>
          <a:ln>
            <a:solidFill>
              <a:schemeClr val="tx1"/>
            </a:solidFill>
          </a:ln>
        </p:spPr>
      </p:pic>
      <p:pic>
        <p:nvPicPr>
          <p:cNvPr id="87" name="Picture 86" descr="Multimodal use case.pdf"/>
          <p:cNvPicPr>
            <a:picLocks noChangeAspect="1"/>
          </p:cNvPicPr>
          <p:nvPr/>
        </p:nvPicPr>
        <p:blipFill>
          <a:blip r:embed="rId58" cstate="email">
            <a:extLst>
              <a:ext uri="{28A0092B-C50C-407E-A947-70E740481C1C}">
                <a14:useLocalDpi xmlns:a14="http://schemas.microsoft.com/office/drawing/2010/main"/>
              </a:ext>
            </a:extLst>
          </a:blip>
          <a:stretch>
            <a:fillRect/>
          </a:stretch>
        </p:blipFill>
        <p:spPr>
          <a:xfrm>
            <a:off x="4736404" y="3675902"/>
            <a:ext cx="3206139" cy="2404604"/>
          </a:xfrm>
          <a:prstGeom prst="rect">
            <a:avLst/>
          </a:prstGeom>
          <a:ln>
            <a:solidFill>
              <a:srgbClr val="000000"/>
            </a:solidFill>
          </a:ln>
        </p:spPr>
      </p:pic>
      <p:sp>
        <p:nvSpPr>
          <p:cNvPr id="88" name="TextBox 87"/>
          <p:cNvSpPr txBox="1"/>
          <p:nvPr/>
        </p:nvSpPr>
        <p:spPr>
          <a:xfrm>
            <a:off x="3466425" y="1592118"/>
            <a:ext cx="2031931" cy="830997"/>
          </a:xfrm>
          <a:prstGeom prst="rect">
            <a:avLst/>
          </a:prstGeom>
          <a:noFill/>
        </p:spPr>
        <p:txBody>
          <a:bodyPr wrap="square" rtlCol="0">
            <a:spAutoFit/>
          </a:bodyPr>
          <a:lstStyle/>
          <a:p>
            <a:pPr marL="342900" indent="-342900">
              <a:buFont typeface="+mj-lt"/>
              <a:buAutoNum type="arabicPeriod"/>
            </a:pPr>
            <a:r>
              <a:rPr lang="en-US" sz="2400" dirty="0" smtClean="0"/>
              <a:t>Car sharing</a:t>
            </a:r>
          </a:p>
          <a:p>
            <a:pPr marL="342900" indent="-342900">
              <a:buFont typeface="+mj-lt"/>
              <a:buAutoNum type="arabicPeriod"/>
            </a:pPr>
            <a:r>
              <a:rPr lang="en-US" sz="2400" dirty="0" smtClean="0"/>
              <a:t>Ride hailing</a:t>
            </a:r>
            <a:endParaRPr lang="en-US" sz="2400" dirty="0"/>
          </a:p>
        </p:txBody>
      </p:sp>
      <p:sp>
        <p:nvSpPr>
          <p:cNvPr id="89" name="TextBox 88"/>
          <p:cNvSpPr txBox="1"/>
          <p:nvPr/>
        </p:nvSpPr>
        <p:spPr>
          <a:xfrm>
            <a:off x="2106702" y="5603906"/>
            <a:ext cx="2373123" cy="461665"/>
          </a:xfrm>
          <a:prstGeom prst="rect">
            <a:avLst/>
          </a:prstGeom>
          <a:noFill/>
        </p:spPr>
        <p:txBody>
          <a:bodyPr wrap="square" rtlCol="0">
            <a:spAutoFit/>
          </a:bodyPr>
          <a:lstStyle/>
          <a:p>
            <a:pPr marL="457200" indent="-457200" algn="r">
              <a:buFont typeface="+mj-lt"/>
              <a:buAutoNum type="arabicPeriod" startAt="3"/>
            </a:pPr>
            <a:r>
              <a:rPr lang="en-US" sz="2400" dirty="0" smtClean="0"/>
              <a:t>Travel chains</a:t>
            </a:r>
            <a:endParaRPr lang="en-US" sz="2400" dirty="0"/>
          </a:p>
        </p:txBody>
      </p:sp>
    </p:spTree>
    <p:extLst>
      <p:ext uri="{BB962C8B-B14F-4D97-AF65-F5344CB8AC3E}">
        <p14:creationId xmlns:p14="http://schemas.microsoft.com/office/powerpoint/2010/main" val="26873768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Four</a:t>
            </a:r>
            <a:r>
              <a:rPr lang="fi-FI" dirty="0" smtClean="0"/>
              <a:t> </a:t>
            </a:r>
            <a:r>
              <a:rPr lang="fi-FI" dirty="0" err="1" smtClean="0"/>
              <a:t>Core</a:t>
            </a:r>
            <a:r>
              <a:rPr lang="fi-FI" dirty="0" smtClean="0"/>
              <a:t> </a:t>
            </a:r>
            <a:r>
              <a:rPr lang="fi-FI" dirty="0" err="1" smtClean="0"/>
              <a:t>Processes</a:t>
            </a:r>
            <a:endParaRPr lang="en-US" dirty="0"/>
          </a:p>
        </p:txBody>
      </p:sp>
      <p:sp>
        <p:nvSpPr>
          <p:cNvPr id="37" name="Suorakulmio 5"/>
          <p:cNvSpPr/>
          <p:nvPr/>
        </p:nvSpPr>
        <p:spPr>
          <a:xfrm>
            <a:off x="2745941" y="1583713"/>
            <a:ext cx="6210691" cy="315035"/>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err="1" smtClean="0">
                <a:ln>
                  <a:noFill/>
                </a:ln>
                <a:solidFill>
                  <a:sysClr val="window" lastClr="FFFFFF"/>
                </a:solidFill>
                <a:effectLst/>
                <a:uLnTx/>
                <a:uFillTx/>
                <a:latin typeface="Calibri"/>
                <a:ea typeface="+mn-ea"/>
                <a:cs typeface="+mn-cs"/>
              </a:rPr>
              <a:t>Customer</a:t>
            </a:r>
            <a:endParaRPr kumimoji="0" lang="fi-FI"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0" name="Suorakulmio 8"/>
          <p:cNvSpPr/>
          <p:nvPr/>
        </p:nvSpPr>
        <p:spPr>
          <a:xfrm>
            <a:off x="4321119" y="2438079"/>
            <a:ext cx="1485167" cy="3735414"/>
          </a:xfrm>
          <a:prstGeom prst="rect">
            <a:avLst/>
          </a:prstGeom>
          <a:solidFill>
            <a:srgbClr val="E15D29"/>
          </a:solid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fi-FI" sz="2000" kern="0" dirty="0">
              <a:solidFill>
                <a:sysClr val="windowText" lastClr="000000"/>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fi-FI" sz="2000" kern="0" dirty="0">
              <a:solidFill>
                <a:sysClr val="windowText" lastClr="000000"/>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fi-FI" sz="2000" kern="0" dirty="0">
              <a:solidFill>
                <a:sysClr val="windowText" lastClr="000000"/>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2000" b="0" i="0" u="none" strike="noStrike" kern="0" cap="none" spc="0" normalizeH="0" baseline="0" noProof="0" dirty="0" err="1" smtClean="0">
                <a:ln>
                  <a:noFill/>
                </a:ln>
                <a:solidFill>
                  <a:sysClr val="windowText" lastClr="000000"/>
                </a:solidFill>
                <a:effectLst/>
                <a:uLnTx/>
                <a:uFillTx/>
                <a:latin typeface="Calibri"/>
              </a:rPr>
              <a:t>Booking</a:t>
            </a:r>
            <a:endParaRPr kumimoji="0" lang="fi-FI" sz="2000" b="0" i="0" u="none" strike="noStrike" kern="0" cap="none" spc="0" normalizeH="0" baseline="0" noProof="0" dirty="0">
              <a:ln>
                <a:noFill/>
              </a:ln>
              <a:solidFill>
                <a:sysClr val="windowText" lastClr="000000"/>
              </a:solidFill>
              <a:effectLst/>
              <a:uLnTx/>
              <a:uFillTx/>
              <a:latin typeface="Calibri"/>
            </a:endParaRPr>
          </a:p>
        </p:txBody>
      </p:sp>
      <p:sp>
        <p:nvSpPr>
          <p:cNvPr id="41" name="Suorakulmio 9"/>
          <p:cNvSpPr/>
          <p:nvPr/>
        </p:nvSpPr>
        <p:spPr>
          <a:xfrm>
            <a:off x="5896294" y="2438078"/>
            <a:ext cx="1485167" cy="3735414"/>
          </a:xfrm>
          <a:prstGeom prst="rect">
            <a:avLst/>
          </a:prstGeom>
          <a:solidFill>
            <a:srgbClr val="E15D29"/>
          </a:solid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fi-FI" sz="2000" kern="0" dirty="0">
              <a:solidFill>
                <a:sysClr val="windowText" lastClr="000000"/>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fi-FI" sz="2000" kern="0" dirty="0">
              <a:solidFill>
                <a:sysClr val="windowText" lastClr="000000"/>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fi-FI" sz="2000" kern="0" dirty="0">
              <a:solidFill>
                <a:sysClr val="windowText" lastClr="000000"/>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2000" b="0" i="0" u="none" strike="noStrike" kern="0" cap="none" spc="0" normalizeH="0" baseline="0" noProof="0" dirty="0" err="1" smtClean="0">
                <a:ln>
                  <a:noFill/>
                </a:ln>
                <a:solidFill>
                  <a:sysClr val="windowText" lastClr="000000"/>
                </a:solidFill>
                <a:effectLst/>
                <a:uLnTx/>
                <a:uFillTx/>
                <a:latin typeface="Calibri"/>
              </a:rPr>
              <a:t>Monitoring</a:t>
            </a:r>
            <a:endParaRPr kumimoji="0" lang="fi-FI" sz="2000" b="0" i="0" u="none" strike="noStrike" kern="0" cap="none" spc="0" normalizeH="0" baseline="0" noProof="0" dirty="0">
              <a:ln>
                <a:noFill/>
              </a:ln>
              <a:solidFill>
                <a:sysClr val="windowText" lastClr="000000"/>
              </a:solidFill>
              <a:effectLst/>
              <a:uLnTx/>
              <a:uFillTx/>
              <a:latin typeface="Calibri"/>
            </a:endParaRPr>
          </a:p>
        </p:txBody>
      </p:sp>
      <p:sp>
        <p:nvSpPr>
          <p:cNvPr id="42" name="Suorakulmio 10"/>
          <p:cNvSpPr/>
          <p:nvPr/>
        </p:nvSpPr>
        <p:spPr>
          <a:xfrm>
            <a:off x="7471467" y="2438078"/>
            <a:ext cx="1485167" cy="3735414"/>
          </a:xfrm>
          <a:prstGeom prst="rect">
            <a:avLst/>
          </a:prstGeom>
          <a:solidFill>
            <a:srgbClr val="E15D29"/>
          </a:solid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fi-FI" sz="2000" kern="0" dirty="0">
              <a:solidFill>
                <a:sysClr val="windowText" lastClr="000000"/>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fi-FI" sz="2000" kern="0" dirty="0">
              <a:solidFill>
                <a:sysClr val="windowText" lastClr="000000"/>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fi-FI" sz="2000" kern="0" dirty="0">
              <a:solidFill>
                <a:sysClr val="windowText" lastClr="000000"/>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2000" b="0" i="0" u="none" strike="noStrike" kern="0" cap="none" spc="0" normalizeH="0" baseline="0" noProof="0" dirty="0" err="1" smtClean="0">
                <a:ln>
                  <a:noFill/>
                </a:ln>
                <a:solidFill>
                  <a:sysClr val="windowText" lastClr="000000"/>
                </a:solidFill>
                <a:effectLst/>
                <a:uLnTx/>
                <a:uFillTx/>
                <a:latin typeface="Calibri"/>
              </a:rPr>
              <a:t>Settlement</a:t>
            </a:r>
            <a:endParaRPr kumimoji="0" lang="fi-FI" sz="2000" b="0" i="0" u="none" strike="noStrike" kern="0" cap="none" spc="0" normalizeH="0" baseline="0" noProof="0" dirty="0">
              <a:ln>
                <a:noFill/>
              </a:ln>
              <a:solidFill>
                <a:sysClr val="windowText" lastClr="000000"/>
              </a:solidFill>
              <a:effectLst/>
              <a:uLnTx/>
              <a:uFillTx/>
              <a:latin typeface="Calibri"/>
            </a:endParaRPr>
          </a:p>
        </p:txBody>
      </p:sp>
      <p:sp>
        <p:nvSpPr>
          <p:cNvPr id="43" name="Suorakulmio 11"/>
          <p:cNvSpPr/>
          <p:nvPr/>
        </p:nvSpPr>
        <p:spPr>
          <a:xfrm>
            <a:off x="2745943" y="2438078"/>
            <a:ext cx="1485167" cy="3735414"/>
          </a:xfrm>
          <a:prstGeom prst="rect">
            <a:avLst/>
          </a:prstGeom>
          <a:solidFill>
            <a:srgbClr val="E15D29"/>
          </a:solid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fi-FI" sz="2000" kern="0" dirty="0">
              <a:solidFill>
                <a:sysClr val="windowText" lastClr="000000"/>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fi-FI" sz="2000" kern="0" dirty="0">
              <a:solidFill>
                <a:sysClr val="windowText" lastClr="000000"/>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20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fi-FI" sz="2000" kern="0" dirty="0">
              <a:solidFill>
                <a:sysClr val="windowText" lastClr="000000"/>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2000" b="0" i="0" u="none" strike="noStrike" kern="0" cap="none" spc="0" normalizeH="0" baseline="0" noProof="0" dirty="0" err="1" smtClean="0">
                <a:ln>
                  <a:noFill/>
                </a:ln>
                <a:solidFill>
                  <a:sysClr val="windowText" lastClr="000000"/>
                </a:solidFill>
                <a:effectLst/>
                <a:uLnTx/>
                <a:uFillTx/>
                <a:latin typeface="Calibri"/>
              </a:rPr>
              <a:t>Offering</a:t>
            </a:r>
            <a:endParaRPr kumimoji="0" lang="fi-FI" sz="2000" b="0" i="0" u="none" strike="noStrike" kern="0" cap="none" spc="0" normalizeH="0" baseline="0" noProof="0" dirty="0">
              <a:ln>
                <a:noFill/>
              </a:ln>
              <a:solidFill>
                <a:sysClr val="windowText" lastClr="000000"/>
              </a:solidFill>
              <a:effectLst/>
              <a:uLnTx/>
              <a:uFillTx/>
              <a:latin typeface="Calibri"/>
            </a:endParaRPr>
          </a:p>
        </p:txBody>
      </p:sp>
      <p:sp>
        <p:nvSpPr>
          <p:cNvPr id="44" name="Tasakylkinen kolmio 12"/>
          <p:cNvSpPr/>
          <p:nvPr/>
        </p:nvSpPr>
        <p:spPr>
          <a:xfrm>
            <a:off x="2745943" y="2033402"/>
            <a:ext cx="1485167" cy="225025"/>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5" name="Tasakylkinen kolmio 13"/>
          <p:cNvSpPr/>
          <p:nvPr/>
        </p:nvSpPr>
        <p:spPr>
          <a:xfrm flipV="1">
            <a:off x="4321119" y="2078407"/>
            <a:ext cx="1485167" cy="225025"/>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Tasakylkinen kolmio 14"/>
          <p:cNvSpPr/>
          <p:nvPr/>
        </p:nvSpPr>
        <p:spPr>
          <a:xfrm>
            <a:off x="5896294" y="2033402"/>
            <a:ext cx="1485167" cy="225025"/>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7" name="Tasakylkinen kolmio 15"/>
          <p:cNvSpPr/>
          <p:nvPr/>
        </p:nvSpPr>
        <p:spPr>
          <a:xfrm flipV="1">
            <a:off x="7471467" y="2078407"/>
            <a:ext cx="1485167" cy="225025"/>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66" name="Picture 65" descr="https://encrypted-tbn0.gstatic.com/images?q=tbn:ANd9GcQy8bS7kShUf1FpIooE8aHyBm64hJl0nBWDtHYtFL5jdG3kpXXe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00237" y="156088"/>
            <a:ext cx="1939851" cy="167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414827" y="5236955"/>
            <a:ext cx="6946852" cy="461665"/>
          </a:xfrm>
          <a:prstGeom prst="rect">
            <a:avLst/>
          </a:prstGeom>
          <a:solidFill>
            <a:srgbClr val="FFFF00"/>
          </a:solidFill>
        </p:spPr>
        <p:txBody>
          <a:bodyPr wrap="square" rtlCol="0">
            <a:spAutoFit/>
          </a:bodyPr>
          <a:lstStyle/>
          <a:p>
            <a:pPr algn="ctr"/>
            <a:r>
              <a:rPr lang="en-US" sz="2400" b="1" dirty="0" smtClean="0"/>
              <a:t>Fully integrated in current transportation offering.</a:t>
            </a:r>
            <a:endParaRPr lang="en-US" sz="2400" b="1" dirty="0"/>
          </a:p>
        </p:txBody>
      </p:sp>
    </p:spTree>
    <p:extLst>
      <p:ext uri="{BB962C8B-B14F-4D97-AF65-F5344CB8AC3E}">
        <p14:creationId xmlns:p14="http://schemas.microsoft.com/office/powerpoint/2010/main" val="32323336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a:t>
            </a:r>
            <a:br>
              <a:rPr lang="en-US" dirty="0" smtClean="0"/>
            </a:br>
            <a:r>
              <a:rPr lang="en-US" dirty="0" smtClean="0"/>
              <a:t>Service Silos</a:t>
            </a:r>
            <a:endParaRPr lang="en-US" dirty="0"/>
          </a:p>
        </p:txBody>
      </p:sp>
      <p:grpSp>
        <p:nvGrpSpPr>
          <p:cNvPr id="15" name="Group 14"/>
          <p:cNvGrpSpPr/>
          <p:nvPr/>
        </p:nvGrpSpPr>
        <p:grpSpPr>
          <a:xfrm>
            <a:off x="-32149" y="3689328"/>
            <a:ext cx="4467412" cy="2061881"/>
            <a:chOff x="283882" y="2345766"/>
            <a:chExt cx="4467412" cy="2061881"/>
          </a:xfrm>
        </p:grpSpPr>
        <p:sp>
          <p:nvSpPr>
            <p:cNvPr id="14" name="Rectangle 13"/>
            <p:cNvSpPr/>
            <p:nvPr/>
          </p:nvSpPr>
          <p:spPr>
            <a:xfrm>
              <a:off x="283882" y="2958799"/>
              <a:ext cx="4467412" cy="1448848"/>
            </a:xfrm>
            <a:prstGeom prst="rect">
              <a:avLst/>
            </a:prstGeom>
            <a:solidFill>
              <a:srgbClr val="FBE5D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orakulmio 5"/>
            <p:cNvSpPr/>
            <p:nvPr/>
          </p:nvSpPr>
          <p:spPr>
            <a:xfrm>
              <a:off x="283882" y="2345766"/>
              <a:ext cx="4467411" cy="31593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600" b="0" i="0" u="none" strike="noStrike" kern="0" cap="none" spc="0" normalizeH="0" baseline="0" noProof="0" dirty="0" err="1" smtClean="0">
                  <a:ln>
                    <a:noFill/>
                  </a:ln>
                  <a:solidFill>
                    <a:sysClr val="window" lastClr="FFFFFF"/>
                  </a:solidFill>
                  <a:effectLst/>
                  <a:uLnTx/>
                  <a:uFillTx/>
                  <a:latin typeface="Calibri"/>
                  <a:ea typeface="+mn-ea"/>
                  <a:cs typeface="+mn-cs"/>
                </a:rPr>
                <a:t>Customer</a:t>
              </a:r>
              <a:endParaRPr kumimoji="0" lang="fi-FI" sz="16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6" name="Suorakulmio 8"/>
            <p:cNvSpPr/>
            <p:nvPr/>
          </p:nvSpPr>
          <p:spPr>
            <a:xfrm>
              <a:off x="1516023" y="3092247"/>
              <a:ext cx="978373" cy="1121163"/>
            </a:xfrm>
            <a:prstGeom prst="rect">
              <a:avLst/>
            </a:prstGeom>
            <a:solidFill>
              <a:srgbClr val="E15D29"/>
            </a:solid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latin typeface="Calibri"/>
                </a:rPr>
                <a:t>Booking</a:t>
              </a:r>
              <a:endParaRPr kumimoji="0" lang="fi-FI" sz="1400" b="0" i="0" u="none" strike="noStrike" kern="0" cap="none" spc="0" normalizeH="0" baseline="0" noProof="0" dirty="0">
                <a:ln>
                  <a:noFill/>
                </a:ln>
                <a:solidFill>
                  <a:sysClr val="windowText" lastClr="000000"/>
                </a:solidFill>
                <a:effectLst/>
                <a:uLnTx/>
                <a:uFillTx/>
                <a:latin typeface="Calibri"/>
              </a:endParaRPr>
            </a:p>
          </p:txBody>
        </p:sp>
        <p:sp>
          <p:nvSpPr>
            <p:cNvPr id="7" name="Suorakulmio 9"/>
            <p:cNvSpPr/>
            <p:nvPr/>
          </p:nvSpPr>
          <p:spPr>
            <a:xfrm>
              <a:off x="2553692" y="3092246"/>
              <a:ext cx="1052608" cy="1121163"/>
            </a:xfrm>
            <a:prstGeom prst="rect">
              <a:avLst/>
            </a:prstGeom>
            <a:solidFill>
              <a:srgbClr val="E15D29"/>
            </a:solid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latin typeface="Calibri"/>
                </a:rPr>
                <a:t>Monitoring</a:t>
              </a:r>
              <a:endParaRPr kumimoji="0" lang="fi-FI" sz="1400" b="0" i="0" u="none" strike="noStrike" kern="0" cap="none" spc="0" normalizeH="0" baseline="0" noProof="0" dirty="0">
                <a:ln>
                  <a:noFill/>
                </a:ln>
                <a:solidFill>
                  <a:sysClr val="windowText" lastClr="000000"/>
                </a:solidFill>
                <a:effectLst/>
                <a:uLnTx/>
                <a:uFillTx/>
                <a:latin typeface="Calibri"/>
              </a:endParaRPr>
            </a:p>
          </p:txBody>
        </p:sp>
        <p:sp>
          <p:nvSpPr>
            <p:cNvPr id="8" name="Suorakulmio 10"/>
            <p:cNvSpPr/>
            <p:nvPr/>
          </p:nvSpPr>
          <p:spPr>
            <a:xfrm>
              <a:off x="3666064" y="3092246"/>
              <a:ext cx="978373" cy="1121163"/>
            </a:xfrm>
            <a:prstGeom prst="rect">
              <a:avLst/>
            </a:prstGeom>
            <a:solidFill>
              <a:srgbClr val="E15D29"/>
            </a:solid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latin typeface="Calibri"/>
                </a:rPr>
                <a:t>Settlement</a:t>
              </a:r>
              <a:endParaRPr kumimoji="0" lang="fi-FI" sz="1400" b="0" i="0" u="none" strike="noStrike" kern="0" cap="none" spc="0" normalizeH="0" baseline="0" noProof="0" dirty="0">
                <a:ln>
                  <a:noFill/>
                </a:ln>
                <a:solidFill>
                  <a:sysClr val="windowText" lastClr="000000"/>
                </a:solidFill>
                <a:effectLst/>
                <a:uLnTx/>
                <a:uFillTx/>
                <a:latin typeface="Calibri"/>
              </a:endParaRPr>
            </a:p>
          </p:txBody>
        </p:sp>
        <p:sp>
          <p:nvSpPr>
            <p:cNvPr id="9" name="Suorakulmio 11"/>
            <p:cNvSpPr/>
            <p:nvPr/>
          </p:nvSpPr>
          <p:spPr>
            <a:xfrm>
              <a:off x="478354" y="3092246"/>
              <a:ext cx="978373" cy="1121163"/>
            </a:xfrm>
            <a:prstGeom prst="rect">
              <a:avLst/>
            </a:prstGeom>
            <a:solidFill>
              <a:srgbClr val="E15D29"/>
            </a:solid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lang="fi-FI" sz="1400" kern="0" dirty="0">
                <a:solidFill>
                  <a:sysClr val="windowText" lastClr="000000"/>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latin typeface="Calibri"/>
                </a:rPr>
                <a:t>Offering</a:t>
              </a:r>
              <a:endParaRPr kumimoji="0" lang="fi-FI" sz="1400" b="0" i="0" u="none" strike="noStrike" kern="0" cap="none" spc="0" normalizeH="0" baseline="0" noProof="0" dirty="0">
                <a:ln>
                  <a:noFill/>
                </a:ln>
                <a:solidFill>
                  <a:sysClr val="windowText" lastClr="000000"/>
                </a:solidFill>
                <a:effectLst/>
                <a:uLnTx/>
                <a:uFillTx/>
                <a:latin typeface="Calibri"/>
              </a:endParaRPr>
            </a:p>
          </p:txBody>
        </p:sp>
        <p:sp>
          <p:nvSpPr>
            <p:cNvPr id="10" name="Tasakylkinen kolmio 12"/>
            <p:cNvSpPr/>
            <p:nvPr/>
          </p:nvSpPr>
          <p:spPr>
            <a:xfrm>
              <a:off x="493293" y="2736407"/>
              <a:ext cx="978373" cy="98170"/>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1" name="Tasakylkinen kolmio 13"/>
            <p:cNvSpPr/>
            <p:nvPr/>
          </p:nvSpPr>
          <p:spPr>
            <a:xfrm flipV="1">
              <a:off x="1530962" y="2756041"/>
              <a:ext cx="978373" cy="98170"/>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 name="Tasakylkinen kolmio 14"/>
            <p:cNvSpPr/>
            <p:nvPr/>
          </p:nvSpPr>
          <p:spPr>
            <a:xfrm>
              <a:off x="2568631" y="2736407"/>
              <a:ext cx="978373" cy="98170"/>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Tasakylkinen kolmio 15"/>
            <p:cNvSpPr/>
            <p:nvPr/>
          </p:nvSpPr>
          <p:spPr>
            <a:xfrm flipV="1">
              <a:off x="3606300" y="2756041"/>
              <a:ext cx="978373" cy="98170"/>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1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6" name="Group 15"/>
          <p:cNvGrpSpPr/>
          <p:nvPr/>
        </p:nvGrpSpPr>
        <p:grpSpPr>
          <a:xfrm>
            <a:off x="3857815" y="1986036"/>
            <a:ext cx="4467412" cy="2061881"/>
            <a:chOff x="283882" y="2345766"/>
            <a:chExt cx="4467412" cy="2061881"/>
          </a:xfrm>
        </p:grpSpPr>
        <p:sp>
          <p:nvSpPr>
            <p:cNvPr id="17" name="Rectangle 16"/>
            <p:cNvSpPr/>
            <p:nvPr/>
          </p:nvSpPr>
          <p:spPr>
            <a:xfrm>
              <a:off x="283882" y="2958799"/>
              <a:ext cx="4467412" cy="1448848"/>
            </a:xfrm>
            <a:prstGeom prst="rect">
              <a:avLst/>
            </a:prstGeom>
            <a:solidFill>
              <a:srgbClr val="FBE5D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uorakulmio 5"/>
            <p:cNvSpPr/>
            <p:nvPr/>
          </p:nvSpPr>
          <p:spPr>
            <a:xfrm>
              <a:off x="283882" y="2345766"/>
              <a:ext cx="4467411" cy="31593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600" b="0" i="0" u="none" strike="noStrike" kern="0" cap="none" spc="0" normalizeH="0" baseline="0" noProof="0" dirty="0" err="1" smtClean="0">
                  <a:ln>
                    <a:noFill/>
                  </a:ln>
                  <a:solidFill>
                    <a:sysClr val="window" lastClr="FFFFFF"/>
                  </a:solidFill>
                  <a:effectLst/>
                  <a:uLnTx/>
                  <a:uFillTx/>
                  <a:latin typeface="Calibri"/>
                  <a:ea typeface="+mn-ea"/>
                  <a:cs typeface="+mn-cs"/>
                </a:rPr>
                <a:t>Customer</a:t>
              </a:r>
              <a:endParaRPr kumimoji="0" lang="fi-FI" sz="16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9" name="Suorakulmio 8"/>
            <p:cNvSpPr/>
            <p:nvPr/>
          </p:nvSpPr>
          <p:spPr>
            <a:xfrm>
              <a:off x="1516023" y="3092247"/>
              <a:ext cx="978373" cy="1121163"/>
            </a:xfrm>
            <a:prstGeom prst="rect">
              <a:avLst/>
            </a:prstGeom>
            <a:solidFill>
              <a:srgbClr val="E15D29"/>
            </a:solid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latin typeface="Calibri"/>
                </a:rPr>
                <a:t>Booking</a:t>
              </a:r>
              <a:endParaRPr kumimoji="0" lang="fi-FI" sz="1400" b="0" i="0" u="none" strike="noStrike" kern="0" cap="none" spc="0" normalizeH="0" baseline="0" noProof="0" dirty="0">
                <a:ln>
                  <a:noFill/>
                </a:ln>
                <a:solidFill>
                  <a:sysClr val="windowText" lastClr="000000"/>
                </a:solidFill>
                <a:effectLst/>
                <a:uLnTx/>
                <a:uFillTx/>
                <a:latin typeface="Calibri"/>
              </a:endParaRPr>
            </a:p>
          </p:txBody>
        </p:sp>
        <p:sp>
          <p:nvSpPr>
            <p:cNvPr id="20" name="Suorakulmio 9"/>
            <p:cNvSpPr/>
            <p:nvPr/>
          </p:nvSpPr>
          <p:spPr>
            <a:xfrm>
              <a:off x="2553692" y="3092246"/>
              <a:ext cx="1052608" cy="1121163"/>
            </a:xfrm>
            <a:prstGeom prst="rect">
              <a:avLst/>
            </a:prstGeom>
            <a:solidFill>
              <a:srgbClr val="E15D29"/>
            </a:solid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latin typeface="Calibri"/>
                </a:rPr>
                <a:t>Monitoring</a:t>
              </a:r>
              <a:endParaRPr kumimoji="0" lang="fi-FI" sz="1400" b="0" i="0" u="none" strike="noStrike" kern="0" cap="none" spc="0" normalizeH="0" baseline="0" noProof="0" dirty="0">
                <a:ln>
                  <a:noFill/>
                </a:ln>
                <a:solidFill>
                  <a:sysClr val="windowText" lastClr="000000"/>
                </a:solidFill>
                <a:effectLst/>
                <a:uLnTx/>
                <a:uFillTx/>
                <a:latin typeface="Calibri"/>
              </a:endParaRPr>
            </a:p>
          </p:txBody>
        </p:sp>
        <p:sp>
          <p:nvSpPr>
            <p:cNvPr id="21" name="Suorakulmio 10"/>
            <p:cNvSpPr/>
            <p:nvPr/>
          </p:nvSpPr>
          <p:spPr>
            <a:xfrm>
              <a:off x="3666064" y="3092246"/>
              <a:ext cx="978373" cy="1121163"/>
            </a:xfrm>
            <a:prstGeom prst="rect">
              <a:avLst/>
            </a:prstGeom>
            <a:solidFill>
              <a:srgbClr val="E15D29"/>
            </a:solid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latin typeface="Calibri"/>
                </a:rPr>
                <a:t>Settlement</a:t>
              </a:r>
              <a:endParaRPr kumimoji="0" lang="fi-FI" sz="1400" b="0" i="0" u="none" strike="noStrike" kern="0" cap="none" spc="0" normalizeH="0" baseline="0" noProof="0" dirty="0">
                <a:ln>
                  <a:noFill/>
                </a:ln>
                <a:solidFill>
                  <a:sysClr val="windowText" lastClr="000000"/>
                </a:solidFill>
                <a:effectLst/>
                <a:uLnTx/>
                <a:uFillTx/>
                <a:latin typeface="Calibri"/>
              </a:endParaRPr>
            </a:p>
          </p:txBody>
        </p:sp>
        <p:sp>
          <p:nvSpPr>
            <p:cNvPr id="22" name="Suorakulmio 11"/>
            <p:cNvSpPr/>
            <p:nvPr/>
          </p:nvSpPr>
          <p:spPr>
            <a:xfrm>
              <a:off x="478354" y="3092246"/>
              <a:ext cx="978373" cy="1121163"/>
            </a:xfrm>
            <a:prstGeom prst="rect">
              <a:avLst/>
            </a:prstGeom>
            <a:solidFill>
              <a:srgbClr val="E15D29"/>
            </a:solid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lang="fi-FI" sz="1400" kern="0" dirty="0">
                <a:solidFill>
                  <a:sysClr val="windowText" lastClr="000000"/>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latin typeface="Calibri"/>
                </a:rPr>
                <a:t>Offering</a:t>
              </a:r>
              <a:endParaRPr kumimoji="0" lang="fi-FI" sz="1400" b="0" i="0" u="none" strike="noStrike" kern="0" cap="none" spc="0" normalizeH="0" baseline="0" noProof="0" dirty="0">
                <a:ln>
                  <a:noFill/>
                </a:ln>
                <a:solidFill>
                  <a:sysClr val="windowText" lastClr="000000"/>
                </a:solidFill>
                <a:effectLst/>
                <a:uLnTx/>
                <a:uFillTx/>
                <a:latin typeface="Calibri"/>
              </a:endParaRPr>
            </a:p>
          </p:txBody>
        </p:sp>
        <p:sp>
          <p:nvSpPr>
            <p:cNvPr id="23" name="Tasakylkinen kolmio 12"/>
            <p:cNvSpPr/>
            <p:nvPr/>
          </p:nvSpPr>
          <p:spPr>
            <a:xfrm>
              <a:off x="493293" y="2736407"/>
              <a:ext cx="978373" cy="98170"/>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 name="Tasakylkinen kolmio 13"/>
            <p:cNvSpPr/>
            <p:nvPr/>
          </p:nvSpPr>
          <p:spPr>
            <a:xfrm flipV="1">
              <a:off x="1530962" y="2756041"/>
              <a:ext cx="978373" cy="98170"/>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 name="Tasakylkinen kolmio 14"/>
            <p:cNvSpPr/>
            <p:nvPr/>
          </p:nvSpPr>
          <p:spPr>
            <a:xfrm>
              <a:off x="2568631" y="2736407"/>
              <a:ext cx="978373" cy="98170"/>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 name="Tasakylkinen kolmio 15"/>
            <p:cNvSpPr/>
            <p:nvPr/>
          </p:nvSpPr>
          <p:spPr>
            <a:xfrm flipV="1">
              <a:off x="3606300" y="2756041"/>
              <a:ext cx="978373" cy="98170"/>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1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27" name="Group 26"/>
          <p:cNvGrpSpPr/>
          <p:nvPr/>
        </p:nvGrpSpPr>
        <p:grpSpPr>
          <a:xfrm>
            <a:off x="7574438" y="106654"/>
            <a:ext cx="4467412" cy="2061881"/>
            <a:chOff x="283882" y="2345766"/>
            <a:chExt cx="4467412" cy="2061881"/>
          </a:xfrm>
        </p:grpSpPr>
        <p:sp>
          <p:nvSpPr>
            <p:cNvPr id="28" name="Rectangle 27"/>
            <p:cNvSpPr/>
            <p:nvPr/>
          </p:nvSpPr>
          <p:spPr>
            <a:xfrm>
              <a:off x="283882" y="2958799"/>
              <a:ext cx="4467412" cy="1448848"/>
            </a:xfrm>
            <a:prstGeom prst="rect">
              <a:avLst/>
            </a:prstGeom>
            <a:solidFill>
              <a:srgbClr val="FBE5D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orakulmio 5"/>
            <p:cNvSpPr/>
            <p:nvPr/>
          </p:nvSpPr>
          <p:spPr>
            <a:xfrm>
              <a:off x="283882" y="2345766"/>
              <a:ext cx="4467411" cy="31593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600" b="0" i="0" u="none" strike="noStrike" kern="0" cap="none" spc="0" normalizeH="0" baseline="0" noProof="0" dirty="0" err="1" smtClean="0">
                  <a:ln>
                    <a:noFill/>
                  </a:ln>
                  <a:solidFill>
                    <a:sysClr val="window" lastClr="FFFFFF"/>
                  </a:solidFill>
                  <a:effectLst/>
                  <a:uLnTx/>
                  <a:uFillTx/>
                  <a:latin typeface="Calibri"/>
                  <a:ea typeface="+mn-ea"/>
                  <a:cs typeface="+mn-cs"/>
                </a:rPr>
                <a:t>Customer</a:t>
              </a:r>
              <a:endParaRPr kumimoji="0" lang="fi-FI" sz="16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0" name="Suorakulmio 8"/>
            <p:cNvSpPr/>
            <p:nvPr/>
          </p:nvSpPr>
          <p:spPr>
            <a:xfrm>
              <a:off x="1516023" y="3092247"/>
              <a:ext cx="978373" cy="1121163"/>
            </a:xfrm>
            <a:prstGeom prst="rect">
              <a:avLst/>
            </a:prstGeom>
            <a:solidFill>
              <a:srgbClr val="E15D29"/>
            </a:solid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latin typeface="Calibri"/>
                </a:rPr>
                <a:t>Booking</a:t>
              </a:r>
              <a:endParaRPr kumimoji="0" lang="fi-FI" sz="1400" b="0" i="0" u="none" strike="noStrike" kern="0" cap="none" spc="0" normalizeH="0" baseline="0" noProof="0" dirty="0">
                <a:ln>
                  <a:noFill/>
                </a:ln>
                <a:solidFill>
                  <a:sysClr val="windowText" lastClr="000000"/>
                </a:solidFill>
                <a:effectLst/>
                <a:uLnTx/>
                <a:uFillTx/>
                <a:latin typeface="Calibri"/>
              </a:endParaRPr>
            </a:p>
          </p:txBody>
        </p:sp>
        <p:sp>
          <p:nvSpPr>
            <p:cNvPr id="31" name="Suorakulmio 9"/>
            <p:cNvSpPr/>
            <p:nvPr/>
          </p:nvSpPr>
          <p:spPr>
            <a:xfrm>
              <a:off x="2553692" y="3092246"/>
              <a:ext cx="1052608" cy="1121163"/>
            </a:xfrm>
            <a:prstGeom prst="rect">
              <a:avLst/>
            </a:prstGeom>
            <a:solidFill>
              <a:srgbClr val="E15D29"/>
            </a:solid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latin typeface="Calibri"/>
                </a:rPr>
                <a:t>Monitoring</a:t>
              </a:r>
              <a:endParaRPr kumimoji="0" lang="fi-FI" sz="1400" b="0" i="0" u="none" strike="noStrike" kern="0" cap="none" spc="0" normalizeH="0" baseline="0" noProof="0" dirty="0">
                <a:ln>
                  <a:noFill/>
                </a:ln>
                <a:solidFill>
                  <a:sysClr val="windowText" lastClr="000000"/>
                </a:solidFill>
                <a:effectLst/>
                <a:uLnTx/>
                <a:uFillTx/>
                <a:latin typeface="Calibri"/>
              </a:endParaRPr>
            </a:p>
          </p:txBody>
        </p:sp>
        <p:sp>
          <p:nvSpPr>
            <p:cNvPr id="32" name="Suorakulmio 10"/>
            <p:cNvSpPr/>
            <p:nvPr/>
          </p:nvSpPr>
          <p:spPr>
            <a:xfrm>
              <a:off x="3666064" y="3092246"/>
              <a:ext cx="978373" cy="1121163"/>
            </a:xfrm>
            <a:prstGeom prst="rect">
              <a:avLst/>
            </a:prstGeom>
            <a:solidFill>
              <a:srgbClr val="E15D29"/>
            </a:solid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latin typeface="Calibri"/>
                </a:rPr>
                <a:t>Settlement</a:t>
              </a:r>
              <a:endParaRPr kumimoji="0" lang="fi-FI" sz="1400" b="0" i="0" u="none" strike="noStrike" kern="0" cap="none" spc="0" normalizeH="0" baseline="0" noProof="0" dirty="0">
                <a:ln>
                  <a:noFill/>
                </a:ln>
                <a:solidFill>
                  <a:sysClr val="windowText" lastClr="000000"/>
                </a:solidFill>
                <a:effectLst/>
                <a:uLnTx/>
                <a:uFillTx/>
                <a:latin typeface="Calibri"/>
              </a:endParaRPr>
            </a:p>
          </p:txBody>
        </p:sp>
        <p:sp>
          <p:nvSpPr>
            <p:cNvPr id="33" name="Suorakulmio 11"/>
            <p:cNvSpPr/>
            <p:nvPr/>
          </p:nvSpPr>
          <p:spPr>
            <a:xfrm>
              <a:off x="478354" y="3092246"/>
              <a:ext cx="978373" cy="1121163"/>
            </a:xfrm>
            <a:prstGeom prst="rect">
              <a:avLst/>
            </a:prstGeom>
            <a:solidFill>
              <a:srgbClr val="E15D29"/>
            </a:solid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lang="fi-FI" sz="1400" kern="0" dirty="0">
                <a:solidFill>
                  <a:sysClr val="windowText" lastClr="000000"/>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400" b="0" i="0" u="none" strike="noStrike" kern="0" cap="none" spc="0" normalizeH="0" baseline="0" noProof="0" dirty="0" smtClean="0">
                <a:ln>
                  <a:noFill/>
                </a:ln>
                <a:solidFill>
                  <a:sysClr val="windowText" lastClr="000000"/>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latin typeface="Calibri"/>
                </a:rPr>
                <a:t>Offering</a:t>
              </a:r>
              <a:endParaRPr kumimoji="0" lang="fi-FI" sz="1400" b="0" i="0" u="none" strike="noStrike" kern="0" cap="none" spc="0" normalizeH="0" baseline="0" noProof="0" dirty="0">
                <a:ln>
                  <a:noFill/>
                </a:ln>
                <a:solidFill>
                  <a:sysClr val="windowText" lastClr="000000"/>
                </a:solidFill>
                <a:effectLst/>
                <a:uLnTx/>
                <a:uFillTx/>
                <a:latin typeface="Calibri"/>
              </a:endParaRPr>
            </a:p>
          </p:txBody>
        </p:sp>
        <p:sp>
          <p:nvSpPr>
            <p:cNvPr id="34" name="Tasakylkinen kolmio 12"/>
            <p:cNvSpPr/>
            <p:nvPr/>
          </p:nvSpPr>
          <p:spPr>
            <a:xfrm>
              <a:off x="493293" y="2736407"/>
              <a:ext cx="978373" cy="98170"/>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5" name="Tasakylkinen kolmio 13"/>
            <p:cNvSpPr/>
            <p:nvPr/>
          </p:nvSpPr>
          <p:spPr>
            <a:xfrm flipV="1">
              <a:off x="1530962" y="2756041"/>
              <a:ext cx="978373" cy="98170"/>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6" name="Tasakylkinen kolmio 14"/>
            <p:cNvSpPr/>
            <p:nvPr/>
          </p:nvSpPr>
          <p:spPr>
            <a:xfrm>
              <a:off x="2568631" y="2736407"/>
              <a:ext cx="978373" cy="98170"/>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 name="Tasakylkinen kolmio 15"/>
            <p:cNvSpPr/>
            <p:nvPr/>
          </p:nvSpPr>
          <p:spPr>
            <a:xfrm flipV="1">
              <a:off x="3606300" y="2756041"/>
              <a:ext cx="978373" cy="98170"/>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1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38" name="TextBox 37"/>
          <p:cNvSpPr txBox="1"/>
          <p:nvPr/>
        </p:nvSpPr>
        <p:spPr>
          <a:xfrm>
            <a:off x="1509495" y="5751203"/>
            <a:ext cx="1397509" cy="584776"/>
          </a:xfrm>
          <a:prstGeom prst="rect">
            <a:avLst/>
          </a:prstGeom>
          <a:noFill/>
        </p:spPr>
        <p:txBody>
          <a:bodyPr wrap="square" rtlCol="0">
            <a:spAutoFit/>
          </a:bodyPr>
          <a:lstStyle/>
          <a:p>
            <a:pPr algn="ctr"/>
            <a:r>
              <a:rPr lang="en-US" sz="3200" dirty="0" smtClean="0"/>
              <a:t>Taxi</a:t>
            </a:r>
            <a:endParaRPr lang="en-US" sz="3200" dirty="0"/>
          </a:p>
        </p:txBody>
      </p:sp>
      <p:sp>
        <p:nvSpPr>
          <p:cNvPr id="39" name="TextBox 38"/>
          <p:cNvSpPr txBox="1"/>
          <p:nvPr/>
        </p:nvSpPr>
        <p:spPr>
          <a:xfrm>
            <a:off x="5384516" y="4058769"/>
            <a:ext cx="1397509" cy="584776"/>
          </a:xfrm>
          <a:prstGeom prst="rect">
            <a:avLst/>
          </a:prstGeom>
          <a:noFill/>
        </p:spPr>
        <p:txBody>
          <a:bodyPr wrap="square" rtlCol="0">
            <a:spAutoFit/>
          </a:bodyPr>
          <a:lstStyle/>
          <a:p>
            <a:pPr algn="ctr"/>
            <a:r>
              <a:rPr lang="en-US" sz="3200" dirty="0" smtClean="0"/>
              <a:t>Bus</a:t>
            </a:r>
            <a:endParaRPr lang="en-US" sz="3200" dirty="0"/>
          </a:p>
        </p:txBody>
      </p:sp>
      <p:sp>
        <p:nvSpPr>
          <p:cNvPr id="40" name="TextBox 39"/>
          <p:cNvSpPr txBox="1"/>
          <p:nvPr/>
        </p:nvSpPr>
        <p:spPr>
          <a:xfrm>
            <a:off x="9130552" y="2153588"/>
            <a:ext cx="1397509" cy="584776"/>
          </a:xfrm>
          <a:prstGeom prst="rect">
            <a:avLst/>
          </a:prstGeom>
          <a:noFill/>
        </p:spPr>
        <p:txBody>
          <a:bodyPr wrap="square" rtlCol="0">
            <a:spAutoFit/>
          </a:bodyPr>
          <a:lstStyle/>
          <a:p>
            <a:pPr algn="ctr"/>
            <a:r>
              <a:rPr lang="en-US" sz="3200" dirty="0" smtClean="0"/>
              <a:t>Train</a:t>
            </a:r>
            <a:endParaRPr lang="en-US" sz="3200" dirty="0"/>
          </a:p>
        </p:txBody>
      </p:sp>
      <p:sp>
        <p:nvSpPr>
          <p:cNvPr id="41" name="TextBox 40"/>
          <p:cNvSpPr txBox="1"/>
          <p:nvPr/>
        </p:nvSpPr>
        <p:spPr>
          <a:xfrm>
            <a:off x="8747281" y="4511776"/>
            <a:ext cx="2929243" cy="646331"/>
          </a:xfrm>
          <a:prstGeom prst="rect">
            <a:avLst/>
          </a:prstGeom>
          <a:noFill/>
        </p:spPr>
        <p:txBody>
          <a:bodyPr wrap="square" rtlCol="0">
            <a:spAutoFit/>
          </a:bodyPr>
          <a:lstStyle/>
          <a:p>
            <a:pPr algn="ctr"/>
            <a:r>
              <a:rPr lang="is-IS" sz="3600" dirty="0" smtClean="0"/>
              <a:t>… ... ... ...</a:t>
            </a:r>
            <a:endParaRPr lang="en-US" sz="3600" dirty="0"/>
          </a:p>
        </p:txBody>
      </p:sp>
    </p:spTree>
    <p:extLst>
      <p:ext uri="{BB962C8B-B14F-4D97-AF65-F5344CB8AC3E}">
        <p14:creationId xmlns:p14="http://schemas.microsoft.com/office/powerpoint/2010/main" val="27188184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10"/>
          <p:cNvSpPr/>
          <p:nvPr/>
        </p:nvSpPr>
        <p:spPr>
          <a:xfrm>
            <a:off x="4598534" y="2395204"/>
            <a:ext cx="1485167" cy="3555395"/>
          </a:xfrm>
          <a:prstGeom prst="rect">
            <a:avLst/>
          </a:prstGeom>
          <a:solidFill>
            <a:srgbClr val="E15D29"/>
          </a:solidFill>
          <a:ln>
            <a:prstDash val="dash"/>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fi-FI" dirty="0" err="1" smtClean="0">
                <a:solidFill>
                  <a:schemeClr val="tx1"/>
                </a:solidFill>
              </a:rPr>
              <a:t>Booking</a:t>
            </a:r>
            <a:endParaRPr lang="fi-FI" dirty="0">
              <a:solidFill>
                <a:schemeClr val="tx1"/>
              </a:solidFill>
            </a:endParaRPr>
          </a:p>
        </p:txBody>
      </p:sp>
      <p:sp>
        <p:nvSpPr>
          <p:cNvPr id="9" name="Suorakulmio 11"/>
          <p:cNvSpPr/>
          <p:nvPr/>
        </p:nvSpPr>
        <p:spPr>
          <a:xfrm>
            <a:off x="6173706" y="2395203"/>
            <a:ext cx="1485167" cy="3555395"/>
          </a:xfrm>
          <a:prstGeom prst="rect">
            <a:avLst/>
          </a:prstGeom>
          <a:solidFill>
            <a:srgbClr val="E15D29"/>
          </a:solidFill>
          <a:ln>
            <a:prstDash val="dash"/>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fi-FI" dirty="0" err="1" smtClean="0">
                <a:solidFill>
                  <a:schemeClr val="tx1"/>
                </a:solidFill>
              </a:rPr>
              <a:t>Monitoring</a:t>
            </a:r>
            <a:endParaRPr lang="fi-FI" dirty="0">
              <a:solidFill>
                <a:schemeClr val="tx1"/>
              </a:solidFill>
            </a:endParaRPr>
          </a:p>
        </p:txBody>
      </p:sp>
      <p:sp>
        <p:nvSpPr>
          <p:cNvPr id="10" name="Suorakulmio 12"/>
          <p:cNvSpPr/>
          <p:nvPr/>
        </p:nvSpPr>
        <p:spPr>
          <a:xfrm>
            <a:off x="7748881" y="2395203"/>
            <a:ext cx="1485167" cy="3555395"/>
          </a:xfrm>
          <a:prstGeom prst="rect">
            <a:avLst/>
          </a:prstGeom>
          <a:solidFill>
            <a:srgbClr val="E15D29"/>
          </a:solidFill>
          <a:ln>
            <a:prstDash val="dash"/>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fi-FI" dirty="0" err="1" smtClean="0">
                <a:solidFill>
                  <a:schemeClr val="tx1"/>
                </a:solidFill>
              </a:rPr>
              <a:t>Settlement</a:t>
            </a:r>
            <a:endParaRPr lang="fi-FI" dirty="0">
              <a:solidFill>
                <a:schemeClr val="tx1"/>
              </a:solidFill>
            </a:endParaRPr>
          </a:p>
        </p:txBody>
      </p:sp>
      <p:sp>
        <p:nvSpPr>
          <p:cNvPr id="11" name="Suorakulmio 13"/>
          <p:cNvSpPr/>
          <p:nvPr/>
        </p:nvSpPr>
        <p:spPr>
          <a:xfrm>
            <a:off x="3023359" y="2395203"/>
            <a:ext cx="1485167" cy="3555395"/>
          </a:xfrm>
          <a:prstGeom prst="rect">
            <a:avLst/>
          </a:prstGeom>
          <a:solidFill>
            <a:srgbClr val="E15D29"/>
          </a:solidFill>
          <a:ln>
            <a:prstDash val="dash"/>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fi-FI" dirty="0" err="1" smtClean="0">
                <a:solidFill>
                  <a:schemeClr val="tx1"/>
                </a:solidFill>
              </a:rPr>
              <a:t>Offering</a:t>
            </a:r>
            <a:endParaRPr lang="fi-FI" dirty="0">
              <a:solidFill>
                <a:schemeClr val="tx1"/>
              </a:solidFill>
            </a:endParaRPr>
          </a:p>
        </p:txBody>
      </p:sp>
      <p:sp>
        <p:nvSpPr>
          <p:cNvPr id="2" name="Title 1"/>
          <p:cNvSpPr>
            <a:spLocks noGrp="1"/>
          </p:cNvSpPr>
          <p:nvPr>
            <p:ph type="title"/>
          </p:nvPr>
        </p:nvSpPr>
        <p:spPr/>
        <p:txBody>
          <a:bodyPr/>
          <a:lstStyle/>
          <a:p>
            <a:r>
              <a:rPr lang="en-US" dirty="0" smtClean="0"/>
              <a:t>Service Layer Separation</a:t>
            </a:r>
            <a:endParaRPr lang="en-US" dirty="0"/>
          </a:p>
        </p:txBody>
      </p:sp>
      <p:sp>
        <p:nvSpPr>
          <p:cNvPr id="5" name="Suorakulmio 7"/>
          <p:cNvSpPr/>
          <p:nvPr/>
        </p:nvSpPr>
        <p:spPr>
          <a:xfrm>
            <a:off x="2529392" y="1720123"/>
            <a:ext cx="6840761" cy="3780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err="1" smtClean="0"/>
              <a:t>Customer</a:t>
            </a:r>
            <a:endParaRPr lang="fi-FI" dirty="0"/>
          </a:p>
        </p:txBody>
      </p:sp>
      <p:sp>
        <p:nvSpPr>
          <p:cNvPr id="6" name="Suorakulmio 8"/>
          <p:cNvSpPr/>
          <p:nvPr/>
        </p:nvSpPr>
        <p:spPr>
          <a:xfrm>
            <a:off x="2062765" y="2845248"/>
            <a:ext cx="7695855" cy="1260140"/>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4000" dirty="0" err="1" smtClean="0"/>
              <a:t>MaaS</a:t>
            </a:r>
            <a:r>
              <a:rPr lang="fi-FI" sz="4000" dirty="0"/>
              <a:t> </a:t>
            </a:r>
            <a:r>
              <a:rPr lang="fi-FI" sz="4000" dirty="0" err="1" smtClean="0"/>
              <a:t>operator</a:t>
            </a:r>
            <a:endParaRPr lang="fi-FI" sz="4000" dirty="0"/>
          </a:p>
        </p:txBody>
      </p:sp>
      <p:sp>
        <p:nvSpPr>
          <p:cNvPr id="7" name="Suorakulmio 9"/>
          <p:cNvSpPr/>
          <p:nvPr/>
        </p:nvSpPr>
        <p:spPr>
          <a:xfrm>
            <a:off x="2062765" y="4262325"/>
            <a:ext cx="7695855" cy="1433731"/>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4000" dirty="0" smtClean="0"/>
              <a:t>Service </a:t>
            </a:r>
            <a:r>
              <a:rPr lang="fi-FI" sz="4000" dirty="0" err="1" smtClean="0"/>
              <a:t>provider</a:t>
            </a:r>
            <a:endParaRPr lang="fi-FI" sz="4000" dirty="0"/>
          </a:p>
        </p:txBody>
      </p:sp>
      <p:sp>
        <p:nvSpPr>
          <p:cNvPr id="12" name="Tasakylkinen kolmio 14"/>
          <p:cNvSpPr/>
          <p:nvPr/>
        </p:nvSpPr>
        <p:spPr>
          <a:xfrm>
            <a:off x="3008415" y="2170179"/>
            <a:ext cx="1485167" cy="22502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asakylkinen kolmio 15"/>
          <p:cNvSpPr/>
          <p:nvPr/>
        </p:nvSpPr>
        <p:spPr>
          <a:xfrm flipV="1">
            <a:off x="4583590" y="2215184"/>
            <a:ext cx="1485167" cy="22502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Tasakylkinen kolmio 16"/>
          <p:cNvSpPr/>
          <p:nvPr/>
        </p:nvSpPr>
        <p:spPr>
          <a:xfrm>
            <a:off x="6173706" y="2170179"/>
            <a:ext cx="1485167" cy="22502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Tasakylkinen kolmio 17"/>
          <p:cNvSpPr/>
          <p:nvPr/>
        </p:nvSpPr>
        <p:spPr>
          <a:xfrm flipV="1">
            <a:off x="7748881" y="2215184"/>
            <a:ext cx="1485167" cy="22502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6" name="Picture 15" descr="https://encrypted-tbn0.gstatic.com/images?q=tbn:ANd9GcQy8bS7kShUf1FpIooE8aHyBm64hJl0nBWDtHYtFL5jdG3kpXXe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00237" y="156088"/>
            <a:ext cx="1939851" cy="167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9351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MaaS</a:t>
            </a:r>
            <a:r>
              <a:rPr lang="fi-FI" dirty="0"/>
              <a:t> </a:t>
            </a:r>
            <a:r>
              <a:rPr lang="fi-FI" dirty="0" err="1"/>
              <a:t>Subsystems</a:t>
            </a:r>
            <a:r>
              <a:rPr lang="fi-FI" dirty="0"/>
              <a:t> and </a:t>
            </a:r>
            <a:r>
              <a:rPr lang="fi-FI" dirty="0" err="1"/>
              <a:t>Actors</a:t>
            </a:r>
            <a:endParaRPr lang="en-US" dirty="0"/>
          </a:p>
        </p:txBody>
      </p:sp>
      <p:sp>
        <p:nvSpPr>
          <p:cNvPr id="35" name="Suorakulmio 36"/>
          <p:cNvSpPr/>
          <p:nvPr/>
        </p:nvSpPr>
        <p:spPr>
          <a:xfrm>
            <a:off x="1223235" y="2468590"/>
            <a:ext cx="7695855" cy="450050"/>
          </a:xfrm>
          <a:prstGeom prst="rect">
            <a:avLst/>
          </a:prstGeom>
          <a:solidFill>
            <a:sysClr val="window" lastClr="FFFFFF">
              <a:lumMod val="65000"/>
            </a:sys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err="1" smtClean="0">
                <a:ln>
                  <a:noFill/>
                </a:ln>
                <a:solidFill>
                  <a:sysClr val="window" lastClr="FFFFFF"/>
                </a:solidFill>
                <a:effectLst/>
                <a:uLnTx/>
                <a:uFillTx/>
                <a:latin typeface="Calibri"/>
                <a:ea typeface="+mn-ea"/>
                <a:cs typeface="+mn-cs"/>
              </a:rPr>
              <a:t>Apps</a:t>
            </a:r>
            <a:r>
              <a:rPr kumimoji="0" lang="fi-FI" sz="1800" b="0" i="0" u="none" strike="noStrike" kern="0" cap="none" spc="0" normalizeH="0" baseline="0" noProof="0" dirty="0" smtClean="0">
                <a:ln>
                  <a:noFill/>
                </a:ln>
                <a:solidFill>
                  <a:sysClr val="window" lastClr="FFFFFF"/>
                </a:solidFill>
                <a:effectLst/>
                <a:uLnTx/>
                <a:uFillTx/>
                <a:latin typeface="Calibri"/>
                <a:ea typeface="+mn-ea"/>
                <a:cs typeface="+mn-cs"/>
              </a:rPr>
              <a:t> </a:t>
            </a:r>
            <a:r>
              <a:rPr kumimoji="0" lang="fi-FI" sz="1800" b="0" i="0" u="none" strike="noStrike" kern="0" cap="none" spc="0" normalizeH="0" baseline="0" noProof="0" dirty="0" err="1" smtClean="0">
                <a:ln>
                  <a:noFill/>
                </a:ln>
                <a:solidFill>
                  <a:sysClr val="window" lastClr="FFFFFF"/>
                </a:solidFill>
                <a:effectLst/>
                <a:uLnTx/>
                <a:uFillTx/>
                <a:latin typeface="Calibri"/>
                <a:ea typeface="+mn-ea"/>
                <a:cs typeface="+mn-cs"/>
              </a:rPr>
              <a:t>layer</a:t>
            </a:r>
            <a:endParaRPr kumimoji="0" lang="fi-FI"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7" name="Suorakulmio 5"/>
          <p:cNvSpPr/>
          <p:nvPr/>
        </p:nvSpPr>
        <p:spPr>
          <a:xfrm>
            <a:off x="2078329" y="1433481"/>
            <a:ext cx="6840761" cy="315035"/>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err="1" smtClean="0">
                <a:ln>
                  <a:noFill/>
                </a:ln>
                <a:solidFill>
                  <a:sysClr val="window" lastClr="FFFFFF"/>
                </a:solidFill>
                <a:effectLst/>
                <a:uLnTx/>
                <a:uFillTx/>
                <a:latin typeface="Calibri"/>
                <a:ea typeface="+mn-ea"/>
                <a:cs typeface="+mn-cs"/>
              </a:rPr>
              <a:t>Customer</a:t>
            </a:r>
            <a:endParaRPr kumimoji="0" lang="fi-FI"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8" name="Suorakulmio 6"/>
          <p:cNvSpPr/>
          <p:nvPr/>
        </p:nvSpPr>
        <p:spPr>
          <a:xfrm>
            <a:off x="1223235" y="3053473"/>
            <a:ext cx="7695855" cy="1260140"/>
          </a:xfrm>
          <a:prstGeom prst="rect">
            <a:avLst/>
          </a:prstGeom>
          <a:solidFill>
            <a:sysClr val="window" lastClr="FFFFFF">
              <a:lumMod val="65000"/>
            </a:sys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err="1" smtClean="0">
                <a:ln>
                  <a:noFill/>
                </a:ln>
                <a:solidFill>
                  <a:sysClr val="window" lastClr="FFFFFF"/>
                </a:solidFill>
                <a:effectLst/>
                <a:uLnTx/>
                <a:uFillTx/>
                <a:latin typeface="Calibri"/>
                <a:ea typeface="+mn-ea"/>
                <a:cs typeface="+mn-cs"/>
              </a:rPr>
              <a:t>MaaS</a:t>
            </a:r>
            <a:endParaRPr kumimoji="0" lang="fi-FI" sz="1800" b="0" i="0" u="none" strike="noStrike" kern="0" cap="none" spc="0" normalizeH="0" baseline="0" noProof="0" dirty="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err="1" smtClean="0">
                <a:ln>
                  <a:noFill/>
                </a:ln>
                <a:solidFill>
                  <a:sysClr val="window" lastClr="FFFFFF"/>
                </a:solidFill>
                <a:effectLst/>
                <a:uLnTx/>
                <a:uFillTx/>
                <a:latin typeface="Calibri"/>
                <a:ea typeface="+mn-ea"/>
                <a:cs typeface="+mn-cs"/>
              </a:rPr>
              <a:t>Operator</a:t>
            </a:r>
            <a:endParaRPr kumimoji="0" lang="fi-FI" sz="1800" b="0" i="0" u="none" strike="noStrike" kern="0" cap="none" spc="0" normalizeH="0" baseline="0" noProof="0" dirty="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err="1" smtClean="0">
                <a:ln>
                  <a:noFill/>
                </a:ln>
                <a:solidFill>
                  <a:sysClr val="window" lastClr="FFFFFF"/>
                </a:solidFill>
                <a:effectLst/>
                <a:uLnTx/>
                <a:uFillTx/>
                <a:latin typeface="Calibri"/>
                <a:ea typeface="+mn-ea"/>
                <a:cs typeface="+mn-cs"/>
              </a:rPr>
              <a:t>Back-end</a:t>
            </a:r>
            <a:endParaRPr kumimoji="0" lang="fi-FI" sz="1800" b="0" i="0" u="none" strike="noStrike" kern="0" cap="none" spc="0" normalizeH="0" baseline="0" noProof="0" dirty="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smtClean="0">
                <a:ln>
                  <a:noFill/>
                </a:ln>
                <a:solidFill>
                  <a:sysClr val="window" lastClr="FFFFFF"/>
                </a:solidFill>
                <a:effectLst/>
                <a:uLnTx/>
                <a:uFillTx/>
                <a:latin typeface="Calibri"/>
                <a:ea typeface="+mn-ea"/>
                <a:cs typeface="+mn-cs"/>
              </a:rPr>
              <a:t>System</a:t>
            </a:r>
            <a:endParaRPr kumimoji="0" lang="fi-FI"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9" name="Suorakulmio 7"/>
          <p:cNvSpPr/>
          <p:nvPr/>
        </p:nvSpPr>
        <p:spPr>
          <a:xfrm>
            <a:off x="1223235" y="4482683"/>
            <a:ext cx="7695855" cy="1433731"/>
          </a:xfrm>
          <a:prstGeom prst="rect">
            <a:avLst/>
          </a:prstGeom>
          <a:solidFill>
            <a:sysClr val="window" lastClr="FFFFFF">
              <a:lumMod val="65000"/>
            </a:sys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smtClean="0">
                <a:ln>
                  <a:noFill/>
                </a:ln>
                <a:solidFill>
                  <a:sysClr val="window" lastClr="FFFFFF"/>
                </a:solidFill>
                <a:effectLst/>
                <a:uLnTx/>
                <a:uFillTx/>
                <a:latin typeface="Calibri"/>
                <a:ea typeface="+mn-ea"/>
                <a:cs typeface="+mn-cs"/>
              </a:rPr>
              <a:t>Service</a:t>
            </a:r>
          </a:p>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smtClean="0">
                <a:ln>
                  <a:noFill/>
                </a:ln>
                <a:solidFill>
                  <a:sysClr val="window" lastClr="FFFFFF"/>
                </a:solidFill>
                <a:effectLst/>
                <a:uLnTx/>
                <a:uFillTx/>
                <a:latin typeface="Calibri"/>
                <a:ea typeface="+mn-ea"/>
                <a:cs typeface="+mn-cs"/>
              </a:rPr>
              <a:t>Providers’</a:t>
            </a:r>
          </a:p>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smtClean="0">
                <a:ln>
                  <a:noFill/>
                </a:ln>
                <a:solidFill>
                  <a:sysClr val="window" lastClr="FFFFFF"/>
                </a:solidFill>
                <a:effectLst/>
                <a:uLnTx/>
                <a:uFillTx/>
                <a:latin typeface="Calibri"/>
                <a:ea typeface="+mn-ea"/>
                <a:cs typeface="+mn-cs"/>
              </a:rPr>
              <a:t>Systems</a:t>
            </a:r>
            <a:endParaRPr kumimoji="0" lang="fi-FI"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40" name="Suorakulmio 8"/>
          <p:cNvSpPr/>
          <p:nvPr/>
        </p:nvSpPr>
        <p:spPr>
          <a:xfrm>
            <a:off x="3878529" y="2108552"/>
            <a:ext cx="1485167" cy="3735414"/>
          </a:xfrm>
          <a:prstGeom prst="rect">
            <a:avLst/>
          </a:prstGeom>
          <a:no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err="1" smtClean="0">
                <a:ln>
                  <a:noFill/>
                </a:ln>
                <a:solidFill>
                  <a:sysClr val="windowText" lastClr="000000"/>
                </a:solidFill>
                <a:effectLst/>
                <a:uLnTx/>
                <a:uFillTx/>
                <a:latin typeface="Calibri"/>
                <a:ea typeface="+mn-ea"/>
                <a:cs typeface="+mn-cs"/>
              </a:rPr>
              <a:t>Booking</a:t>
            </a:r>
            <a:endParaRPr kumimoji="0" lang="fi-FI"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1" name="Suorakulmio 9"/>
          <p:cNvSpPr/>
          <p:nvPr/>
        </p:nvSpPr>
        <p:spPr>
          <a:xfrm>
            <a:off x="5453703" y="2108551"/>
            <a:ext cx="1485167" cy="3735414"/>
          </a:xfrm>
          <a:prstGeom prst="rect">
            <a:avLst/>
          </a:prstGeom>
          <a:no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err="1" smtClean="0">
                <a:ln>
                  <a:noFill/>
                </a:ln>
                <a:solidFill>
                  <a:sysClr val="windowText" lastClr="000000"/>
                </a:solidFill>
                <a:effectLst/>
                <a:uLnTx/>
                <a:uFillTx/>
                <a:latin typeface="Calibri"/>
                <a:ea typeface="+mn-ea"/>
                <a:cs typeface="+mn-cs"/>
              </a:rPr>
              <a:t>Monitoring</a:t>
            </a:r>
            <a:endParaRPr kumimoji="0" lang="fi-FI"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2" name="Suorakulmio 10"/>
          <p:cNvSpPr/>
          <p:nvPr/>
        </p:nvSpPr>
        <p:spPr>
          <a:xfrm>
            <a:off x="7028879" y="2108551"/>
            <a:ext cx="1485167" cy="3735414"/>
          </a:xfrm>
          <a:prstGeom prst="rect">
            <a:avLst/>
          </a:prstGeom>
          <a:no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err="1" smtClean="0">
                <a:ln>
                  <a:noFill/>
                </a:ln>
                <a:solidFill>
                  <a:sysClr val="windowText" lastClr="000000"/>
                </a:solidFill>
                <a:effectLst/>
                <a:uLnTx/>
                <a:uFillTx/>
                <a:latin typeface="Calibri"/>
                <a:ea typeface="+mn-ea"/>
                <a:cs typeface="+mn-cs"/>
              </a:rPr>
              <a:t>Settlement</a:t>
            </a:r>
            <a:endParaRPr kumimoji="0" lang="fi-FI"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3" name="Suorakulmio 11"/>
          <p:cNvSpPr/>
          <p:nvPr/>
        </p:nvSpPr>
        <p:spPr>
          <a:xfrm>
            <a:off x="2303354" y="2108551"/>
            <a:ext cx="1485167" cy="3735414"/>
          </a:xfrm>
          <a:prstGeom prst="rect">
            <a:avLst/>
          </a:prstGeom>
          <a:noFill/>
          <a:ln w="9525" cap="flat" cmpd="sng" algn="ctr">
            <a:solidFill>
              <a:srgbClr val="4F81BD">
                <a:shade val="95000"/>
                <a:satMod val="105000"/>
              </a:srgbClr>
            </a:solidFill>
            <a:prstDash val="dash"/>
          </a:ln>
          <a:effectLst>
            <a:outerShdw blurRad="40000" dist="23000" dir="5400000" rotWithShape="0">
              <a:srgbClr val="000000">
                <a:alpha val="35000"/>
              </a:srgbClr>
            </a:outerShdw>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dirty="0" err="1" smtClean="0">
                <a:ln>
                  <a:noFill/>
                </a:ln>
                <a:solidFill>
                  <a:sysClr val="windowText" lastClr="000000"/>
                </a:solidFill>
                <a:effectLst/>
                <a:uLnTx/>
                <a:uFillTx/>
                <a:latin typeface="Calibri"/>
                <a:ea typeface="+mn-ea"/>
                <a:cs typeface="+mn-cs"/>
              </a:rPr>
              <a:t>Offering</a:t>
            </a:r>
            <a:endParaRPr kumimoji="0" lang="fi-FI"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8" name="Tekstiruutu 20"/>
          <p:cNvSpPr txBox="1"/>
          <p:nvPr/>
        </p:nvSpPr>
        <p:spPr>
          <a:xfrm>
            <a:off x="2348357" y="3503526"/>
            <a:ext cx="1407899" cy="738664"/>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smtClean="0">
                <a:ln>
                  <a:noFill/>
                </a:ln>
                <a:solidFill>
                  <a:sysClr val="windowText" lastClr="000000"/>
                </a:solidFill>
                <a:effectLst/>
                <a:uLnTx/>
                <a:uFillTx/>
              </a:rPr>
              <a:t>Service </a:t>
            </a:r>
            <a:r>
              <a:rPr kumimoji="0" lang="fi-FI" sz="1400" b="0" i="0" u="none" strike="noStrike" kern="0" cap="none" spc="0" normalizeH="0" baseline="0" noProof="0" dirty="0" err="1" smtClean="0">
                <a:ln>
                  <a:noFill/>
                </a:ln>
                <a:solidFill>
                  <a:sysClr val="windowText" lastClr="000000"/>
                </a:solidFill>
                <a:effectLst/>
                <a:uLnTx/>
                <a:uFillTx/>
              </a:rPr>
              <a:t>offer</a:t>
            </a:r>
            <a:r>
              <a:rPr kumimoji="0" lang="fi-FI" sz="1400" b="0" i="0" u="none" strike="noStrike" kern="0" cap="none" spc="0" normalizeH="0" baseline="0" noProof="0" dirty="0" smtClean="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Choices</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speed</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price</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QoS</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etc</a:t>
            </a:r>
            <a:r>
              <a:rPr kumimoji="0" lang="fi-FI" sz="1400" b="0" i="0" u="none" strike="noStrike" kern="0" cap="none" spc="0" normalizeH="0" baseline="0" noProof="0" dirty="0" smtClean="0">
                <a:ln>
                  <a:noFill/>
                </a:ln>
                <a:solidFill>
                  <a:sysClr val="windowText" lastClr="000000"/>
                </a:solidFill>
                <a:effectLst/>
                <a:uLnTx/>
                <a:uFillTx/>
              </a:rPr>
              <a:t>)</a:t>
            </a:r>
            <a:endParaRPr kumimoji="0" lang="fi-FI" sz="1400" b="0" i="0" u="none" strike="noStrike" kern="0" cap="none" spc="0" normalizeH="0" baseline="0" noProof="0" dirty="0">
              <a:ln>
                <a:noFill/>
              </a:ln>
              <a:solidFill>
                <a:sysClr val="windowText" lastClr="000000"/>
              </a:solidFill>
              <a:effectLst/>
              <a:uLnTx/>
              <a:uFillTx/>
            </a:endParaRPr>
          </a:p>
        </p:txBody>
      </p:sp>
      <p:sp>
        <p:nvSpPr>
          <p:cNvPr id="49" name="Tekstiruutu 24"/>
          <p:cNvSpPr txBox="1"/>
          <p:nvPr/>
        </p:nvSpPr>
        <p:spPr>
          <a:xfrm>
            <a:off x="3923533" y="3098479"/>
            <a:ext cx="1395155" cy="523220"/>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rPr>
              <a:t>Customer</a:t>
            </a:r>
            <a:r>
              <a:rPr kumimoji="0" lang="fi-FI" sz="1400" b="0" i="0" u="none" strike="noStrike" kern="0" cap="none" spc="0" normalizeH="0" baseline="0" noProof="0" dirty="0">
                <a:ln>
                  <a:noFill/>
                </a:ln>
                <a:solidFill>
                  <a:sysClr val="windowText" lastClr="000000"/>
                </a:solidFill>
                <a:effectLst/>
                <a:uLnTx/>
                <a:uFillTx/>
              </a:rPr>
              <a:t> </a:t>
            </a:r>
            <a:r>
              <a:rPr kumimoji="0" lang="fi-FI" sz="1400" b="0" i="0" u="none" strike="noStrike" kern="0" cap="none" spc="0" normalizeH="0" baseline="0" noProof="0" dirty="0" smtClean="0">
                <a:ln>
                  <a:noFill/>
                </a:ln>
                <a:solidFill>
                  <a:sysClr val="windowText" lastClr="000000"/>
                </a:solidFill>
                <a:effectLst/>
                <a:uLnTx/>
                <a:uFillTx/>
              </a:rPr>
              <a:t>id and data </a:t>
            </a:r>
            <a:r>
              <a:rPr kumimoji="0" lang="fi-FI" sz="1400" b="0" i="0" u="none" strike="noStrike" kern="0" cap="none" spc="0" normalizeH="0" baseline="0" noProof="0" dirty="0" err="1" smtClean="0">
                <a:ln>
                  <a:noFill/>
                </a:ln>
                <a:solidFill>
                  <a:sysClr val="windowText" lastClr="000000"/>
                </a:solidFill>
                <a:effectLst/>
                <a:uLnTx/>
                <a:uFillTx/>
              </a:rPr>
              <a:t>collection</a:t>
            </a:r>
            <a:endParaRPr kumimoji="0" lang="fi-FI" sz="1400" b="0" i="0" u="none" strike="noStrike" kern="0" cap="none" spc="0" normalizeH="0" baseline="0" noProof="0" dirty="0">
              <a:ln>
                <a:noFill/>
              </a:ln>
              <a:solidFill>
                <a:sysClr val="windowText" lastClr="000000"/>
              </a:solidFill>
              <a:effectLst/>
              <a:uLnTx/>
              <a:uFillTx/>
            </a:endParaRPr>
          </a:p>
        </p:txBody>
      </p:sp>
      <p:sp>
        <p:nvSpPr>
          <p:cNvPr id="50" name="Tekstiruutu 25"/>
          <p:cNvSpPr txBox="1"/>
          <p:nvPr/>
        </p:nvSpPr>
        <p:spPr>
          <a:xfrm>
            <a:off x="3923536" y="3960834"/>
            <a:ext cx="1390663" cy="307777"/>
          </a:xfrm>
          <a:prstGeom prst="rect">
            <a:avLst/>
          </a:prstGeom>
          <a:solidFill>
            <a:srgbClr val="F79646">
              <a:lumMod val="60000"/>
              <a:lumOff val="40000"/>
            </a:srgbClr>
          </a:solidFill>
          <a:ln>
            <a:solidFill>
              <a:sysClr val="windowText" lastClr="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rPr>
              <a:t>Issue</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travel</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docs</a:t>
            </a:r>
            <a:endParaRPr kumimoji="0" lang="fi-FI" sz="1400" b="0" i="0" u="none" strike="noStrike" kern="0" cap="none" spc="0" normalizeH="0" baseline="0" noProof="0" dirty="0">
              <a:ln>
                <a:noFill/>
              </a:ln>
              <a:solidFill>
                <a:sysClr val="windowText" lastClr="000000"/>
              </a:solidFill>
              <a:effectLst/>
              <a:uLnTx/>
              <a:uFillTx/>
            </a:endParaRPr>
          </a:p>
        </p:txBody>
      </p:sp>
      <p:sp>
        <p:nvSpPr>
          <p:cNvPr id="51" name="Tekstiruutu 27"/>
          <p:cNvSpPr txBox="1"/>
          <p:nvPr/>
        </p:nvSpPr>
        <p:spPr>
          <a:xfrm>
            <a:off x="5498705" y="3743674"/>
            <a:ext cx="1395155" cy="523220"/>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a:ln>
                  <a:noFill/>
                </a:ln>
                <a:solidFill>
                  <a:sysClr val="windowText" lastClr="000000"/>
                </a:solidFill>
                <a:effectLst/>
                <a:uLnTx/>
                <a:uFillTx/>
              </a:rPr>
              <a:t>S</a:t>
            </a:r>
            <a:r>
              <a:rPr kumimoji="0" lang="fi-FI" sz="1400" b="0" i="0" u="none" strike="noStrike" kern="0" cap="none" spc="0" normalizeH="0" baseline="0" noProof="0" dirty="0" smtClean="0">
                <a:ln>
                  <a:noFill/>
                </a:ln>
                <a:solidFill>
                  <a:sysClr val="windowText" lastClr="000000"/>
                </a:solidFill>
                <a:effectLst/>
                <a:uLnTx/>
                <a:uFillTx/>
              </a:rPr>
              <a:t>ervice </a:t>
            </a:r>
            <a:r>
              <a:rPr kumimoji="0" lang="fi-FI" sz="1400" b="0" i="0" u="none" strike="noStrike" kern="0" cap="none" spc="0" normalizeH="0" baseline="0" noProof="0" dirty="0" err="1" smtClean="0">
                <a:ln>
                  <a:noFill/>
                </a:ln>
                <a:solidFill>
                  <a:sysClr val="windowText" lastClr="000000"/>
                </a:solidFill>
                <a:effectLst/>
                <a:uLnTx/>
                <a:uFillTx/>
              </a:rPr>
              <a:t>provider</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communication</a:t>
            </a:r>
            <a:endParaRPr kumimoji="0" lang="fi-FI" sz="1400" b="0" i="0" u="none" strike="noStrike" kern="0" cap="none" spc="0" normalizeH="0" baseline="0" noProof="0" dirty="0">
              <a:ln>
                <a:noFill/>
              </a:ln>
              <a:solidFill>
                <a:sysClr val="windowText" lastClr="000000"/>
              </a:solidFill>
              <a:effectLst/>
              <a:uLnTx/>
              <a:uFillTx/>
            </a:endParaRPr>
          </a:p>
        </p:txBody>
      </p:sp>
      <p:sp>
        <p:nvSpPr>
          <p:cNvPr id="52" name="Tekstiruutu 28"/>
          <p:cNvSpPr txBox="1"/>
          <p:nvPr/>
        </p:nvSpPr>
        <p:spPr>
          <a:xfrm>
            <a:off x="5543713" y="3098478"/>
            <a:ext cx="1350151" cy="523220"/>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rPr>
              <a:t>Re-routing</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if</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required</a:t>
            </a:r>
            <a:r>
              <a:rPr kumimoji="0" lang="fi-FI" sz="1400" b="0" i="0" u="none" strike="noStrike" kern="0" cap="none" spc="0" normalizeH="0" baseline="0" noProof="0" dirty="0" smtClean="0">
                <a:ln>
                  <a:noFill/>
                </a:ln>
                <a:solidFill>
                  <a:sysClr val="windowText" lastClr="000000"/>
                </a:solidFill>
                <a:effectLst/>
                <a:uLnTx/>
                <a:uFillTx/>
              </a:rPr>
              <a:t>)</a:t>
            </a:r>
            <a:endParaRPr kumimoji="0" lang="fi-FI" sz="1400" b="0" i="0" u="none" strike="noStrike" kern="0" cap="none" spc="0" normalizeH="0" baseline="0" noProof="0" dirty="0">
              <a:ln>
                <a:noFill/>
              </a:ln>
              <a:solidFill>
                <a:sysClr val="windowText" lastClr="000000"/>
              </a:solidFill>
              <a:effectLst/>
              <a:uLnTx/>
              <a:uFillTx/>
            </a:endParaRPr>
          </a:p>
        </p:txBody>
      </p:sp>
      <p:sp>
        <p:nvSpPr>
          <p:cNvPr id="53" name="Tekstiruutu 30"/>
          <p:cNvSpPr txBox="1"/>
          <p:nvPr/>
        </p:nvSpPr>
        <p:spPr>
          <a:xfrm>
            <a:off x="5543713" y="4521260"/>
            <a:ext cx="1350151" cy="315035"/>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rPr>
              <a:t>Re-routing</a:t>
            </a:r>
            <a:endParaRPr kumimoji="0" lang="fi-FI" sz="1400" b="0" i="0" u="none" strike="noStrike" kern="0" cap="none" spc="0" normalizeH="0" baseline="0" noProof="0" dirty="0">
              <a:ln>
                <a:noFill/>
              </a:ln>
              <a:solidFill>
                <a:sysClr val="windowText" lastClr="000000"/>
              </a:solidFill>
              <a:effectLst/>
              <a:uLnTx/>
              <a:uFillTx/>
            </a:endParaRPr>
          </a:p>
        </p:txBody>
      </p:sp>
      <p:sp>
        <p:nvSpPr>
          <p:cNvPr id="54" name="Tekstiruutu 32"/>
          <p:cNvSpPr txBox="1"/>
          <p:nvPr/>
        </p:nvSpPr>
        <p:spPr>
          <a:xfrm>
            <a:off x="3968538" y="4521254"/>
            <a:ext cx="1350151" cy="523220"/>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rPr>
              <a:t>Trip</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confirmation</a:t>
            </a:r>
            <a:endParaRPr kumimoji="0" lang="fi-FI" sz="1400" b="0" i="0" u="none" strike="noStrike" kern="0" cap="none" spc="0" normalizeH="0" baseline="0" noProof="0" dirty="0">
              <a:ln>
                <a:noFill/>
              </a:ln>
              <a:solidFill>
                <a:sysClr val="windowText" lastClr="000000"/>
              </a:solidFill>
              <a:effectLst/>
              <a:uLnTx/>
              <a:uFillTx/>
            </a:endParaRPr>
          </a:p>
        </p:txBody>
      </p:sp>
      <p:sp>
        <p:nvSpPr>
          <p:cNvPr id="55" name="Tekstiruutu 33"/>
          <p:cNvSpPr txBox="1"/>
          <p:nvPr/>
        </p:nvSpPr>
        <p:spPr>
          <a:xfrm>
            <a:off x="3968538" y="5151324"/>
            <a:ext cx="1350151" cy="540060"/>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rPr>
              <a:t>Capacity</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reservation</a:t>
            </a:r>
            <a:endParaRPr kumimoji="0" lang="fi-FI" sz="1400" b="0" i="0" u="none" strike="noStrike" kern="0" cap="none" spc="0" normalizeH="0" baseline="0" noProof="0" dirty="0">
              <a:ln>
                <a:noFill/>
              </a:ln>
              <a:solidFill>
                <a:sysClr val="windowText" lastClr="000000"/>
              </a:solidFill>
              <a:effectLst/>
              <a:uLnTx/>
              <a:uFillTx/>
            </a:endParaRPr>
          </a:p>
        </p:txBody>
      </p:sp>
      <p:sp>
        <p:nvSpPr>
          <p:cNvPr id="56" name="Tekstiruutu 34"/>
          <p:cNvSpPr txBox="1"/>
          <p:nvPr/>
        </p:nvSpPr>
        <p:spPr>
          <a:xfrm>
            <a:off x="7073884" y="3728548"/>
            <a:ext cx="1395155" cy="523220"/>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smtClean="0">
                <a:ln>
                  <a:noFill/>
                </a:ln>
                <a:solidFill>
                  <a:sysClr val="windowText" lastClr="000000"/>
                </a:solidFill>
                <a:effectLst/>
                <a:uLnTx/>
                <a:uFillTx/>
              </a:rPr>
              <a:t>Service </a:t>
            </a:r>
            <a:r>
              <a:rPr kumimoji="0" lang="fi-FI" sz="1400" b="0" i="0" u="none" strike="noStrike" kern="0" cap="none" spc="0" normalizeH="0" baseline="0" noProof="0" dirty="0" err="1" smtClean="0">
                <a:ln>
                  <a:noFill/>
                </a:ln>
                <a:solidFill>
                  <a:sysClr val="windowText" lastClr="000000"/>
                </a:solidFill>
                <a:effectLst/>
                <a:uLnTx/>
                <a:uFillTx/>
              </a:rPr>
              <a:t>provider</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payment</a:t>
            </a:r>
            <a:endParaRPr kumimoji="0" lang="fi-FI" sz="1400" b="0" i="0" u="none" strike="noStrike" kern="0" cap="none" spc="0" normalizeH="0" baseline="0" noProof="0" dirty="0">
              <a:ln>
                <a:noFill/>
              </a:ln>
              <a:solidFill>
                <a:sysClr val="windowText" lastClr="000000"/>
              </a:solidFill>
              <a:effectLst/>
              <a:uLnTx/>
              <a:uFillTx/>
            </a:endParaRPr>
          </a:p>
        </p:txBody>
      </p:sp>
      <p:sp>
        <p:nvSpPr>
          <p:cNvPr id="57" name="Tekstiruutu 35"/>
          <p:cNvSpPr txBox="1"/>
          <p:nvPr/>
        </p:nvSpPr>
        <p:spPr>
          <a:xfrm>
            <a:off x="7118889" y="4521254"/>
            <a:ext cx="1350151" cy="523220"/>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rPr>
              <a:t>Payment</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reception</a:t>
            </a:r>
            <a:endParaRPr kumimoji="0" lang="fi-FI" sz="1400" b="0" i="0" u="none" strike="noStrike" kern="0" cap="none" spc="0" normalizeH="0" baseline="0" noProof="0" dirty="0">
              <a:ln>
                <a:noFill/>
              </a:ln>
              <a:solidFill>
                <a:sysClr val="windowText" lastClr="000000"/>
              </a:solidFill>
              <a:effectLst/>
              <a:uLnTx/>
              <a:uFillTx/>
            </a:endParaRPr>
          </a:p>
        </p:txBody>
      </p:sp>
      <p:sp>
        <p:nvSpPr>
          <p:cNvPr id="58" name="Tekstiruutu 37"/>
          <p:cNvSpPr txBox="1"/>
          <p:nvPr/>
        </p:nvSpPr>
        <p:spPr>
          <a:xfrm>
            <a:off x="2348357" y="4521258"/>
            <a:ext cx="1395155" cy="1169551"/>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smtClean="0">
                <a:ln>
                  <a:noFill/>
                </a:ln>
                <a:solidFill>
                  <a:sysClr val="windowText" lastClr="000000"/>
                </a:solidFill>
                <a:effectLst/>
                <a:uLnTx/>
                <a:uFillTx/>
              </a:rPr>
              <a:t>Product with </a:t>
            </a:r>
            <a:r>
              <a:rPr kumimoji="0" lang="fi-FI" sz="1400" b="0" i="0" u="none" strike="noStrike" kern="0" cap="none" spc="0" normalizeH="0" baseline="0" noProof="0" dirty="0" err="1" smtClean="0">
                <a:ln>
                  <a:noFill/>
                </a:ln>
                <a:solidFill>
                  <a:sysClr val="windowText" lastClr="000000"/>
                </a:solidFill>
                <a:effectLst/>
                <a:uLnTx/>
                <a:uFillTx/>
              </a:rPr>
              <a:t>attributes</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e.g</a:t>
            </a:r>
            <a:r>
              <a:rPr kumimoji="0" lang="fi-FI" sz="1400" b="0" i="0" u="none" strike="noStrike" kern="0" cap="none" spc="0" normalizeH="0" baseline="0" noProof="0" dirty="0" smtClean="0">
                <a:ln>
                  <a:noFill/>
                </a:ln>
                <a:solidFill>
                  <a:sysClr val="windowText" lastClr="000000"/>
                </a:solidFill>
                <a:effectLst/>
                <a:uLnTx/>
                <a:uFillTx/>
              </a:rPr>
              <a:t>.</a:t>
            </a:r>
          </a:p>
          <a:p>
            <a:pPr marL="68400" marR="0" lvl="0" indent="-68400" defTabSz="914400" eaLnBrk="1" fontAlgn="auto" latinLnBrk="0" hangingPunct="1">
              <a:lnSpc>
                <a:spcPct val="100000"/>
              </a:lnSpc>
              <a:spcBef>
                <a:spcPts val="0"/>
              </a:spcBef>
              <a:spcAft>
                <a:spcPts val="0"/>
              </a:spcAft>
              <a:buClrTx/>
              <a:buSzTx/>
              <a:buFont typeface="Arial"/>
              <a:buChar char="•"/>
              <a:tabLst/>
              <a:defRPr/>
            </a:pPr>
            <a:r>
              <a:rPr kumimoji="0" lang="fi-FI" sz="1400" b="0" i="0" u="none" strike="noStrike" kern="0" cap="none" spc="0" normalizeH="0" baseline="0" noProof="0" dirty="0" err="1" smtClean="0">
                <a:ln>
                  <a:noFill/>
                </a:ln>
                <a:solidFill>
                  <a:sysClr val="windowText" lastClr="000000"/>
                </a:solidFill>
                <a:effectLst/>
                <a:uLnTx/>
                <a:uFillTx/>
              </a:rPr>
              <a:t>Price</a:t>
            </a:r>
            <a:endParaRPr kumimoji="0" lang="fi-FI" sz="1400" b="0" i="0" u="none" strike="noStrike" kern="0" cap="none" spc="0" normalizeH="0" baseline="0" noProof="0" dirty="0" smtClean="0">
              <a:ln>
                <a:noFill/>
              </a:ln>
              <a:solidFill>
                <a:sysClr val="windowText" lastClr="000000"/>
              </a:solidFill>
              <a:effectLst/>
              <a:uLnTx/>
              <a:uFillTx/>
            </a:endParaRPr>
          </a:p>
          <a:p>
            <a:pPr marL="68400" marR="0" lvl="0" indent="-68400" defTabSz="914400" eaLnBrk="1" fontAlgn="auto" latinLnBrk="0" hangingPunct="1">
              <a:lnSpc>
                <a:spcPct val="100000"/>
              </a:lnSpc>
              <a:spcBef>
                <a:spcPts val="0"/>
              </a:spcBef>
              <a:spcAft>
                <a:spcPts val="0"/>
              </a:spcAft>
              <a:buClrTx/>
              <a:buSzTx/>
              <a:buFont typeface="Arial"/>
              <a:buChar char="•"/>
              <a:tabLst/>
              <a:defRPr/>
            </a:pPr>
            <a:r>
              <a:rPr kumimoji="0" lang="fi-FI" sz="1400" b="0" i="0" u="none" strike="noStrike" kern="0" cap="none" spc="0" normalizeH="0" baseline="0" noProof="0" dirty="0" err="1" smtClean="0">
                <a:ln>
                  <a:noFill/>
                </a:ln>
                <a:solidFill>
                  <a:sysClr val="windowText" lastClr="000000"/>
                </a:solidFill>
                <a:effectLst/>
                <a:uLnTx/>
                <a:uFillTx/>
              </a:rPr>
              <a:t>Route</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POIs</a:t>
            </a:r>
            <a:endParaRPr kumimoji="0" lang="fi-FI" sz="1400" b="0" i="0" u="none" strike="noStrike" kern="0" cap="none" spc="0" normalizeH="0" baseline="0" noProof="0" dirty="0" smtClean="0">
              <a:ln>
                <a:noFill/>
              </a:ln>
              <a:solidFill>
                <a:sysClr val="windowText" lastClr="000000"/>
              </a:solidFill>
              <a:effectLst/>
              <a:uLnTx/>
              <a:uFillTx/>
            </a:endParaRPr>
          </a:p>
          <a:p>
            <a:pPr marL="68400" marR="0" lvl="0" indent="-68400" defTabSz="914400" eaLnBrk="1" fontAlgn="auto" latinLnBrk="0" hangingPunct="1">
              <a:lnSpc>
                <a:spcPct val="100000"/>
              </a:lnSpc>
              <a:spcBef>
                <a:spcPts val="0"/>
              </a:spcBef>
              <a:spcAft>
                <a:spcPts val="0"/>
              </a:spcAft>
              <a:buClrTx/>
              <a:buSzTx/>
              <a:buFont typeface="Arial"/>
              <a:buChar char="•"/>
              <a:tabLst/>
              <a:defRPr/>
            </a:pPr>
            <a:r>
              <a:rPr kumimoji="0" lang="fi-FI" sz="1400" b="0" i="0" u="none" strike="noStrike" kern="0" cap="none" spc="0" normalizeH="0" baseline="0" noProof="0" dirty="0" err="1" smtClean="0">
                <a:ln>
                  <a:noFill/>
                </a:ln>
                <a:solidFill>
                  <a:sysClr val="windowText" lastClr="000000"/>
                </a:solidFill>
                <a:effectLst/>
                <a:uLnTx/>
                <a:uFillTx/>
              </a:rPr>
              <a:t>T&amp;Cs</a:t>
            </a:r>
            <a:endParaRPr kumimoji="0" lang="fi-FI" sz="1400" b="0" i="0" u="none" strike="noStrike" kern="0" cap="none" spc="0" normalizeH="0" baseline="0" noProof="0" dirty="0">
              <a:ln>
                <a:noFill/>
              </a:ln>
              <a:solidFill>
                <a:sysClr val="windowText" lastClr="000000"/>
              </a:solidFill>
              <a:effectLst/>
              <a:uLnTx/>
              <a:uFillTx/>
            </a:endParaRPr>
          </a:p>
        </p:txBody>
      </p:sp>
      <p:sp>
        <p:nvSpPr>
          <p:cNvPr id="59" name="Tekstiruutu 39"/>
          <p:cNvSpPr txBox="1"/>
          <p:nvPr/>
        </p:nvSpPr>
        <p:spPr>
          <a:xfrm>
            <a:off x="7073884" y="3098478"/>
            <a:ext cx="1395155" cy="523220"/>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rPr>
              <a:t>Settlement</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calc</a:t>
            </a:r>
            <a:r>
              <a:rPr kumimoji="0" lang="fi-FI" sz="1400" b="0" i="0" u="none" strike="noStrike" kern="0" cap="none" spc="0" normalizeH="0" baseline="0" noProof="0" dirty="0" smtClean="0">
                <a:ln>
                  <a:noFill/>
                </a:ln>
                <a:solidFill>
                  <a:sysClr val="windowText" lastClr="000000"/>
                </a:solidFill>
                <a:effectLst/>
                <a:uLnTx/>
                <a:uFillTx/>
              </a:rPr>
              <a:t>:</a:t>
            </a:r>
          </a:p>
          <a:p>
            <a:pPr marL="108000" marR="0" lvl="0" indent="-108000" defTabSz="914400" eaLnBrk="1" fontAlgn="auto" latinLnBrk="0" hangingPunct="1">
              <a:lnSpc>
                <a:spcPct val="100000"/>
              </a:lnSpc>
              <a:spcBef>
                <a:spcPts val="0"/>
              </a:spcBef>
              <a:spcAft>
                <a:spcPts val="0"/>
              </a:spcAft>
              <a:buClrTx/>
              <a:buSzTx/>
              <a:buFont typeface="Arial"/>
              <a:buChar char="•"/>
              <a:tabLst/>
              <a:defRPr/>
            </a:pPr>
            <a:r>
              <a:rPr kumimoji="0" lang="fi-FI" sz="1400" b="0" i="0" u="none" strike="noStrike" kern="0" cap="none" spc="0" normalizeH="0" baseline="0" noProof="0" dirty="0" err="1" smtClean="0">
                <a:ln>
                  <a:noFill/>
                </a:ln>
                <a:solidFill>
                  <a:sysClr val="windowText" lastClr="000000"/>
                </a:solidFill>
                <a:effectLst/>
                <a:uLnTx/>
                <a:uFillTx/>
              </a:rPr>
              <a:t>Penalties</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etc</a:t>
            </a:r>
            <a:endParaRPr kumimoji="0" lang="fi-FI" sz="1400" b="0" i="0" u="none" strike="noStrike" kern="0" cap="none" spc="0" normalizeH="0" baseline="0" noProof="0" dirty="0" smtClean="0">
              <a:ln>
                <a:noFill/>
              </a:ln>
              <a:solidFill>
                <a:sysClr val="windowText" lastClr="000000"/>
              </a:solidFill>
              <a:effectLst/>
              <a:uLnTx/>
              <a:uFillTx/>
            </a:endParaRPr>
          </a:p>
        </p:txBody>
      </p:sp>
      <p:sp>
        <p:nvSpPr>
          <p:cNvPr id="60" name="Tekstiruutu 40"/>
          <p:cNvSpPr txBox="1"/>
          <p:nvPr/>
        </p:nvSpPr>
        <p:spPr>
          <a:xfrm>
            <a:off x="5543713" y="5196329"/>
            <a:ext cx="1350151" cy="523220"/>
          </a:xfrm>
          <a:prstGeom prst="rect">
            <a:avLst/>
          </a:prstGeom>
          <a:solidFill>
            <a:srgbClr val="F79646">
              <a:lumMod val="60000"/>
              <a:lumOff val="40000"/>
            </a:srgb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rPr>
              <a:t>Timetable</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monitoring</a:t>
            </a:r>
            <a:endParaRPr kumimoji="0" lang="fi-FI" sz="1400" b="0" i="0" u="none" strike="noStrike" kern="0" cap="none" spc="0" normalizeH="0" baseline="0" noProof="0" dirty="0">
              <a:ln>
                <a:noFill/>
              </a:ln>
              <a:solidFill>
                <a:sysClr val="windowText" lastClr="000000"/>
              </a:solidFill>
              <a:effectLst/>
              <a:uLnTx/>
              <a:uFillTx/>
            </a:endParaRPr>
          </a:p>
        </p:txBody>
      </p:sp>
      <p:sp>
        <p:nvSpPr>
          <p:cNvPr id="61" name="Tekstiruutu 31"/>
          <p:cNvSpPr txBox="1"/>
          <p:nvPr/>
        </p:nvSpPr>
        <p:spPr>
          <a:xfrm>
            <a:off x="2348357" y="2543483"/>
            <a:ext cx="1393995" cy="307777"/>
          </a:xfrm>
          <a:prstGeom prst="rect">
            <a:avLst/>
          </a:prstGeom>
          <a:solidFill>
            <a:srgbClr val="F79646">
              <a:lumMod val="60000"/>
              <a:lumOff val="40000"/>
            </a:srgbClr>
          </a:solidFill>
          <a:ln>
            <a:solidFill>
              <a:sysClr val="windowText" lastClr="000000"/>
            </a:solidFill>
          </a:ln>
        </p:spPr>
        <p:txBody>
          <a:bodyPr wrap="non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rPr>
              <a:t>Trip</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choice</a:t>
            </a:r>
            <a:r>
              <a:rPr kumimoji="0" lang="fi-FI" sz="1400" b="0" i="0" u="none" strike="noStrike" kern="0" cap="none" spc="0" normalizeH="0" baseline="0" noProof="0" dirty="0" smtClean="0">
                <a:ln>
                  <a:noFill/>
                </a:ln>
                <a:solidFill>
                  <a:sysClr val="windowText" lastClr="000000"/>
                </a:solidFill>
                <a:effectLst/>
                <a:uLnTx/>
                <a:uFillTx/>
              </a:rPr>
              <a:t> </a:t>
            </a:r>
            <a:endParaRPr kumimoji="0" lang="fi-FI" sz="1400" b="0" i="0" u="none" strike="noStrike" kern="0" cap="none" spc="0" normalizeH="0" baseline="0" noProof="0" dirty="0">
              <a:ln>
                <a:noFill/>
              </a:ln>
              <a:solidFill>
                <a:sysClr val="windowText" lastClr="000000"/>
              </a:solidFill>
              <a:effectLst/>
              <a:uLnTx/>
              <a:uFillTx/>
            </a:endParaRPr>
          </a:p>
        </p:txBody>
      </p:sp>
      <p:sp>
        <p:nvSpPr>
          <p:cNvPr id="62" name="Tekstiruutu 38"/>
          <p:cNvSpPr txBox="1"/>
          <p:nvPr/>
        </p:nvSpPr>
        <p:spPr>
          <a:xfrm>
            <a:off x="3923532" y="2543483"/>
            <a:ext cx="1393995" cy="307777"/>
          </a:xfrm>
          <a:prstGeom prst="rect">
            <a:avLst/>
          </a:prstGeom>
          <a:solidFill>
            <a:srgbClr val="F79646">
              <a:lumMod val="60000"/>
              <a:lumOff val="40000"/>
            </a:srgbClr>
          </a:solidFill>
          <a:ln>
            <a:solidFill>
              <a:sysClr val="windowText" lastClr="000000"/>
            </a:solidFill>
          </a:ln>
        </p:spPr>
        <p:txBody>
          <a:bodyPr wrap="non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rPr>
              <a:t>Trip</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purchase</a:t>
            </a:r>
            <a:endParaRPr kumimoji="0" lang="fi-FI" sz="1400" b="0" i="0" u="none" strike="noStrike" kern="0" cap="none" spc="0" normalizeH="0" baseline="0" noProof="0" dirty="0">
              <a:ln>
                <a:noFill/>
              </a:ln>
              <a:solidFill>
                <a:sysClr val="windowText" lastClr="000000"/>
              </a:solidFill>
              <a:effectLst/>
              <a:uLnTx/>
              <a:uFillTx/>
            </a:endParaRPr>
          </a:p>
        </p:txBody>
      </p:sp>
      <p:sp>
        <p:nvSpPr>
          <p:cNvPr id="63" name="Tekstiruutu 41"/>
          <p:cNvSpPr txBox="1"/>
          <p:nvPr/>
        </p:nvSpPr>
        <p:spPr>
          <a:xfrm>
            <a:off x="2348362" y="3083543"/>
            <a:ext cx="1376899" cy="307777"/>
          </a:xfrm>
          <a:prstGeom prst="rect">
            <a:avLst/>
          </a:prstGeom>
          <a:solidFill>
            <a:srgbClr val="F79646">
              <a:lumMod val="60000"/>
              <a:lumOff val="40000"/>
            </a:srgbClr>
          </a:solidFill>
          <a:ln>
            <a:solidFill>
              <a:sysClr val="windowText" lastClr="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rPr>
              <a:t>Trip</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formulation</a:t>
            </a:r>
            <a:endParaRPr kumimoji="0" lang="fi-FI" sz="1400" b="0" i="0" u="none" strike="noStrike" kern="0" cap="none" spc="0" normalizeH="0" baseline="0" noProof="0" dirty="0">
              <a:ln>
                <a:noFill/>
              </a:ln>
              <a:solidFill>
                <a:sysClr val="windowText" lastClr="000000"/>
              </a:solidFill>
              <a:effectLst/>
              <a:uLnTx/>
              <a:uFillTx/>
            </a:endParaRPr>
          </a:p>
        </p:txBody>
      </p:sp>
      <p:sp>
        <p:nvSpPr>
          <p:cNvPr id="64" name="Tekstiruutu 42"/>
          <p:cNvSpPr txBox="1"/>
          <p:nvPr/>
        </p:nvSpPr>
        <p:spPr>
          <a:xfrm>
            <a:off x="5543712" y="2543483"/>
            <a:ext cx="1393995" cy="307777"/>
          </a:xfrm>
          <a:prstGeom prst="rect">
            <a:avLst/>
          </a:prstGeom>
          <a:solidFill>
            <a:srgbClr val="F79646">
              <a:lumMod val="60000"/>
              <a:lumOff val="40000"/>
            </a:srgbClr>
          </a:solidFill>
          <a:ln>
            <a:solidFill>
              <a:sysClr val="windowText" lastClr="000000"/>
            </a:solidFill>
          </a:ln>
        </p:spPr>
        <p:txBody>
          <a:bodyPr wrap="non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rPr>
              <a:t>Customer</a:t>
            </a:r>
            <a:r>
              <a:rPr kumimoji="0" lang="fi-FI" sz="1400" b="0" i="0" u="none" strike="noStrike" kern="0" cap="none" spc="0" normalizeH="0" baseline="0" noProof="0" dirty="0" smtClean="0">
                <a:ln>
                  <a:noFill/>
                </a:ln>
                <a:solidFill>
                  <a:sysClr val="windowText" lastClr="000000"/>
                </a:solidFill>
                <a:effectLst/>
                <a:uLnTx/>
                <a:uFillTx/>
              </a:rPr>
              <a:t> </a:t>
            </a:r>
            <a:r>
              <a:rPr kumimoji="0" lang="fi-FI" sz="1400" b="0" i="0" u="none" strike="noStrike" kern="0" cap="none" spc="0" normalizeH="0" baseline="0" noProof="0" dirty="0" err="1" smtClean="0">
                <a:ln>
                  <a:noFill/>
                </a:ln>
                <a:solidFill>
                  <a:sysClr val="windowText" lastClr="000000"/>
                </a:solidFill>
                <a:effectLst/>
                <a:uLnTx/>
                <a:uFillTx/>
              </a:rPr>
              <a:t>comms</a:t>
            </a:r>
            <a:endParaRPr kumimoji="0" lang="fi-FI" sz="1400" b="0" i="0" u="none" strike="noStrike" kern="0" cap="none" spc="0" normalizeH="0" baseline="0" noProof="0" dirty="0">
              <a:ln>
                <a:noFill/>
              </a:ln>
              <a:solidFill>
                <a:sysClr val="windowText" lastClr="000000"/>
              </a:solidFill>
              <a:effectLst/>
              <a:uLnTx/>
              <a:uFillTx/>
            </a:endParaRPr>
          </a:p>
        </p:txBody>
      </p:sp>
      <p:sp>
        <p:nvSpPr>
          <p:cNvPr id="65" name="Tekstiruutu 43"/>
          <p:cNvSpPr txBox="1"/>
          <p:nvPr/>
        </p:nvSpPr>
        <p:spPr>
          <a:xfrm>
            <a:off x="7073881" y="2543483"/>
            <a:ext cx="1393995" cy="307777"/>
          </a:xfrm>
          <a:prstGeom prst="rect">
            <a:avLst/>
          </a:prstGeom>
          <a:solidFill>
            <a:srgbClr val="F79646">
              <a:lumMod val="60000"/>
              <a:lumOff val="40000"/>
            </a:srgbClr>
          </a:solidFill>
          <a:ln>
            <a:solidFill>
              <a:sysClr val="windowText" lastClr="000000"/>
            </a:solidFill>
          </a:ln>
        </p:spPr>
        <p:txBody>
          <a:bodyPr wrap="non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400" b="0" i="0" u="none" strike="noStrike" kern="0" cap="none" spc="0" normalizeH="0" baseline="0" noProof="0" dirty="0" err="1" smtClean="0">
                <a:ln>
                  <a:noFill/>
                </a:ln>
                <a:solidFill>
                  <a:sysClr val="windowText" lastClr="000000"/>
                </a:solidFill>
                <a:effectLst/>
                <a:uLnTx/>
                <a:uFillTx/>
              </a:rPr>
              <a:t>Invoicing</a:t>
            </a:r>
            <a:endParaRPr kumimoji="0" lang="fi-FI" sz="1400" b="0" i="0" u="none" strike="noStrike" kern="0" cap="none" spc="0" normalizeH="0" baseline="0" noProof="0" dirty="0">
              <a:ln>
                <a:noFill/>
              </a:ln>
              <a:solidFill>
                <a:sysClr val="windowText" lastClr="000000"/>
              </a:solidFill>
              <a:effectLst/>
              <a:uLnTx/>
              <a:uFillTx/>
            </a:endParaRPr>
          </a:p>
        </p:txBody>
      </p:sp>
      <p:pic>
        <p:nvPicPr>
          <p:cNvPr id="66" name="Picture 65" descr="https://encrypted-tbn0.gstatic.com/images?q=tbn:ANd9GcQy8bS7kShUf1FpIooE8aHyBm64hJl0nBWDtHYtFL5jdG3kpXXe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00237" y="156088"/>
            <a:ext cx="1939851" cy="167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Left Arrow 66"/>
          <p:cNvSpPr/>
          <p:nvPr/>
        </p:nvSpPr>
        <p:spPr>
          <a:xfrm>
            <a:off x="9778997" y="2504410"/>
            <a:ext cx="1531471" cy="755504"/>
          </a:xfrm>
          <a:prstGeom prst="leftArrow">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Open API</a:t>
            </a:r>
            <a:endParaRPr lang="en-US" dirty="0"/>
          </a:p>
        </p:txBody>
      </p:sp>
      <p:sp>
        <p:nvSpPr>
          <p:cNvPr id="68" name="Left Arrow 67"/>
          <p:cNvSpPr/>
          <p:nvPr/>
        </p:nvSpPr>
        <p:spPr>
          <a:xfrm>
            <a:off x="9931397" y="2656810"/>
            <a:ext cx="1531471" cy="755504"/>
          </a:xfrm>
          <a:prstGeom prst="leftArrow">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Open API</a:t>
            </a:r>
            <a:endParaRPr lang="en-US" dirty="0"/>
          </a:p>
        </p:txBody>
      </p:sp>
      <p:sp>
        <p:nvSpPr>
          <p:cNvPr id="69" name="Left Arrow 68"/>
          <p:cNvSpPr/>
          <p:nvPr/>
        </p:nvSpPr>
        <p:spPr>
          <a:xfrm>
            <a:off x="10083797" y="2809210"/>
            <a:ext cx="1531471" cy="755504"/>
          </a:xfrm>
          <a:prstGeom prst="leftArrow">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Open API</a:t>
            </a:r>
            <a:endParaRPr lang="en-US" dirty="0"/>
          </a:p>
        </p:txBody>
      </p:sp>
      <p:sp>
        <p:nvSpPr>
          <p:cNvPr id="70" name="Left Arrow 69"/>
          <p:cNvSpPr/>
          <p:nvPr/>
        </p:nvSpPr>
        <p:spPr>
          <a:xfrm>
            <a:off x="9767046" y="3793879"/>
            <a:ext cx="1531471" cy="755504"/>
          </a:xfrm>
          <a:prstGeom prst="leftArrow">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Open API</a:t>
            </a:r>
            <a:endParaRPr lang="en-US" dirty="0"/>
          </a:p>
        </p:txBody>
      </p:sp>
      <p:sp>
        <p:nvSpPr>
          <p:cNvPr id="71" name="Left Arrow 70"/>
          <p:cNvSpPr/>
          <p:nvPr/>
        </p:nvSpPr>
        <p:spPr>
          <a:xfrm>
            <a:off x="9919446" y="3946279"/>
            <a:ext cx="1531471" cy="755504"/>
          </a:xfrm>
          <a:prstGeom prst="leftArrow">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Open API</a:t>
            </a:r>
            <a:endParaRPr lang="en-US" dirty="0"/>
          </a:p>
        </p:txBody>
      </p:sp>
      <p:sp>
        <p:nvSpPr>
          <p:cNvPr id="72" name="Left Arrow 71"/>
          <p:cNvSpPr/>
          <p:nvPr/>
        </p:nvSpPr>
        <p:spPr>
          <a:xfrm>
            <a:off x="10071846" y="4098679"/>
            <a:ext cx="1531471" cy="755504"/>
          </a:xfrm>
          <a:prstGeom prst="leftArrow">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Open API</a:t>
            </a:r>
            <a:endParaRPr lang="en-US" dirty="0"/>
          </a:p>
        </p:txBody>
      </p:sp>
      <p:cxnSp>
        <p:nvCxnSpPr>
          <p:cNvPr id="74" name="Straight Connector 73"/>
          <p:cNvCxnSpPr/>
          <p:nvPr/>
        </p:nvCxnSpPr>
        <p:spPr>
          <a:xfrm>
            <a:off x="747062" y="3008286"/>
            <a:ext cx="8800353" cy="0"/>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779934" y="4400789"/>
            <a:ext cx="8800353" cy="0"/>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6" name="Tasakylkinen kolmio 12"/>
          <p:cNvSpPr/>
          <p:nvPr/>
        </p:nvSpPr>
        <p:spPr>
          <a:xfrm>
            <a:off x="2351167" y="1856269"/>
            <a:ext cx="1485167" cy="225025"/>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7" name="Tasakylkinen kolmio 13"/>
          <p:cNvSpPr/>
          <p:nvPr/>
        </p:nvSpPr>
        <p:spPr>
          <a:xfrm flipV="1">
            <a:off x="3896459" y="1841510"/>
            <a:ext cx="1485167" cy="225025"/>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8" name="Tasakylkinen kolmio 14"/>
          <p:cNvSpPr/>
          <p:nvPr/>
        </p:nvSpPr>
        <p:spPr>
          <a:xfrm>
            <a:off x="5501515" y="1841328"/>
            <a:ext cx="1485167" cy="225025"/>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9" name="Tasakylkinen kolmio 15"/>
          <p:cNvSpPr/>
          <p:nvPr/>
        </p:nvSpPr>
        <p:spPr>
          <a:xfrm flipV="1">
            <a:off x="7046810" y="1841510"/>
            <a:ext cx="1485167" cy="225025"/>
          </a:xfrm>
          <a:prstGeom prst="triangl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8" name="Left Arrow 107"/>
          <p:cNvSpPr/>
          <p:nvPr/>
        </p:nvSpPr>
        <p:spPr>
          <a:xfrm>
            <a:off x="9931397" y="2656810"/>
            <a:ext cx="1531471" cy="755504"/>
          </a:xfrm>
          <a:prstGeom prst="leftArrow">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Open API</a:t>
            </a:r>
            <a:endParaRPr lang="en-US" dirty="0"/>
          </a:p>
        </p:txBody>
      </p:sp>
      <p:sp>
        <p:nvSpPr>
          <p:cNvPr id="109" name="Left Arrow 108"/>
          <p:cNvSpPr/>
          <p:nvPr/>
        </p:nvSpPr>
        <p:spPr>
          <a:xfrm>
            <a:off x="10083797" y="2809210"/>
            <a:ext cx="1531471" cy="755504"/>
          </a:xfrm>
          <a:prstGeom prst="leftArrow">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Open API</a:t>
            </a:r>
            <a:endParaRPr lang="en-US" dirty="0"/>
          </a:p>
        </p:txBody>
      </p:sp>
      <p:sp>
        <p:nvSpPr>
          <p:cNvPr id="110" name="Left Arrow 109"/>
          <p:cNvSpPr/>
          <p:nvPr/>
        </p:nvSpPr>
        <p:spPr>
          <a:xfrm>
            <a:off x="10236197" y="2961610"/>
            <a:ext cx="1531471" cy="755504"/>
          </a:xfrm>
          <a:prstGeom prst="leftArrow">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Open API</a:t>
            </a:r>
            <a:endParaRPr lang="en-US" dirty="0"/>
          </a:p>
        </p:txBody>
      </p:sp>
      <p:sp>
        <p:nvSpPr>
          <p:cNvPr id="111" name="Left Arrow 110"/>
          <p:cNvSpPr/>
          <p:nvPr/>
        </p:nvSpPr>
        <p:spPr>
          <a:xfrm>
            <a:off x="9919446" y="3946279"/>
            <a:ext cx="1531471" cy="755504"/>
          </a:xfrm>
          <a:prstGeom prst="leftArrow">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Open API</a:t>
            </a:r>
            <a:endParaRPr lang="en-US" dirty="0"/>
          </a:p>
        </p:txBody>
      </p:sp>
      <p:sp>
        <p:nvSpPr>
          <p:cNvPr id="112" name="Left Arrow 111"/>
          <p:cNvSpPr/>
          <p:nvPr/>
        </p:nvSpPr>
        <p:spPr>
          <a:xfrm>
            <a:off x="10071846" y="4098679"/>
            <a:ext cx="1531471" cy="755504"/>
          </a:xfrm>
          <a:prstGeom prst="leftArrow">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Open API</a:t>
            </a:r>
            <a:endParaRPr lang="en-US" dirty="0"/>
          </a:p>
        </p:txBody>
      </p:sp>
      <p:sp>
        <p:nvSpPr>
          <p:cNvPr id="113" name="Left Arrow 112"/>
          <p:cNvSpPr/>
          <p:nvPr/>
        </p:nvSpPr>
        <p:spPr>
          <a:xfrm>
            <a:off x="10224246" y="4251079"/>
            <a:ext cx="1531471" cy="755504"/>
          </a:xfrm>
          <a:prstGeom prst="leftArrow">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Open API</a:t>
            </a:r>
            <a:endParaRPr lang="en-US" dirty="0"/>
          </a:p>
        </p:txBody>
      </p:sp>
    </p:spTree>
    <p:extLst>
      <p:ext uri="{BB962C8B-B14F-4D97-AF65-F5344CB8AC3E}">
        <p14:creationId xmlns:p14="http://schemas.microsoft.com/office/powerpoint/2010/main" val="3247686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aaS Alliance 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aS-Aliance" id="{3807814F-88E3-A044-96E0-654B17DD5789}" vid="{ECD4F7F5-A957-7B4C-8579-48562F1CA2D1}"/>
    </a:ext>
  </a:extLst>
</a:theme>
</file>

<file path=ppt/theme/theme2.xml><?xml version="1.0" encoding="utf-8"?>
<a:theme xmlns:a="http://schemas.openxmlformats.org/drawingml/2006/main" name="MaaS Alliance Mai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aS-Aliance" id="{3807814F-88E3-A044-96E0-654B17DD5789}" vid="{1DA2F1FA-7515-EB4B-BDBE-5CAB3E51D96A}"/>
    </a:ext>
  </a:extLst>
</a:theme>
</file>

<file path=ppt/theme/theme3.xml><?xml version="1.0" encoding="utf-8"?>
<a:theme xmlns:a="http://schemas.openxmlformats.org/drawingml/2006/main" name="MaaS Alliance E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aS-Aliance" id="{3807814F-88E3-A044-96E0-654B17DD5789}" vid="{BDC7F4B9-6251-BB4D-90E4-63141C18E477}"/>
    </a:ext>
  </a:extLst>
</a:theme>
</file>

<file path=ppt/theme/theme4.xml><?xml version="1.0" encoding="utf-8"?>
<a:theme xmlns:a="http://schemas.openxmlformats.org/drawingml/2006/main" name="6_Office-teema">
  <a:themeElements>
    <a:clrScheme name="Office-te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eema">
      <a:majorFont>
        <a:latin typeface="Calibri"/>
        <a:ea typeface="Microsoft YaHei"/>
        <a:cs typeface="Microsoft YaHei"/>
      </a:majorFont>
      <a:minorFont>
        <a:latin typeface="Arial"/>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e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Blush">
  <a:themeElements>
    <a:clrScheme name="Blush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fontScheme name="Blush">
      <a:majorFont>
        <a:latin typeface="Tahom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Blush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Blush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Blush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sh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2162</TotalTime>
  <Words>1135</Words>
  <Application>Microsoft Macintosh PowerPoint</Application>
  <PresentationFormat>Custom</PresentationFormat>
  <Paragraphs>463</Paragraphs>
  <Slides>17</Slides>
  <Notes>2</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17</vt:i4>
      </vt:variant>
    </vt:vector>
  </HeadingPairs>
  <TitlesOfParts>
    <vt:vector size="25" baseType="lpstr">
      <vt:lpstr>MaaS Alliance Title</vt:lpstr>
      <vt:lpstr>MaaS Alliance Main</vt:lpstr>
      <vt:lpstr>MaaS Alliance End</vt:lpstr>
      <vt:lpstr>6_Office-teema</vt:lpstr>
      <vt:lpstr>7_Office Theme</vt:lpstr>
      <vt:lpstr>2_Blush</vt:lpstr>
      <vt:lpstr>Office Theme</vt:lpstr>
      <vt:lpstr>Photo Editor Photo</vt:lpstr>
      <vt:lpstr>PowerPoint Presentation</vt:lpstr>
      <vt:lpstr>Mobile Ecosystem Fundamentals</vt:lpstr>
      <vt:lpstr>GSM, GPRS and Umts interfaces</vt:lpstr>
      <vt:lpstr>Active Companies in the NVIOT Forum</vt:lpstr>
      <vt:lpstr>MaaS Core Use Cases</vt:lpstr>
      <vt:lpstr>Four Core Processes</vt:lpstr>
      <vt:lpstr>Transportation  Service Silos</vt:lpstr>
      <vt:lpstr>Service Layer Separation</vt:lpstr>
      <vt:lpstr>MaaS Subsystems and Actors</vt:lpstr>
      <vt:lpstr>Agreement by Leading Ecosystem Providers</vt:lpstr>
      <vt:lpstr>User Perspective for  Current Mobility System Offering</vt:lpstr>
      <vt:lpstr>PowerPoint Presentation</vt:lpstr>
      <vt:lpstr>API Framework for Subfunctions</vt:lpstr>
      <vt:lpstr>PowerPoint Presentation</vt:lpstr>
      <vt:lpstr>PowerPoint Presentation</vt:lpstr>
      <vt:lpstr>Conclusions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Jukka Lintusaari</cp:lastModifiedBy>
  <cp:revision>31</cp:revision>
  <cp:lastPrinted>2017-02-08T11:03:12Z</cp:lastPrinted>
  <dcterms:created xsi:type="dcterms:W3CDTF">2016-10-19T12:37:55Z</dcterms:created>
  <dcterms:modified xsi:type="dcterms:W3CDTF">2017-05-03T06:52:26Z</dcterms:modified>
</cp:coreProperties>
</file>