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commentAuthors.xml" ContentType="application/vnd.openxmlformats-officedocument.presentationml.commentAuthors+xml"/>
  <Default Extension="vml" ContentType="application/vnd.openxmlformats-officedocument.vmlDrawing"/>
  <Default Extension="gif" ContentType="image/gif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9" r:id="rId2"/>
  </p:sldMasterIdLst>
  <p:notesMasterIdLst>
    <p:notesMasterId r:id="rId15"/>
  </p:notesMasterIdLst>
  <p:handoutMasterIdLst>
    <p:handoutMasterId r:id="rId16"/>
  </p:handoutMasterIdLst>
  <p:sldIdLst>
    <p:sldId id="634" r:id="rId3"/>
    <p:sldId id="666" r:id="rId4"/>
    <p:sldId id="667" r:id="rId5"/>
    <p:sldId id="671" r:id="rId6"/>
    <p:sldId id="656" r:id="rId7"/>
    <p:sldId id="669" r:id="rId8"/>
    <p:sldId id="672" r:id="rId9"/>
    <p:sldId id="657" r:id="rId10"/>
    <p:sldId id="661" r:id="rId11"/>
    <p:sldId id="663" r:id="rId12"/>
    <p:sldId id="664" r:id="rId13"/>
    <p:sldId id="673" r:id="rId14"/>
  </p:sldIdLst>
  <p:sldSz cx="12192000" cy="6858000"/>
  <p:notesSz cx="6797675" cy="9926638"/>
  <p:custDataLst>
    <p:tags r:id="rId17"/>
  </p:custDataLst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le Jansson" initials="WJ" lastIdx="2" clrIdx="0"/>
  <p:cmAuthor id="1" name="Tomas Anglevik" initials="TA" lastIdx="1" clrIdx="1"/>
  <p:cmAuthor id="2" name="adam laurell" initials="al" lastIdx="1" clrIdx="2">
    <p:extLst>
      <p:ext uri="{19B8F6BF-5375-455C-9EA6-DF929625EA0E}">
        <p15:presenceInfo xmlns:p15="http://schemas.microsoft.com/office/powerpoint/2012/main" xmlns="" userId="78a7f289abb6f2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FFFF"/>
    <a:srgbClr val="2C2C2C"/>
    <a:srgbClr val="FFFF99"/>
    <a:srgbClr val="B2B0A1"/>
    <a:srgbClr val="DDD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Mellanmörkt format 4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48" autoAdjust="0"/>
    <p:restoredTop sz="61716" autoAdjust="0"/>
  </p:normalViewPr>
  <p:slideViewPr>
    <p:cSldViewPr snapToGrid="0" snapToObjects="1">
      <p:cViewPr varScale="1">
        <p:scale>
          <a:sx n="67" d="100"/>
          <a:sy n="67" d="100"/>
        </p:scale>
        <p:origin x="-243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5786A-A4D9-A74B-B90B-51B2CF6181B3}" type="datetime1">
              <a:rPr lang="sv-SE" smtClean="0"/>
              <a:pPr/>
              <a:t>2017-05-02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6E80F-C8D3-FC43-97A6-260E249031F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7662241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7044D-25B1-9643-BF3E-2904C9BEEA15}" type="datetime1">
              <a:rPr lang="sv-SE" smtClean="0"/>
              <a:pPr/>
              <a:t>2017-05-02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BD90B-79A3-BC40-A050-984D905FF37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166124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602783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What</a:t>
            </a:r>
            <a:r>
              <a:rPr lang="sv-SE" dirty="0"/>
              <a:t> do </a:t>
            </a:r>
            <a:r>
              <a:rPr lang="sv-SE" dirty="0" err="1"/>
              <a:t>we</a:t>
            </a:r>
            <a:r>
              <a:rPr lang="sv-SE" dirty="0"/>
              <a:t> do at Samtrafiken right </a:t>
            </a:r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that’s</a:t>
            </a:r>
            <a:r>
              <a:rPr lang="sv-SE" dirty="0"/>
              <a:t> </a:t>
            </a:r>
            <a:r>
              <a:rPr lang="sv-SE" dirty="0" err="1"/>
              <a:t>interesting</a:t>
            </a:r>
            <a:r>
              <a:rPr lang="sv-SE" dirty="0"/>
              <a:t> to talk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today</a:t>
            </a:r>
            <a:r>
              <a:rPr lang="sv-S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297815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…in a </a:t>
            </a:r>
            <a:r>
              <a:rPr lang="sv-SE" dirty="0" err="1"/>
              <a:t>broader</a:t>
            </a:r>
            <a:r>
              <a:rPr lang="sv-SE" dirty="0"/>
              <a:t> sense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. </a:t>
            </a:r>
            <a:r>
              <a:rPr lang="sv-SE" dirty="0" err="1"/>
              <a:t>Now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invite</a:t>
            </a:r>
            <a:r>
              <a:rPr lang="sv-SE" dirty="0"/>
              <a:t> </a:t>
            </a:r>
            <a:r>
              <a:rPr lang="sv-SE" dirty="0" err="1"/>
              <a:t>actors</a:t>
            </a:r>
            <a:r>
              <a:rPr lang="sv-SE" dirty="0"/>
              <a:t> in the </a:t>
            </a:r>
            <a:r>
              <a:rPr lang="sv-SE" dirty="0" err="1"/>
              <a:t>broader</a:t>
            </a:r>
            <a:r>
              <a:rPr lang="sv-SE" dirty="0"/>
              <a:t> sense </a:t>
            </a:r>
            <a:r>
              <a:rPr lang="sv-SE" dirty="0" err="1"/>
              <a:t>of</a:t>
            </a:r>
            <a:r>
              <a:rPr lang="sv-SE" dirty="0"/>
              <a:t> Public Transport. </a:t>
            </a:r>
            <a:r>
              <a:rPr lang="sv-SE" dirty="0" err="1"/>
              <a:t>We’ve</a:t>
            </a:r>
            <a:r>
              <a:rPr lang="sv-SE" dirty="0"/>
              <a:t> </a:t>
            </a:r>
            <a:r>
              <a:rPr lang="sv-SE" dirty="0" err="1"/>
              <a:t>widened</a:t>
            </a:r>
            <a:r>
              <a:rPr lang="sv-SE" dirty="0"/>
              <a:t> the </a:t>
            </a:r>
            <a:r>
              <a:rPr lang="sv-SE" dirty="0" err="1"/>
              <a:t>circle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609271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355558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Please</a:t>
            </a:r>
            <a:r>
              <a:rPr lang="sv-SE" dirty="0"/>
              <a:t> </a:t>
            </a:r>
            <a:r>
              <a:rPr lang="sv-SE" dirty="0" err="1"/>
              <a:t>don’t</a:t>
            </a:r>
            <a:r>
              <a:rPr lang="sv-SE" dirty="0"/>
              <a:t> </a:t>
            </a:r>
            <a:r>
              <a:rPr lang="sv-SE" dirty="0" err="1"/>
              <a:t>hesitate</a:t>
            </a:r>
            <a:r>
              <a:rPr lang="sv-SE" dirty="0"/>
              <a:t> to </a:t>
            </a:r>
            <a:r>
              <a:rPr lang="sv-SE" dirty="0" err="1"/>
              <a:t>contact</a:t>
            </a:r>
            <a:r>
              <a:rPr lang="sv-SE" dirty="0"/>
              <a:t> </a:t>
            </a:r>
            <a:r>
              <a:rPr lang="sv-SE" dirty="0" err="1"/>
              <a:t>me</a:t>
            </a:r>
            <a:r>
              <a:rPr lang="sv-SE" dirty="0"/>
              <a:t> in the breaks. Will be </a:t>
            </a:r>
            <a:r>
              <a:rPr lang="sv-SE" dirty="0" err="1"/>
              <a:t>here</a:t>
            </a:r>
            <a:r>
              <a:rPr lang="sv-SE" dirty="0"/>
              <a:t> all </a:t>
            </a:r>
            <a:r>
              <a:rPr lang="sv-SE" dirty="0" err="1"/>
              <a:t>day</a:t>
            </a:r>
            <a:r>
              <a:rPr lang="sv-SE"/>
              <a:t>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BD90B-79A3-BC40-A050-984D905FF37B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264727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framsida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92000" y="5057579"/>
            <a:ext cx="6951040" cy="613757"/>
          </a:xfr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2" name="Rubrik 11"/>
          <p:cNvSpPr>
            <a:spLocks noGrp="1"/>
          </p:cNvSpPr>
          <p:nvPr>
            <p:ph type="title"/>
          </p:nvPr>
        </p:nvSpPr>
        <p:spPr>
          <a:xfrm>
            <a:off x="792000" y="4660359"/>
            <a:ext cx="6951040" cy="383259"/>
          </a:xfrm>
        </p:spPr>
        <p:txBody>
          <a:bodyPr>
            <a:no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xmlns="" val="42754673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00" y="1789200"/>
            <a:ext cx="10580797" cy="75057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813184" y="2723032"/>
            <a:ext cx="5088000" cy="3034607"/>
          </a:xfrm>
        </p:spPr>
        <p:txBody>
          <a:bodyPr/>
          <a:lstStyle/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4" hasCustomPrompt="1"/>
          </p:nvPr>
        </p:nvSpPr>
        <p:spPr>
          <a:xfrm>
            <a:off x="6298399" y="2723032"/>
            <a:ext cx="5088000" cy="3034607"/>
          </a:xfrm>
        </p:spPr>
        <p:txBody>
          <a:bodyPr/>
          <a:lstStyle/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xmlns="" val="386118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00" y="1789200"/>
            <a:ext cx="10580797" cy="397809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xmlns="" val="388190485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00" y="1789200"/>
            <a:ext cx="5088000" cy="397809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3"/>
          </p:nvPr>
        </p:nvSpPr>
        <p:spPr>
          <a:xfrm>
            <a:off x="6298399" y="1789200"/>
            <a:ext cx="5088000" cy="397809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xmlns="" val="213093511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avsnitt_gron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ubrik 11"/>
          <p:cNvSpPr>
            <a:spLocks noGrp="1"/>
          </p:cNvSpPr>
          <p:nvPr>
            <p:ph type="title"/>
          </p:nvPr>
        </p:nvSpPr>
        <p:spPr>
          <a:xfrm>
            <a:off x="792000" y="4487752"/>
            <a:ext cx="6951040" cy="1220570"/>
          </a:xfrm>
        </p:spPr>
        <p:txBody>
          <a:bodyPr anchor="ctr" anchorCtr="0">
            <a:noAutofit/>
          </a:bodyPr>
          <a:lstStyle>
            <a:lvl1pPr>
              <a:defRPr sz="2600">
                <a:solidFill>
                  <a:srgbClr val="DDDC00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xmlns="" val="15032573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avsnitt_bla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ubrik 11"/>
          <p:cNvSpPr>
            <a:spLocks noGrp="1"/>
          </p:cNvSpPr>
          <p:nvPr>
            <p:ph type="title"/>
          </p:nvPr>
        </p:nvSpPr>
        <p:spPr>
          <a:xfrm>
            <a:off x="792000" y="4487752"/>
            <a:ext cx="6951040" cy="1220570"/>
          </a:xfrm>
        </p:spPr>
        <p:txBody>
          <a:bodyPr anchor="ctr" anchorCtr="0">
            <a:noAutofit/>
          </a:bodyPr>
          <a:lstStyle>
            <a:lvl1pPr>
              <a:defRPr sz="26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xmlns="" val="237589277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avsnitt_orang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ubrik 11"/>
          <p:cNvSpPr>
            <a:spLocks noGrp="1"/>
          </p:cNvSpPr>
          <p:nvPr>
            <p:ph type="title"/>
          </p:nvPr>
        </p:nvSpPr>
        <p:spPr>
          <a:xfrm>
            <a:off x="792000" y="4487752"/>
            <a:ext cx="6951040" cy="1220570"/>
          </a:xfrm>
        </p:spPr>
        <p:txBody>
          <a:bodyPr anchor="ctr" anchorCtr="0">
            <a:noAutofit/>
          </a:bodyPr>
          <a:lstStyle>
            <a:lvl1pPr>
              <a:defRPr sz="26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xmlns="" val="117573779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806451" y="1789201"/>
            <a:ext cx="4684183" cy="39780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Tx/>
              <a:buNone/>
              <a:tabLst>
                <a:tab pos="3502025" algn="r"/>
              </a:tabLst>
              <a:defRPr sz="1400">
                <a:solidFill>
                  <a:schemeClr val="tx1"/>
                </a:solidFill>
              </a:defRPr>
            </a:lvl1pPr>
            <a:lvl2pPr marL="0">
              <a:spcBef>
                <a:spcPts val="500"/>
              </a:spcBef>
              <a:buFontTx/>
              <a:buNone/>
              <a:tabLst>
                <a:tab pos="3502025" algn="r"/>
              </a:tabLst>
              <a:defRPr sz="1400"/>
            </a:lvl2pPr>
            <a:lvl3pPr marL="0" indent="0">
              <a:buFontTx/>
              <a:buNone/>
              <a:defRPr sz="1400"/>
            </a:lvl3pPr>
            <a:lvl4pPr marL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803170" y="1789201"/>
            <a:ext cx="5582380" cy="3978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817079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avslutnin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633232" y="4853619"/>
            <a:ext cx="6951040" cy="719084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2" name="Rubrik 11"/>
          <p:cNvSpPr>
            <a:spLocks noGrp="1"/>
          </p:cNvSpPr>
          <p:nvPr>
            <p:ph type="title"/>
          </p:nvPr>
        </p:nvSpPr>
        <p:spPr>
          <a:xfrm>
            <a:off x="2633232" y="4382426"/>
            <a:ext cx="6951040" cy="383259"/>
          </a:xfrm>
        </p:spPr>
        <p:txBody>
          <a:bodyPr>
            <a:no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xmlns="" val="59246120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gress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00" y="1789200"/>
            <a:ext cx="10580797" cy="397809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xmlns="" val="219545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294833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301" name="think-cell Slide" r:id="rId11" imgW="360" imgH="360" progId="">
              <p:embed/>
            </p:oleObj>
          </a:graphicData>
        </a:graphic>
      </p:graphicFrame>
      <p:pic>
        <p:nvPicPr>
          <p:cNvPr id="7" name="Bildobjekt 6" descr="bakgrund_vanlig.gif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5602" y="596067"/>
            <a:ext cx="10580797" cy="8474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5602" y="1788199"/>
            <a:ext cx="10580797" cy="39780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xmlns="" val="282644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0" r:id="rId4"/>
    <p:sldLayoutId id="2147483661" r:id="rId5"/>
    <p:sldLayoutId id="2147483662" r:id="rId6"/>
    <p:sldLayoutId id="2147483664" r:id="rId7"/>
    <p:sldLayoutId id="2147483663" r:id="rId8"/>
  </p:sldLayoutIdLst>
  <p:transition>
    <p:fade/>
  </p:transition>
  <p:hf sldNum="0" hdr="0" ftr="0" dt="0"/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ts val="1500"/>
        </a:spcBef>
        <a:buClr>
          <a:schemeClr val="tx1"/>
        </a:buClr>
        <a:buSzPct val="110000"/>
        <a:buFont typeface="Arial"/>
        <a:buChar char="•"/>
        <a:defRPr sz="1900" b="1" kern="1200">
          <a:solidFill>
            <a:srgbClr val="2C2C2C"/>
          </a:solidFill>
          <a:latin typeface="+mn-lt"/>
          <a:ea typeface="+mn-ea"/>
          <a:cs typeface="+mn-cs"/>
        </a:defRPr>
      </a:lvl1pPr>
      <a:lvl2pPr marL="180000" indent="0" algn="l" defTabSz="457200" rtl="0" eaLnBrk="1" latinLnBrk="0" hangingPunct="1">
        <a:spcBef>
          <a:spcPts val="500"/>
        </a:spcBef>
        <a:buClr>
          <a:schemeClr val="tx1"/>
        </a:buClr>
        <a:buSzPct val="110000"/>
        <a:buFontTx/>
        <a:buNone/>
        <a:defRPr sz="1400" b="0" i="0" kern="1200">
          <a:solidFill>
            <a:srgbClr val="2C2C2C"/>
          </a:solidFill>
          <a:latin typeface="+mn-lt"/>
          <a:ea typeface="+mn-ea"/>
          <a:cs typeface="+mn-cs"/>
        </a:defRPr>
      </a:lvl2pPr>
      <a:lvl3pPr marL="360000" indent="-108000" algn="l" defTabSz="457200" rtl="0" eaLnBrk="1" latinLnBrk="0" hangingPunct="1">
        <a:spcBef>
          <a:spcPts val="1000"/>
        </a:spcBef>
        <a:buClr>
          <a:schemeClr val="tx1"/>
        </a:buClr>
        <a:buSzPct val="110000"/>
        <a:buFont typeface="Arial"/>
        <a:buChar char="•"/>
        <a:defRPr sz="1400" b="1" i="0" kern="1200">
          <a:solidFill>
            <a:srgbClr val="2C2C2C"/>
          </a:solidFill>
          <a:latin typeface="+mn-lt"/>
          <a:ea typeface="+mn-ea"/>
          <a:cs typeface="+mn-cs"/>
        </a:defRPr>
      </a:lvl3pPr>
      <a:lvl4pPr marL="360000" indent="0" algn="l" defTabSz="457200" rtl="0" eaLnBrk="1" latinLnBrk="0" hangingPunct="1">
        <a:spcBef>
          <a:spcPts val="300"/>
        </a:spcBef>
        <a:buClr>
          <a:schemeClr val="tx1"/>
        </a:buClr>
        <a:buSzPct val="110000"/>
        <a:buFontTx/>
        <a:buNone/>
        <a:defRPr sz="1400" kern="1200">
          <a:solidFill>
            <a:srgbClr val="2C2C2C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SzPct val="110000"/>
        <a:buFont typeface="Arial"/>
        <a:buChar char="•"/>
        <a:defRPr sz="1600" kern="1200">
          <a:solidFill>
            <a:srgbClr val="2C2C2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bakgrund_vanlig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5602" y="596067"/>
            <a:ext cx="10580797" cy="8474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5602" y="1788199"/>
            <a:ext cx="10580797" cy="39780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xmlns="" val="218738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800"/>
        </a:lnSpc>
        <a:spcBef>
          <a:spcPts val="0"/>
        </a:spcBef>
        <a:spcAft>
          <a:spcPts val="1500"/>
        </a:spcAft>
        <a:buClr>
          <a:schemeClr val="tx1"/>
        </a:buClr>
        <a:buSzPct val="110000"/>
        <a:buFontTx/>
        <a:buNone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457200" rtl="0" eaLnBrk="1" latinLnBrk="0" hangingPunct="1">
        <a:spcBef>
          <a:spcPts val="1500"/>
        </a:spcBef>
        <a:spcAft>
          <a:spcPts val="0"/>
        </a:spcAft>
        <a:buClr>
          <a:schemeClr val="tx1"/>
        </a:buClr>
        <a:buSzPct val="110000"/>
        <a:buFont typeface="Arial"/>
        <a:buChar char="•"/>
        <a:defRPr sz="1900" b="1" i="0" kern="1200">
          <a:solidFill>
            <a:srgbClr val="2C2C2C"/>
          </a:solidFill>
          <a:latin typeface="+mn-lt"/>
          <a:ea typeface="+mn-ea"/>
          <a:cs typeface="+mn-cs"/>
        </a:defRPr>
      </a:lvl2pPr>
      <a:lvl3pPr marL="180000" indent="0" algn="l" defTabSz="457200" rtl="0" eaLnBrk="1" latinLnBrk="0" hangingPunct="1">
        <a:spcBef>
          <a:spcPts val="500"/>
        </a:spcBef>
        <a:spcAft>
          <a:spcPts val="0"/>
        </a:spcAft>
        <a:buClr>
          <a:schemeClr val="tx1"/>
        </a:buClr>
        <a:buSzPct val="110000"/>
        <a:buFontTx/>
        <a:buNone/>
        <a:defRPr sz="1300" b="0" i="0" kern="1200">
          <a:solidFill>
            <a:srgbClr val="2C2C2C"/>
          </a:solidFill>
          <a:latin typeface="+mn-lt"/>
          <a:ea typeface="+mn-ea"/>
          <a:cs typeface="+mn-cs"/>
        </a:defRPr>
      </a:lvl3pPr>
      <a:lvl4pPr marL="360000" indent="-1080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110000"/>
        <a:buFont typeface="Arial"/>
        <a:buChar char="•"/>
        <a:defRPr sz="1300" b="1" i="0" kern="1200" baseline="0">
          <a:solidFill>
            <a:srgbClr val="2C2C2C"/>
          </a:solidFill>
          <a:latin typeface="+mn-lt"/>
          <a:ea typeface="+mn-ea"/>
          <a:cs typeface="+mn-cs"/>
        </a:defRPr>
      </a:lvl4pPr>
      <a:lvl5pPr marL="360000" indent="0" algn="l" defTabSz="457200" rtl="0" eaLnBrk="1" latinLnBrk="0" hangingPunct="1">
        <a:spcBef>
          <a:spcPts val="300"/>
        </a:spcBef>
        <a:buClr>
          <a:schemeClr val="tx1"/>
        </a:buClr>
        <a:buSzPct val="110000"/>
        <a:buFont typeface="Arial"/>
        <a:buNone/>
        <a:defRPr sz="1300" kern="1200">
          <a:solidFill>
            <a:srgbClr val="2C2C2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34" Type="http://schemas.openxmlformats.org/officeDocument/2006/relationships/image" Target="../media/image40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gif"/><Relationship Id="rId24" Type="http://schemas.openxmlformats.org/officeDocument/2006/relationships/image" Target="../media/image32.png"/><Relationship Id="rId32" Type="http://schemas.openxmlformats.org/officeDocument/2006/relationships/image" Target="../media/image38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5.png"/><Relationship Id="rId36" Type="http://schemas.openxmlformats.org/officeDocument/2006/relationships/image" Target="../media/image42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cid:image001.jpg@01D1B280.5F5E7940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jpeg"/><Relationship Id="rId27" Type="http://schemas.openxmlformats.org/officeDocument/2006/relationships/hyperlink" Target="https://www.tagkompaniet.se/" TargetMode="External"/><Relationship Id="rId30" Type="http://schemas.openxmlformats.org/officeDocument/2006/relationships/image" Target="../media/image37.jpeg"/><Relationship Id="rId35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472900"/>
            <a:ext cx="12192000" cy="7330900"/>
          </a:xfrm>
          <a:prstGeom prst="rect">
            <a:avLst/>
          </a:prstGeom>
        </p:spPr>
      </p:pic>
      <p:sp>
        <p:nvSpPr>
          <p:cNvPr id="10" name="AutoShape 2" descr="Bildresultat för samtrafiken"/>
          <p:cNvSpPr>
            <a:spLocks noChangeAspect="1" noChangeArrowheads="1"/>
          </p:cNvSpPr>
          <p:nvPr/>
        </p:nvSpPr>
        <p:spPr bwMode="auto">
          <a:xfrm>
            <a:off x="14922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Rektangel: rundade hörn 10"/>
          <p:cNvSpPr/>
          <p:nvPr/>
        </p:nvSpPr>
        <p:spPr>
          <a:xfrm>
            <a:off x="2195689" y="2641600"/>
            <a:ext cx="8348133" cy="1625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32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9006" y="2320126"/>
            <a:ext cx="6909282" cy="22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912002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ildobjekt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27" y="1487720"/>
            <a:ext cx="7989874" cy="4227826"/>
          </a:xfrm>
          <a:prstGeom prst="rect">
            <a:avLst/>
          </a:prstGeom>
        </p:spPr>
      </p:pic>
      <p:sp>
        <p:nvSpPr>
          <p:cNvPr id="144" name="Rundad rektangulär bildtext 3"/>
          <p:cNvSpPr/>
          <p:nvPr/>
        </p:nvSpPr>
        <p:spPr>
          <a:xfrm>
            <a:off x="8312923" y="1794929"/>
            <a:ext cx="3484756" cy="2241812"/>
          </a:xfrm>
          <a:prstGeom prst="wedgeRoundRectCallout">
            <a:avLst>
              <a:gd name="adj1" fmla="val -81304"/>
              <a:gd name="adj2" fmla="val 36468"/>
              <a:gd name="adj3" fmla="val 16667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tx1"/>
                </a:solidFill>
                <a:latin typeface="Arial Unicode MS"/>
              </a:rPr>
              <a:t>Technical facilitator/ coordinator</a:t>
            </a:r>
            <a:br>
              <a:rPr lang="en-GB" sz="1400" dirty="0">
                <a:solidFill>
                  <a:schemeClr val="tx1"/>
                </a:solidFill>
                <a:latin typeface="Arial Unicode MS"/>
              </a:rPr>
            </a:br>
            <a:endParaRPr lang="en-GB" sz="1400" dirty="0">
              <a:solidFill>
                <a:schemeClr val="tx1"/>
              </a:solidFill>
              <a:latin typeface="Arial Unicode M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tx1"/>
                </a:solidFill>
                <a:latin typeface="Arial Unicode MS"/>
              </a:rPr>
              <a:t>National access point/ integration platform</a:t>
            </a:r>
            <a:br>
              <a:rPr lang="en-GB" sz="1400" dirty="0">
                <a:solidFill>
                  <a:schemeClr val="tx1"/>
                </a:solidFill>
                <a:latin typeface="Arial Unicode MS"/>
              </a:rPr>
            </a:br>
            <a:endParaRPr lang="en-GB" sz="1400" dirty="0">
              <a:solidFill>
                <a:schemeClr val="tx1"/>
              </a:solidFill>
              <a:latin typeface="Arial Unicode M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tx1"/>
                </a:solidFill>
                <a:latin typeface="Arial Unicode MS"/>
              </a:rPr>
              <a:t>Co-ordinate a joint business agreement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805602" y="352817"/>
            <a:ext cx="10580797" cy="716079"/>
          </a:xfrm>
        </p:spPr>
        <p:txBody>
          <a:bodyPr/>
          <a:lstStyle/>
          <a:p>
            <a:r>
              <a:rPr lang="sv-SE" dirty="0" err="1"/>
              <a:t>Samtrafiken’s</a:t>
            </a:r>
            <a:r>
              <a:rPr lang="sv-SE" dirty="0"/>
              <a:t> position</a:t>
            </a:r>
          </a:p>
        </p:txBody>
      </p:sp>
    </p:spTree>
    <p:extLst>
      <p:ext uri="{BB962C8B-B14F-4D97-AF65-F5344CB8AC3E}">
        <p14:creationId xmlns:p14="http://schemas.microsoft.com/office/powerpoint/2010/main" xmlns="" val="53748687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undad rektangulär bildtext 3"/>
          <p:cNvSpPr/>
          <p:nvPr/>
        </p:nvSpPr>
        <p:spPr>
          <a:xfrm>
            <a:off x="7379596" y="1153377"/>
            <a:ext cx="4251126" cy="3124368"/>
          </a:xfrm>
          <a:prstGeom prst="wedgeRoundRectCallout">
            <a:avLst>
              <a:gd name="adj1" fmla="val -56196"/>
              <a:gd name="adj2" fmla="val 31447"/>
              <a:gd name="adj3" fmla="val 16667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altLang="sv-SE" sz="1400" dirty="0">
                <a:solidFill>
                  <a:schemeClr val="tx1"/>
                </a:solidFill>
                <a:latin typeface="Arial Unicode MS"/>
              </a:rPr>
              <a:t>No monopoly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altLang="sv-SE" sz="1400" dirty="0">
                <a:solidFill>
                  <a:schemeClr val="tx1"/>
                </a:solidFill>
                <a:latin typeface="Arial Unicode MS"/>
              </a:rPr>
              <a:t>It is free to sign contracts / build integrations bilateral</a:t>
            </a:r>
            <a:endParaRPr lang="en-GB" sz="1400" dirty="0">
              <a:solidFill>
                <a:schemeClr val="bg1">
                  <a:lumMod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altLang="sv-SE" sz="1400" dirty="0">
                <a:solidFill>
                  <a:schemeClr val="tx1"/>
                </a:solidFill>
                <a:latin typeface="Arial Unicode MS"/>
              </a:rPr>
              <a:t>Selling party must have control whose services they wish to sell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altLang="sv-SE" sz="1400" dirty="0">
                <a:solidFill>
                  <a:schemeClr val="tx1"/>
                </a:solidFill>
                <a:latin typeface="Arial Unicode MS"/>
              </a:rPr>
              <a:t>The producer must have control whish services are sold and by whom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altLang="sv-SE" sz="1400" dirty="0">
                <a:solidFill>
                  <a:schemeClr val="tx1"/>
                </a:solidFill>
                <a:latin typeface="Arial Unicode MS"/>
              </a:rPr>
              <a:t>The technical solution will only be found in the parts it adds a value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altLang="sv-SE" sz="1400" dirty="0">
                <a:solidFill>
                  <a:schemeClr val="tx1"/>
                </a:solidFill>
                <a:latin typeface="Arial Unicode MS"/>
              </a:rPr>
              <a:t>The technical solution must be able to communicate with other integrators/platforms </a:t>
            </a:r>
            <a:endParaRPr lang="en-GB" sz="1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805602" y="395545"/>
            <a:ext cx="10580797" cy="716079"/>
          </a:xfrm>
        </p:spPr>
        <p:txBody>
          <a:bodyPr/>
          <a:lstStyle/>
          <a:p>
            <a:r>
              <a:rPr lang="sv-SE" dirty="0" err="1"/>
              <a:t>Conclusion</a:t>
            </a:r>
            <a:r>
              <a:rPr lang="sv-SE" dirty="0"/>
              <a:t> </a:t>
            </a:r>
            <a:r>
              <a:rPr lang="sv-SE" dirty="0" err="1"/>
              <a:t>principles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92" y="1655956"/>
            <a:ext cx="7355829" cy="389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814343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633232" y="5009956"/>
            <a:ext cx="6951040" cy="383259"/>
          </a:xfrm>
        </p:spPr>
        <p:txBody>
          <a:bodyPr/>
          <a:lstStyle/>
          <a:p>
            <a:r>
              <a:rPr lang="sv-SE" dirty="0"/>
              <a:t>jens.tangefjordbrodin@samtrafiken.se</a:t>
            </a:r>
          </a:p>
        </p:txBody>
      </p:sp>
    </p:spTree>
    <p:extLst>
      <p:ext uri="{BB962C8B-B14F-4D97-AF65-F5344CB8AC3E}">
        <p14:creationId xmlns:p14="http://schemas.microsoft.com/office/powerpoint/2010/main" xmlns="" val="39441247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Bildresultat för samtrafiken"/>
          <p:cNvSpPr>
            <a:spLocks noChangeAspect="1" noChangeArrowheads="1"/>
          </p:cNvSpPr>
          <p:nvPr/>
        </p:nvSpPr>
        <p:spPr bwMode="auto">
          <a:xfrm>
            <a:off x="14922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Rektangel: rundade hörn 10"/>
          <p:cNvSpPr/>
          <p:nvPr/>
        </p:nvSpPr>
        <p:spPr>
          <a:xfrm>
            <a:off x="1230595" y="2162085"/>
            <a:ext cx="9313228" cy="27944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i="1" dirty="0" err="1">
                <a:solidFill>
                  <a:srgbClr val="000000"/>
                </a:solidFill>
              </a:rPr>
              <a:t>Samtrafiken</a:t>
            </a:r>
            <a:r>
              <a:rPr lang="en-US" sz="2400" i="1" dirty="0">
                <a:solidFill>
                  <a:srgbClr val="000000"/>
                </a:solidFill>
              </a:rPr>
              <a:t> is a partnership and development company for passenger transport services by shared resources. We enable the emergence of combined mobility services by providing technical and business expertise that co-ordinates and facilitates the availability of the producers' service range. </a:t>
            </a:r>
            <a:endParaRPr lang="sv-SE" sz="2400" i="1" dirty="0">
              <a:solidFill>
                <a:srgbClr val="000000"/>
              </a:solidFill>
            </a:endParaRPr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866934" y="741234"/>
            <a:ext cx="4388698" cy="571136"/>
          </a:xfrm>
        </p:spPr>
        <p:txBody>
          <a:bodyPr/>
          <a:lstStyle/>
          <a:p>
            <a:r>
              <a:rPr lang="sv-SE" sz="3600" dirty="0" err="1"/>
              <a:t>About</a:t>
            </a:r>
            <a:r>
              <a:rPr lang="sv-SE" sz="3600" dirty="0"/>
              <a:t> Samtrafiken</a:t>
            </a:r>
          </a:p>
        </p:txBody>
      </p:sp>
    </p:spTree>
    <p:extLst>
      <p:ext uri="{BB962C8B-B14F-4D97-AF65-F5344CB8AC3E}">
        <p14:creationId xmlns:p14="http://schemas.microsoft.com/office/powerpoint/2010/main" xmlns="" val="159686191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 err="1"/>
              <a:t>About</a:t>
            </a:r>
            <a:r>
              <a:rPr lang="sv-SE" sz="3600" dirty="0"/>
              <a:t> Samtrafiken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00" y="1831929"/>
            <a:ext cx="10580797" cy="3978094"/>
          </a:xfrm>
        </p:spPr>
        <p:txBody>
          <a:bodyPr/>
          <a:lstStyle/>
          <a:p>
            <a:r>
              <a:rPr lang="sv-SE" dirty="0" err="1"/>
              <a:t>Founded</a:t>
            </a:r>
            <a:r>
              <a:rPr lang="sv-SE" dirty="0"/>
              <a:t> in 1993 </a:t>
            </a:r>
          </a:p>
          <a:p>
            <a:r>
              <a:rPr lang="sv-SE" dirty="0"/>
              <a:t>Main </a:t>
            </a:r>
            <a:r>
              <a:rPr lang="sv-SE" dirty="0" err="1"/>
              <a:t>objectives</a:t>
            </a:r>
            <a:endParaRPr lang="sv-SE" dirty="0"/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sv-SE" sz="1900" b="1" dirty="0" err="1"/>
              <a:t>Collaboration</a:t>
            </a:r>
            <a:endParaRPr lang="sv-SE" sz="1900" b="1" dirty="0"/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sv-SE" sz="1900" b="1" dirty="0" err="1"/>
              <a:t>Distrubute</a:t>
            </a:r>
            <a:r>
              <a:rPr lang="sv-SE" sz="1900" b="1" dirty="0"/>
              <a:t> all </a:t>
            </a:r>
            <a:r>
              <a:rPr lang="sv-SE" sz="1900" b="1" dirty="0" err="1"/>
              <a:t>of</a:t>
            </a:r>
            <a:r>
              <a:rPr lang="sv-SE" sz="1900" b="1" dirty="0"/>
              <a:t> </a:t>
            </a:r>
            <a:r>
              <a:rPr lang="sv-SE" sz="1900" b="1" dirty="0" err="1"/>
              <a:t>Swedens</a:t>
            </a:r>
            <a:r>
              <a:rPr lang="sv-SE" sz="1900" b="1" dirty="0"/>
              <a:t> </a:t>
            </a:r>
            <a:r>
              <a:rPr lang="sv-SE" sz="1900" b="1" dirty="0" err="1"/>
              <a:t>PTA’s</a:t>
            </a:r>
            <a:r>
              <a:rPr lang="sv-SE" sz="1900" b="1" dirty="0"/>
              <a:t> and </a:t>
            </a:r>
            <a:r>
              <a:rPr lang="sv-SE" sz="1900" b="1" dirty="0" err="1"/>
              <a:t>PTO’s</a:t>
            </a:r>
            <a:r>
              <a:rPr lang="sv-SE" sz="1900" b="1" dirty="0"/>
              <a:t> </a:t>
            </a:r>
            <a:r>
              <a:rPr lang="sv-SE" sz="1900" b="1" dirty="0" err="1"/>
              <a:t>Traffic</a:t>
            </a:r>
            <a:r>
              <a:rPr lang="sv-SE" sz="1900" b="1" dirty="0"/>
              <a:t> Data to </a:t>
            </a:r>
            <a:r>
              <a:rPr lang="sv-SE" sz="1900" b="1" dirty="0" err="1"/>
              <a:t>enable</a:t>
            </a:r>
            <a:r>
              <a:rPr lang="sv-SE" sz="1900" b="1" dirty="0"/>
              <a:t> </a:t>
            </a:r>
            <a:r>
              <a:rPr lang="sv-SE" sz="1900" b="1" dirty="0" err="1"/>
              <a:t>combined</a:t>
            </a:r>
            <a:r>
              <a:rPr lang="sv-SE" sz="1900" b="1" dirty="0"/>
              <a:t> </a:t>
            </a:r>
            <a:r>
              <a:rPr lang="sv-SE" sz="1900" b="1" dirty="0" err="1"/>
              <a:t>journeys</a:t>
            </a:r>
            <a:endParaRPr lang="sv-SE" sz="1900" b="1" dirty="0"/>
          </a:p>
          <a:p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aim</a:t>
            </a:r>
            <a:r>
              <a:rPr lang="sv-SE" dirty="0"/>
              <a:t> is to be the best </a:t>
            </a:r>
            <a:r>
              <a:rPr lang="sv-SE" dirty="0" err="1"/>
              <a:t>collaboration</a:t>
            </a:r>
            <a:r>
              <a:rPr lang="sv-SE" dirty="0"/>
              <a:t> arena for Public Transport in Sweden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8218589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Bildresultat för samtrafiken"/>
          <p:cNvSpPr>
            <a:spLocks noChangeAspect="1" noChangeArrowheads="1"/>
          </p:cNvSpPr>
          <p:nvPr/>
        </p:nvSpPr>
        <p:spPr bwMode="auto">
          <a:xfrm>
            <a:off x="14922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Rektangel: rundade hörn 10"/>
          <p:cNvSpPr/>
          <p:nvPr/>
        </p:nvSpPr>
        <p:spPr>
          <a:xfrm>
            <a:off x="2195689" y="2641600"/>
            <a:ext cx="8348133" cy="1625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GB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 We enable the emergence of simple, sustainable and profitable Combined Mobility Services</a:t>
            </a:r>
            <a:r>
              <a:rPr lang="sv-SE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866934" y="741234"/>
            <a:ext cx="4388698" cy="571136"/>
          </a:xfrm>
        </p:spPr>
        <p:txBody>
          <a:bodyPr/>
          <a:lstStyle/>
          <a:p>
            <a:r>
              <a:rPr lang="sv-SE" sz="3600" dirty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xmlns="" val="143707861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472900"/>
            <a:ext cx="12192000" cy="7330900"/>
          </a:xfrm>
          <a:prstGeom prst="rect">
            <a:avLst/>
          </a:prstGeom>
        </p:spPr>
      </p:pic>
      <p:sp>
        <p:nvSpPr>
          <p:cNvPr id="10" name="AutoShape 2" descr="Bildresultat för samtrafiken"/>
          <p:cNvSpPr>
            <a:spLocks noChangeAspect="1" noChangeArrowheads="1"/>
          </p:cNvSpPr>
          <p:nvPr/>
        </p:nvSpPr>
        <p:spPr bwMode="auto">
          <a:xfrm>
            <a:off x="14922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Rektangel: rundade hörn 10"/>
          <p:cNvSpPr/>
          <p:nvPr/>
        </p:nvSpPr>
        <p:spPr>
          <a:xfrm>
            <a:off x="2195689" y="2641600"/>
            <a:ext cx="8348133" cy="1625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5400" b="1" dirty="0"/>
              <a:t>WHAT?</a:t>
            </a:r>
          </a:p>
        </p:txBody>
      </p:sp>
    </p:spTree>
    <p:extLst>
      <p:ext uri="{BB962C8B-B14F-4D97-AF65-F5344CB8AC3E}">
        <p14:creationId xmlns:p14="http://schemas.microsoft.com/office/powerpoint/2010/main" xmlns="" val="421795523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ubrik 1"/>
          <p:cNvSpPr>
            <a:spLocks noGrp="1"/>
          </p:cNvSpPr>
          <p:nvPr>
            <p:ph type="title"/>
          </p:nvPr>
        </p:nvSpPr>
        <p:spPr>
          <a:xfrm>
            <a:off x="866934" y="741234"/>
            <a:ext cx="9598486" cy="856144"/>
          </a:xfrm>
        </p:spPr>
        <p:txBody>
          <a:bodyPr/>
          <a:lstStyle/>
          <a:p>
            <a:r>
              <a:rPr lang="en-GB" sz="3600" dirty="0"/>
              <a:t>Swedish Mobility Program (SMP)</a:t>
            </a:r>
            <a:br>
              <a:rPr lang="en-GB" sz="3600" dirty="0"/>
            </a:br>
            <a:r>
              <a:rPr lang="en-GB" sz="2400" dirty="0"/>
              <a:t>Establishing a national integration platform</a:t>
            </a:r>
            <a:endParaRPr lang="en-GB" sz="3600" dirty="0"/>
          </a:p>
        </p:txBody>
      </p:sp>
      <p:sp>
        <p:nvSpPr>
          <p:cNvPr id="2" name="textruta 1"/>
          <p:cNvSpPr txBox="1"/>
          <p:nvPr/>
        </p:nvSpPr>
        <p:spPr>
          <a:xfrm>
            <a:off x="965200" y="2201333"/>
            <a:ext cx="70160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sv-SE" b="1" dirty="0">
                <a:solidFill>
                  <a:schemeClr val="bg1">
                    <a:lumMod val="10000"/>
                  </a:schemeClr>
                </a:solidFill>
              </a:rPr>
              <a:t>The aim is to enable and promote combined mobility services on a large scale, and third party sales in general by making PTA and PTO services available via a national access point and ensure a common regulatory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>
                  <a:lumMod val="10000"/>
                </a:schemeClr>
              </a:solidFill>
              <a:latin typeface="Arial Unicode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>
                    <a:lumMod val="10000"/>
                  </a:schemeClr>
                </a:solidFill>
              </a:rPr>
              <a:t>Starting point is PTA services in Gothenburg area (</a:t>
            </a:r>
            <a:r>
              <a:rPr lang="en-GB" b="1" dirty="0" err="1">
                <a:solidFill>
                  <a:schemeClr val="bg1">
                    <a:lumMod val="10000"/>
                  </a:schemeClr>
                </a:solidFill>
              </a:rPr>
              <a:t>Västtrafik</a:t>
            </a:r>
            <a:r>
              <a:rPr lang="en-GB" b="1" dirty="0">
                <a:solidFill>
                  <a:schemeClr val="bg1">
                    <a:lumMod val="10000"/>
                  </a:schemeClr>
                </a:solidFill>
              </a:rPr>
              <a:t>) 2017/2018. Stockholm and Malmö etc. 2018/2019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>
                    <a:lumMod val="10000"/>
                  </a:schemeClr>
                </a:solidFill>
              </a:rPr>
              <a:t>We want to see new combined mobility services and sales channels emerge in Sweden</a:t>
            </a:r>
          </a:p>
          <a:p>
            <a:endParaRPr lang="en-GB" b="1" dirty="0">
              <a:solidFill>
                <a:schemeClr val="bg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>
                    <a:lumMod val="10000"/>
                  </a:schemeClr>
                </a:solidFill>
              </a:rPr>
              <a:t>We search for a technical supplier/partner for an integration platform and selling partners. Starting now…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70846" y="1134532"/>
            <a:ext cx="2143065" cy="45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891119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Bildresultat för samtrafiken"/>
          <p:cNvSpPr>
            <a:spLocks noChangeAspect="1" noChangeArrowheads="1"/>
          </p:cNvSpPr>
          <p:nvPr/>
        </p:nvSpPr>
        <p:spPr bwMode="auto">
          <a:xfrm>
            <a:off x="14922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Rektangel: rundade hörn 10"/>
          <p:cNvSpPr/>
          <p:nvPr/>
        </p:nvSpPr>
        <p:spPr>
          <a:xfrm>
            <a:off x="2195689" y="2641600"/>
            <a:ext cx="8348133" cy="1625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2800" dirty="0"/>
              <a:t>Public transport 	= 	</a:t>
            </a:r>
            <a:r>
              <a:rPr lang="en-GB" sz="2800" i="1" dirty="0"/>
              <a:t>Passenger transport services 									by shared resources</a:t>
            </a:r>
            <a:r>
              <a:rPr lang="en-GB" sz="2800" dirty="0"/>
              <a:t>. </a:t>
            </a:r>
            <a:endParaRPr lang="sv-SE" sz="2800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866934" y="741234"/>
            <a:ext cx="8123242" cy="571136"/>
          </a:xfrm>
        </p:spPr>
        <p:txBody>
          <a:bodyPr/>
          <a:lstStyle/>
          <a:p>
            <a:r>
              <a:rPr lang="sv-SE" sz="3600" dirty="0" err="1"/>
              <a:t>Redefining</a:t>
            </a:r>
            <a:r>
              <a:rPr lang="sv-SE" sz="3600" dirty="0"/>
              <a:t> ”public transport”</a:t>
            </a:r>
          </a:p>
        </p:txBody>
      </p:sp>
    </p:spTree>
    <p:extLst>
      <p:ext uri="{BB962C8B-B14F-4D97-AF65-F5344CB8AC3E}">
        <p14:creationId xmlns:p14="http://schemas.microsoft.com/office/powerpoint/2010/main" xmlns="" val="275839835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00722" y="139390"/>
            <a:ext cx="11870473" cy="61666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144" y="4079955"/>
            <a:ext cx="1092555" cy="70346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9337" y="5725114"/>
            <a:ext cx="2079656" cy="32372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442" y="2025653"/>
            <a:ext cx="1710977" cy="283196"/>
          </a:xfrm>
          <a:prstGeom prst="rect">
            <a:avLst/>
          </a:prstGeom>
        </p:spPr>
      </p:pic>
      <p:pic>
        <p:nvPicPr>
          <p:cNvPr id="15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154" y="2829986"/>
            <a:ext cx="1593980" cy="796989"/>
          </a:xfrm>
          <a:prstGeom prst="rect">
            <a:avLst/>
          </a:prstGeom>
        </p:spPr>
      </p:pic>
      <p:pic>
        <p:nvPicPr>
          <p:cNvPr id="20" name="chart"/>
          <p:cNvPicPr>
            <a:picLocks noChangeAspect="1"/>
          </p:cNvPicPr>
          <p:nvPr/>
        </p:nvPicPr>
        <p:blipFill rotWithShape="1">
          <a:blip r:embed="rId7"/>
          <a:srcRect l="12950" t="31596" r="11980" b="30552"/>
          <a:stretch/>
        </p:blipFill>
        <p:spPr>
          <a:xfrm>
            <a:off x="9029537" y="1920461"/>
            <a:ext cx="2175333" cy="493580"/>
          </a:xfrm>
          <a:prstGeom prst="rect">
            <a:avLst/>
          </a:prstGeom>
        </p:spPr>
      </p:pic>
      <p:pic>
        <p:nvPicPr>
          <p:cNvPr id="21" name="chart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0648" y="2909501"/>
            <a:ext cx="2421591" cy="353377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1697" y="376301"/>
            <a:ext cx="859921" cy="81755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702" y="1366023"/>
            <a:ext cx="1228725" cy="56197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4898" y="3390980"/>
            <a:ext cx="864956" cy="604096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29522" y="3218060"/>
            <a:ext cx="1027469" cy="632288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82655" y="1951120"/>
            <a:ext cx="857838" cy="757338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61611" y="1776868"/>
            <a:ext cx="1215996" cy="57267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8993" y="4261207"/>
            <a:ext cx="1621354" cy="450939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8847" y="857423"/>
            <a:ext cx="1292939" cy="592597"/>
          </a:xfrm>
          <a:prstGeom prst="rect">
            <a:avLst/>
          </a:prstGeom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2007" y="617492"/>
            <a:ext cx="1736016" cy="49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20415" y="751390"/>
            <a:ext cx="1145456" cy="884921"/>
          </a:xfrm>
          <a:prstGeom prst="rect">
            <a:avLst/>
          </a:prstGeom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8759" y="4398265"/>
            <a:ext cx="975047" cy="938483"/>
          </a:xfrm>
          <a:prstGeom prst="rect">
            <a:avLst/>
          </a:prstGeom>
        </p:spPr>
      </p:pic>
      <p:pic>
        <p:nvPicPr>
          <p:cNvPr id="42" name="Bildobjekt 4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38191" y="5432097"/>
            <a:ext cx="1982692" cy="358644"/>
          </a:xfrm>
          <a:prstGeom prst="rect">
            <a:avLst/>
          </a:prstGeom>
        </p:spPr>
      </p:pic>
      <p:pic>
        <p:nvPicPr>
          <p:cNvPr id="38" name="Bildobjekt 37"/>
          <p:cNvPicPr/>
          <p:nvPr/>
        </p:nvPicPr>
        <p:blipFill>
          <a:blip r:embed="rId21"/>
          <a:stretch>
            <a:fillRect/>
          </a:stretch>
        </p:blipFill>
        <p:spPr>
          <a:xfrm>
            <a:off x="6681518" y="4867506"/>
            <a:ext cx="1042357" cy="554629"/>
          </a:xfrm>
          <a:prstGeom prst="rect">
            <a:avLst/>
          </a:prstGeom>
        </p:spPr>
      </p:pic>
      <p:pic>
        <p:nvPicPr>
          <p:cNvPr id="39" name="Bildobjekt 38"/>
          <p:cNvPicPr/>
          <p:nvPr/>
        </p:nvPicPr>
        <p:blipFill>
          <a:blip r:embed="rId22"/>
          <a:stretch>
            <a:fillRect/>
          </a:stretch>
        </p:blipFill>
        <p:spPr>
          <a:xfrm>
            <a:off x="5169640" y="1485007"/>
            <a:ext cx="1112520" cy="263525"/>
          </a:xfrm>
          <a:prstGeom prst="rect">
            <a:avLst/>
          </a:prstGeom>
        </p:spPr>
      </p:pic>
      <p:pic>
        <p:nvPicPr>
          <p:cNvPr id="43" name="Bildobjekt 42"/>
          <p:cNvPicPr/>
          <p:nvPr/>
        </p:nvPicPr>
        <p:blipFill>
          <a:blip r:embed="rId23"/>
          <a:stretch>
            <a:fillRect/>
          </a:stretch>
        </p:blipFill>
        <p:spPr>
          <a:xfrm>
            <a:off x="2046100" y="2816139"/>
            <a:ext cx="1315907" cy="378425"/>
          </a:xfrm>
          <a:prstGeom prst="rect">
            <a:avLst/>
          </a:prstGeom>
        </p:spPr>
      </p:pic>
      <p:pic>
        <p:nvPicPr>
          <p:cNvPr id="44" name="Bildobjekt 43"/>
          <p:cNvPicPr/>
          <p:nvPr/>
        </p:nvPicPr>
        <p:blipFill>
          <a:blip r:embed="rId24"/>
          <a:stretch>
            <a:fillRect/>
          </a:stretch>
        </p:blipFill>
        <p:spPr>
          <a:xfrm>
            <a:off x="7157147" y="1670636"/>
            <a:ext cx="685633" cy="426075"/>
          </a:xfrm>
          <a:prstGeom prst="rect">
            <a:avLst/>
          </a:prstGeom>
        </p:spPr>
      </p:pic>
      <p:pic>
        <p:nvPicPr>
          <p:cNvPr id="45" name="Bildobjekt 44"/>
          <p:cNvPicPr/>
          <p:nvPr/>
        </p:nvPicPr>
        <p:blipFill>
          <a:blip r:embed="rId25"/>
          <a:stretch>
            <a:fillRect/>
          </a:stretch>
        </p:blipFill>
        <p:spPr>
          <a:xfrm>
            <a:off x="4012842" y="4712146"/>
            <a:ext cx="784225" cy="542925"/>
          </a:xfrm>
          <a:prstGeom prst="rect">
            <a:avLst/>
          </a:prstGeom>
        </p:spPr>
      </p:pic>
      <p:pic>
        <p:nvPicPr>
          <p:cNvPr id="47" name="Bildobjekt 46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6412" y="5004220"/>
            <a:ext cx="1221488" cy="371592"/>
          </a:xfrm>
          <a:prstGeom prst="rect">
            <a:avLst/>
          </a:prstGeom>
        </p:spPr>
      </p:pic>
      <p:pic>
        <p:nvPicPr>
          <p:cNvPr id="49" name="Bildobjekt 48" descr="Tågkompaniet logotyp">
            <a:hlinkClick r:id="rId27"/>
          </p:cNvPr>
          <p:cNvPicPr/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1509" y="1471747"/>
            <a:ext cx="581472" cy="444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Bildobjekt 50"/>
          <p:cNvPicPr/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8465" y="509837"/>
            <a:ext cx="914171" cy="672191"/>
          </a:xfrm>
          <a:prstGeom prst="rect">
            <a:avLst/>
          </a:prstGeom>
        </p:spPr>
      </p:pic>
      <p:pic>
        <p:nvPicPr>
          <p:cNvPr id="52" name="Bildobjekt 51" descr="Beskrivning: Beskrivning: cid:image001.jpg@01CB84D8.BE0FF3F0"/>
          <p:cNvPicPr/>
          <p:nvPr/>
        </p:nvPicPr>
        <p:blipFill>
          <a:blip r:embed="rId30" r:link="rId3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5022" y="5481331"/>
            <a:ext cx="923510" cy="567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Bildobjekt 52"/>
          <p:cNvPicPr/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8433" y="5180568"/>
            <a:ext cx="1333796" cy="476740"/>
          </a:xfrm>
          <a:prstGeom prst="rect">
            <a:avLst/>
          </a:prstGeom>
        </p:spPr>
      </p:pic>
      <p:pic>
        <p:nvPicPr>
          <p:cNvPr id="54" name="Bildobjekt 53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5242" y="3805530"/>
            <a:ext cx="915827" cy="440078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14" t="13333" r="35053"/>
          <a:stretch/>
        </p:blipFill>
        <p:spPr>
          <a:xfrm>
            <a:off x="5221426" y="2527644"/>
            <a:ext cx="881060" cy="145654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005860" y="4274308"/>
            <a:ext cx="1185657" cy="40651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489830" y="2355411"/>
            <a:ext cx="1290540" cy="31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7160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472900"/>
            <a:ext cx="12192000" cy="7330900"/>
          </a:xfrm>
          <a:prstGeom prst="rect">
            <a:avLst/>
          </a:prstGeom>
        </p:spPr>
      </p:pic>
      <p:sp>
        <p:nvSpPr>
          <p:cNvPr id="10" name="AutoShape 2" descr="Bildresultat för samtrafiken"/>
          <p:cNvSpPr>
            <a:spLocks noChangeAspect="1" noChangeArrowheads="1"/>
          </p:cNvSpPr>
          <p:nvPr/>
        </p:nvSpPr>
        <p:spPr bwMode="auto">
          <a:xfrm>
            <a:off x="14922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Rektangel: rundade hörn 10"/>
          <p:cNvSpPr/>
          <p:nvPr/>
        </p:nvSpPr>
        <p:spPr>
          <a:xfrm>
            <a:off x="2195689" y="2641600"/>
            <a:ext cx="8348133" cy="1625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5400" b="1" dirty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xmlns="" val="377329049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57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heme/theme1.xml><?xml version="1.0" encoding="utf-8"?>
<a:theme xmlns:a="http://schemas.openxmlformats.org/drawingml/2006/main" name="Office-tema">
  <a:themeElements>
    <a:clrScheme name="Samtrafiken 1">
      <a:dk1>
        <a:srgbClr val="009640"/>
      </a:dk1>
      <a:lt1>
        <a:srgbClr val="F0EFEB"/>
      </a:lt1>
      <a:dk2>
        <a:srgbClr val="005F27"/>
      </a:dk2>
      <a:lt2>
        <a:srgbClr val="D2D1C6"/>
      </a:lt2>
      <a:accent1>
        <a:srgbClr val="009640"/>
      </a:accent1>
      <a:accent2>
        <a:srgbClr val="006B2D"/>
      </a:accent2>
      <a:accent3>
        <a:srgbClr val="76B729"/>
      </a:accent3>
      <a:accent4>
        <a:srgbClr val="22BADE"/>
      </a:accent4>
      <a:accent5>
        <a:srgbClr val="007FAF"/>
      </a:accent5>
      <a:accent6>
        <a:srgbClr val="FFD500"/>
      </a:accent6>
      <a:hlink>
        <a:srgbClr val="009640"/>
      </a:hlink>
      <a:folHlink>
        <a:srgbClr val="005F27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d ingress">
  <a:themeElements>
    <a:clrScheme name="Samtrafiken">
      <a:dk1>
        <a:srgbClr val="009640"/>
      </a:dk1>
      <a:lt1>
        <a:srgbClr val="F0EFEB"/>
      </a:lt1>
      <a:dk2>
        <a:srgbClr val="005F27"/>
      </a:dk2>
      <a:lt2>
        <a:srgbClr val="D2D1C6"/>
      </a:lt2>
      <a:accent1>
        <a:srgbClr val="FFD500"/>
      </a:accent1>
      <a:accent2>
        <a:srgbClr val="F7A600"/>
      </a:accent2>
      <a:accent3>
        <a:srgbClr val="22BADE"/>
      </a:accent3>
      <a:accent4>
        <a:srgbClr val="007FAF"/>
      </a:accent4>
      <a:accent5>
        <a:srgbClr val="DDDC00"/>
      </a:accent5>
      <a:accent6>
        <a:srgbClr val="AFCB08"/>
      </a:accent6>
      <a:hlink>
        <a:srgbClr val="76B729"/>
      </a:hlink>
      <a:folHlink>
        <a:srgbClr val="005F27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82535</TotalTime>
  <Words>327</Words>
  <Application>Microsoft Office PowerPoint</Application>
  <PresentationFormat>Custom</PresentationFormat>
  <Paragraphs>38</Paragraphs>
  <Slides>12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Office-tema</vt:lpstr>
      <vt:lpstr>Med ingress</vt:lpstr>
      <vt:lpstr>think-cell Slide</vt:lpstr>
      <vt:lpstr>Slide 1</vt:lpstr>
      <vt:lpstr>About Samtrafiken</vt:lpstr>
      <vt:lpstr>About Samtrafiken</vt:lpstr>
      <vt:lpstr>Vision</vt:lpstr>
      <vt:lpstr>Slide 5</vt:lpstr>
      <vt:lpstr>Swedish Mobility Program (SMP) Establishing a national integration platform</vt:lpstr>
      <vt:lpstr>Redefining ”public transport”</vt:lpstr>
      <vt:lpstr>Slide 8</vt:lpstr>
      <vt:lpstr>Slide 9</vt:lpstr>
      <vt:lpstr>Samtrafiken’s position</vt:lpstr>
      <vt:lpstr>Conclusion principles</vt:lpstr>
      <vt:lpstr>jens.tangefjordbrodin@samtrafiken.se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Jens Tångefjord Brodin</dc:creator>
  <cp:lastModifiedBy>mgiannini</cp:lastModifiedBy>
  <cp:revision>1063</cp:revision>
  <cp:lastPrinted>2016-12-20T14:47:24Z</cp:lastPrinted>
  <dcterms:created xsi:type="dcterms:W3CDTF">2012-09-13T14:19:22Z</dcterms:created>
  <dcterms:modified xsi:type="dcterms:W3CDTF">2017-05-02T12:47:07Z</dcterms:modified>
</cp:coreProperties>
</file>