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79" r:id="rId6"/>
    <p:sldId id="263" r:id="rId7"/>
    <p:sldId id="276" r:id="rId8"/>
    <p:sldId id="283" r:id="rId9"/>
    <p:sldId id="281" r:id="rId10"/>
    <p:sldId id="286" r:id="rId11"/>
    <p:sldId id="285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6221A-CBB4-4F47-A0E7-BE256B5BDEC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8CFD6-36CC-40EE-88CB-96E664A1E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CFD6-36CC-40EE-88CB-96E664A1ED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9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0000"/>
            </a:gs>
            <a:gs pos="36000">
              <a:srgbClr val="0A128C"/>
            </a:gs>
            <a:gs pos="72000">
              <a:srgbClr val="181CC7"/>
            </a:gs>
            <a:gs pos="89000">
              <a:schemeClr val="tx1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10/20/2016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dir@tachographplus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314031" y="332656"/>
            <a:ext cx="4951249" cy="646331"/>
            <a:chOff x="3343580" y="476672"/>
            <a:chExt cx="4951249" cy="646331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43580" y="489173"/>
              <a:ext cx="276250" cy="49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1758" y="476672"/>
              <a:ext cx="2553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Book Antiqua" pitchFamily="18" charset="0"/>
                  <a:hlinkClick r:id="rId3"/>
                </a:rPr>
                <a:t>dir@tachographplus.ru</a:t>
              </a:r>
              <a:endParaRPr lang="en-US" dirty="0">
                <a:latin typeface="Book Antiqua" pitchFamily="18" charset="0"/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+7-</a:t>
              </a:r>
              <a:r>
                <a:rPr lang="ru-RU" dirty="0" smtClean="0">
                  <a:solidFill>
                    <a:schemeClr val="bg1"/>
                  </a:solidFill>
                </a:rPr>
                <a:t>916-631-76-89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640960" cy="3312368"/>
          </a:xfrm>
        </p:spPr>
        <p:txBody>
          <a:bodyPr anchor="ctr">
            <a:noAutofit/>
          </a:bodyPr>
          <a:lstStyle/>
          <a:p>
            <a:r>
              <a:rPr lang="ru-RU" sz="4400" dirty="0" smtClean="0"/>
              <a:t>Использование тахографов, как средства контроля за соблюдением условий безопасности перевозок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604" y="5949280"/>
            <a:ext cx="7272808" cy="550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Козьяков А.В., к.т.н., Генеральный директор ООО «Тахограф+»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57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Международный автобусный салон BUSWORLD RUSSIA </a:t>
            </a:r>
            <a:r>
              <a:rPr lang="ru-RU" sz="1600" b="1" dirty="0" err="1" smtClean="0"/>
              <a:t>powered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by</a:t>
            </a:r>
            <a:r>
              <a:rPr lang="ru-RU" sz="1600" b="1" dirty="0" smtClean="0"/>
              <a:t> AUTOTRANS</a:t>
            </a:r>
          </a:p>
          <a:p>
            <a:pPr algn="ctr"/>
            <a:r>
              <a:rPr lang="ru-RU" sz="1600" b="1" dirty="0" smtClean="0"/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26 октября 2016 г</a:t>
            </a:r>
          </a:p>
        </p:txBody>
      </p:sp>
    </p:spTree>
    <p:extLst>
      <p:ext uri="{BB962C8B-B14F-4D97-AF65-F5344CB8AC3E}">
        <p14:creationId xmlns:p14="http://schemas.microsoft.com/office/powerpoint/2010/main" val="12664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42873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Контроль за исполнением</a:t>
            </a:r>
            <a:endParaRPr lang="ru-RU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4120226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Запрет въезда большегрузного транспорта на МКАД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1435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Контроль за режимом труда и отдыха водителей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34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0100" y="2000240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 Остается надеяться, что где-то в высших эшелонах уже готов план мероприятий по снижению аварийности. И громкая, публичная демонстрация происшествий – всего - лишь подготовка общественного мнения к жестким решениям.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34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43608" y="5518973"/>
            <a:ext cx="7086731" cy="646331"/>
            <a:chOff x="1208515" y="476672"/>
            <a:chExt cx="7086731" cy="646331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208515" y="489173"/>
              <a:ext cx="2411315" cy="563563"/>
              <a:chOff x="2665" y="1097"/>
              <a:chExt cx="3797" cy="886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665" y="1207"/>
                <a:ext cx="2649" cy="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ТАХОГРАФ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6027" y="1097"/>
                <a:ext cx="435" cy="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+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741341" y="476672"/>
              <a:ext cx="2553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Book Antiqua" pitchFamily="18" charset="0"/>
                  <a:hlinkClick r:id="rId2"/>
                </a:rPr>
                <a:t>dir@tachographplus.ru</a:t>
              </a:r>
              <a:endParaRPr lang="en-US" dirty="0">
                <a:latin typeface="Book Antiqua" pitchFamily="18" charset="0"/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+7-</a:t>
              </a:r>
              <a:r>
                <a:rPr lang="ru-RU" dirty="0" smtClean="0">
                  <a:solidFill>
                    <a:schemeClr val="bg1"/>
                  </a:solidFill>
                </a:rPr>
                <a:t>916-631-76-89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667500" cy="4086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6675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Спасибо за внимание.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92880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 начала 2015 года СМИ сообщали о значительном количестве ДТП с большим количеством погибших и пострадавших.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57694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21 мая 2015 г. Нижегородская область</a:t>
            </a:r>
            <a:endParaRPr lang="ru-RU" sz="2000" dirty="0"/>
          </a:p>
        </p:txBody>
      </p:sp>
      <p:pic>
        <p:nvPicPr>
          <p:cNvPr id="13" name="Picture 2" descr="D:\Сохранить на сервер\Выступление на САМТ\ДТП\21 мая каратисты в Нижнем новгор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00500" cy="2667000"/>
          </a:xfrm>
          <a:prstGeom prst="rect">
            <a:avLst/>
          </a:prstGeom>
          <a:noFill/>
        </p:spPr>
      </p:pic>
      <p:pic>
        <p:nvPicPr>
          <p:cNvPr id="1027" name="Picture 3" descr="D:\Сохранить на сервер\Выступление на САМТ\ДТП\1 красноярск 9 ию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71546"/>
            <a:ext cx="4833623" cy="26892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28926" y="3929066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 июля 2015 г. Красноярский край</a:t>
            </a:r>
            <a:endParaRPr lang="ru-RU" sz="2000" dirty="0"/>
          </a:p>
        </p:txBody>
      </p:sp>
      <p:pic>
        <p:nvPicPr>
          <p:cNvPr id="1028" name="Picture 4" descr="D:\Сохранить на сервер\Выступление на САМТ\ДТП\2 Ростов 10 ию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76380"/>
            <a:ext cx="4000500" cy="2667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29190" y="428625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 июля 2015 г. Ростов</a:t>
            </a:r>
            <a:endParaRPr lang="ru-RU" sz="2000" dirty="0"/>
          </a:p>
        </p:txBody>
      </p:sp>
      <p:pic>
        <p:nvPicPr>
          <p:cNvPr id="1029" name="Picture 5" descr="D:\Сохранить на сервер\Выступление на САМТ\ДТП\3 Чечня 21 июля 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928934"/>
            <a:ext cx="4857784" cy="254527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282" y="5572140"/>
            <a:ext cx="233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 июля 2015 г. Чечня</a:t>
            </a:r>
            <a:endParaRPr lang="ru-RU" dirty="0"/>
          </a:p>
        </p:txBody>
      </p:sp>
      <p:pic>
        <p:nvPicPr>
          <p:cNvPr id="1030" name="Picture 6" descr="D:\Сохранить на сервер\Выступление на САМТ\ДТП\4 Красноярск 24 июл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143248"/>
            <a:ext cx="4857784" cy="273250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66576" y="5857892"/>
            <a:ext cx="28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 июля 2015 г. Красноярск</a:t>
            </a:r>
            <a:endParaRPr lang="ru-RU" dirty="0"/>
          </a:p>
        </p:txBody>
      </p:sp>
      <p:pic>
        <p:nvPicPr>
          <p:cNvPr id="1031" name="Picture 7" descr="D:\Сохранить на сервер\Выступление на САМТ\ДТП\5 Иркутск 30 июл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00" y="2786058"/>
            <a:ext cx="4357700" cy="32682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857752" y="6143644"/>
            <a:ext cx="251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 июля 2015г. Иркутск</a:t>
            </a:r>
            <a:endParaRPr lang="ru-RU" dirty="0"/>
          </a:p>
        </p:txBody>
      </p:sp>
      <p:pic>
        <p:nvPicPr>
          <p:cNvPr id="1032" name="Picture 8" descr="D:\Сохранить на сервер\Выступление на САМТ\ДТП\Омск 24 июн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500158"/>
            <a:ext cx="6286544" cy="471490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4282" y="6286520"/>
            <a:ext cx="22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 июня2015 г. Омск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ыезд на встречк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21304"/>
            <a:ext cx="8786874" cy="4779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071678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ДТП  21 мая 2015 года. Нижегородская область.</a:t>
            </a:r>
            <a:endParaRPr lang="ru-RU" sz="5400" dirty="0"/>
          </a:p>
        </p:txBody>
      </p:sp>
      <p:sp>
        <p:nvSpPr>
          <p:cNvPr id="12" name="Овал 11"/>
          <p:cNvSpPr/>
          <p:nvPr/>
        </p:nvSpPr>
        <p:spPr>
          <a:xfrm>
            <a:off x="1500166" y="6000768"/>
            <a:ext cx="128588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3504" y="6000768"/>
            <a:ext cx="128588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5929330"/>
            <a:ext cx="185738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63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0034" y="2428868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Явный выезд автобуса на встречную полосу</a:t>
            </a:r>
            <a:endParaRPr lang="ru-RU" sz="4400" dirty="0"/>
          </a:p>
        </p:txBody>
      </p:sp>
      <p:pic>
        <p:nvPicPr>
          <p:cNvPr id="12" name="Рисунок 11" descr="явный выезд на встречк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4323"/>
            <a:ext cx="8765076" cy="492794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357290" y="6143644"/>
            <a:ext cx="128588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6072206"/>
            <a:ext cx="185738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92080" y="6021288"/>
            <a:ext cx="1285884" cy="76529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57" y="2200999"/>
            <a:ext cx="8286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Момент, когда водитель уже ОБЯЗАН отреагировать на опасную ситуацию.</a:t>
            </a:r>
            <a:endParaRPr lang="ru-RU" sz="5400" dirty="0"/>
          </a:p>
        </p:txBody>
      </p:sp>
      <p:pic>
        <p:nvPicPr>
          <p:cNvPr id="12" name="Рисунок 11" descr="середи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31282"/>
            <a:ext cx="8715436" cy="51409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14612" y="6072206"/>
            <a:ext cx="185738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57290" y="6143644"/>
            <a:ext cx="128588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20072" y="6046938"/>
            <a:ext cx="1285884" cy="69443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278605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За секунду до аварии</a:t>
            </a:r>
            <a:endParaRPr lang="ru-RU" sz="6000" dirty="0"/>
          </a:p>
        </p:txBody>
      </p:sp>
      <p:pic>
        <p:nvPicPr>
          <p:cNvPr id="13" name="Рисунок 12" descr="за секунду д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8858280" cy="498035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357290" y="6143644"/>
            <a:ext cx="128588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86380" y="6215082"/>
            <a:ext cx="1285884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6072206"/>
            <a:ext cx="185738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24" y="300037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Момент удара</a:t>
            </a:r>
            <a:endParaRPr lang="ru-RU" sz="7200" dirty="0"/>
          </a:p>
        </p:txBody>
      </p:sp>
      <p:pic>
        <p:nvPicPr>
          <p:cNvPr id="11" name="Рисунок 10" descr="уд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7011"/>
            <a:ext cx="8643966" cy="48598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14612" y="6072206"/>
            <a:ext cx="185738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6143644"/>
            <a:ext cx="128588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14942" y="6143644"/>
            <a:ext cx="128588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188640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Средства контроля за режимом труда и скоростью движения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85293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США, Япония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3550364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Самостоятельное ведение контрольного журнала.</a:t>
            </a:r>
          </a:p>
          <a:p>
            <a:r>
              <a:rPr lang="ru-RU" sz="2400" dirty="0" smtClean="0"/>
              <a:t>Проверка по камерам регистрации нарушений.</a:t>
            </a:r>
          </a:p>
          <a:p>
            <a:r>
              <a:rPr lang="ru-RU" sz="2400" dirty="0" smtClean="0"/>
              <a:t>В перспективе – программа для автоматической фиксации движения на смартфоне с </a:t>
            </a:r>
            <a:r>
              <a:rPr lang="en-US" sz="2400" dirty="0" smtClean="0"/>
              <a:t>GPS</a:t>
            </a:r>
            <a:r>
              <a:rPr lang="ru-RU" sz="2400" dirty="0" smtClean="0"/>
              <a:t> </a:t>
            </a:r>
            <a:r>
              <a:rPr lang="ru-RU" sz="2400" dirty="0" err="1" smtClean="0"/>
              <a:t>трекером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768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Международный опыт контроля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0562" y="285293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Европа</a:t>
            </a:r>
            <a:endParaRPr lang="ru-RU" sz="4000" dirty="0"/>
          </a:p>
        </p:txBody>
      </p:sp>
      <p:pic>
        <p:nvPicPr>
          <p:cNvPr id="2049" name="Picture 1" descr="D:\Сохранить на сервер\Инет\ВДО\VD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572" y="4941168"/>
            <a:ext cx="4714908" cy="147805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43372" y="3573016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Использование тахографов – контрольных устройств учета работы водителей.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34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5" y="260648"/>
            <a:ext cx="7792538" cy="1867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77785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205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Использование тахографов, как средства контроля за соблюдением условий безопасности перевозок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мастер тахограф2</cp:lastModifiedBy>
  <cp:revision>56</cp:revision>
  <dcterms:created xsi:type="dcterms:W3CDTF">2011-11-03T21:28:56Z</dcterms:created>
  <dcterms:modified xsi:type="dcterms:W3CDTF">2016-10-20T14:53:45Z</dcterms:modified>
</cp:coreProperties>
</file>