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00" r:id="rId3"/>
    <p:sldId id="288" r:id="rId4"/>
    <p:sldId id="289" r:id="rId5"/>
    <p:sldId id="291" r:id="rId6"/>
    <p:sldId id="293" r:id="rId7"/>
    <p:sldId id="294" r:id="rId8"/>
    <p:sldId id="301" r:id="rId9"/>
    <p:sldId id="298" r:id="rId10"/>
    <p:sldId id="295" r:id="rId11"/>
    <p:sldId id="299" r:id="rId12"/>
    <p:sldId id="284" r:id="rId13"/>
    <p:sldId id="290" r:id="rId14"/>
    <p:sldId id="292" r:id="rId15"/>
    <p:sldId id="297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0D0D"/>
    <a:srgbClr val="91180B"/>
    <a:srgbClr val="009EE1"/>
    <a:srgbClr val="0093D3"/>
    <a:srgbClr val="4E4E4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40" autoAdjust="0"/>
    <p:restoredTop sz="94664" autoAdjust="0"/>
  </p:normalViewPr>
  <p:slideViewPr>
    <p:cSldViewPr>
      <p:cViewPr varScale="1">
        <p:scale>
          <a:sx n="103" d="100"/>
          <a:sy n="103" d="100"/>
        </p:scale>
        <p:origin x="-109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noProof="1"/>
            </a:lvl1pPr>
          </a:lstStyle>
          <a:p>
            <a:endParaRPr lang="fr-CH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133378A-C3EB-4202-881F-7222F597D2B9}" type="datetime1">
              <a:rPr lang="nl-NL"/>
              <a:pPr/>
              <a:t>1-6-2016</a:t>
            </a:fld>
            <a:endParaRPr lang="nl-NL" noProof="1"/>
          </a:p>
        </p:txBody>
      </p:sp>
      <p:sp>
        <p:nvSpPr>
          <p:cNvPr id="1259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noProof="1"/>
            </a:lvl1pPr>
          </a:lstStyle>
          <a:p>
            <a:endParaRPr lang="fr-CH"/>
          </a:p>
        </p:txBody>
      </p:sp>
      <p:sp>
        <p:nvSpPr>
          <p:cNvPr id="1259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noProof="1"/>
            </a:lvl1pPr>
          </a:lstStyle>
          <a:p>
            <a:fld id="{4FE731D0-95E1-464C-94FE-17809ADC4D85}" type="slidenum">
              <a:rPr/>
              <a:pPr/>
              <a:t>‹#›</a:t>
            </a:fld>
            <a:endParaRPr lang="fr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C75A57C-60A6-4E16-85DD-2AD8DF3D0CBA}" type="datetime1">
              <a:rPr lang="en-US"/>
              <a:pPr/>
              <a:t>6/1/2016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nl-NL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D31D9CB-E49E-4180-81F9-A2342EAB3B8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155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0" name="Picture 7" descr="pijl_groot.gif                                                 0006B6EEBSP One                        C1F137BD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676525"/>
            <a:ext cx="214313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200" b="1" smtClean="0"/>
            </a:lvl1pPr>
          </a:lstStyle>
          <a:p>
            <a:r>
              <a:rPr lang="en-US" smtClean="0"/>
              <a:t>Titel</a:t>
            </a:r>
          </a:p>
        </p:txBody>
      </p:sp>
      <p:sp>
        <p:nvSpPr>
          <p:cNvPr id="16397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4213" y="3573463"/>
            <a:ext cx="7775575" cy="1752600"/>
          </a:xfrm>
        </p:spPr>
        <p:txBody>
          <a:bodyPr/>
          <a:lstStyle>
            <a:lvl1pPr marL="0" indent="0">
              <a:defRPr sz="2400" smtClean="0"/>
            </a:lvl1pPr>
          </a:lstStyle>
          <a:p>
            <a:r>
              <a:rPr lang="en-US" smtClean="0"/>
              <a:t>Ondertitel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581B56-EF7F-48AE-8EB1-1BF0111B036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nl-NL"/>
              <a:t>Huib van Essen, 20 October 2011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365B35-6626-41D9-A893-49F1922AAAB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nl-NL"/>
              <a:t>Huib van Essen, 20 October 2011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69ABA2-389B-411D-B4A2-7E99DF88A16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nl-NL"/>
              <a:t>Huib van Essen, 20 October 2011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4213" y="1773238"/>
            <a:ext cx="3811587" cy="4464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773238"/>
            <a:ext cx="3811588" cy="4464050"/>
          </a:xfrm>
        </p:spPr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388350" y="6381750"/>
            <a:ext cx="504825" cy="287338"/>
          </a:xfrm>
        </p:spPr>
        <p:txBody>
          <a:bodyPr/>
          <a:lstStyle>
            <a:lvl1pPr>
              <a:defRPr/>
            </a:lvl1pPr>
          </a:lstStyle>
          <a:p>
            <a:fld id="{85569D25-5410-4070-B3BE-7C601C88C60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211638" y="6381750"/>
            <a:ext cx="4192587" cy="331788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Huib van Essen, 20 October 2011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4213" y="1773238"/>
            <a:ext cx="7775575" cy="4464050"/>
          </a:xfrm>
        </p:spPr>
        <p:txBody>
          <a:bodyPr/>
          <a:lstStyle/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388350" y="6381750"/>
            <a:ext cx="504825" cy="287338"/>
          </a:xfrm>
        </p:spPr>
        <p:txBody>
          <a:bodyPr/>
          <a:lstStyle>
            <a:lvl1pPr>
              <a:defRPr/>
            </a:lvl1pPr>
          </a:lstStyle>
          <a:p>
            <a:fld id="{E94840DF-136E-4994-B645-BF743D40269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11638" y="6381750"/>
            <a:ext cx="4192587" cy="331788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Huib van Essen, 20 October 2011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5292F2-8630-45B8-A886-1029A658DA9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nl-NL"/>
              <a:t>Huib van Essen, 20 October 2011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16351E-2F5B-4A20-AACF-F978DA3B8CD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nl-NL"/>
              <a:t>Huib van Essen, 20 October 2011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FB871B-B00F-4A55-85C8-20EF39AE59F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nl-NL"/>
              <a:t>Huib van Essen, 20 October 2011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1986A2-2ED2-425F-81A2-256D901CEBB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nl-NL"/>
              <a:t>Huib van Essen, 20 October 2011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188D1D-638B-4558-87C9-927729B34B7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nl-NL"/>
              <a:t>Huib van Essen, 20 October 2011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189696-E11C-4490-8E29-9121BDC1B8E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nl-NL"/>
              <a:t>Huib van Essen, 20 October 2011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F0F6A3-C33D-48A2-BC98-517F5615DB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nl-NL"/>
              <a:t>Huib van Essen, 20 October 2011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5F9259-A5E9-4614-949E-710D302B987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nl-NL"/>
              <a:t>Huib van Essen, 20 October 2011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" name="Picture 20" descr="2de pp achtergrond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-33338" y="0"/>
            <a:ext cx="9177338" cy="68834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Hier komt de titel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8350" y="6381750"/>
            <a:ext cx="504825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2"/>
                </a:solidFill>
                <a:latin typeface="Trebuchet MS" pitchFamily="34" charset="0"/>
              </a:defRPr>
            </a:lvl1pPr>
          </a:lstStyle>
          <a:p>
            <a:fld id="{91DBC41C-A85D-40A2-AA1F-33A6F9FFF825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4" name="Picture 5" descr="pijl.gif                                                       0006B6EEBSP One                        C1F137BD: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468313" y="1052513"/>
            <a:ext cx="169862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8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773238"/>
            <a:ext cx="7775575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 om de opmaakprofielen van de modeltekst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11638" y="6381750"/>
            <a:ext cx="4192587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bg2"/>
                </a:solidFill>
                <a:latin typeface="Trebuchet MS" pitchFamily="34" charset="0"/>
              </a:defRPr>
            </a:lvl1pPr>
          </a:lstStyle>
          <a:p>
            <a:r>
              <a:rPr lang="nl-NL"/>
              <a:t>Huib van Essen, 20 October 2011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61" r:id="rId13"/>
    <p:sldLayoutId id="2147483662" r:id="rId14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4E4E4E"/>
          </a:solidFill>
          <a:latin typeface="Trebuchet MS" pitchFamily="34" charset="0"/>
          <a:ea typeface="ＭＳ Ｐゴシック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4E4E4E"/>
          </a:solidFill>
          <a:latin typeface="Trebuchet MS" pitchFamily="34" charset="0"/>
          <a:ea typeface="ＭＳ Ｐゴシック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4E4E4E"/>
          </a:solidFill>
          <a:latin typeface="Trebuchet MS" pitchFamily="34" charset="0"/>
          <a:ea typeface="ＭＳ Ｐゴシック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4E4E4E"/>
          </a:solidFill>
          <a:latin typeface="Trebuchet MS" pitchFamily="34" charset="0"/>
          <a:ea typeface="ＭＳ Ｐゴシック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4E4E4E"/>
          </a:solidFill>
          <a:latin typeface="Trebuchet MS" pitchFamily="34" charset="0"/>
          <a:ea typeface="ＭＳ Ｐゴシック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EE1"/>
        </a:buClr>
        <a:defRPr sz="1700">
          <a:solidFill>
            <a:srgbClr val="4E4E4E"/>
          </a:solidFill>
          <a:latin typeface="Trebuchet MS" pitchFamily="34" charset="0"/>
          <a:ea typeface="ＭＳ Ｐゴシック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EE1"/>
        </a:buClr>
        <a:buChar char="•"/>
        <a:defRPr sz="1700">
          <a:solidFill>
            <a:schemeClr val="bg2"/>
          </a:solidFill>
          <a:latin typeface="Trebuchet MS" pitchFamily="34" charset="0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3D3"/>
        </a:buClr>
        <a:buFont typeface="Trebuchet MS" pitchFamily="34" charset="0"/>
        <a:buChar char="–"/>
        <a:defRPr sz="1700">
          <a:solidFill>
            <a:schemeClr val="bg2"/>
          </a:solidFill>
          <a:latin typeface="Trebuchet MS" pitchFamily="34" charset="0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700">
          <a:solidFill>
            <a:schemeClr val="bg2"/>
          </a:solidFill>
          <a:latin typeface="Trebuchet MS" pitchFamily="34" charset="0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700">
          <a:solidFill>
            <a:schemeClr val="bg2"/>
          </a:solidFill>
          <a:latin typeface="Trebuchet MS" pitchFamily="34" charset="0"/>
          <a:ea typeface="ＭＳ Ｐゴシック" pitchFamily="-112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//upload.wikimedia.org/wikipedia/commons/e/ed/Van_Hool_waterstofbus.jpg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//upload.wikimedia.org/wikipedia/commons/e/ed/Van_Hool_waterstofbus.jpg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nl-NL" sz="3800"/>
              <a:t>Bus and coach transport</a:t>
            </a:r>
            <a:br>
              <a:rPr lang="nl-NL" sz="3800"/>
            </a:br>
            <a:r>
              <a:rPr lang="nl-NL" sz="3800"/>
              <a:t>for greening mobility</a:t>
            </a:r>
            <a:br>
              <a:rPr lang="nl-NL" sz="3800"/>
            </a:br>
            <a:endParaRPr lang="nl-NL" sz="380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/>
              <a:t>Contribution to the</a:t>
            </a:r>
            <a:br>
              <a:rPr lang="en-US"/>
            </a:br>
            <a:r>
              <a:rPr lang="en-US"/>
              <a:t>European Bus and Coach Forum 2011</a:t>
            </a:r>
            <a:endParaRPr lang="nl-NL"/>
          </a:p>
          <a:p>
            <a:pPr algn="ctr"/>
            <a:endParaRPr lang="nl-NL"/>
          </a:p>
          <a:p>
            <a:pPr algn="ctr"/>
            <a:r>
              <a:rPr lang="nl-NL" sz="1800"/>
              <a:t>Huib van Essen, 20 October 2011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fld id="{094B02A3-4AF7-40FF-9D48-875FD5AA7C4E}" type="slidenum">
              <a:rPr lang="en-US"/>
              <a:pPr/>
              <a:t>10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nl-NL"/>
              <a:t>Huib van Essen, 20 October 2011</a:t>
            </a:r>
          </a:p>
        </p:txBody>
      </p:sp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Elements of a policy framework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Generic instruments:</a:t>
            </a:r>
          </a:p>
          <a:p>
            <a:pPr lvl="1"/>
            <a:r>
              <a:rPr lang="en-GB" smtClean="0">
                <a:ea typeface="ＭＳ Ｐゴシック" pitchFamily="34" charset="-128"/>
              </a:rPr>
              <a:t>Harmonized fuel and carbon taxes, ETS, road pricing</a:t>
            </a:r>
          </a:p>
          <a:p>
            <a:r>
              <a:rPr lang="en-GB" smtClean="0"/>
              <a:t>Stimulation of bus and coach transport:</a:t>
            </a:r>
          </a:p>
          <a:p>
            <a:pPr lvl="1"/>
            <a:r>
              <a:rPr lang="en-GB" smtClean="0">
                <a:ea typeface="ＭＳ Ｐゴシック" pitchFamily="34" charset="-128"/>
              </a:rPr>
              <a:t>Infrastructure such as bus/coach lanes, P+R, terminals</a:t>
            </a:r>
          </a:p>
          <a:p>
            <a:pPr lvl="1"/>
            <a:r>
              <a:rPr lang="en-GB" smtClean="0">
                <a:ea typeface="ＭＳ Ｐゴシック" pitchFamily="34" charset="-128"/>
              </a:rPr>
              <a:t>Opening of intercity coach markets</a:t>
            </a:r>
          </a:p>
          <a:p>
            <a:pPr lvl="1"/>
            <a:r>
              <a:rPr lang="en-GB" smtClean="0">
                <a:ea typeface="ＭＳ Ｐゴシック" pitchFamily="34" charset="-128"/>
              </a:rPr>
              <a:t>Improving regulation regarding driving times and rest periods</a:t>
            </a:r>
          </a:p>
          <a:p>
            <a:pPr lvl="1"/>
            <a:r>
              <a:rPr lang="en-GB" smtClean="0">
                <a:ea typeface="ＭＳ Ｐゴシック" pitchFamily="34" charset="-128"/>
              </a:rPr>
              <a:t>Harmonization of VAT rates across all modes</a:t>
            </a:r>
          </a:p>
          <a:p>
            <a:pPr lvl="1"/>
            <a:r>
              <a:rPr lang="en-GB" smtClean="0">
                <a:ea typeface="ＭＳ Ｐゴシック" pitchFamily="34" charset="-128"/>
              </a:rPr>
              <a:t>Promotion of collective transport modes</a:t>
            </a:r>
          </a:p>
          <a:p>
            <a:r>
              <a:rPr lang="en-GB" smtClean="0"/>
              <a:t>Policy instruments aimed at passenger cars:</a:t>
            </a:r>
          </a:p>
          <a:p>
            <a:pPr lvl="1"/>
            <a:r>
              <a:rPr lang="en-GB" smtClean="0">
                <a:ea typeface="ＭＳ Ｐゴシック" pitchFamily="34" charset="-128"/>
              </a:rPr>
              <a:t>Parking policies, congestion pricing and taxation</a:t>
            </a:r>
          </a:p>
          <a:p>
            <a:pPr lvl="1"/>
            <a:r>
              <a:rPr lang="en-GB" smtClean="0">
                <a:ea typeface="ＭＳ Ｐゴシック" pitchFamily="34" charset="-128"/>
              </a:rPr>
              <a:t>Harmonization of speed policy (e.g. motorway speeds of 90-100 km/h)</a:t>
            </a:r>
          </a:p>
          <a:p>
            <a:pPr lvl="1"/>
            <a:r>
              <a:rPr lang="en-GB" smtClean="0">
                <a:ea typeface="ＭＳ Ｐゴシック" pitchFamily="34" charset="-128"/>
              </a:rPr>
              <a:t>Car-free and environmental zones</a:t>
            </a:r>
          </a:p>
          <a:p>
            <a:r>
              <a:rPr lang="en-GB" smtClean="0"/>
              <a:t>Policies for improving the environmental performance of bus and coach</a:t>
            </a:r>
            <a:endParaRPr lang="nl-NL" smtClean="0"/>
          </a:p>
        </p:txBody>
      </p:sp>
      <p:pic>
        <p:nvPicPr>
          <p:cNvPr id="167943" name="Picture 7" descr="superbus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188913"/>
            <a:ext cx="2843213" cy="12493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fld id="{7ED38FB5-78CF-4009-A89E-2E2C62A2E776}" type="slidenum">
              <a:rPr lang="en-US"/>
              <a:pPr/>
              <a:t>11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nl-NL"/>
              <a:t>Huib van Essen, 20 October 2011</a:t>
            </a:r>
          </a:p>
        </p:txBody>
      </p:sp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Main conclusions and recommendations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nl-NL" smtClean="0"/>
              <a:t>Coach:</a:t>
            </a:r>
          </a:p>
          <a:p>
            <a:pPr lvl="1"/>
            <a:r>
              <a:rPr lang="nl-NL" smtClean="0">
                <a:ea typeface="ＭＳ Ｐゴシック" pitchFamily="34" charset="-128"/>
              </a:rPr>
              <a:t>Lowest CO</a:t>
            </a:r>
            <a:r>
              <a:rPr lang="nl-NL" baseline="-25000" smtClean="0">
                <a:ea typeface="ＭＳ Ｐゴシック" pitchFamily="34" charset="-128"/>
              </a:rPr>
              <a:t>2</a:t>
            </a:r>
            <a:r>
              <a:rPr lang="nl-NL" smtClean="0">
                <a:ea typeface="ＭＳ Ｐゴシック" pitchFamily="34" charset="-128"/>
              </a:rPr>
              <a:t> emissions of all long distance modes (with E-trains)</a:t>
            </a:r>
          </a:p>
          <a:p>
            <a:pPr lvl="1"/>
            <a:r>
              <a:rPr lang="nl-NL" smtClean="0">
                <a:ea typeface="ＭＳ Ｐゴシック" pitchFamily="34" charset="-128"/>
              </a:rPr>
              <a:t>Competitive pollutant emissions</a:t>
            </a:r>
          </a:p>
          <a:p>
            <a:pPr>
              <a:buFontTx/>
              <a:buChar char="•"/>
            </a:pPr>
            <a:r>
              <a:rPr lang="nl-NL" smtClean="0"/>
              <a:t>Public transport buses:</a:t>
            </a:r>
          </a:p>
          <a:p>
            <a:pPr lvl="1"/>
            <a:r>
              <a:rPr lang="nl-NL" smtClean="0">
                <a:ea typeface="ＭＳ Ｐゴシック" pitchFamily="34" charset="-128"/>
              </a:rPr>
              <a:t>CO</a:t>
            </a:r>
            <a:r>
              <a:rPr lang="nl-NL" baseline="-25000" smtClean="0">
                <a:ea typeface="ＭＳ Ｐゴシック" pitchFamily="34" charset="-128"/>
              </a:rPr>
              <a:t>2</a:t>
            </a:r>
            <a:r>
              <a:rPr lang="nl-NL" smtClean="0">
                <a:ea typeface="ＭＳ Ｐゴシック" pitchFamily="34" charset="-128"/>
              </a:rPr>
              <a:t> emissions lower than cars</a:t>
            </a:r>
          </a:p>
          <a:p>
            <a:pPr lvl="1"/>
            <a:r>
              <a:rPr lang="nl-NL" smtClean="0">
                <a:ea typeface="ＭＳ Ｐゴシック" pitchFamily="34" charset="-128"/>
              </a:rPr>
              <a:t>Relatively high pollutant emissions</a:t>
            </a:r>
          </a:p>
          <a:p>
            <a:pPr>
              <a:buFontTx/>
              <a:buChar char="•"/>
            </a:pPr>
            <a:r>
              <a:rPr lang="nl-NL" smtClean="0"/>
              <a:t>Further decarbonization and emission reductions needed</a:t>
            </a:r>
          </a:p>
          <a:p>
            <a:pPr>
              <a:buFontTx/>
              <a:buChar char="•"/>
            </a:pPr>
            <a:r>
              <a:rPr lang="nl-NL" smtClean="0"/>
              <a:t>Bus and coach have potential to contribute to White Paper targets</a:t>
            </a:r>
          </a:p>
          <a:p>
            <a:pPr>
              <a:buFontTx/>
              <a:buChar char="•"/>
            </a:pPr>
            <a:r>
              <a:rPr lang="nl-NL" smtClean="0"/>
              <a:t>No clear vision on collective bus and coach transport in White Paper</a:t>
            </a:r>
          </a:p>
          <a:p>
            <a:endParaRPr lang="nl-NL" smtClean="0"/>
          </a:p>
          <a:p>
            <a:pPr>
              <a:spcBef>
                <a:spcPct val="10000"/>
              </a:spcBef>
              <a:buClr>
                <a:srgbClr val="0093D3"/>
              </a:buClr>
              <a:buFont typeface="Wingdings" pitchFamily="2" charset="2"/>
              <a:buChar char="Ø"/>
            </a:pPr>
            <a:r>
              <a:rPr lang="nl-NL" smtClean="0"/>
              <a:t>Development of a clear ambitious realistic vision on the role of bus and coach in the future of transport Europe needed</a:t>
            </a:r>
          </a:p>
          <a:p>
            <a:endParaRPr lang="nl-NL" smtClean="0"/>
          </a:p>
          <a:p>
            <a:pPr>
              <a:buFontTx/>
              <a:buChar char="•"/>
            </a:pPr>
            <a:endParaRPr lang="nl-NL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A90F57-E87D-416C-8492-22663EBECD8E}" type="slidenum">
              <a:rPr lang="en-US"/>
              <a:pPr/>
              <a:t>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Huib van Essen, 20 October 2011</a:t>
            </a:r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Questions?</a:t>
            </a:r>
          </a:p>
        </p:txBody>
      </p:sp>
      <p:sp>
        <p:nvSpPr>
          <p:cNvPr id="150533" name="AutoShape 5" descr="Z"/>
          <p:cNvSpPr>
            <a:spLocks noChangeAspect="1" noChangeArrowheads="1"/>
          </p:cNvSpPr>
          <p:nvPr/>
        </p:nvSpPr>
        <p:spPr bwMode="auto">
          <a:xfrm>
            <a:off x="3871913" y="2833688"/>
            <a:ext cx="1400175" cy="1190625"/>
          </a:xfrm>
          <a:prstGeom prst="rect">
            <a:avLst/>
          </a:prstGeom>
          <a:noFill/>
        </p:spPr>
        <p:txBody>
          <a:bodyPr/>
          <a:lstStyle/>
          <a:p>
            <a:endParaRPr lang="fr-CH"/>
          </a:p>
        </p:txBody>
      </p:sp>
      <p:pic>
        <p:nvPicPr>
          <p:cNvPr id="150535" name="Picture 7" descr="question"/>
          <p:cNvPicPr>
            <a:picLocks noChangeAspect="1" noChangeArrowheads="1"/>
          </p:cNvPicPr>
          <p:nvPr/>
        </p:nvPicPr>
        <p:blipFill>
          <a:blip r:embed="rId3"/>
          <a:srcRect l="21417" b="9752"/>
          <a:stretch>
            <a:fillRect/>
          </a:stretch>
        </p:blipFill>
        <p:spPr bwMode="auto">
          <a:xfrm>
            <a:off x="2916238" y="1268413"/>
            <a:ext cx="4491037" cy="43926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fld id="{CF8D7680-879D-4BC3-9B5C-C0BB79945518}" type="slidenum">
              <a:rPr lang="en-US"/>
              <a:pPr/>
              <a:t>13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nl-NL"/>
              <a:t>Huib van Essen, 20 October 2011</a:t>
            </a:r>
          </a:p>
        </p:txBody>
      </p:sp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Pollutant (NO</a:t>
            </a:r>
            <a:r>
              <a:rPr lang="nl-NL" baseline="-25000" smtClean="0"/>
              <a:t>x</a:t>
            </a:r>
            <a:r>
              <a:rPr lang="nl-NL" smtClean="0"/>
              <a:t>) emissions - short distance</a:t>
            </a:r>
          </a:p>
        </p:txBody>
      </p:sp>
      <p:pic>
        <p:nvPicPr>
          <p:cNvPr id="16282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773238"/>
            <a:ext cx="7848600" cy="437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fld id="{9E26A94C-6B89-4AC8-86CF-DC7E00F4E166}" type="slidenum">
              <a:rPr lang="en-US"/>
              <a:pPr/>
              <a:t>14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nl-NL"/>
              <a:t>Huib van Essen, 20 October 2011</a:t>
            </a:r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Pollutant (NO</a:t>
            </a:r>
            <a:r>
              <a:rPr lang="nl-NL" baseline="-25000" smtClean="0"/>
              <a:t>x</a:t>
            </a:r>
            <a:r>
              <a:rPr lang="nl-NL" smtClean="0"/>
              <a:t>) emissions - long distance</a:t>
            </a:r>
          </a:p>
        </p:txBody>
      </p:sp>
      <p:pic>
        <p:nvPicPr>
          <p:cNvPr id="16486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557338"/>
            <a:ext cx="6840537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fld id="{0B7EF9EF-D3DA-4B2D-B596-4F96EA5C5617}" type="slidenum">
              <a:rPr lang="en-US"/>
              <a:pPr/>
              <a:t>15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nl-NL"/>
              <a:t>Huib van Essen, 20 October 2011</a:t>
            </a:r>
          </a:p>
        </p:txBody>
      </p:sp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Options for decarbonizing buses and coaches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smtClean="0"/>
              <a:t>Improving energy efficiency of conventional vehicles:</a:t>
            </a:r>
          </a:p>
          <a:p>
            <a:pPr>
              <a:buFontTx/>
              <a:buChar char="•"/>
            </a:pPr>
            <a:r>
              <a:rPr lang="en-GB" smtClean="0"/>
              <a:t>Engine and transmission, including hybridization (city buses)</a:t>
            </a:r>
          </a:p>
          <a:p>
            <a:pPr>
              <a:buFontTx/>
              <a:buChar char="•"/>
            </a:pPr>
            <a:r>
              <a:rPr lang="en-GB" smtClean="0"/>
              <a:t>Aerodynamics and Rolling resistance of tyres</a:t>
            </a:r>
          </a:p>
          <a:p>
            <a:pPr>
              <a:buFontTx/>
              <a:buChar char="•"/>
            </a:pPr>
            <a:r>
              <a:rPr lang="en-GB" smtClean="0"/>
              <a:t>Eco-driving</a:t>
            </a:r>
          </a:p>
          <a:p>
            <a:endParaRPr lang="en-GB" smtClean="0"/>
          </a:p>
          <a:p>
            <a:r>
              <a:rPr lang="en-GB" b="1" smtClean="0"/>
              <a:t>Shift to alternative energy carriers:</a:t>
            </a:r>
          </a:p>
          <a:p>
            <a:pPr>
              <a:buFontTx/>
              <a:buChar char="•"/>
            </a:pPr>
            <a:r>
              <a:rPr lang="en-GB" smtClean="0"/>
              <a:t>Gas (LNG, CNG, Bio-gas)</a:t>
            </a:r>
          </a:p>
          <a:p>
            <a:pPr>
              <a:buFontTx/>
              <a:buChar char="•"/>
            </a:pPr>
            <a:r>
              <a:rPr lang="en-GB" smtClean="0"/>
              <a:t>Bio-fuels</a:t>
            </a:r>
          </a:p>
          <a:p>
            <a:pPr>
              <a:buFontTx/>
              <a:buChar char="•"/>
            </a:pPr>
            <a:r>
              <a:rPr lang="en-GB" smtClean="0"/>
              <a:t>Electricity</a:t>
            </a:r>
          </a:p>
          <a:p>
            <a:pPr>
              <a:buFontTx/>
              <a:buChar char="•"/>
            </a:pPr>
            <a:r>
              <a:rPr lang="en-GB" smtClean="0"/>
              <a:t>Hydrogen</a:t>
            </a:r>
          </a:p>
          <a:p>
            <a:pPr>
              <a:buFontTx/>
              <a:buChar char="•"/>
            </a:pPr>
            <a:endParaRPr lang="en-GB" smtClean="0"/>
          </a:p>
          <a:p>
            <a:r>
              <a:rPr lang="en-GB" b="1" smtClean="0"/>
              <a:t>Logistic optimizations (higher occupancy rates)</a:t>
            </a:r>
          </a:p>
          <a:p>
            <a:endParaRPr lang="nl-NL" b="1" smtClean="0"/>
          </a:p>
        </p:txBody>
      </p:sp>
      <p:pic>
        <p:nvPicPr>
          <p:cNvPr id="169994" name="Picture 10" descr="Bestand:Van Hool waterstofbus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9338" y="3429000"/>
            <a:ext cx="3665537" cy="1054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fld id="{E141D712-B717-41B2-8D29-E489F3DC0C05}" type="slidenum">
              <a:rPr lang="en-US"/>
              <a:pPr/>
              <a:t>2</a:t>
            </a:fld>
            <a:endParaRPr lang="en-US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nl-NL"/>
              <a:t>Huib van Essen, 20 October 2011</a:t>
            </a:r>
          </a:p>
        </p:txBody>
      </p:sp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The great challenge of decarbonizing transport requires low-carbon technology </a:t>
            </a:r>
            <a:r>
              <a:rPr lang="nl-NL" i="1" smtClean="0"/>
              <a:t>and</a:t>
            </a:r>
            <a:r>
              <a:rPr lang="nl-NL" smtClean="0"/>
              <a:t> decoupling</a:t>
            </a:r>
          </a:p>
        </p:txBody>
      </p:sp>
      <p:grpSp>
        <p:nvGrpSpPr>
          <p:cNvPr id="174084" name="Group 4"/>
          <p:cNvGrpSpPr>
            <a:grpSpLocks/>
          </p:cNvGrpSpPr>
          <p:nvPr/>
        </p:nvGrpSpPr>
        <p:grpSpPr bwMode="auto">
          <a:xfrm>
            <a:off x="971550" y="1628775"/>
            <a:ext cx="7056438" cy="4510088"/>
            <a:chOff x="385" y="955"/>
            <a:chExt cx="4445" cy="2841"/>
          </a:xfrm>
        </p:grpSpPr>
        <p:pic>
          <p:nvPicPr>
            <p:cNvPr id="174085" name="Picture 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5" y="955"/>
              <a:ext cx="4445" cy="28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74086" name="Group 6"/>
            <p:cNvGrpSpPr>
              <a:grpSpLocks/>
            </p:cNvGrpSpPr>
            <p:nvPr/>
          </p:nvGrpSpPr>
          <p:grpSpPr bwMode="auto">
            <a:xfrm>
              <a:off x="1429" y="1525"/>
              <a:ext cx="1870" cy="1800"/>
              <a:chOff x="3287" y="2857"/>
              <a:chExt cx="5797" cy="4500"/>
            </a:xfrm>
          </p:grpSpPr>
          <p:sp>
            <p:nvSpPr>
              <p:cNvPr id="174087" name="Text Box 7"/>
              <p:cNvSpPr txBox="1">
                <a:spLocks noChangeArrowheads="1"/>
              </p:cNvSpPr>
              <p:nvPr/>
            </p:nvSpPr>
            <p:spPr bwMode="auto">
              <a:xfrm>
                <a:off x="5905" y="2857"/>
                <a:ext cx="3179" cy="54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nl-NL" sz="1200" b="1">
                    <a:latin typeface="Trebuchet MS" pitchFamily="34" charset="0"/>
                  </a:rPr>
                  <a:t>Total CO</a:t>
                </a:r>
                <a:r>
                  <a:rPr lang="nl-NL" sz="1200" b="1" baseline="-25000">
                    <a:latin typeface="Trebuchet MS" pitchFamily="34" charset="0"/>
                  </a:rPr>
                  <a:t>2</a:t>
                </a:r>
                <a:r>
                  <a:rPr lang="nl-NL" sz="1200" b="1">
                    <a:latin typeface="Trebuchet MS" pitchFamily="34" charset="0"/>
                  </a:rPr>
                  <a:t> emissions</a:t>
                </a:r>
                <a:endParaRPr lang="nl-NL" u="sng"/>
              </a:p>
            </p:txBody>
          </p:sp>
          <p:sp>
            <p:nvSpPr>
              <p:cNvPr id="174088" name="Text Box 8"/>
              <p:cNvSpPr txBox="1">
                <a:spLocks noChangeArrowheads="1"/>
              </p:cNvSpPr>
              <p:nvPr/>
            </p:nvSpPr>
            <p:spPr bwMode="auto">
              <a:xfrm>
                <a:off x="3287" y="6817"/>
                <a:ext cx="3366" cy="54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nl-NL" sz="1200" b="1">
                    <a:latin typeface="Trebuchet MS" pitchFamily="34" charset="0"/>
                  </a:rPr>
                  <a:t>CO</a:t>
                </a:r>
                <a:r>
                  <a:rPr lang="nl-NL" sz="1200" b="1" baseline="-25000">
                    <a:latin typeface="Trebuchet MS" pitchFamily="34" charset="0"/>
                  </a:rPr>
                  <a:t>2</a:t>
                </a:r>
                <a:r>
                  <a:rPr lang="nl-NL" sz="1200" b="1">
                    <a:latin typeface="Trebuchet MS" pitchFamily="34" charset="0"/>
                  </a:rPr>
                  <a:t> emissions</a:t>
                </a:r>
                <a:br>
                  <a:rPr lang="nl-NL" sz="1200" b="1">
                    <a:latin typeface="Trebuchet MS" pitchFamily="34" charset="0"/>
                  </a:rPr>
                </a:br>
                <a:r>
                  <a:rPr lang="nl-NL" sz="1200" b="1">
                    <a:latin typeface="Trebuchet MS" pitchFamily="34" charset="0"/>
                  </a:rPr>
                  <a:t>of transport</a:t>
                </a:r>
              </a:p>
              <a:p>
                <a:endParaRPr lang="nl-NL" u="sng"/>
              </a:p>
            </p:txBody>
          </p: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fld id="{63E21617-CAEB-4899-9BB4-0C1B114F5FB3}" type="slidenum">
              <a:rPr lang="en-US"/>
              <a:pPr/>
              <a:t>3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nl-NL"/>
              <a:t>Huib van Essen, 20 October 2011</a:t>
            </a:r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Environmental performance of transport modes: how to compare?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nl-NL" smtClean="0"/>
              <a:t>Types of impacts:</a:t>
            </a:r>
          </a:p>
          <a:p>
            <a:pPr lvl="1"/>
            <a:r>
              <a:rPr lang="nl-NL" smtClean="0">
                <a:ea typeface="ＭＳ Ｐゴシック" pitchFamily="34" charset="-128"/>
              </a:rPr>
              <a:t>Emissions: CO</a:t>
            </a:r>
            <a:r>
              <a:rPr lang="nl-NL" baseline="-25000" smtClean="0">
                <a:ea typeface="ＭＳ Ｐゴシック" pitchFamily="34" charset="-128"/>
              </a:rPr>
              <a:t>2</a:t>
            </a:r>
            <a:r>
              <a:rPr lang="nl-NL" smtClean="0">
                <a:ea typeface="ＭＳ Ｐゴシック" pitchFamily="34" charset="-128"/>
              </a:rPr>
              <a:t> (climate change), NO</a:t>
            </a:r>
            <a:r>
              <a:rPr lang="nl-NL" baseline="-25000" smtClean="0">
                <a:ea typeface="ＭＳ Ｐゴシック" pitchFamily="34" charset="-128"/>
              </a:rPr>
              <a:t>x</a:t>
            </a:r>
            <a:r>
              <a:rPr lang="nl-NL" smtClean="0">
                <a:ea typeface="ＭＳ Ｐゴシック" pitchFamily="34" charset="-128"/>
              </a:rPr>
              <a:t>, PM (air quality)</a:t>
            </a:r>
          </a:p>
          <a:p>
            <a:pPr lvl="1"/>
            <a:r>
              <a:rPr lang="nl-NL" smtClean="0">
                <a:ea typeface="ＭＳ Ｐゴシック" pitchFamily="34" charset="-128"/>
              </a:rPr>
              <a:t>Other environmental impacts: noise, upstream emissions</a:t>
            </a:r>
          </a:p>
          <a:p>
            <a:pPr lvl="1"/>
            <a:r>
              <a:rPr lang="nl-NL" smtClean="0">
                <a:ea typeface="ＭＳ Ｐゴシック" pitchFamily="34" charset="-128"/>
              </a:rPr>
              <a:t>Other socio-economic impacts: accidents and congestion</a:t>
            </a:r>
          </a:p>
          <a:p>
            <a:pPr lvl="1">
              <a:buFontTx/>
              <a:buNone/>
            </a:pPr>
            <a:endParaRPr lang="nl-NL" smtClean="0">
              <a:ea typeface="ＭＳ Ｐゴシック" pitchFamily="34" charset="-128"/>
            </a:endParaRPr>
          </a:p>
          <a:p>
            <a:pPr>
              <a:buFontTx/>
              <a:buChar char="•"/>
            </a:pPr>
            <a:r>
              <a:rPr lang="nl-NL" smtClean="0"/>
              <a:t>Fair comparisons require:</a:t>
            </a:r>
          </a:p>
          <a:p>
            <a:pPr lvl="1"/>
            <a:r>
              <a:rPr lang="nl-NL" smtClean="0">
                <a:ea typeface="ＭＳ Ｐゴシック" pitchFamily="34" charset="-128"/>
              </a:rPr>
              <a:t>Well-to-wheel approach</a:t>
            </a:r>
          </a:p>
          <a:p>
            <a:pPr lvl="1"/>
            <a:r>
              <a:rPr lang="nl-NL" smtClean="0">
                <a:ea typeface="ＭＳ Ｐゴシック" pitchFamily="34" charset="-128"/>
              </a:rPr>
              <a:t>Real life emission factors</a:t>
            </a:r>
          </a:p>
          <a:p>
            <a:pPr lvl="1"/>
            <a:r>
              <a:rPr lang="nl-NL" smtClean="0">
                <a:ea typeface="ＭＳ Ｐゴシック" pitchFamily="34" charset="-128"/>
              </a:rPr>
              <a:t>Door-to-door</a:t>
            </a:r>
          </a:p>
          <a:p>
            <a:pPr lvl="1"/>
            <a:r>
              <a:rPr lang="nl-NL" smtClean="0">
                <a:ea typeface="ＭＳ Ｐゴシック" pitchFamily="34" charset="-128"/>
              </a:rPr>
              <a:t>Detour factors</a:t>
            </a:r>
          </a:p>
          <a:p>
            <a:pPr lvl="1"/>
            <a:r>
              <a:rPr lang="nl-NL" smtClean="0">
                <a:ea typeface="ＭＳ Ｐゴシック" pitchFamily="34" charset="-128"/>
              </a:rPr>
              <a:t>Realistic occupancy rates and empty driving</a:t>
            </a:r>
          </a:p>
          <a:p>
            <a:pPr lvl="1"/>
            <a:endParaRPr lang="nl-NL" smtClean="0">
              <a:ea typeface="ＭＳ Ｐゴシック" pitchFamily="34" charset="-128"/>
            </a:endParaRPr>
          </a:p>
          <a:p>
            <a:pPr>
              <a:buFontTx/>
              <a:buChar char="•"/>
            </a:pPr>
            <a:endParaRPr lang="nl-NL" smtClean="0"/>
          </a:p>
        </p:txBody>
      </p:sp>
      <p:pic>
        <p:nvPicPr>
          <p:cNvPr id="160774" name="Picture 6" descr="waterstofbus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644900"/>
            <a:ext cx="2524125" cy="1892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fld id="{099FCA5B-D894-4D8A-857A-27D5D454BD68}" type="slidenum">
              <a:rPr lang="en-US"/>
              <a:pPr/>
              <a:t>4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nl-NL"/>
              <a:t>Huib van Essen, 20 October 2011</a:t>
            </a:r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20713"/>
            <a:ext cx="7772400" cy="1143000"/>
          </a:xfrm>
        </p:spPr>
        <p:txBody>
          <a:bodyPr/>
          <a:lstStyle/>
          <a:p>
            <a:r>
              <a:rPr lang="nl-NL" smtClean="0"/>
              <a:t>GHG emissions - short distance transport</a:t>
            </a:r>
          </a:p>
        </p:txBody>
      </p:sp>
      <p:pic>
        <p:nvPicPr>
          <p:cNvPr id="16179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1700213"/>
            <a:ext cx="7561263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fld id="{B1947194-4BFC-43BC-8B31-5D24EACE019E}" type="slidenum">
              <a:rPr lang="en-US"/>
              <a:pPr/>
              <a:t>5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nl-NL"/>
              <a:t>Huib van Essen, 20 October 2011</a:t>
            </a:r>
          </a:p>
        </p:txBody>
      </p:sp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GHG emissions - long distance transport</a:t>
            </a:r>
          </a:p>
        </p:txBody>
      </p:sp>
      <p:pic>
        <p:nvPicPr>
          <p:cNvPr id="163846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1628775"/>
            <a:ext cx="7704138" cy="429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fld id="{33E53E83-DB8A-41C1-850E-0A06EE42E7ED}" type="slidenum">
              <a:rPr lang="en-US"/>
              <a:pPr/>
              <a:t>6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nl-NL"/>
              <a:t>Huib van Essen, 20 October 2011</a:t>
            </a:r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Comparison of modes and future trends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nl-NL" smtClean="0"/>
              <a:t>Occupancy rates decisive</a:t>
            </a:r>
          </a:p>
          <a:p>
            <a:pPr>
              <a:buFontTx/>
              <a:buChar char="•"/>
            </a:pPr>
            <a:r>
              <a:rPr lang="nl-NL" smtClean="0"/>
              <a:t>CO</a:t>
            </a:r>
            <a:r>
              <a:rPr lang="nl-NL" baseline="-25000" smtClean="0"/>
              <a:t>2</a:t>
            </a:r>
            <a:r>
              <a:rPr lang="nl-NL" smtClean="0"/>
              <a:t> reduction for bus &amp; coach:</a:t>
            </a:r>
          </a:p>
          <a:p>
            <a:pPr lvl="1"/>
            <a:r>
              <a:rPr lang="nl-NL" smtClean="0">
                <a:ea typeface="ＭＳ Ｐゴシック" pitchFamily="34" charset="-128"/>
              </a:rPr>
              <a:t>Short term limited, but coaches still among best-in-class</a:t>
            </a:r>
          </a:p>
          <a:p>
            <a:pPr lvl="1"/>
            <a:r>
              <a:rPr lang="nl-NL" smtClean="0">
                <a:ea typeface="ＭＳ Ｐゴシック" pitchFamily="34" charset="-128"/>
              </a:rPr>
              <a:t>Longer term options: fuel efficiency, low carbon energy, logistics </a:t>
            </a:r>
          </a:p>
          <a:p>
            <a:pPr>
              <a:buFontTx/>
              <a:buChar char="•"/>
            </a:pPr>
            <a:r>
              <a:rPr lang="nl-NL" smtClean="0"/>
              <a:t>Air pollutant emission relatively high; will improve with Euro-VI</a:t>
            </a:r>
          </a:p>
          <a:p>
            <a:pPr>
              <a:buFontTx/>
              <a:buChar char="•"/>
            </a:pPr>
            <a:r>
              <a:rPr lang="nl-NL" smtClean="0"/>
              <a:t>Competing modes improve their emission performance:</a:t>
            </a:r>
          </a:p>
          <a:p>
            <a:pPr lvl="1"/>
            <a:r>
              <a:rPr lang="nl-NL" smtClean="0">
                <a:ea typeface="ＭＳ Ｐゴシック" pitchFamily="34" charset="-128"/>
              </a:rPr>
              <a:t>Euro standards</a:t>
            </a:r>
          </a:p>
          <a:p>
            <a:pPr lvl="1"/>
            <a:r>
              <a:rPr lang="nl-NL" smtClean="0">
                <a:ea typeface="ＭＳ Ｐゴシック" pitchFamily="34" charset="-128"/>
              </a:rPr>
              <a:t>CO</a:t>
            </a:r>
            <a:r>
              <a:rPr lang="nl-NL" baseline="-25000" smtClean="0">
                <a:ea typeface="ＭＳ Ｐゴシック" pitchFamily="34" charset="-128"/>
              </a:rPr>
              <a:t>2</a:t>
            </a:r>
            <a:r>
              <a:rPr lang="nl-NL" smtClean="0">
                <a:ea typeface="ＭＳ Ｐゴシック" pitchFamily="34" charset="-128"/>
              </a:rPr>
              <a:t> standards for cars</a:t>
            </a:r>
          </a:p>
          <a:p>
            <a:pPr lvl="1"/>
            <a:r>
              <a:rPr lang="nl-NL" smtClean="0">
                <a:ea typeface="ＭＳ Ｐゴシック" pitchFamily="34" charset="-128"/>
              </a:rPr>
              <a:t>Decarbonization of electricity</a:t>
            </a:r>
          </a:p>
          <a:p>
            <a:pPr>
              <a:buFontTx/>
              <a:buChar char="•"/>
            </a:pPr>
            <a:endParaRPr lang="nl-NL" smtClean="0"/>
          </a:p>
        </p:txBody>
      </p:sp>
      <p:pic>
        <p:nvPicPr>
          <p:cNvPr id="165892" name="Picture 4" descr="Bestand:Van Hool waterstofbus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31913" y="4941888"/>
            <a:ext cx="3889375" cy="111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fld id="{8DC2BEE7-96BF-4BA8-B3A0-EB6D707155DC}" type="slidenum">
              <a:rPr lang="en-US"/>
              <a:pPr/>
              <a:t>7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nl-NL"/>
              <a:t>Huib van Essen, 20 October 2011</a:t>
            </a:r>
          </a:p>
        </p:txBody>
      </p:sp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White Paper on Transport 2011: objectives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GB" smtClean="0"/>
              <a:t>60% GHG reduction in 2050 compared to 1990 (overall: 80-95%)</a:t>
            </a:r>
          </a:p>
          <a:p>
            <a:pPr>
              <a:spcBef>
                <a:spcPct val="10000"/>
              </a:spcBef>
              <a:buClr>
                <a:srgbClr val="0093D3"/>
              </a:buClr>
              <a:buFontTx/>
              <a:buChar char="•"/>
            </a:pPr>
            <a:r>
              <a:rPr lang="en-GB" smtClean="0"/>
              <a:t>No conventional cars in urban areas in 2050; -/-50% in 2030</a:t>
            </a:r>
          </a:p>
          <a:p>
            <a:pPr>
              <a:spcBef>
                <a:spcPct val="10000"/>
              </a:spcBef>
              <a:buClr>
                <a:srgbClr val="0093D3"/>
              </a:buClr>
              <a:buFontTx/>
              <a:buChar char="•"/>
            </a:pPr>
            <a:r>
              <a:rPr lang="en-GB" smtClean="0"/>
              <a:t>Passenger transport over medium distance (&lt;1000 km) mainly by rail</a:t>
            </a:r>
          </a:p>
          <a:p>
            <a:pPr>
              <a:spcBef>
                <a:spcPct val="10000"/>
              </a:spcBef>
              <a:buClr>
                <a:srgbClr val="0093D3"/>
              </a:buClr>
              <a:buFontTx/>
              <a:buChar char="•"/>
            </a:pPr>
            <a:r>
              <a:rPr lang="en-GB" smtClean="0"/>
              <a:t>40% sustainable low-carbon fuels for aviation in 2050</a:t>
            </a:r>
          </a:p>
          <a:p>
            <a:pPr>
              <a:spcBef>
                <a:spcPct val="10000"/>
              </a:spcBef>
              <a:buClr>
                <a:srgbClr val="0093D3"/>
              </a:buClr>
              <a:buFontTx/>
              <a:buChar char="•"/>
            </a:pPr>
            <a:r>
              <a:rPr lang="en-GB" smtClean="0"/>
              <a:t>Road accident fatalities to zero in 2050</a:t>
            </a:r>
          </a:p>
          <a:p>
            <a:pPr>
              <a:spcBef>
                <a:spcPct val="10000"/>
              </a:spcBef>
              <a:buClr>
                <a:srgbClr val="0093D3"/>
              </a:buClr>
              <a:buFontTx/>
              <a:buChar char="•"/>
            </a:pPr>
            <a:r>
              <a:rPr lang="nl-NL" smtClean="0"/>
              <a:t>Full application of user/polluter pays principles (internalisation of external costs)</a:t>
            </a:r>
          </a:p>
          <a:p>
            <a:endParaRPr lang="en-GB" smtClean="0"/>
          </a:p>
          <a:p>
            <a:pPr>
              <a:buFontTx/>
              <a:buChar char="•"/>
            </a:pPr>
            <a:endParaRPr lang="en-GB" smtClean="0"/>
          </a:p>
          <a:p>
            <a:pPr lvl="1"/>
            <a:endParaRPr lang="en-GB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770866-F590-4FD5-A38D-5B05E0DEC559}" type="slidenum">
              <a:rPr lang="en-US"/>
              <a:pPr/>
              <a:t>8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Huib van Essen, 20 October 2011</a:t>
            </a:r>
          </a:p>
        </p:txBody>
      </p:sp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White Paper on Transport 2011: assessment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773238"/>
            <a:ext cx="7704137" cy="4464050"/>
          </a:xfrm>
        </p:spPr>
        <p:txBody>
          <a:bodyPr/>
          <a:lstStyle/>
          <a:p>
            <a:pPr marL="285750" indent="-285750">
              <a:spcBef>
                <a:spcPct val="10000"/>
              </a:spcBef>
              <a:buClr>
                <a:srgbClr val="0093D3"/>
              </a:buClr>
              <a:buFontTx/>
              <a:buChar char="•"/>
            </a:pPr>
            <a:r>
              <a:rPr lang="nl-NL" smtClean="0"/>
              <a:t>Modal shift is a target but not significant in impact assessment</a:t>
            </a:r>
            <a:endParaRPr lang="en-GB" smtClean="0"/>
          </a:p>
          <a:p>
            <a:pPr marL="285750" indent="-285750">
              <a:spcBef>
                <a:spcPct val="10000"/>
              </a:spcBef>
              <a:buClr>
                <a:srgbClr val="0093D3"/>
              </a:buClr>
              <a:buFontTx/>
              <a:buChar char="•"/>
            </a:pPr>
            <a:r>
              <a:rPr lang="nl-NL" smtClean="0"/>
              <a:t>Decoupling transport growth from GDP: not a target but assumed in impact assessment</a:t>
            </a:r>
          </a:p>
          <a:p>
            <a:pPr marL="285750" indent="-285750">
              <a:spcBef>
                <a:spcPct val="10000"/>
              </a:spcBef>
              <a:buClr>
                <a:srgbClr val="0093D3"/>
              </a:buClr>
              <a:buFontTx/>
              <a:buChar char="•"/>
            </a:pPr>
            <a:r>
              <a:rPr lang="nl-NL" smtClean="0"/>
              <a:t>Not much attention for bus and coach</a:t>
            </a:r>
          </a:p>
          <a:p>
            <a:pPr marL="285750" indent="-285750">
              <a:spcBef>
                <a:spcPct val="10000"/>
              </a:spcBef>
              <a:buClr>
                <a:srgbClr val="0093D3"/>
              </a:buClr>
              <a:buFontTx/>
              <a:buChar char="•"/>
            </a:pPr>
            <a:r>
              <a:rPr lang="nl-NL" smtClean="0"/>
              <a:t>No clear vision on their contribution to long-term objectives (in contrast to rail transport)</a:t>
            </a:r>
          </a:p>
          <a:p>
            <a:pPr marL="285750" indent="-285750">
              <a:spcBef>
                <a:spcPct val="10000"/>
              </a:spcBef>
              <a:buClr>
                <a:srgbClr val="0093D3"/>
              </a:buClr>
              <a:buFontTx/>
              <a:buChar char="•"/>
            </a:pPr>
            <a:endParaRPr lang="nl-NL" smtClean="0"/>
          </a:p>
        </p:txBody>
      </p:sp>
      <p:pic>
        <p:nvPicPr>
          <p:cNvPr id="175112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95738" y="3500438"/>
            <a:ext cx="4319587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75114" name="Object 10"/>
          <p:cNvGraphicFramePr>
            <a:graphicFrameLocks noChangeAspect="1"/>
          </p:cNvGraphicFramePr>
          <p:nvPr>
            <p:ph sz="half" idx="2"/>
          </p:nvPr>
        </p:nvGraphicFramePr>
        <p:xfrm>
          <a:off x="179388" y="3716338"/>
          <a:ext cx="3811587" cy="2165350"/>
        </p:xfrm>
        <a:graphic>
          <a:graphicData uri="http://schemas.openxmlformats.org/presentationml/2006/ole">
            <p:oleObj spid="_x0000_s175114" name="Chart" r:id="rId4" imgW="9039225" imgH="5133975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fld id="{1A6DA9E8-62FD-409C-A9D7-4EEFEA5DA612}" type="slidenum">
              <a:rPr lang="en-US"/>
              <a:pPr/>
              <a:t>9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nl-NL"/>
              <a:t>Huib van Essen, 20 October 2011</a:t>
            </a:r>
          </a:p>
        </p:txBody>
      </p:sp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Potential of bus and coach transport for greening transport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mtClean="0"/>
              <a:t>Bus and particularly coach transport have important advantages:</a:t>
            </a:r>
          </a:p>
          <a:p>
            <a:pPr>
              <a:buFontTx/>
              <a:buChar char="•"/>
            </a:pPr>
            <a:r>
              <a:rPr lang="nl-NL" smtClean="0"/>
              <a:t>Flexible modes of transport; door-to-door</a:t>
            </a:r>
          </a:p>
          <a:p>
            <a:pPr>
              <a:buFontTx/>
              <a:buChar char="•"/>
            </a:pPr>
            <a:r>
              <a:rPr lang="nl-NL" smtClean="0"/>
              <a:t>Low external and infrastructure costs (2 to 4 times lower than cars per passenger)</a:t>
            </a:r>
          </a:p>
          <a:p>
            <a:endParaRPr lang="nl-NL" smtClean="0"/>
          </a:p>
          <a:p>
            <a:r>
              <a:rPr lang="nl-NL" smtClean="0"/>
              <a:t>Main challenges:</a:t>
            </a:r>
          </a:p>
          <a:p>
            <a:pPr>
              <a:buFontTx/>
              <a:buChar char="•"/>
            </a:pPr>
            <a:r>
              <a:rPr lang="nl-NL" smtClean="0"/>
              <a:t>Many practical improvements, e.g. infrastructure, ticketing, marketing, ICT, service levels, etc.</a:t>
            </a:r>
          </a:p>
          <a:p>
            <a:pPr>
              <a:buFontTx/>
              <a:buChar char="•"/>
            </a:pPr>
            <a:r>
              <a:rPr lang="nl-NL" smtClean="0"/>
              <a:t>Increase of load factors (particularly for public transport buses)</a:t>
            </a:r>
          </a:p>
          <a:p>
            <a:pPr>
              <a:buFontTx/>
              <a:buChar char="•"/>
            </a:pPr>
            <a:r>
              <a:rPr lang="nl-NL" smtClean="0"/>
              <a:t>Further decarbonization required to stay among best-in-class</a:t>
            </a:r>
          </a:p>
          <a:p>
            <a:pPr>
              <a:buFontTx/>
              <a:buChar char="•"/>
            </a:pPr>
            <a:r>
              <a:rPr lang="nl-NL" smtClean="0"/>
              <a:t>Not much attention from policy makers: no long-term vision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12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1381</TotalTime>
  <Words>748</Words>
  <Application>Microsoft Office PowerPoint</Application>
  <PresentationFormat>On-screen Show (4:3)</PresentationFormat>
  <Paragraphs>124</Paragraphs>
  <Slides>15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Times</vt:lpstr>
      <vt:lpstr>ＭＳ Ｐゴシック</vt:lpstr>
      <vt:lpstr>Arial</vt:lpstr>
      <vt:lpstr>Trebuchet MS</vt:lpstr>
      <vt:lpstr>Calibri</vt:lpstr>
      <vt:lpstr>Wingdings</vt:lpstr>
      <vt:lpstr>DEFAULT</vt:lpstr>
      <vt:lpstr>Microsoft Graph Chart</vt:lpstr>
      <vt:lpstr>Bus and coach transport for greening mobility </vt:lpstr>
      <vt:lpstr>The great challenge of decarbonizing transport requires low-carbon technology and decoupling</vt:lpstr>
      <vt:lpstr>Environmental performance of transport modes: how to compare?</vt:lpstr>
      <vt:lpstr>GHG emissions - short distance transport</vt:lpstr>
      <vt:lpstr>GHG emissions - long distance transport</vt:lpstr>
      <vt:lpstr>Comparison of modes and future trends</vt:lpstr>
      <vt:lpstr>White Paper on Transport 2011: objectives</vt:lpstr>
      <vt:lpstr>White Paper on Transport 2011: assessment</vt:lpstr>
      <vt:lpstr>Potential of bus and coach transport for greening transport</vt:lpstr>
      <vt:lpstr>Elements of a policy framework</vt:lpstr>
      <vt:lpstr>Main conclusions and recommendations</vt:lpstr>
      <vt:lpstr>Questions?</vt:lpstr>
      <vt:lpstr>Pollutant (NOx) emissions - short distance</vt:lpstr>
      <vt:lpstr>Pollutant (NOx) emissions - long distance</vt:lpstr>
      <vt:lpstr>Options for decarbonizing buses and coaches</vt:lpstr>
    </vt:vector>
  </TitlesOfParts>
  <Company>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Linda Brinke</dc:creator>
  <cp:lastModifiedBy>Migration2</cp:lastModifiedBy>
  <cp:revision>95</cp:revision>
  <dcterms:created xsi:type="dcterms:W3CDTF">2011-09-21T14:39:00Z</dcterms:created>
  <dcterms:modified xsi:type="dcterms:W3CDTF">2016-06-01T11:25:21Z</dcterms:modified>
</cp:coreProperties>
</file>