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64" r:id="rId2"/>
    <p:sldId id="354" r:id="rId3"/>
    <p:sldId id="357" r:id="rId4"/>
    <p:sldId id="360" r:id="rId5"/>
    <p:sldId id="361" r:id="rId6"/>
    <p:sldId id="362" r:id="rId7"/>
    <p:sldId id="363" r:id="rId8"/>
    <p:sldId id="359" r:id="rId9"/>
    <p:sldId id="260" r:id="rId10"/>
  </p:sldIdLst>
  <p:sldSz cx="9144000" cy="6858000" type="screen4x3"/>
  <p:notesSz cx="6810375" cy="9942513"/>
  <p:defaultTextStyle>
    <a:defPPr>
      <a:defRPr lang="en-US"/>
    </a:defPPr>
    <a:lvl1pPr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B686DA"/>
    <a:srgbClr val="873AC0"/>
    <a:srgbClr val="6699FF"/>
    <a:srgbClr val="0000FF"/>
    <a:srgbClr val="005EA4"/>
    <a:srgbClr val="E0ECE1"/>
    <a:srgbClr val="DBF1DD"/>
    <a:srgbClr val="99CCFF"/>
    <a:srgbClr val="005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97" d="100"/>
          <a:sy n="97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8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8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73CABD0-DA0B-43D0-A19D-4BCDAEA30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8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5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8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7AB961A-9295-45FB-A4D7-850BCEDA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1CD21-6E9A-43AA-AFDA-AF96735CF9DD}" type="slidenum">
              <a:rPr lang="en-GB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694"/>
            <a:ext cx="4994275" cy="4474131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 smtClean="0"/>
              <a:t>Moderator</a:t>
            </a:r>
            <a:r>
              <a:rPr lang="fr-CH" dirty="0" smtClean="0"/>
              <a:t>:</a:t>
            </a:r>
            <a:r>
              <a:rPr lang="fr-CH" baseline="0" dirty="0" smtClean="0"/>
              <a:t> </a:t>
            </a:r>
            <a:r>
              <a:rPr lang="fr-CH" baseline="0" dirty="0" err="1" smtClean="0"/>
              <a:t>juliette</a:t>
            </a:r>
            <a:r>
              <a:rPr lang="fr-CH" baseline="0" dirty="0" smtClean="0"/>
              <a:t> Ebélé</a:t>
            </a:r>
            <a:endParaRPr lang="fr-CH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228600"/>
            <a:ext cx="22161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4960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B76CF821-0C42-46A1-B0BF-157FB17C9854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9400" y="40767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767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4C1B13B0-FFC3-4F71-9348-F6DBF8F4F358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dirty="0" smtClean="0"/>
              <a:t>Click icon to add </a:t>
            </a:r>
            <a:r>
              <a:rPr lang="en-US" noProof="0" dirty="0" err="1" smtClean="0"/>
              <a:t>SmartArt</a:t>
            </a:r>
            <a:r>
              <a:rPr lang="en-US" noProof="0" dirty="0" smtClean="0"/>
              <a:t> graphic</a:t>
            </a:r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01076355-ED06-4F11-BEB5-88507D3ADA0F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600200"/>
            <a:ext cx="4214813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216400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4CA7"/>
            </a:gs>
            <a:gs pos="50000">
              <a:srgbClr val="0059C2"/>
            </a:gs>
            <a:gs pos="100000">
              <a:srgbClr val="004C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ru_ne_pp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84150" y="260350"/>
            <a:ext cx="1862138" cy="871538"/>
          </a:xfrm>
          <a:prstGeom prst="rect">
            <a:avLst/>
          </a:prstGeom>
          <a:noFill/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3376"/>
            <a:ext cx="9144000" cy="4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938EEA65-2CC3-4D3B-A23F-343223F31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41288" y="1371600"/>
            <a:ext cx="886142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600200"/>
            <a:ext cx="8583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168" y="6629400"/>
            <a:ext cx="3024336" cy="457200"/>
          </a:xfrm>
          <a:prstGeom prst="rect">
            <a:avLst/>
          </a:prstGeom>
        </p:spPr>
        <p:txBody>
          <a:bodyPr/>
          <a:lstStyle>
            <a:lvl1pPr algn="r" rtl="0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lang="fr-CH" sz="1000" kern="120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63575" indent="-185738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rgbClr val="FFFF00"/>
        </a:buClr>
        <a:buChar char="•"/>
        <a:defRPr sz="2400">
          <a:solidFill>
            <a:srgbClr val="FFFF00"/>
          </a:solidFill>
          <a:effectLst/>
          <a:latin typeface="+mn-lt"/>
          <a:cs typeface="+mn-cs"/>
        </a:defRPr>
      </a:lvl2pPr>
      <a:lvl3pPr marL="1050925" indent="-196850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effectLst/>
          <a:latin typeface="+mn-lt"/>
          <a:cs typeface="+mn-cs"/>
        </a:defRPr>
      </a:lvl3pPr>
      <a:lvl4pPr marL="2197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7305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877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449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102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5593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andcoach.travel/en/smart_policies/eu_public-private_smart_move_high_level_group/smart_move_high_level_group_members.ht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docid=P3FjCZJwkORf7M&amp;tbnid=DlHClDC4Vpmr5M:&amp;ved=0CAUQjRw&amp;url=http://realitypod.com/2010/07/top-10-ways-to-pay-for-your-college/handshake/&amp;ei=fv1bUsjKNNTL0AWfnYDwCg&amp;bvm=bv.53899372,d.bGE&amp;psig=AFQjCNEmeewN7Z42Stwf7DP06sBklSIElQ&amp;ust=138184676094578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gif"/><Relationship Id="rId5" Type="http://schemas.openxmlformats.org/officeDocument/2006/relationships/hyperlink" Target="http://www.iru.org/en_8bcf" TargetMode="Externa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1989139"/>
            <a:ext cx="8242300" cy="1611312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defRPr/>
            </a:pPr>
            <a:r>
              <a:rPr lang="en-GB" sz="4400" dirty="0" smtClean="0"/>
              <a:t>8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IRU European </a:t>
            </a:r>
            <a:br>
              <a:rPr lang="en-GB" sz="4400" dirty="0" smtClean="0"/>
            </a:br>
            <a:endParaRPr lang="en-GB" sz="44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5783" y="4005263"/>
            <a:ext cx="473879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GB" sz="3200" dirty="0" smtClean="0">
                <a:solidFill>
                  <a:srgbClr val="FFFF00"/>
                </a:solidFill>
                <a:cs typeface="+mn-cs"/>
              </a:rPr>
              <a:t>Kortrijk, 16 October 2013</a:t>
            </a:r>
            <a:endParaRPr lang="en-GB" sz="3200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6" name="Picture 5" descr="bus+coach_ne_pp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043293"/>
            <a:ext cx="3888432" cy="71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2756926"/>
            <a:ext cx="2016224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4400" b="1" dirty="0" smtClean="0"/>
              <a:t>Forum</a:t>
            </a:r>
            <a:endParaRPr lang="fr-CH" sz="4400" b="1" dirty="0"/>
          </a:p>
        </p:txBody>
      </p:sp>
      <p:pic>
        <p:nvPicPr>
          <p:cNvPr id="8" name="Picture 4" descr="iru_na3_e_ne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8910" y="6021288"/>
            <a:ext cx="2983694" cy="6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_BASIC_RGB_l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5025845"/>
            <a:ext cx="2911872" cy="577996"/>
          </a:xfrm>
          <a:prstGeom prst="rect">
            <a:avLst/>
          </a:prstGeom>
        </p:spPr>
      </p:pic>
      <p:pic>
        <p:nvPicPr>
          <p:cNvPr id="10" name="Picture 9" descr="smart-move-simp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5877272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" indent="-22225">
              <a:buClr>
                <a:srgbClr val="FFFFFF"/>
              </a:buClr>
              <a:buNone/>
              <a:defRPr/>
            </a:pPr>
            <a:r>
              <a:rPr lang="en-GB" i="1" dirty="0" smtClean="0">
                <a:solidFill>
                  <a:srgbClr val="FFFFFF"/>
                </a:solidFill>
                <a:effectLst/>
                <a:cs typeface="Arial"/>
              </a:rPr>
              <a:t>Umberto de Pretto</a:t>
            </a:r>
            <a:r>
              <a:rPr lang="en-GB" i="1" dirty="0" smtClean="0">
                <a:solidFill>
                  <a:srgbClr val="FFFF00"/>
                </a:solidFill>
                <a:effectLst/>
                <a:cs typeface="Arial"/>
              </a:rPr>
              <a:t/>
            </a:r>
            <a:br>
              <a:rPr lang="en-GB" i="1" dirty="0" smtClean="0">
                <a:solidFill>
                  <a:srgbClr val="FFFF00"/>
                </a:solidFill>
                <a:effectLst/>
                <a:cs typeface="Arial"/>
              </a:rPr>
            </a:br>
            <a:r>
              <a:rPr lang="en-GB" i="1" dirty="0" smtClean="0">
                <a:solidFill>
                  <a:srgbClr val="FFFF00"/>
                </a:solidFill>
                <a:effectLst/>
                <a:cs typeface="Arial"/>
              </a:rPr>
              <a:t>IRU Secretary General</a:t>
            </a:r>
            <a:endParaRPr lang="en-GB" i="1" dirty="0">
              <a:solidFill>
                <a:srgbClr val="FFFF00"/>
              </a:solidFill>
              <a:effectLst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</a:t>
            </a:fld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IRU Bus &amp; Coach Forums – 20 years of partnership with </a:t>
            </a:r>
            <a:r>
              <a:rPr lang="en-US" sz="2800" b="1" dirty="0" err="1" smtClean="0">
                <a:solidFill>
                  <a:srgbClr val="FFFF00"/>
                </a:solidFill>
              </a:rPr>
              <a:t>Busworld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dirty="0" smtClean="0"/>
          </a:p>
          <a:p>
            <a:pPr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Our partners &amp; supporters today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7" name="Picture 6" descr="bus+coach_ne_p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2636604" cy="432048"/>
          </a:xfrm>
          <a:prstGeom prst="rect">
            <a:avLst/>
          </a:prstGeom>
        </p:spPr>
      </p:pic>
      <p:pic>
        <p:nvPicPr>
          <p:cNvPr id="28" name="Picture 27" descr="B_BASIC_RGB_hig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2398007" cy="475996"/>
          </a:xfrm>
          <a:prstGeom prst="rect">
            <a:avLst/>
          </a:prstGeom>
        </p:spPr>
      </p:pic>
      <p:pic>
        <p:nvPicPr>
          <p:cNvPr id="30" name="Picture 4" descr="http://www.organisations-professionnelles.be/var/ucm/storage/images/media/images-communes/logos-externes/fbaa-logo/251896-1-fre-FR/FBAA-logo_med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4869160"/>
            <a:ext cx="1245037" cy="678545"/>
          </a:xfrm>
          <a:prstGeom prst="rect">
            <a:avLst/>
          </a:prstGeom>
          <a:noFill/>
        </p:spPr>
      </p:pic>
      <p:pic>
        <p:nvPicPr>
          <p:cNvPr id="31" name="Picture 6" descr="http://www.globalsustainabletourism.com/upload/member/logo/max/156x174/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3" y="4869160"/>
            <a:ext cx="648073" cy="652228"/>
          </a:xfrm>
          <a:prstGeom prst="rect">
            <a:avLst/>
          </a:prstGeom>
          <a:noFill/>
        </p:spPr>
      </p:pic>
      <p:pic>
        <p:nvPicPr>
          <p:cNvPr id="32" name="Picture 31" descr="M:\2009\CTP\FORUM_Kortrijk\LOGOS\ETOA log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869160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http://www.kdrfu.hu/sites/default/files/field/image/logo-final-calypso_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869160"/>
            <a:ext cx="977144" cy="648072"/>
          </a:xfrm>
          <a:prstGeom prst="rect">
            <a:avLst/>
          </a:prstGeom>
          <a:noFill/>
        </p:spPr>
      </p:pic>
      <p:pic>
        <p:nvPicPr>
          <p:cNvPr id="34" name="Picture 33" descr="EC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869160"/>
            <a:ext cx="1080120" cy="674204"/>
          </a:xfrm>
          <a:prstGeom prst="rect">
            <a:avLst/>
          </a:prstGeom>
        </p:spPr>
      </p:pic>
      <p:pic>
        <p:nvPicPr>
          <p:cNvPr id="13" name="Picture 12" descr="smart-move-simpl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2039938" y="228600"/>
            <a:ext cx="52683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en-GB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IRU European Bus &amp; Coach Forum</a:t>
            </a:r>
            <a:endParaRPr kumimoji="0" lang="fr-B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3</a:t>
            </a:fld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820472" cy="279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EU Smart Move High Level Group (HLG) priority guidelines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Recognise</a:t>
            </a:r>
            <a:r>
              <a:rPr lang="en-US" sz="2000" dirty="0" smtClean="0"/>
              <a:t> buses, coaches &amp; taxis as the most dynamic part of the collective transport chain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Establish the objective of ‘doubling’ as a formal EU policy and business objective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16 HLG recommendations proposed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Creation of a permanent EU Smart Move </a:t>
            </a:r>
            <a:r>
              <a:rPr lang="en-US" sz="2000" b="1" dirty="0" smtClean="0">
                <a:solidFill>
                  <a:srgbClr val="FFFF00"/>
                </a:solidFill>
              </a:rPr>
              <a:t>Citizens Mobility Forum</a:t>
            </a:r>
          </a:p>
        </p:txBody>
      </p:sp>
      <p:pic>
        <p:nvPicPr>
          <p:cNvPr id="6" name="Picture 5" descr="smart-move-si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pic>
        <p:nvPicPr>
          <p:cNvPr id="5122" name="Picture 2" descr="http://www.busandcoach.travel/images/hlg/members.png">
            <a:hlinkClick r:id="rId3" tooltip="HLG Member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25144"/>
            <a:ext cx="4896544" cy="1914153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39938" y="228600"/>
            <a:ext cx="52683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3200" b="1" dirty="0" smtClean="0"/>
              <a:t>How can we achieve ‘doubling’?</a:t>
            </a:r>
            <a:endParaRPr kumimoji="0" lang="fr-BE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farm9.staticflickr.com/8270/8747311026_20a993932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808312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4</a:t>
            </a:fld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77272"/>
            <a:ext cx="8208912" cy="6938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1500 less road fatalities per year</a:t>
            </a:r>
            <a:endParaRPr lang="en-US" sz="4000" dirty="0" smtClean="0"/>
          </a:p>
        </p:txBody>
      </p:sp>
      <p:pic>
        <p:nvPicPr>
          <p:cNvPr id="7" name="Picture 6" descr="smart-move-si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39938" y="228600"/>
            <a:ext cx="52683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800" b="1" dirty="0" smtClean="0"/>
              <a:t>What are the benefits of ‘doubling’ in the EU?</a:t>
            </a:r>
            <a:endParaRPr kumimoji="0" lang="fr-B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www.busandcoach.travel/images/infographics/safe/eufatalit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505345" cy="4023360"/>
          </a:xfrm>
          <a:prstGeom prst="rect">
            <a:avLst/>
          </a:prstGeom>
          <a:noFill/>
        </p:spPr>
      </p:pic>
      <p:pic>
        <p:nvPicPr>
          <p:cNvPr id="4100" name="Picture 4" descr="http://farm8.staticflickr.com/7311/8747316202_e7f5f162e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1784813" cy="1188720"/>
          </a:xfrm>
          <a:prstGeom prst="rect">
            <a:avLst/>
          </a:prstGeom>
          <a:noFill/>
        </p:spPr>
      </p:pic>
      <p:pic>
        <p:nvPicPr>
          <p:cNvPr id="4102" name="Picture 6" descr="http://farm8.staticflickr.com/7292/8741683806_f601f36949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53136"/>
            <a:ext cx="1647520" cy="10972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5</a:t>
            </a:fld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996953"/>
            <a:ext cx="3672408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40 – 50 million </a:t>
            </a:r>
            <a:r>
              <a:rPr lang="en-US" sz="4000" dirty="0" err="1" smtClean="0">
                <a:solidFill>
                  <a:srgbClr val="FFFF00"/>
                </a:solidFill>
              </a:rPr>
              <a:t>tonnes</a:t>
            </a:r>
            <a:r>
              <a:rPr lang="en-US" sz="4000" dirty="0" smtClean="0">
                <a:solidFill>
                  <a:srgbClr val="FFFF00"/>
                </a:solidFill>
              </a:rPr>
              <a:t> less CO</a:t>
            </a:r>
            <a:r>
              <a:rPr lang="en-US" sz="4000" baseline="-25000" dirty="0" smtClean="0">
                <a:solidFill>
                  <a:srgbClr val="FFFF00"/>
                </a:solidFill>
              </a:rPr>
              <a:t>2 </a:t>
            </a:r>
            <a:r>
              <a:rPr lang="en-US" sz="4000" dirty="0" smtClean="0">
                <a:solidFill>
                  <a:srgbClr val="FFFF00"/>
                </a:solidFill>
              </a:rPr>
              <a:t>per year </a:t>
            </a:r>
            <a:endParaRPr lang="en-US" sz="4000" dirty="0" smtClean="0"/>
          </a:p>
        </p:txBody>
      </p:sp>
      <p:pic>
        <p:nvPicPr>
          <p:cNvPr id="7" name="Picture 6" descr="smart-move-si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39938" y="228600"/>
            <a:ext cx="52683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800" b="1" dirty="0" smtClean="0"/>
              <a:t>What are the benefits of ‘doubling’ in the EU?</a:t>
            </a:r>
            <a:endParaRPr kumimoji="0" lang="fr-B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farm9.staticflickr.com/8558/8747320518_b0e0d9669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057400" cy="1371600"/>
          </a:xfrm>
          <a:prstGeom prst="rect">
            <a:avLst/>
          </a:prstGeom>
          <a:noFill/>
        </p:spPr>
      </p:pic>
      <p:pic>
        <p:nvPicPr>
          <p:cNvPr id="3076" name="Picture 4" descr="http://farm8.staticflickr.com/7291/8740569049_1071f354de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57192"/>
            <a:ext cx="2057400" cy="1371600"/>
          </a:xfrm>
          <a:prstGeom prst="rect">
            <a:avLst/>
          </a:prstGeom>
          <a:noFill/>
        </p:spPr>
      </p:pic>
      <p:pic>
        <p:nvPicPr>
          <p:cNvPr id="7174" name="Picture 6" descr="http://www.busandcoach.travel/images/infographics/green/1bus30cars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4627546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6</a:t>
            </a:fld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80928"/>
            <a:ext cx="1800200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4000" dirty="0" smtClean="0"/>
              <a:t>10 -12 % less car traffic</a:t>
            </a:r>
            <a:endParaRPr lang="en-GB" sz="4000" baseline="-25000" dirty="0" smtClean="0"/>
          </a:p>
        </p:txBody>
      </p:sp>
      <p:pic>
        <p:nvPicPr>
          <p:cNvPr id="7" name="Picture 6" descr="smart-move-si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39938" y="228600"/>
            <a:ext cx="52683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800" b="1" dirty="0" smtClean="0"/>
              <a:t>What are the benefits of ‘doubling’ in the EU?</a:t>
            </a:r>
            <a:endParaRPr kumimoji="0" lang="fr-B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farm8.staticflickr.com/7287/8741685782_3e6bc173df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17232"/>
            <a:ext cx="1783080" cy="1188720"/>
          </a:xfrm>
          <a:prstGeom prst="rect">
            <a:avLst/>
          </a:prstGeom>
          <a:noFill/>
        </p:spPr>
      </p:pic>
      <p:pic>
        <p:nvPicPr>
          <p:cNvPr id="2052" name="Picture 4" descr="http://farm8.staticflickr.com/7287/8741684622_77367f7a6c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1783080" cy="1188720"/>
          </a:xfrm>
          <a:prstGeom prst="rect">
            <a:avLst/>
          </a:prstGeom>
          <a:noFill/>
        </p:spPr>
      </p:pic>
      <p:pic>
        <p:nvPicPr>
          <p:cNvPr id="10" name="Picture 2" descr="http://www.busandcoach.travel/images/03green/youaretrafficenwe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0"/>
            <a:ext cx="6603994" cy="46634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7</a:t>
            </a:fld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229200"/>
            <a:ext cx="8461448" cy="15142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3 million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green</a:t>
            </a:r>
            <a:r>
              <a:rPr lang="en-US" sz="4400" dirty="0" smtClean="0"/>
              <a:t>, </a:t>
            </a:r>
            <a:r>
              <a:rPr lang="en-US" sz="4400" dirty="0" smtClean="0">
                <a:solidFill>
                  <a:srgbClr val="FFC000"/>
                </a:solidFill>
              </a:rPr>
              <a:t>sustainable </a:t>
            </a:r>
            <a:r>
              <a:rPr lang="en-US" sz="4400" dirty="0" smtClean="0">
                <a:solidFill>
                  <a:srgbClr val="FFFF00"/>
                </a:solidFill>
              </a:rPr>
              <a:t>jobs at </a:t>
            </a:r>
            <a:r>
              <a:rPr lang="en-US" sz="4400" b="1" i="1" dirty="0" smtClean="0">
                <a:solidFill>
                  <a:srgbClr val="FFC000"/>
                </a:solidFill>
              </a:rPr>
              <a:t>lowest cost </a:t>
            </a:r>
            <a:r>
              <a:rPr lang="en-US" sz="4400" dirty="0" smtClean="0">
                <a:solidFill>
                  <a:srgbClr val="FFFF00"/>
                </a:solidFill>
              </a:rPr>
              <a:t>to society</a:t>
            </a:r>
          </a:p>
        </p:txBody>
      </p:sp>
      <p:pic>
        <p:nvPicPr>
          <p:cNvPr id="7" name="Picture 6" descr="smart-move-si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39938" y="228600"/>
            <a:ext cx="52683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800" b="1" dirty="0" smtClean="0"/>
              <a:t>What are the benefits of ‘doubling’ in the EU?</a:t>
            </a:r>
            <a:endParaRPr kumimoji="0" lang="fr-B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farm9.staticflickr.com/8554/8746197371_882b8bf1fb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2520280" cy="1680187"/>
          </a:xfrm>
          <a:prstGeom prst="rect">
            <a:avLst/>
          </a:prstGeom>
          <a:noFill/>
        </p:spPr>
      </p:pic>
      <p:pic>
        <p:nvPicPr>
          <p:cNvPr id="1028" name="Picture 4" descr="http://farm9.staticflickr.com/8278/8746189413_b1a480d417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520280" cy="1680186"/>
          </a:xfrm>
          <a:prstGeom prst="rect">
            <a:avLst/>
          </a:prstGeom>
          <a:noFill/>
        </p:spPr>
      </p:pic>
      <p:pic>
        <p:nvPicPr>
          <p:cNvPr id="5122" name="Picture 2" descr="http://www.busandcoach.travel/images/infographics/affordable/buslessexpensiv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84784"/>
            <a:ext cx="599128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8</a:t>
            </a:fld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561662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3200" dirty="0" smtClean="0"/>
              <a:t>Private bus and coach industry’s offer:</a:t>
            </a:r>
          </a:p>
          <a:p>
            <a:pPr>
              <a:spcAft>
                <a:spcPts val="0"/>
              </a:spcAft>
              <a:buNone/>
            </a:pPr>
            <a:r>
              <a:rPr lang="en-US" sz="3200" dirty="0" smtClean="0"/>
              <a:t>Work together to achieve ‘doubling’ by 2025</a:t>
            </a:r>
          </a:p>
        </p:txBody>
      </p:sp>
      <p:pic>
        <p:nvPicPr>
          <p:cNvPr id="6" name="Picture 5" descr="smart-move-si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31440"/>
            <a:ext cx="1907704" cy="114104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039938" y="228600"/>
            <a:ext cx="52683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en-GB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IRU European Bus &amp; Coach Forum</a:t>
            </a:r>
            <a:endParaRPr kumimoji="0" lang="fr-B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AutoShape 2" descr="data:image/jpeg;base64,/9j/4AAQSkZJRgABAQAAAQABAAD/2wCEAAkGBxQSEhUUExQVFRUVFBcUGBgYFxgYHBoXFxQXFxkUHRgYHCggGBonHBcVIjEhJSkrLi4uFx8zODMsNygtLisBCgoKDg0OFxAQFywkHBwsLCwsLCwsLCwsLCw3LCwsLCwsLCwsLCwsLCwsLCwsLCwsLCwsLCwsLCwsNyssLCwsN//AABEIAMIBAwMBIgACEQEDEQH/xAAcAAEAAQUBAQAAAAAAAAAAAAAAAgEDBAUHBgj/xAA+EAACAQICBwQHBwMDBQAAAAAAAQIDEQQhBQYSMUFxgRNRYZEHIjJCobHwFFJygsHR4SND8WKSohYXU2Nz/8QAGQEBAQEBAQEAAAAAAAAAAAAAAAEDBAIF/8QAIhEBAQACAgICAgMAAAAAAAAAAAECEQMhEzFBURIUBGFx/9oADAMBAAIRAxEAPwDuAAAAAAAAAAAAAAAAAAAAAAAAAAAAAAAAAAAAAAAAAAAAADgmrfpcxVKyr2xEOO16s0vCayfVPmdW1f16wWLS2KqhN/26loS6XdpdGz5b2rF+niCj7BTuVPl/VjXHE4KalSqNx96nJtwku5x4PxVmdm1b9KODxKSqy+z1OKnnG/hUWVudiD3QIUasZxUoyUovNNNNNd6a3kwAAAAAAAAAAAAAAAAAAAAAAAAAAAAAAAWsTiYU4uVSUYRW+UmorzYF0tYrEwpRc6kowit8pNJLqzw2svpOoUU44a1ae7azUF13z6WXicn1g1ixGLltVqkpcUt0Y8orJfMDsVf0nYGMnFSqSs7bUYZPldp/AHAnUBRo4yJLwLVicZEF1MuwqvgY97lUwPRaC1oxGFd6NWcOLSeT5xfqvqjpurfpgvaOLpq3/kp714uDefNPocUjMuQm0B9YaJ09h8Sr0K0J+CdpLnF5ryNkfJOHxsou6k01mmt6tx/k+ptD4pyo0nU9t04bT/1bKu/O4GwBRSuVAAAAAAAAAAAAAAAAAAAAAW8TiI04uc5RhGKu5SaSS5sC4YuktJUsPB1K1SNOK4ye/wAEt7fgjnmtfpRjG8MGrvNdrJZLxjB7+b8mcs0lpatXm51ak5yfGTv0WeS8EB0TWf0rTd4YOOwt3aTScnyi8o9b8kc30ppetXltVqk6j75Sv5Lh0MOpMtyl9WKEqhGc+8pa29EZK3IIl2r+v8gtbPh8ABqoskRtbdmEyKncnGZbTAF0mpFqMi6l3AbfVnR/2jFUKP36sU/wr1p/8VI+oqUcjifoQ0Vt4ipiHupQ7OP4p5vqoq35zuCAit5dVa2/d3kDTa34ns8NPOzm1BdXn/xTJbqbWTd09GDleGxs4q207eDZlw0pNbpzXKT/AHMvNPpt4L9ukg59T0/WX9xvnn8zIp60Vu9PnFfoXzYp4cnuQePjrVV+7Dyf7kcRrNVkrJRh4pO/xeQ82JODOvW1sRCHtSjHm0vmKOIhP2ZRlyafyOdSk22223xbIKbi7ptNcU7Gf7H9NP1uvbpoPGaO1lqQynaovHKXnx6noMJp2jP3tl90svjuNseTHJjlxZY/DZgpF33ZlT2zCNSaim5NJLNtuyS722QxNRqL2bbVnsp7r2yvbhc4r6RMfjVNQxUvUecFDKm7cbcWr8cwPbayekejRvDDrtp/e9xPnvn0y8TlOn9Zq+LletUcknkt0Vyisuu81FWq3x+v1LEpgK0yF/qw2iLiBSU13/Ai7cBNshLcVFW/r9SDZVyItgLrx6L+ShFx5ADWJlbX3DZ7gRRFUV5+YsBVK5cjK2fBEEj0Womh/teNpU2vVi+1n+CDWXVuK5Ngdw9GehfsuCpxkrTn/Vn+KedukdmP5T2CMejGyL1wJI8Rr5i9urTox9yLnLnLJeST/wBx7ac1FNt2STbfclm2cnq4t1q9Ss/7krrwW6K/228jLlvWm3DjvLf0u03ki4pCFMTpvecrr0pKdiWFq3ZaxGUWSwDTsFxjNlkY08WkXcbUsjymK0ioykm8t6I9vRvH2LkcQmePek7u27da+V3bhfejaYTEN22uC3E09TT0SnxJbZgU617F/tSx5sbDDaRnTzhNx5PLy3G3wGtE5SjGpbZeTaVmvF+B5WrOy5sg6tj3M8oxy48b7dSSNRrVoKGNw8qUspe1CX3Zrc+XB+DZTVXSXbUbN+tTexLyvGXWNuqZuLnZLubcNmrp8w42jKlOVOaalCTjJPemsv03mM39fqdT9MGrns4ymu6FW3lGp+j6dxyqWX13FDa+vEh1/wAFWy23zCJ3+vmU6/XcQTRBsIuN/sRl9dCO39cijqcEUSaKllz5eTAGDcX8yNu4rFEVIqEyqQFUjsvoY0P2dKVeS9as1b/5xuo+bcnyscm0XgXXqwpxyc5JPwW+T6Ruz6J1fpxhCMYqyjFRS7klZIivSQkXIsxITL0ZBHnPSRpV0cI4Rfr1n2a8I75vyy/MeJ0dWU4xT3riV1x0qsTjJJO8KP8ASjzXtv8A3XX5UYkI23ZHNyZbrr4sdYt9GRc21c1tDF7lIzdrK5m2ik4bclHvzNhKlGMLWS/c0jx3Zyu91t5Yxum423jenqTftPSuOtc1NDCKT2ms3vZaobVWe01knkjfUKCQ0W7rFlgU42aTMOUHSd3nDv4rn3o3TSRh188uDI9JwxSaJRrnn8bTlQ9ZZw4r7vjy+ReoaQjLcwbb2NXiFU4mFTncyYhNN1qfjexxSi3lXjsv8Ubyh8NpdUdDbOM4+vKGzOPtQnGa5xd18jrODxSq04VI7pxUlyaudHDl1px/yMdXaeOw8a0J05pShOLjJPimrM+dNZNESweIqUZe67xb96D9mX1xTPo254j0oavfaaHawX9Wjdq3vQ4x/VcvE3c7ics/ruKNkrkJARIt9RL+SEp+HwAi0/8AH7lHLLcijz8Cj8wiql9ZAounkwFYyJJdCLjZ26k0gKtEoxJQRs9CaJnia1OjTV5VJKC8L+8/BK7fggrfag4OzlWe/wBiPLfJ/JdGdO0bjUuJvf8At/hY04wpqVNwio7UXe7S9pxeV3vdrbzS4nVPE0XeKVWPfHJ9Yv8AS55Xpu8NiL5mLrLpt4fDznf1rbMPxyyXlv6M1lDFtZO8Wt6eX+D0dbVmnisNs109qXrRlxg7ZNdHmvEf4dS9uLYOLvffxfibdTyLml9C1MFUcKqyfszXsyV96/bgW4QTtY5bHZLL6XKUk95kRm1uMGcXHMv0Kp5e2TKkpoxnouN9xl0ppJvoXey2ijFo4aMd3mZUWW6s9nkQ7buI9SK1rmO7veTVXMhiJ7Li+Dy8yL6SdHbVmr5WfLuPM4jRc8PUvD1oN5X4eB62lIrVpqSs+I2NJh6lRr2H8DYYenUe9W5ksLScHba8zZ0+Z5te5Gur4W6set9H+M2sO6TedGbj+WXrR+cl0PP1pIanYvs8ZKG5Vabt+KDuvg5GnFdZMefHeFdGcy1UqJqxjTrGHWxZ2PnuOa/aGWGxUthepUvOPg7+svin1PL7+B1D0jUO1pbVs4PaXLivK5y+b8gIuT3fuWm/Eq0W2EVlMpcpYo0BTa8fl+4KqAAn2Wbbzb3lyNM7HrJ6GnnLB1b/APrq5PpUivg11OaaX0DiMLPYr0p03fLaWT5SWUujKsamFM7V6EdWNmMsbNZyvTpX+6nac+r9Vcpd5zXVbQksZiaVBZbcvWf3YJXlLok7eNj6cwWFhSpwp00owhFQilwUVZIFXgAEWMRg6c2nOEZNbm0m0XwAMTSmDpVaco1oqcLNtPhZb096fijhWMozhOTgnsbT2Ve7SvkvE79UhtJp7mmvM5TpfB9hKVOa3ce9cHyf13GPK6P4+rbK8tHGN7nvJUMXFPMxJYKcq39NpQ96+6/h4m6w2iqbWabfe/4MK6ph2hGqm95lKX3WabSVP7O073g3bP3Xw6E6OJvuZF18M2c5PJ5mNUjJcDLoyvzL9SN9xD0w6U75MvToqas9xClXi5OElaRn06NuQN7YGHqSg9ie/g/vLv5mTtl7EUYzWy96zT4pmqblCWzL8r4P+fAQZ1TNFtYjZyuY1XFWWbLa9dCx63per4nuZg4WvKOJozWdqivyeT+DZvtUNWPtc5KdRRjBq6XtyXela1uF75dx0rE6r4eWH7CMFCKakmt+0veb3t2ujXDj+XPy80nTy9TFfXAxK2OXeX8Xq3iIt3UpLvjmn+xj/wDTFee6nLm8vmdDk6aLS1bbulmc20jhtibjwvlye7yO2z9HtbsajjVUauw3CHuuVslKXBPdkcOxE6vazhWupptNNWcXFu8fn5Ds6WHHv+uRbcPr63mVItNnp5Wtgjslxi37Igt2KnpsNqHpCcVKOEq2krq6UXblJpoAfT5axWGhVi4VIRnF5OMkpJ80y6CjS6F1UwuEqTq0KShKaUXm3Zb2o3fqp5Xt3I3QAAAAAAAMTSGjKVdJVacZpbtpbuTMsAck03hY0q1WEYqMVN2Sysm7owpV9leB7/WzVl4h9pSsp2tJPLatud+/geTq6kYlwnKo1TUISla6k3ZXskslzv0Oa4WV248uNxm68pjl9p/p2ycle3cne3Nm3WjKSgo7KVlk1k+j3jD0400kla3z7/EsYnEvh39W+5Iz03l7auONUKrpzvk7KXBrh1N5Qe6+402KwEruVSK2X5oysNVdNKLd4+6/0Jp5t1W0xmAVRdzW5rejBpTknsSykviu9GXSxViVdKpzWafcRFlTLVWW2tl5/p4kJVLOzyfzXeie3YQaTE0pU5es7xvk/lczKEi9K1STUtzyPfas6jYfsqdSfaTbTdnKya2nZ5JPdbia44Wss85itejXR7cp13dRS2I+LecudsvM9+QoUYwioxSjFKySVklyJnRjj+M05c8vyuwAHp5DkXpl1MvfH0Fmrdsku7JVfkn0feddI1aaknGSTjJNNPNNNWaa4oD5In395CFNydkm23ZJZ5v5s67pn0RzeISw84qhKTk3Ju9NP3bb5+HxtvfutVtR8LgUnTht1eNWecvy8ILl1uRduT6seibFYi067+zU3wkr1GvCHu/mtyOs6s6j4PA2dKkpVF/dnaU+jtaP5Uj0gKgAAAAAAAAAAAAAAAAUauVAHhdNakzcm8PKOy37Mm014XtmjyWl9BVMLXh2soytDbWze13eO9rhb4nZzU6waChi4pSezKPsySva/BrijO8c+G2PNZZtyTH43ag14M1mBxScLS7jo9L0d+t69ZbP+mOb83l8T0GC1QwlODh2UZ33ynnJ9fd6WM5xVrnzxxrC4vPZfR/obGNXZ3HQcR6O8LJtp1I+Caa+KubDRGqGGoLOPavvqJSt4JWsh4q8+aOR14Oq1ZO98rbz2GidQqtWltVKjpt7ouN8u955HQ8Po+lB3hSpxffGEV8kZJpOOfLO8tvp4nRXo+hCSlVqbaXuxVr83fce1hFJJJWSVklwS4FQe5JGdtvsABU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9" name="irc_mi" descr="http://realitypod.com/wp-content/uploads/2010/07/handshak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93192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iru.org/pix/infocus/8bcfocus.E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77072"/>
            <a:ext cx="3559197" cy="24688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23928" y="4509120"/>
            <a:ext cx="496855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3200" dirty="0" smtClean="0"/>
              <a:t>Identify obstacles and propose solutions for the social and out of season tourism markets </a:t>
            </a:r>
            <a:endParaRPr lang="en-GB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iru_slo_e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7825" y="1700213"/>
            <a:ext cx="57927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www.iru.org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9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- EN 20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66"/>
      </a:accent1>
      <a:accent2>
        <a:srgbClr val="339966"/>
      </a:accent2>
      <a:accent3>
        <a:srgbClr val="FFFFFF"/>
      </a:accent3>
      <a:accent4>
        <a:srgbClr val="000000"/>
      </a:accent4>
      <a:accent5>
        <a:srgbClr val="CAADB8"/>
      </a:accent5>
      <a:accent6>
        <a:srgbClr val="2D8A5C"/>
      </a:accent6>
      <a:hlink>
        <a:srgbClr val="FFCC00"/>
      </a:hlink>
      <a:folHlink>
        <a:srgbClr val="B2B2B2"/>
      </a:folHlink>
    </a:clrScheme>
    <a:fontScheme name="standard 07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5C00"/>
        </a:accent6>
        <a:hlink>
          <a:srgbClr val="9933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312</Words>
  <Application>Microsoft Office PowerPoint</Application>
  <PresentationFormat>On-screen Show (4:3)</PresentationFormat>
  <Paragraphs>48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 Template - EN 2007</vt:lpstr>
      <vt:lpstr>8th IRU European  </vt:lpstr>
      <vt:lpstr>Slide 2</vt:lpstr>
      <vt:lpstr>Slide 3</vt:lpstr>
      <vt:lpstr>Slide 4</vt:lpstr>
      <vt:lpstr>Slide 5</vt:lpstr>
      <vt:lpstr>Slide 6</vt:lpstr>
      <vt:lpstr>Slide 7</vt:lpstr>
      <vt:lpstr>Slide 8</vt:lpstr>
      <vt:lpstr>www.iru.org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IRU</dc:title>
  <dc:creator>jebele</dc:creator>
  <cp:lastModifiedBy>Migration2</cp:lastModifiedBy>
  <cp:revision>631</cp:revision>
  <dcterms:created xsi:type="dcterms:W3CDTF">2011-05-24T13:13:11Z</dcterms:created>
  <dcterms:modified xsi:type="dcterms:W3CDTF">2016-06-01T09:36:13Z</dcterms:modified>
</cp:coreProperties>
</file>