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0" r:id="rId3"/>
    <p:sldId id="271" r:id="rId4"/>
    <p:sldId id="270" r:id="rId5"/>
    <p:sldId id="264" r:id="rId6"/>
    <p:sldId id="269" r:id="rId7"/>
    <p:sldId id="273" r:id="rId8"/>
    <p:sldId id="261" r:id="rId9"/>
    <p:sldId id="268" r:id="rId10"/>
    <p:sldId id="267" r:id="rId11"/>
    <p:sldId id="265" r:id="rId12"/>
    <p:sldId id="266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105000"/>
      </a:lnSpc>
      <a:spcBef>
        <a:spcPct val="15000"/>
      </a:spcBef>
      <a:spcAft>
        <a:spcPct val="15000"/>
      </a:spcAft>
      <a:buClr>
        <a:schemeClr val="bg1"/>
      </a:buClr>
      <a:buChar char="•"/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lnSpc>
        <a:spcPct val="105000"/>
      </a:lnSpc>
      <a:spcBef>
        <a:spcPct val="15000"/>
      </a:spcBef>
      <a:spcAft>
        <a:spcPct val="15000"/>
      </a:spcAft>
      <a:buClr>
        <a:schemeClr val="bg1"/>
      </a:buClr>
      <a:buChar char="•"/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lnSpc>
        <a:spcPct val="105000"/>
      </a:lnSpc>
      <a:spcBef>
        <a:spcPct val="15000"/>
      </a:spcBef>
      <a:spcAft>
        <a:spcPct val="15000"/>
      </a:spcAft>
      <a:buClr>
        <a:schemeClr val="bg1"/>
      </a:buClr>
      <a:buChar char="•"/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lnSpc>
        <a:spcPct val="105000"/>
      </a:lnSpc>
      <a:spcBef>
        <a:spcPct val="15000"/>
      </a:spcBef>
      <a:spcAft>
        <a:spcPct val="15000"/>
      </a:spcAft>
      <a:buClr>
        <a:schemeClr val="bg1"/>
      </a:buClr>
      <a:buChar char="•"/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lnSpc>
        <a:spcPct val="105000"/>
      </a:lnSpc>
      <a:spcBef>
        <a:spcPct val="15000"/>
      </a:spcBef>
      <a:spcAft>
        <a:spcPct val="15000"/>
      </a:spcAft>
      <a:buClr>
        <a:schemeClr val="bg1"/>
      </a:buClr>
      <a:buChar char="•"/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FF00"/>
    <a:srgbClr val="000000"/>
    <a:srgbClr val="005EA4"/>
    <a:srgbClr val="008000"/>
    <a:srgbClr val="006600"/>
    <a:srgbClr val="DD9F19"/>
    <a:srgbClr val="A0BC30"/>
    <a:srgbClr val="0059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5" autoAdjust="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7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773CABD0-DA0B-43D0-A19D-4BCDAEA30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02303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87AB961A-9295-45FB-A4D7-850BCEDA9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557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A12D3-32F3-406E-990C-2212A2FB1C03}" type="slidenum">
              <a:rPr lang="en-GB">
                <a:cs typeface="Arial" charset="0"/>
              </a:rPr>
              <a:pPr/>
              <a:t>1</a:t>
            </a:fld>
            <a:endParaRPr lang="en-GB"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8923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A46EF-7E70-4C4B-9CF2-64F77ADF10F1}" type="slidenum">
              <a:rPr lang="en-GB">
                <a:cs typeface="Arial" charset="0"/>
              </a:rPr>
              <a:pPr/>
              <a:t>13</a:t>
            </a:fld>
            <a:endParaRPr lang="en-GB"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482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 algn="r"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486C230E-A44D-4759-8D0B-06D7A6B126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E4324F84-85F6-407D-B0D9-7D48FD87B6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600200"/>
            <a:ext cx="4214813" cy="4800600"/>
          </a:xfrm>
          <a:effectLst/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216400" cy="4800600"/>
          </a:xfrm>
          <a:effectLst/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DED8866-FF6C-4927-BBE0-BE5524942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5000660" cy="1143000"/>
          </a:xfrm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effectLst/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effectLst/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78957121-4DAE-46FF-B551-477FD69FAC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BE3C692A-9EDF-4688-A0F8-7F2245B0C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E6E49AE2-2C5D-4DAA-8C7E-FD7CCC36E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938" y="228600"/>
            <a:ext cx="4818078" cy="914400"/>
          </a:xfrm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79400" y="1600200"/>
            <a:ext cx="8583613" cy="4800600"/>
          </a:xfrm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icon to add SmartArt graphic</a:t>
            </a:r>
            <a:endParaRPr lang="en-GB" noProof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01076355-ED06-4F11-BEB5-88507D3ADA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938" y="228600"/>
            <a:ext cx="4818078" cy="914400"/>
          </a:xfrm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9400" y="1600200"/>
            <a:ext cx="8583613" cy="4800600"/>
          </a:xfrm>
          <a:effectLst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B679249A-C40E-4AE3-80AB-978A0C84B9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CA7"/>
            </a:gs>
            <a:gs pos="50000">
              <a:srgbClr val="0059C2"/>
            </a:gs>
            <a:gs pos="100000">
              <a:srgbClr val="004CA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9938" y="228600"/>
            <a:ext cx="467520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6294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938EEA65-2CC3-4D3B-A23F-343223F31C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41288" y="1371600"/>
            <a:ext cx="8861425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600200"/>
            <a:ext cx="85836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9" y="6629400"/>
            <a:ext cx="3428992" cy="457200"/>
          </a:xfrm>
          <a:prstGeom prst="rect">
            <a:avLst/>
          </a:prstGeom>
          <a:effectLst/>
        </p:spPr>
        <p:txBody>
          <a:bodyPr/>
          <a:lstStyle>
            <a:lvl1pPr algn="r">
              <a:buNone/>
              <a:defRPr sz="1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"/>
          </p:nvPr>
        </p:nvSpPr>
        <p:spPr>
          <a:xfrm>
            <a:off x="428596" y="6629400"/>
            <a:ext cx="3929090" cy="457200"/>
          </a:xfrm>
          <a:prstGeom prst="rect">
            <a:avLst/>
          </a:prstGeom>
          <a:effectLst/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 sz="1000" dirty="0"/>
          </a:p>
        </p:txBody>
      </p:sp>
      <p:pic>
        <p:nvPicPr>
          <p:cNvPr id="9" name="Picture 30" descr="academy_web_pp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3" y="115888"/>
            <a:ext cx="1323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1" r:id="rId3"/>
    <p:sldLayoutId id="2147483682" r:id="rId4"/>
    <p:sldLayoutId id="2147483683" r:id="rId5"/>
    <p:sldLayoutId id="2147483684" r:id="rId6"/>
    <p:sldLayoutId id="2147483690" r:id="rId7"/>
    <p:sldLayoutId id="2147483691" r:id="rId8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4163" indent="-284163" algn="l" rtl="0" eaLnBrk="1" fontAlgn="base" hangingPunct="1">
        <a:lnSpc>
          <a:spcPct val="105000"/>
        </a:lnSpc>
        <a:spcBef>
          <a:spcPct val="15000"/>
        </a:spcBef>
        <a:spcAft>
          <a:spcPct val="15000"/>
        </a:spcAft>
        <a:buClr>
          <a:schemeClr val="bg1"/>
        </a:buClr>
        <a:buFont typeface="Wingdings" pitchFamily="2" charset="2"/>
        <a:buNone/>
        <a:defRPr sz="28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63575" indent="-185738" algn="l" rtl="0" eaLnBrk="1" fontAlgn="base" hangingPunct="1">
        <a:lnSpc>
          <a:spcPct val="105000"/>
        </a:lnSpc>
        <a:spcBef>
          <a:spcPct val="15000"/>
        </a:spcBef>
        <a:spcAft>
          <a:spcPct val="15000"/>
        </a:spcAft>
        <a:buClr>
          <a:srgbClr val="FFFF00"/>
        </a:buClr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2pPr>
      <a:lvl3pPr marL="1050925" indent="-196850" algn="l" rtl="0" eaLnBrk="1" fontAlgn="base" hangingPunct="1">
        <a:lnSpc>
          <a:spcPct val="105000"/>
        </a:lnSpc>
        <a:spcBef>
          <a:spcPct val="15000"/>
        </a:spcBef>
        <a:spcAft>
          <a:spcPct val="15000"/>
        </a:spcAft>
        <a:buClr>
          <a:schemeClr val="bg1"/>
        </a:buClr>
        <a:buFont typeface="Times New Roman" pitchFamily="18" charset="0"/>
        <a:buChar char="-"/>
        <a:defRPr sz="20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3pPr>
      <a:lvl4pPr marL="2197100" indent="-342900" algn="l" rtl="0" eaLnBrk="1" fontAlgn="base" hangingPunct="1">
        <a:spcBef>
          <a:spcPct val="25000"/>
        </a:spcBef>
        <a:spcAft>
          <a:spcPct val="25000"/>
        </a:spcAft>
        <a:buClr>
          <a:srgbClr val="FF0000"/>
        </a:buClr>
        <a:buSzPct val="135000"/>
        <a:defRPr sz="2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730500" indent="-342900" algn="l" rtl="0" eaLnBrk="1" fontAlgn="base" hangingPunct="1">
        <a:spcBef>
          <a:spcPct val="25000"/>
        </a:spcBef>
        <a:spcAft>
          <a:spcPct val="25000"/>
        </a:spcAft>
        <a:buClr>
          <a:srgbClr val="FF0000"/>
        </a:buClr>
        <a:buSzPct val="135000"/>
        <a:defRPr sz="2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3187700" indent="-342900" algn="l" rtl="0" eaLnBrk="1" fontAlgn="base" hangingPunct="1">
        <a:spcBef>
          <a:spcPct val="25000"/>
        </a:spcBef>
        <a:spcAft>
          <a:spcPct val="25000"/>
        </a:spcAft>
        <a:buClr>
          <a:srgbClr val="FF0000"/>
        </a:buClr>
        <a:buSzPct val="135000"/>
        <a:defRPr sz="2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3644900" indent="-342900" algn="l" rtl="0" eaLnBrk="1" fontAlgn="base" hangingPunct="1">
        <a:spcBef>
          <a:spcPct val="25000"/>
        </a:spcBef>
        <a:spcAft>
          <a:spcPct val="25000"/>
        </a:spcAft>
        <a:buClr>
          <a:srgbClr val="FF0000"/>
        </a:buClr>
        <a:buSzPct val="135000"/>
        <a:defRPr sz="2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4102100" indent="-342900" algn="l" rtl="0" eaLnBrk="1" fontAlgn="base" hangingPunct="1">
        <a:spcBef>
          <a:spcPct val="25000"/>
        </a:spcBef>
        <a:spcAft>
          <a:spcPct val="25000"/>
        </a:spcAft>
        <a:buClr>
          <a:srgbClr val="FF0000"/>
        </a:buClr>
        <a:buSzPct val="135000"/>
        <a:defRPr sz="2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4559300" indent="-342900" algn="l" rtl="0" eaLnBrk="1" fontAlgn="base" hangingPunct="1">
        <a:spcBef>
          <a:spcPct val="25000"/>
        </a:spcBef>
        <a:spcAft>
          <a:spcPct val="25000"/>
        </a:spcAft>
        <a:buClr>
          <a:srgbClr val="FF0000"/>
        </a:buClr>
        <a:buSzPct val="135000"/>
        <a:defRPr sz="2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err="1" smtClean="0"/>
              <a:t>ECOeffect</a:t>
            </a:r>
            <a:r>
              <a:rPr lang="en-US" sz="4800" smtClean="0"/>
              <a:t> roll-out</a:t>
            </a:r>
            <a:br>
              <a:rPr lang="en-US" sz="4800" smtClean="0"/>
            </a:br>
            <a:r>
              <a:rPr lang="en-US" sz="4800" smtClean="0"/>
              <a:t>– </a:t>
            </a:r>
            <a:r>
              <a:rPr lang="en-US" sz="4800" dirty="0" smtClean="0"/>
              <a:t>Croatia</a:t>
            </a:r>
            <a:endParaRPr lang="en-GB" sz="4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Vilnius, 17 September 2013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5387975"/>
            <a:ext cx="651351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2225" indent="-22225">
              <a:buNone/>
              <a:defRPr/>
            </a:pPr>
            <a:r>
              <a:rPr lang="hr-HR" sz="2600" i="1" dirty="0" smtClean="0">
                <a:solidFill>
                  <a:schemeClr val="bg1"/>
                </a:solidFill>
                <a:cs typeface="+mn-cs"/>
              </a:rPr>
              <a:t>Zvijezdana </a:t>
            </a:r>
            <a:r>
              <a:rPr lang="hr-HR" sz="2600" i="1" dirty="0" err="1" smtClean="0">
                <a:solidFill>
                  <a:schemeClr val="bg1"/>
                </a:solidFill>
                <a:cs typeface="+mn-cs"/>
              </a:rPr>
              <a:t>Samardzic</a:t>
            </a:r>
            <a:r>
              <a:rPr lang="en-GB" sz="2600" i="1" dirty="0">
                <a:solidFill>
                  <a:srgbClr val="FFFF00"/>
                </a:solidFill>
                <a:cs typeface="+mn-cs"/>
              </a:rPr>
              <a:t/>
            </a:r>
            <a:br>
              <a:rPr lang="en-GB" sz="2600" i="1" dirty="0">
                <a:solidFill>
                  <a:srgbClr val="FFFF00"/>
                </a:solidFill>
                <a:cs typeface="+mn-cs"/>
              </a:rPr>
            </a:br>
            <a:r>
              <a:rPr lang="hr-HR" sz="2600" i="1" dirty="0">
                <a:cs typeface="+mn-cs"/>
              </a:rPr>
              <a:t>G</a:t>
            </a:r>
            <a:r>
              <a:rPr lang="hr-HR" sz="2600" i="1" dirty="0" smtClean="0">
                <a:cs typeface="+mn-cs"/>
              </a:rPr>
              <a:t>eneral </a:t>
            </a:r>
            <a:r>
              <a:rPr lang="hr-HR" sz="2600" i="1" dirty="0" err="1">
                <a:cs typeface="+mn-cs"/>
              </a:rPr>
              <a:t>M</a:t>
            </a:r>
            <a:r>
              <a:rPr lang="hr-HR" sz="2600" i="1" dirty="0" err="1" smtClean="0">
                <a:cs typeface="+mn-cs"/>
              </a:rPr>
              <a:t>anager</a:t>
            </a:r>
            <a:endParaRPr lang="en-GB" sz="2600" i="1" dirty="0"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9" y="6643710"/>
            <a:ext cx="3428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2039938" y="228600"/>
            <a:ext cx="4188246" cy="914400"/>
          </a:xfrm>
        </p:spPr>
        <p:txBody>
          <a:bodyPr/>
          <a:lstStyle/>
          <a:p>
            <a:pPr>
              <a:defRPr/>
            </a:pP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ECOdriving</a:t>
            </a:r>
            <a:r>
              <a:rPr lang="hr-HR" sz="3200" baseline="0" dirty="0" smtClean="0"/>
              <a:t> Pilot Project</a:t>
            </a:r>
            <a:endParaRPr lang="en-US" dirty="0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In August the Tender for drivers' education with free </a:t>
            </a:r>
            <a:r>
              <a:rPr lang="en-US" sz="1800" dirty="0">
                <a:effectLst/>
              </a:rPr>
              <a:t>E</a:t>
            </a:r>
            <a:r>
              <a:rPr lang="hr-HR" sz="1800" dirty="0" smtClean="0">
                <a:effectLst/>
              </a:rPr>
              <a:t>CO</a:t>
            </a:r>
            <a:r>
              <a:rPr lang="en-US" sz="1800" dirty="0" smtClean="0">
                <a:effectLst/>
              </a:rPr>
              <a:t>driving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trainings, </a:t>
            </a:r>
            <a:r>
              <a:rPr lang="hr-HR" sz="1800" dirty="0" smtClean="0">
                <a:effectLst/>
              </a:rPr>
              <a:t>a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collaboration of the ORYX 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Grupa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and the Environmental Protection and Energy Efficiency Fund, was published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:</a:t>
            </a:r>
            <a:endParaRPr lang="hr-HR" sz="1800" dirty="0" smtClean="0">
              <a:effectLst/>
            </a:endParaRPr>
          </a:p>
          <a:p>
            <a:pPr marL="0" indent="0" algn="just"/>
            <a:endParaRPr lang="hr-HR" sz="1800" dirty="0">
              <a:effectLst/>
            </a:endParaRPr>
          </a:p>
          <a:p>
            <a:pPr marL="722312" lvl="1" indent="-342900" algn="just">
              <a:buFont typeface="Arial" pitchFamily="34" charset="0"/>
              <a:buChar char="•"/>
            </a:pPr>
            <a:r>
              <a:rPr lang="hr-HR" sz="1800" dirty="0" smtClean="0">
                <a:solidFill>
                  <a:schemeClr val="bg1"/>
                </a:solidFill>
                <a:effectLst/>
              </a:rPr>
              <a:t>100 </a:t>
            </a:r>
            <a:r>
              <a:rPr lang="en-US" sz="1800" noProof="0" dirty="0" smtClean="0">
                <a:solidFill>
                  <a:schemeClr val="bg1"/>
                </a:solidFill>
                <a:effectLst/>
              </a:rPr>
              <a:t>E</a:t>
            </a:r>
            <a:r>
              <a:rPr lang="hr-HR" sz="1800" noProof="0" dirty="0" smtClean="0">
                <a:solidFill>
                  <a:schemeClr val="bg1"/>
                </a:solidFill>
                <a:effectLst/>
              </a:rPr>
              <a:t>CO</a:t>
            </a:r>
            <a:r>
              <a:rPr lang="en-US" sz="1800" noProof="0" dirty="0" smtClean="0">
                <a:solidFill>
                  <a:schemeClr val="bg1"/>
                </a:solidFill>
                <a:effectLst/>
              </a:rPr>
              <a:t>driving</a:t>
            </a:r>
            <a:r>
              <a:rPr lang="en-US" sz="1800" baseline="0" noProof="0" dirty="0" smtClean="0">
                <a:solidFill>
                  <a:schemeClr val="bg1"/>
                </a:solidFill>
                <a:effectLst/>
              </a:rPr>
              <a:t> trainings for light vehicles </a:t>
            </a:r>
          </a:p>
          <a:p>
            <a:pPr marL="722312" lvl="1" indent="-342900" algn="just">
              <a:buFont typeface="Arial" pitchFamily="34" charset="0"/>
              <a:buChar char="•"/>
            </a:pPr>
            <a:r>
              <a:rPr lang="hr-HR" sz="1800" dirty="0" smtClean="0">
                <a:solidFill>
                  <a:schemeClr val="bg1"/>
                </a:solidFill>
                <a:effectLst/>
              </a:rPr>
              <a:t>100 </a:t>
            </a:r>
            <a:r>
              <a:rPr lang="en-US" sz="1800" dirty="0">
                <a:solidFill>
                  <a:schemeClr val="bg1"/>
                </a:solidFill>
                <a:effectLst/>
              </a:rPr>
              <a:t>E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CO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driving</a:t>
            </a:r>
            <a:r>
              <a:rPr lang="en-US" sz="1800" baseline="0" noProof="0" dirty="0" smtClean="0">
                <a:solidFill>
                  <a:srgbClr val="FFFFFF"/>
                </a:solidFill>
                <a:effectLst/>
              </a:rPr>
              <a:t> trainings </a:t>
            </a:r>
            <a:r>
              <a:rPr lang="hr-HR" sz="1800" baseline="0" dirty="0" smtClean="0">
                <a:solidFill>
                  <a:srgbClr val="FFFFFF"/>
                </a:solidFill>
                <a:effectLst/>
              </a:rPr>
              <a:t>for</a:t>
            </a:r>
            <a:r>
              <a:rPr lang="hr-HR" sz="1800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effectLst/>
              </a:rPr>
              <a:t>heavy duty vehicles and buses</a:t>
            </a:r>
            <a:endParaRPr lang="hr-HR" sz="1800" dirty="0" smtClean="0">
              <a:solidFill>
                <a:srgbClr val="FFFFFF"/>
              </a:solidFill>
              <a:effectLst/>
            </a:endParaRPr>
          </a:p>
          <a:p>
            <a:pPr marL="379412" lvl="1" indent="0" algn="just">
              <a:buNone/>
            </a:pPr>
            <a:endParaRPr lang="hr-HR" sz="1800" dirty="0" smtClean="0">
              <a:solidFill>
                <a:schemeClr val="bg1"/>
              </a:solidFill>
              <a:effectLst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1800" dirty="0" smtClean="0">
                <a:effectLst/>
              </a:rPr>
              <a:t>G</a:t>
            </a:r>
            <a:r>
              <a:rPr lang="en-US" sz="1800" dirty="0" smtClean="0">
                <a:effectLst/>
              </a:rPr>
              <a:t>rants</a:t>
            </a:r>
            <a:r>
              <a:rPr lang="hr-HR" sz="1800" dirty="0" smtClean="0">
                <a:effectLst/>
              </a:rPr>
              <a:t> are</a:t>
            </a:r>
            <a:r>
              <a:rPr lang="en-US" sz="1800" dirty="0" smtClean="0">
                <a:effectLst/>
              </a:rPr>
              <a:t> given to trainees for participating in ORYX and Fund’s trainings</a:t>
            </a:r>
            <a:r>
              <a:rPr lang="hr-HR" sz="1800" dirty="0" smtClean="0">
                <a:effectLst/>
              </a:rPr>
              <a:t>.</a:t>
            </a:r>
          </a:p>
          <a:p>
            <a:pPr marL="0" indent="0" algn="just"/>
            <a:endParaRPr lang="hr-HR" sz="1800" dirty="0">
              <a:effectLst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Total available assets for trainings, per the published tender, are 62,150 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EUR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, with ORYX participating with 60% which amounts to 37,300 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EUR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, </a:t>
            </a:r>
            <a:r>
              <a:rPr lang="en-US" sz="1800" noProof="0" dirty="0" smtClean="0">
                <a:solidFill>
                  <a:schemeClr val="bg1"/>
                </a:solidFill>
                <a:effectLst/>
              </a:rPr>
              <a:t>while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the Fund’s expense of 40% of the project value is equal to 24,850 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EUR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.</a:t>
            </a:r>
            <a:endParaRPr lang="hr-HR" sz="1800" dirty="0">
              <a:effectLst/>
            </a:endParaRPr>
          </a:p>
          <a:p>
            <a:pPr lvl="0"/>
            <a:endParaRPr lang="en-US" sz="2000" dirty="0" smtClean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71592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noProof="0" dirty="0" smtClean="0"/>
              <a:t>The </a:t>
            </a:r>
            <a:r>
              <a:rPr lang="en-US" sz="3600" noProof="0" dirty="0" err="1" smtClean="0"/>
              <a:t>ECOdriving</a:t>
            </a:r>
            <a:r>
              <a:rPr lang="en-US" sz="3600" noProof="0" dirty="0" smtClean="0"/>
              <a:t> Pilot Project</a:t>
            </a:r>
            <a:endParaRPr lang="en-US" noProof="0" dirty="0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noProof="0" dirty="0" smtClean="0">
                <a:effectLst/>
              </a:rPr>
              <a:t>The bids had to be submitted</a:t>
            </a:r>
            <a:r>
              <a:rPr lang="hr-HR" sz="2000" noProof="0" dirty="0" smtClean="0">
                <a:effectLst/>
              </a:rPr>
              <a:t> </a:t>
            </a:r>
            <a:r>
              <a:rPr lang="en-US" sz="2000" baseline="0" noProof="0" dirty="0" smtClean="0">
                <a:effectLst/>
              </a:rPr>
              <a:t>until August 20, 2013, at the latest. </a:t>
            </a:r>
            <a:r>
              <a:rPr lang="en-US" sz="2000" noProof="0" dirty="0" smtClean="0">
                <a:effectLst/>
              </a:rPr>
              <a:t> </a:t>
            </a:r>
            <a:endParaRPr lang="hr-HR" sz="2000" noProof="0" dirty="0" smtClean="0">
              <a:effectLst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000" noProof="0" dirty="0" smtClean="0">
              <a:effectLst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noProof="0" dirty="0" smtClean="0">
                <a:effectLst/>
              </a:rPr>
              <a:t>Bidders could submit</a:t>
            </a:r>
            <a:r>
              <a:rPr lang="en-US" sz="2000" baseline="0" noProof="0" dirty="0" smtClean="0">
                <a:effectLst/>
              </a:rPr>
              <a:t> 2 bids with a maximum of 6 drivers per bid for this project.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noProof="0" dirty="0" smtClean="0">
              <a:effectLst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000" noProof="0" dirty="0" err="1" smtClean="0">
                <a:effectLst/>
              </a:rPr>
              <a:t>When</a:t>
            </a:r>
            <a:r>
              <a:rPr lang="hr-HR" sz="2000" noProof="0" dirty="0" smtClean="0">
                <a:effectLst/>
              </a:rPr>
              <a:t> </a:t>
            </a:r>
            <a:r>
              <a:rPr lang="en-US" sz="2000" noProof="0" dirty="0" smtClean="0">
                <a:effectLst/>
              </a:rPr>
              <a:t>the complete tender documentation was submitted</a:t>
            </a:r>
            <a:r>
              <a:rPr lang="hr-HR" sz="2000" dirty="0">
                <a:effectLst/>
              </a:rPr>
              <a:t>,</a:t>
            </a:r>
            <a:r>
              <a:rPr lang="en-US" sz="2000" baseline="0" noProof="0" dirty="0" smtClean="0">
                <a:effectLst/>
              </a:rPr>
              <a:t> the </a:t>
            </a:r>
            <a:r>
              <a:rPr lang="en-US" sz="2000" baseline="0" noProof="0" dirty="0" smtClean="0">
                <a:solidFill>
                  <a:srgbClr val="FFFFFF"/>
                </a:solidFill>
                <a:effectLst/>
              </a:rPr>
              <a:t>selection was </a:t>
            </a:r>
            <a:r>
              <a:rPr lang="hr-HR" sz="2000" baseline="0" noProof="0" dirty="0" smtClean="0">
                <a:solidFill>
                  <a:srgbClr val="FFFFFF"/>
                </a:solidFill>
                <a:effectLst/>
              </a:rPr>
              <a:t>done </a:t>
            </a:r>
            <a:r>
              <a:rPr lang="en-US" sz="2000" baseline="0" dirty="0" smtClean="0">
                <a:solidFill>
                  <a:srgbClr val="FFFFFF"/>
                </a:solidFill>
                <a:effectLst/>
              </a:rPr>
              <a:t>in chronological</a:t>
            </a:r>
            <a:r>
              <a:rPr lang="en-US" sz="2000" dirty="0" smtClean="0">
                <a:solidFill>
                  <a:srgbClr val="FFFFFF"/>
                </a:solidFill>
                <a:effectLst/>
              </a:rPr>
              <a:t> order</a:t>
            </a:r>
            <a:r>
              <a:rPr lang="en-US" sz="2000" dirty="0" smtClean="0">
                <a:effectLst/>
              </a:rPr>
              <a:t>, </a:t>
            </a:r>
            <a:r>
              <a:rPr lang="en-US" sz="2000" baseline="0" dirty="0" smtClean="0">
                <a:effectLst/>
              </a:rPr>
              <a:t>taking into consideration</a:t>
            </a:r>
            <a:r>
              <a:rPr lang="hr-HR" sz="2000" baseline="0" noProof="0" dirty="0" smtClean="0">
                <a:effectLst/>
              </a:rPr>
              <a:t> </a:t>
            </a:r>
            <a:r>
              <a:rPr lang="en-US" sz="2000" baseline="0" noProof="0" dirty="0" smtClean="0">
                <a:effectLst/>
              </a:rPr>
              <a:t>the bid receipt date</a:t>
            </a:r>
            <a:r>
              <a:rPr lang="hr-HR" sz="2000" baseline="0" noProof="0" dirty="0" smtClean="0">
                <a:effectLst/>
              </a:rPr>
              <a:t>,</a:t>
            </a:r>
            <a:r>
              <a:rPr lang="en-US" sz="2000" baseline="0" noProof="0" dirty="0" smtClean="0">
                <a:effectLst/>
              </a:rPr>
              <a:t> until the planned participation was filled, i.e. 100 light vehicle drivers and 100 heavy duty and bus drivers.</a:t>
            </a:r>
            <a:endParaRPr lang="en-US" sz="2000" noProof="0" dirty="0" smtClean="0">
              <a:effectLst/>
            </a:endParaRPr>
          </a:p>
          <a:p>
            <a:pPr marL="0" indent="0"/>
            <a:endParaRPr lang="hr-HR" sz="2000" dirty="0">
              <a:effectLst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94700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noProof="0" smtClean="0"/>
              <a:t>The ECOdriving Pilot Project</a:t>
            </a:r>
            <a:endParaRPr lang="en-US" noProof="0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  <a:defRPr/>
            </a:pPr>
            <a:endParaRPr lang="en-US" sz="2000" noProof="0" dirty="0" smtClean="0">
              <a:effectLst/>
            </a:endParaRPr>
          </a:p>
          <a:p>
            <a:pPr marL="0" indent="0" algn="just">
              <a:defRPr/>
            </a:pPr>
            <a:endParaRPr lang="en-US" sz="2000" noProof="0" dirty="0" smtClean="0">
              <a:effectLst/>
            </a:endParaRPr>
          </a:p>
          <a:p>
            <a:pPr marL="722312" lvl="1" indent="-342900" algn="just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  <a:effectLst/>
              </a:rPr>
              <a:t>E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CO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driving </a:t>
            </a:r>
            <a:r>
              <a:rPr lang="en-US" sz="1800" noProof="0" dirty="0" smtClean="0">
                <a:solidFill>
                  <a:schemeClr val="bg1"/>
                </a:solidFill>
                <a:effectLst/>
              </a:rPr>
              <a:t>trainings will take place in September and October</a:t>
            </a:r>
            <a:r>
              <a:rPr lang="en-US" sz="1800" baseline="0" noProof="0" dirty="0" smtClean="0">
                <a:solidFill>
                  <a:schemeClr val="bg1"/>
                </a:solidFill>
                <a:effectLst/>
              </a:rPr>
              <a:t> </a:t>
            </a:r>
          </a:p>
          <a:p>
            <a:pPr marL="722312" lvl="1" indent="-342900" algn="just">
              <a:buFont typeface="Arial" pitchFamily="34" charset="0"/>
              <a:buChar char="•"/>
              <a:defRPr/>
            </a:pPr>
            <a:endParaRPr lang="en-US" sz="1800" baseline="0" noProof="0" dirty="0" smtClean="0">
              <a:solidFill>
                <a:schemeClr val="bg1"/>
              </a:solidFill>
              <a:effectLst/>
            </a:endParaRPr>
          </a:p>
          <a:p>
            <a:pPr marL="722312" lvl="1" indent="-342900" algn="just">
              <a:buFont typeface="Arial" pitchFamily="34" charset="0"/>
              <a:buChar char="•"/>
              <a:defRPr/>
            </a:pPr>
            <a:r>
              <a:rPr lang="en-US" sz="1800" baseline="0" noProof="0" dirty="0" smtClean="0">
                <a:solidFill>
                  <a:schemeClr val="bg1"/>
                </a:solidFill>
                <a:effectLst/>
              </a:rPr>
              <a:t>Monitoring will be performed in November </a:t>
            </a:r>
          </a:p>
          <a:p>
            <a:pPr marL="379412" lvl="1" indent="0" algn="just">
              <a:buNone/>
              <a:defRPr/>
            </a:pPr>
            <a:endParaRPr lang="en-US" sz="1800" noProof="0" dirty="0" smtClean="0">
              <a:solidFill>
                <a:schemeClr val="bg1"/>
              </a:solidFill>
              <a:effectLst/>
            </a:endParaRPr>
          </a:p>
          <a:p>
            <a:pPr marL="722312" lvl="1" indent="-342900" algn="just">
              <a:buFont typeface="Arial" pitchFamily="34" charset="0"/>
              <a:buChar char="•"/>
              <a:defRPr/>
            </a:pPr>
            <a:r>
              <a:rPr lang="en-US" sz="1800" noProof="0" dirty="0" smtClean="0">
                <a:solidFill>
                  <a:schemeClr val="bg1"/>
                </a:solidFill>
                <a:effectLst/>
              </a:rPr>
              <a:t>The Study will end in December, 2013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5647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iru_slo_e_ne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7825" y="1700213"/>
            <a:ext cx="5792788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43570" y="6615138"/>
            <a:ext cx="3428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 smtClean="0"/>
              <a:t>About ORYX </a:t>
            </a:r>
            <a:r>
              <a:rPr lang="en-US" sz="3600" noProof="0" dirty="0" err="1" smtClean="0"/>
              <a:t>Grupa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noProof="0" dirty="0" smtClean="0"/>
              <a:t>ORYX </a:t>
            </a:r>
            <a:r>
              <a:rPr lang="en-US" sz="2400" noProof="0" dirty="0" err="1" smtClean="0"/>
              <a:t>Grupa</a:t>
            </a:r>
            <a:r>
              <a:rPr lang="en-US" sz="2400" noProof="0" dirty="0" smtClean="0"/>
              <a:t> specializes</a:t>
            </a:r>
            <a:r>
              <a:rPr lang="en-US" sz="2400" baseline="0" noProof="0" dirty="0" smtClean="0"/>
              <a:t> in providing the following services</a:t>
            </a:r>
            <a:r>
              <a:rPr lang="en-US" sz="2400" noProof="0" dirty="0" smtClean="0"/>
              <a:t>:</a:t>
            </a:r>
          </a:p>
          <a:p>
            <a:pPr lvl="0"/>
            <a:endParaRPr lang="hr-HR" dirty="0" smtClean="0"/>
          </a:p>
          <a:p>
            <a:pPr lvl="0"/>
            <a:endParaRPr lang="hr-HR" dirty="0"/>
          </a:p>
          <a:p>
            <a:endParaRPr lang="hr-HR" dirty="0" smtClean="0"/>
          </a:p>
          <a:p>
            <a:r>
              <a:rPr lang="en-US" sz="1200" noProof="0" dirty="0" smtClean="0"/>
              <a:t>Roadside</a:t>
            </a:r>
            <a:r>
              <a:rPr lang="en-US" sz="1200" baseline="0" noProof="0" dirty="0" smtClean="0"/>
              <a:t> and Sea Assistance</a:t>
            </a:r>
            <a:r>
              <a:rPr lang="en-US" sz="1200" noProof="0" dirty="0" smtClean="0"/>
              <a:t> 	              Driver</a:t>
            </a:r>
            <a:r>
              <a:rPr lang="en-US" sz="1200" baseline="0" noProof="0" dirty="0" smtClean="0"/>
              <a:t> Education</a:t>
            </a:r>
            <a:r>
              <a:rPr lang="en-US" sz="1200" noProof="0" dirty="0" smtClean="0"/>
              <a:t>		Short-</a:t>
            </a:r>
            <a:r>
              <a:rPr lang="en-US" sz="1200" baseline="0" noProof="0" dirty="0" smtClean="0"/>
              <a:t> and Long-Term Loans</a:t>
            </a:r>
            <a:r>
              <a:rPr lang="en-US" sz="1200" noProof="0" dirty="0" smtClean="0"/>
              <a:t> </a:t>
            </a:r>
          </a:p>
          <a:p>
            <a:r>
              <a:rPr lang="en-US" sz="1200" noProof="0" dirty="0" smtClean="0"/>
              <a:t>for Vehicles and Boats					</a:t>
            </a:r>
          </a:p>
          <a:p>
            <a:endParaRPr lang="en-US" sz="1200" noProof="0" dirty="0" smtClean="0"/>
          </a:p>
          <a:p>
            <a:endParaRPr lang="en-US" sz="1200" noProof="0" dirty="0" smtClean="0"/>
          </a:p>
          <a:p>
            <a:endParaRPr lang="en-US" sz="1200" noProof="0" dirty="0" smtClean="0"/>
          </a:p>
          <a:p>
            <a:endParaRPr lang="en-US" sz="1200" noProof="0" dirty="0" smtClean="0"/>
          </a:p>
          <a:p>
            <a:endParaRPr lang="en-US" sz="1200" noProof="0" dirty="0" smtClean="0"/>
          </a:p>
          <a:p>
            <a:endParaRPr lang="en-US" sz="1200" noProof="0" dirty="0" smtClean="0"/>
          </a:p>
          <a:p>
            <a:r>
              <a:rPr lang="en-US" sz="1200" noProof="0" dirty="0" smtClean="0"/>
              <a:t>Technical</a:t>
            </a:r>
            <a:r>
              <a:rPr lang="en-US" sz="1200" baseline="0" noProof="0" dirty="0" smtClean="0"/>
              <a:t> Inspection of All Vehicles</a:t>
            </a:r>
            <a:r>
              <a:rPr lang="en-US" sz="1200" noProof="0" dirty="0" smtClean="0"/>
              <a:t>	Safe and Economical Driving 	Vehicle, Boat and Property Insurance,   </a:t>
            </a:r>
          </a:p>
          <a:p>
            <a:r>
              <a:rPr lang="en-US" sz="1200" noProof="0" dirty="0" smtClean="0"/>
              <a:t>				</a:t>
            </a:r>
            <a:r>
              <a:rPr lang="en-US" sz="1200" noProof="0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Trainings and Event Organization</a:t>
            </a:r>
            <a:r>
              <a:rPr lang="en-US" sz="1200" noProof="0" dirty="0" smtClean="0"/>
              <a:t>	as well as Life and Health Insurance </a:t>
            </a:r>
            <a:endParaRPr lang="en-US" sz="1200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116119" cy="86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677" y="4725144"/>
            <a:ext cx="8375820" cy="83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smtClean="0"/>
              <a:t>ECOeffect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/>
            <a:r>
              <a:rPr lang="en-US" sz="2400" noProof="0" dirty="0" smtClean="0"/>
              <a:t>ORYX is an IRU Academy Accredited Training Institute:</a:t>
            </a:r>
          </a:p>
          <a:p>
            <a:pPr marL="361950" lvl="0" indent="-361950" algn="just">
              <a:buFont typeface="Arial" pitchFamily="34" charset="0"/>
              <a:buChar char="•"/>
            </a:pPr>
            <a:r>
              <a:rPr lang="en-US" sz="2400" noProof="0" dirty="0" smtClean="0"/>
              <a:t>Our trainers were </a:t>
            </a:r>
            <a:r>
              <a:rPr lang="en-US" sz="2400" dirty="0" smtClean="0"/>
              <a:t>trained</a:t>
            </a:r>
            <a:r>
              <a:rPr lang="en-US" sz="2400" baseline="0" noProof="0" dirty="0" smtClean="0"/>
              <a:t> by </a:t>
            </a:r>
            <a:r>
              <a:rPr lang="hr-HR" sz="2400" baseline="0" noProof="0" dirty="0" smtClean="0"/>
              <a:t>Key</a:t>
            </a:r>
            <a:r>
              <a:rPr lang="hr-HR" sz="2400" noProof="0" dirty="0" smtClean="0"/>
              <a:t> </a:t>
            </a:r>
            <a:r>
              <a:rPr lang="en-US" sz="2400" noProof="0" dirty="0" smtClean="0"/>
              <a:t>Driving Competences’ trainers in November</a:t>
            </a:r>
            <a:r>
              <a:rPr lang="en-US" sz="2400" baseline="0" noProof="0" dirty="0" smtClean="0"/>
              <a:t> </a:t>
            </a:r>
            <a:r>
              <a:rPr lang="en-US" sz="2400" noProof="0" dirty="0" smtClean="0"/>
              <a:t>2012</a:t>
            </a:r>
            <a:endParaRPr lang="en-US" sz="2400" dirty="0" smtClean="0"/>
          </a:p>
          <a:p>
            <a:pPr marL="361950" lvl="0" indent="-361950" algn="just">
              <a:buFont typeface="Arial" pitchFamily="34" charset="0"/>
              <a:buChar char="•"/>
            </a:pPr>
            <a:r>
              <a:rPr lang="en-US" sz="2400" noProof="0" dirty="0" smtClean="0"/>
              <a:t>We use EETS for eco-driving Training</a:t>
            </a:r>
          </a:p>
          <a:p>
            <a:endParaRPr lang="en-US" noProof="0" dirty="0" smtClean="0">
              <a:effectLst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159" y="3933056"/>
            <a:ext cx="4218225" cy="2636391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340" y="3933057"/>
            <a:ext cx="4180140" cy="2636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39485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smtClean="0"/>
              <a:t>ECOeffect Focus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 dirty="0" smtClean="0"/>
          </a:p>
          <a:p>
            <a:endParaRPr lang="hr-HR" dirty="0">
              <a:effectLst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				</a:t>
            </a:r>
            <a:r>
              <a:rPr lang="fr-CH" dirty="0" smtClean="0"/>
              <a:t>	</a:t>
            </a:r>
            <a:r>
              <a:rPr lang="hr-HR" dirty="0" smtClean="0"/>
              <a:t>The d</a:t>
            </a:r>
            <a:r>
              <a:rPr lang="en-US" noProof="0" dirty="0" smtClean="0"/>
              <a:t>river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  <p:pic>
        <p:nvPicPr>
          <p:cNvPr id="7" name="Rezervirano mjesto sadržaja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339752" y="2204864"/>
            <a:ext cx="4676256" cy="291442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918355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noProof="0" dirty="0" err="1" smtClean="0"/>
              <a:t>ECOeffect</a:t>
            </a:r>
            <a:r>
              <a:rPr lang="en-US" sz="3200" noProof="0" dirty="0" smtClean="0"/>
              <a:t> </a:t>
            </a:r>
            <a:endParaRPr lang="en-US" sz="32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u="sng" noProof="0" dirty="0" smtClean="0"/>
              <a:t>Savings: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noProof="0" dirty="0" smtClean="0">
                <a:solidFill>
                  <a:schemeClr val="bg1"/>
                </a:solidFill>
              </a:rPr>
              <a:t>Fuel</a:t>
            </a:r>
            <a:r>
              <a:rPr lang="en-US" sz="1800" baseline="0" noProof="0" dirty="0" smtClean="0">
                <a:solidFill>
                  <a:schemeClr val="bg1"/>
                </a:solidFill>
              </a:rPr>
              <a:t> consumption</a:t>
            </a:r>
            <a:endParaRPr lang="en-US" sz="1800" dirty="0" smtClean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noProof="0" dirty="0" smtClean="0">
                <a:solidFill>
                  <a:schemeClr val="bg1"/>
                </a:solidFill>
              </a:rPr>
              <a:t>Mechanical wear (brakes, clutch, gear box, engine, tires, oil, suspension, spare parts…)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noProof="0" dirty="0" smtClean="0">
                <a:solidFill>
                  <a:schemeClr val="bg1"/>
                </a:solidFill>
              </a:rPr>
              <a:t>Traffic</a:t>
            </a:r>
            <a:r>
              <a:rPr lang="en-US" sz="1800" baseline="0" noProof="0" dirty="0" smtClean="0">
                <a:solidFill>
                  <a:schemeClr val="bg1"/>
                </a:solidFill>
              </a:rPr>
              <a:t> accidents and insurance</a:t>
            </a:r>
            <a:endParaRPr lang="en-US" sz="1800" dirty="0" smtClean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noProof="0" dirty="0" smtClean="0">
                <a:solidFill>
                  <a:schemeClr val="bg1"/>
                </a:solidFill>
              </a:rPr>
              <a:t>CO</a:t>
            </a:r>
            <a:r>
              <a:rPr lang="en-US" sz="1800" baseline="-25000" noProof="0" dirty="0" smtClean="0">
                <a:solidFill>
                  <a:schemeClr val="bg1"/>
                </a:solidFill>
              </a:rPr>
              <a:t>2</a:t>
            </a:r>
            <a:r>
              <a:rPr lang="en-US" sz="1800" noProof="0" dirty="0" smtClean="0">
                <a:solidFill>
                  <a:schemeClr val="bg1"/>
                </a:solidFill>
              </a:rPr>
              <a:t> and</a:t>
            </a:r>
            <a:r>
              <a:rPr lang="en-US" sz="1800" baseline="0" noProof="0" dirty="0" smtClean="0">
                <a:solidFill>
                  <a:schemeClr val="bg1"/>
                </a:solidFill>
              </a:rPr>
              <a:t> noise pollution</a:t>
            </a:r>
            <a:endParaRPr lang="en-US" sz="1800" noProof="0" dirty="0" smtClean="0">
              <a:solidFill>
                <a:schemeClr val="bg1"/>
              </a:solidFill>
            </a:endParaRPr>
          </a:p>
          <a:p>
            <a:endParaRPr lang="en-US" sz="1800" b="1" u="sng" noProof="0" dirty="0" smtClean="0"/>
          </a:p>
          <a:p>
            <a:r>
              <a:rPr lang="en-US" sz="1800" b="1" u="sng" noProof="0" dirty="0" smtClean="0"/>
              <a:t>Image</a:t>
            </a:r>
            <a:r>
              <a:rPr lang="en-US" sz="1800" b="1" u="sng" baseline="0" noProof="0" dirty="0" smtClean="0"/>
              <a:t> </a:t>
            </a:r>
            <a:r>
              <a:rPr lang="hr-HR" sz="1800" b="1" u="sng" baseline="0" noProof="0" dirty="0" smtClean="0"/>
              <a:t>i</a:t>
            </a:r>
            <a:r>
              <a:rPr lang="en-US" sz="1800" b="1" u="sng" baseline="0" dirty="0" err="1" smtClean="0"/>
              <a:t>mprovement</a:t>
            </a:r>
            <a:r>
              <a:rPr lang="en-US" sz="1800" b="1" u="sng" noProof="0" dirty="0" smtClean="0"/>
              <a:t>:</a:t>
            </a:r>
            <a:r>
              <a:rPr lang="en-US" sz="1800" noProof="0" dirty="0" smtClean="0"/>
              <a:t> 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Company positioning as an environmentally-friendly company  </a:t>
            </a:r>
          </a:p>
          <a:p>
            <a:endParaRPr lang="en-US" sz="1800" b="1" u="sng" noProof="0" dirty="0" smtClean="0"/>
          </a:p>
          <a:p>
            <a:r>
              <a:rPr lang="en-US" sz="1800" b="1" u="sng" noProof="0" dirty="0" smtClean="0"/>
              <a:t>A more satisfied</a:t>
            </a:r>
            <a:r>
              <a:rPr lang="en-US" sz="1800" b="1" u="sng" baseline="0" noProof="0" dirty="0" smtClean="0"/>
              <a:t> driver</a:t>
            </a:r>
            <a:r>
              <a:rPr lang="en-US" sz="1800" b="1" u="sng" noProof="0" dirty="0" smtClean="0"/>
              <a:t>:</a:t>
            </a:r>
            <a:endParaRPr lang="en-US" sz="1800" dirty="0" smtClean="0"/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Less stress, a more comfortable and relaxed drive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hr-HR" sz="1800" dirty="0" smtClean="0">
                <a:solidFill>
                  <a:schemeClr val="bg1"/>
                </a:solidFill>
              </a:rPr>
              <a:t>Improved </a:t>
            </a:r>
            <a:r>
              <a:rPr lang="en-US" sz="1800" dirty="0" smtClean="0">
                <a:solidFill>
                  <a:schemeClr val="bg1"/>
                </a:solidFill>
              </a:rPr>
              <a:t>safety 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Challenge, motivation, professional development</a:t>
            </a:r>
          </a:p>
          <a:p>
            <a:endParaRPr lang="en-US" sz="1400" baseline="-25000" noProof="0" dirty="0" smtClean="0"/>
          </a:p>
          <a:p>
            <a:pPr marL="477837" lvl="1" indent="0">
              <a:lnSpc>
                <a:spcPct val="90000"/>
              </a:lnSpc>
              <a:buNone/>
            </a:pPr>
            <a:endParaRPr lang="en-US" sz="1400" noProof="0" dirty="0" smtClean="0">
              <a:solidFill>
                <a:schemeClr val="bg1"/>
              </a:solidFill>
              <a:effectLst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1400" noProof="0" dirty="0" smtClean="0"/>
          </a:p>
          <a:p>
            <a:endParaRPr lang="en-US" sz="1400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4764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smtClean="0"/>
              <a:t>ECOeffect – </a:t>
            </a:r>
            <a:r>
              <a:rPr lang="en-US" sz="3200" noProof="0" smtClean="0"/>
              <a:t>Experiences in 2013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 noProof="0" dirty="0" smtClean="0"/>
          </a:p>
          <a:p>
            <a:pPr marL="0" lvl="0" indent="0"/>
            <a:r>
              <a:rPr lang="en-US" noProof="0" dirty="0" smtClean="0"/>
              <a:t>During</a:t>
            </a:r>
            <a:r>
              <a:rPr lang="en-US" baseline="0" noProof="0" dirty="0" smtClean="0"/>
              <a:t> the first half of 2013 eco-driving training was </a:t>
            </a:r>
            <a:r>
              <a:rPr lang="en-US" baseline="0" dirty="0" smtClean="0"/>
              <a:t>provided</a:t>
            </a:r>
            <a:r>
              <a:rPr lang="hr-HR" baseline="0" noProof="0" dirty="0" smtClean="0"/>
              <a:t> </a:t>
            </a:r>
            <a:r>
              <a:rPr lang="en-US" baseline="0" noProof="0" dirty="0" smtClean="0"/>
              <a:t>to the following</a:t>
            </a:r>
            <a:r>
              <a:rPr lang="hr-HR" baseline="0" noProof="0" dirty="0" smtClean="0"/>
              <a:t> </a:t>
            </a:r>
            <a:r>
              <a:rPr lang="en-US" baseline="0" dirty="0" smtClean="0"/>
              <a:t>companies</a:t>
            </a:r>
            <a:r>
              <a:rPr lang="hr-HR" dirty="0" smtClean="0"/>
              <a:t>:</a:t>
            </a:r>
            <a:endParaRPr lang="en-US" noProof="0" dirty="0" smtClean="0"/>
          </a:p>
          <a:p>
            <a:pPr lvl="0"/>
            <a:endParaRPr lang="hr-HR" dirty="0" smtClean="0"/>
          </a:p>
          <a:p>
            <a:pPr marL="836612" lvl="1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effectLst/>
              </a:rPr>
              <a:t>CITYEX </a:t>
            </a:r>
          </a:p>
          <a:p>
            <a:pPr marL="836612" lvl="1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effectLst/>
              </a:rPr>
              <a:t>PHILIP </a:t>
            </a:r>
            <a:r>
              <a:rPr lang="hr-HR" dirty="0">
                <a:solidFill>
                  <a:schemeClr val="bg1"/>
                </a:solidFill>
                <a:effectLst/>
              </a:rPr>
              <a:t>MORRIS </a:t>
            </a:r>
            <a:endParaRPr lang="hr-HR" dirty="0" smtClean="0">
              <a:solidFill>
                <a:schemeClr val="bg1"/>
              </a:solidFill>
              <a:effectLst/>
            </a:endParaRPr>
          </a:p>
          <a:p>
            <a:pPr marL="836612" lvl="1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effectLst/>
              </a:rPr>
              <a:t>ŠPOLJAR TRANSPORT </a:t>
            </a:r>
          </a:p>
          <a:p>
            <a:endParaRPr lang="hr-HR" dirty="0">
              <a:effectLst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hr-HR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9126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68325"/>
            <a:ext cx="4824536" cy="914400"/>
          </a:xfrm>
        </p:spPr>
        <p:txBody>
          <a:bodyPr/>
          <a:lstStyle/>
          <a:p>
            <a:pPr lvl="0"/>
            <a:r>
              <a:rPr lang="en-US" sz="3000" noProof="0" dirty="0" err="1" smtClean="0"/>
              <a:t>ECOeffect</a:t>
            </a:r>
            <a:r>
              <a:rPr lang="en-US" sz="3000" noProof="0" dirty="0" smtClean="0"/>
              <a:t> – Experiences in 2013 – </a:t>
            </a:r>
            <a:r>
              <a:rPr lang="en-US" sz="3000" noProof="0" dirty="0" err="1" smtClean="0"/>
              <a:t>CityEX</a:t>
            </a:r>
            <a:endParaRPr lang="en-US" sz="3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508720"/>
            <a:ext cx="8583613" cy="4800600"/>
          </a:xfrm>
        </p:spPr>
        <p:txBody>
          <a:bodyPr/>
          <a:lstStyle/>
          <a:p>
            <a:pPr marL="836612" lvl="1" indent="-457200">
              <a:buFont typeface="Arial" pitchFamily="34" charset="0"/>
              <a:buChar char="•"/>
            </a:pPr>
            <a:r>
              <a:rPr lang="en-US" sz="1800" noProof="0" dirty="0" smtClean="0">
                <a:solidFill>
                  <a:schemeClr val="bg1"/>
                </a:solidFill>
              </a:rPr>
              <a:t>29</a:t>
            </a:r>
            <a:r>
              <a:rPr lang="en-US" sz="1800" baseline="0" noProof="0" dirty="0" smtClean="0">
                <a:solidFill>
                  <a:schemeClr val="bg1"/>
                </a:solidFill>
              </a:rPr>
              <a:t> drivers from Zagreb participated in </a:t>
            </a:r>
            <a:r>
              <a:rPr lang="en-US" sz="1800" noProof="0" dirty="0" smtClean="0">
                <a:solidFill>
                  <a:schemeClr val="bg1"/>
                </a:solidFill>
              </a:rPr>
              <a:t>E</a:t>
            </a:r>
            <a:r>
              <a:rPr lang="hr-HR" sz="1800" noProof="0" dirty="0" smtClean="0">
                <a:solidFill>
                  <a:schemeClr val="bg1"/>
                </a:solidFill>
              </a:rPr>
              <a:t>CO</a:t>
            </a:r>
            <a:r>
              <a:rPr lang="en-US" sz="1800" noProof="0" dirty="0" smtClean="0">
                <a:solidFill>
                  <a:schemeClr val="bg1"/>
                </a:solidFill>
              </a:rPr>
              <a:t> Trainings </a:t>
            </a:r>
          </a:p>
          <a:p>
            <a:pPr marL="836612" lvl="1" indent="-457200">
              <a:buFont typeface="Arial" pitchFamily="34" charset="0"/>
              <a:buChar char="•"/>
            </a:pPr>
            <a:r>
              <a:rPr lang="en-US" sz="1800" noProof="0" dirty="0" smtClean="0">
                <a:solidFill>
                  <a:schemeClr val="bg1"/>
                </a:solidFill>
              </a:rPr>
              <a:t>Average reduction in consumption</a:t>
            </a:r>
            <a:r>
              <a:rPr lang="en-US" sz="1800" baseline="0" noProof="0" dirty="0" smtClean="0">
                <a:solidFill>
                  <a:schemeClr val="bg1"/>
                </a:solidFill>
              </a:rPr>
              <a:t> and </a:t>
            </a:r>
            <a:r>
              <a:rPr lang="en-US" sz="1800" dirty="0">
                <a:solidFill>
                  <a:srgbClr val="FFFFFF"/>
                </a:solidFill>
              </a:rPr>
              <a:t>CO</a:t>
            </a:r>
            <a:r>
              <a:rPr lang="en-US" sz="1800" baseline="-25000" dirty="0">
                <a:solidFill>
                  <a:srgbClr val="FFFFFF"/>
                </a:solidFill>
              </a:rPr>
              <a:t>2 </a:t>
            </a:r>
            <a:r>
              <a:rPr lang="en-US" sz="1800" baseline="0" noProof="0" dirty="0" smtClean="0">
                <a:solidFill>
                  <a:schemeClr val="bg1"/>
                </a:solidFill>
              </a:rPr>
              <a:t>emissions was </a:t>
            </a:r>
            <a:r>
              <a:rPr lang="en-US" sz="1800" noProof="0" dirty="0" smtClean="0">
                <a:solidFill>
                  <a:schemeClr val="bg1"/>
                </a:solidFill>
              </a:rPr>
              <a:t>15,44%</a:t>
            </a:r>
          </a:p>
          <a:p>
            <a:pPr marL="836612" lvl="1" indent="-45720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Fuel efficiency was higher than average</a:t>
            </a:r>
            <a:r>
              <a:rPr lang="hr-HR" sz="1800" noProof="0" dirty="0" smtClean="0">
                <a:solidFill>
                  <a:srgbClr val="FFFFFF"/>
                </a:solidFill>
              </a:rPr>
              <a:t> for 1</a:t>
            </a:r>
            <a:r>
              <a:rPr lang="en-US" sz="1800" noProof="0" dirty="0" smtClean="0">
                <a:solidFill>
                  <a:srgbClr val="FFFFFF"/>
                </a:solidFill>
              </a:rPr>
              <a:t>5 drivers</a:t>
            </a:r>
            <a:r>
              <a:rPr lang="hr-HR" sz="1800" dirty="0" smtClean="0">
                <a:solidFill>
                  <a:schemeClr val="bg1"/>
                </a:solidFill>
              </a:rPr>
              <a:t>, </a:t>
            </a:r>
            <a:r>
              <a:rPr lang="en-GB" sz="1800" dirty="0">
                <a:solidFill>
                  <a:schemeClr val="bg1"/>
                </a:solidFill>
                <a:effectLst/>
              </a:rPr>
              <a:t>with maximum savings in fuel consumption of 30, 5%</a:t>
            </a:r>
            <a:endParaRPr lang="en-US" sz="1800" noProof="0" dirty="0" smtClean="0">
              <a:solidFill>
                <a:schemeClr val="bg1"/>
              </a:solidFill>
            </a:endParaRPr>
          </a:p>
          <a:p>
            <a:pPr marL="836612" lvl="1" indent="-457200">
              <a:buFont typeface="Arial" pitchFamily="34" charset="0"/>
              <a:buChar char="•"/>
            </a:pPr>
            <a:r>
              <a:rPr lang="en-US" sz="1800" noProof="0" dirty="0" smtClean="0">
                <a:solidFill>
                  <a:schemeClr val="bg1"/>
                </a:solidFill>
              </a:rPr>
              <a:t>Continued</a:t>
            </a:r>
            <a:r>
              <a:rPr lang="en-US" sz="1800" baseline="0" noProof="0" dirty="0" smtClean="0">
                <a:solidFill>
                  <a:schemeClr val="bg1"/>
                </a:solidFill>
              </a:rPr>
              <a:t> e</a:t>
            </a:r>
            <a:r>
              <a:rPr lang="en-US" sz="1800" noProof="0" dirty="0" smtClean="0">
                <a:solidFill>
                  <a:schemeClr val="bg1"/>
                </a:solidFill>
              </a:rPr>
              <a:t>ducation for all </a:t>
            </a:r>
            <a:r>
              <a:rPr lang="en-US" sz="1800" noProof="0" dirty="0" err="1" smtClean="0">
                <a:solidFill>
                  <a:schemeClr val="bg1"/>
                </a:solidFill>
              </a:rPr>
              <a:t>CityEX</a:t>
            </a:r>
            <a:r>
              <a:rPr lang="en-US" sz="1800" noProof="0" dirty="0" smtClean="0">
                <a:solidFill>
                  <a:schemeClr val="bg1"/>
                </a:solidFill>
              </a:rPr>
              <a:t> drivers in Croatia is planned</a:t>
            </a:r>
          </a:p>
          <a:p>
            <a:endParaRPr lang="en-US" sz="2400" noProof="0" dirty="0" smtClean="0">
              <a:effectLst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400" noProof="0" dirty="0" smtClean="0"/>
          </a:p>
          <a:p>
            <a:endParaRPr lang="en-US" sz="2400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2101409"/>
              </p:ext>
            </p:extLst>
          </p:nvPr>
        </p:nvGraphicFramePr>
        <p:xfrm>
          <a:off x="1187622" y="3284984"/>
          <a:ext cx="6264699" cy="3314700"/>
        </p:xfrm>
        <a:graphic>
          <a:graphicData uri="http://schemas.openxmlformats.org/drawingml/2006/table">
            <a:tbl>
              <a:tblPr/>
              <a:tblGrid>
                <a:gridCol w="2130249"/>
                <a:gridCol w="806722"/>
                <a:gridCol w="806722"/>
                <a:gridCol w="806722"/>
                <a:gridCol w="907562"/>
                <a:gridCol w="806722"/>
              </a:tblGrid>
              <a:tr h="3048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KEY DRIVING TRAINING SYSTEM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76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Eco-Proactive Driving Behaviour  "What You Can't Measure, You Cant' Manage"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190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RESULTS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Différence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Elapsed 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mm:ss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26:11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24:23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01:48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Distance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Speed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km/h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speed in motion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km/h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Consumption standstill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-63.41%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Consumption moving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Fuel Consumption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Consumption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l/100km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CO2 Emission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g/km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8112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2039938" y="228600"/>
            <a:ext cx="4188246" cy="914400"/>
          </a:xfrm>
        </p:spPr>
        <p:txBody>
          <a:bodyPr/>
          <a:lstStyle/>
          <a:p>
            <a:pPr>
              <a:defRPr/>
            </a:pPr>
            <a:r>
              <a:rPr lang="hr-HR" sz="3200" dirty="0" err="1"/>
              <a:t>The</a:t>
            </a:r>
            <a:r>
              <a:rPr lang="hr-HR" sz="3200" dirty="0"/>
              <a:t> </a:t>
            </a:r>
            <a:r>
              <a:rPr lang="hr-HR" sz="3200" dirty="0" err="1"/>
              <a:t>ECOdriving</a:t>
            </a:r>
            <a:r>
              <a:rPr lang="hr-HR" sz="3200" dirty="0"/>
              <a:t> Pilot Project</a:t>
            </a:r>
            <a:endParaRPr lang="en-US" noProof="0" dirty="0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>
          <a:xfrm>
            <a:off x="279400" y="1436712"/>
            <a:ext cx="8583613" cy="4800600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FFFF"/>
                </a:solidFill>
                <a:effectLst/>
              </a:rPr>
              <a:t>ORYX </a:t>
            </a:r>
            <a:r>
              <a:rPr lang="en-US" sz="1600" dirty="0" err="1" smtClean="0">
                <a:solidFill>
                  <a:srgbClr val="FFFFFF"/>
                </a:solidFill>
                <a:effectLst/>
              </a:rPr>
              <a:t>Grupa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effectLst/>
              </a:rPr>
              <a:t>d.o.o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., Ministry of Environment and Nature Protection, Ministry of Maritime Affairs, Transport and Infrastructure and the Environmental Protection and Energy Efficiency Fund developed the </a:t>
            </a:r>
            <a:r>
              <a:rPr lang="en-US" sz="1600" dirty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effectLst/>
              </a:rPr>
              <a:t>ECOdriving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 Pilot Project, with the Faculty of Transport and Traffic Sciences’ study “The Aspects of </a:t>
            </a:r>
            <a:r>
              <a:rPr lang="en-US" sz="1600" dirty="0" err="1">
                <a:solidFill>
                  <a:srgbClr val="FFFFFF"/>
                </a:solidFill>
                <a:effectLst/>
              </a:rPr>
              <a:t>ECOdriving</a:t>
            </a:r>
            <a:r>
              <a:rPr lang="en-US" sz="1600" dirty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and their Influence on the Environment” from 2011 as the scientific background to the project.</a:t>
            </a:r>
            <a:endParaRPr lang="hr-HR" sz="1600" dirty="0" smtClean="0">
              <a:solidFill>
                <a:srgbClr val="FFFFFF"/>
              </a:solidFill>
              <a:effectLst/>
            </a:endParaRPr>
          </a:p>
          <a:p>
            <a:pPr marL="0" indent="0" algn="just"/>
            <a:endParaRPr lang="hr-HR" sz="1600" baseline="0" noProof="0" dirty="0" smtClean="0">
              <a:solidFill>
                <a:srgbClr val="FFFFFF"/>
              </a:solidFill>
              <a:effectLst/>
            </a:endParaRPr>
          </a:p>
          <a:p>
            <a:pPr marL="342900" lvl="1" indent="-342900" algn="just">
              <a:buClr>
                <a:schemeClr val="bg1"/>
              </a:buClr>
              <a:buFont typeface="Arial" pitchFamily="34" charset="0"/>
              <a:buChar char="•"/>
            </a:pPr>
            <a:r>
              <a:rPr lang="hr-HR" sz="1600" dirty="0" err="1" smtClean="0">
                <a:solidFill>
                  <a:srgbClr val="FFFFFF"/>
                </a:solidFill>
                <a:effectLst/>
              </a:rPr>
              <a:t>The</a:t>
            </a:r>
            <a:r>
              <a:rPr lang="hr-HR" sz="1600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>
                <a:solidFill>
                  <a:srgbClr val="FFFFFF"/>
                </a:solidFill>
                <a:effectLst/>
              </a:rPr>
              <a:t>Ministry of Environment and Nature Protection</a:t>
            </a:r>
            <a:r>
              <a:rPr lang="hr-HR" sz="1600" dirty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>
                <a:solidFill>
                  <a:srgbClr val="FFFFFF"/>
                </a:solidFill>
                <a:effectLst/>
              </a:rPr>
              <a:t>has taken the initiative to implement the </a:t>
            </a:r>
            <a:r>
              <a:rPr lang="hr-HR" sz="1600" dirty="0" smtClean="0">
                <a:solidFill>
                  <a:srgbClr val="FFFFFF"/>
                </a:solidFill>
                <a:effectLst/>
              </a:rPr>
              <a:t>P</a:t>
            </a:r>
            <a:r>
              <a:rPr lang="en-US" sz="1600" dirty="0" err="1" smtClean="0">
                <a:solidFill>
                  <a:srgbClr val="FFFFFF"/>
                </a:solidFill>
                <a:effectLst/>
              </a:rPr>
              <a:t>ilot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>
                <a:solidFill>
                  <a:srgbClr val="FFFFFF"/>
                </a:solidFill>
                <a:effectLst/>
              </a:rPr>
              <a:t>project and the system </a:t>
            </a:r>
            <a:r>
              <a:rPr lang="hr-HR" sz="1600" dirty="0">
                <a:solidFill>
                  <a:srgbClr val="FFFFFF"/>
                </a:solidFill>
                <a:effectLst/>
              </a:rPr>
              <a:t>for </a:t>
            </a:r>
            <a:r>
              <a:rPr lang="en-US" sz="1600" dirty="0">
                <a:solidFill>
                  <a:srgbClr val="FFFFFF"/>
                </a:solidFill>
                <a:effectLst/>
              </a:rPr>
              <a:t>educating road vehicle drivers in 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E</a:t>
            </a:r>
            <a:r>
              <a:rPr lang="hr-HR" sz="1600" dirty="0" smtClean="0">
                <a:solidFill>
                  <a:srgbClr val="FFFFFF"/>
                </a:solidFill>
                <a:effectLst/>
              </a:rPr>
              <a:t>CO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driving</a:t>
            </a:r>
            <a:r>
              <a:rPr lang="hr-HR" sz="1600" dirty="0" smtClean="0">
                <a:solidFill>
                  <a:srgbClr val="FFFFFF"/>
                </a:solidFill>
                <a:effectLst/>
              </a:rPr>
              <a:t>.</a:t>
            </a:r>
          </a:p>
          <a:p>
            <a:pPr marL="0" lvl="1" indent="0" algn="just">
              <a:buClr>
                <a:schemeClr val="bg1"/>
              </a:buClr>
              <a:buNone/>
            </a:pPr>
            <a:endParaRPr lang="hr-HR" sz="1600" dirty="0" smtClean="0">
              <a:solidFill>
                <a:srgbClr val="FFFFFF"/>
              </a:solidFill>
              <a:effectLst/>
            </a:endParaRPr>
          </a:p>
          <a:p>
            <a:pPr marL="342900" lvl="1" indent="-342900" algn="just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FFFF"/>
                </a:solidFill>
                <a:effectLst/>
              </a:rPr>
              <a:t>The pilot project implementation will be overseen by the Environmental Protection and Energy Efficiency Fund as the co-investor</a:t>
            </a:r>
            <a:r>
              <a:rPr lang="hr-HR" sz="1600" dirty="0" smtClean="0">
                <a:solidFill>
                  <a:srgbClr val="FFFFFF"/>
                </a:solidFill>
                <a:effectLst/>
              </a:rPr>
              <a:t>.</a:t>
            </a:r>
          </a:p>
          <a:p>
            <a:pPr marL="0" lvl="1" indent="0" algn="just">
              <a:buClr>
                <a:schemeClr val="bg1"/>
              </a:buClr>
              <a:buNone/>
            </a:pPr>
            <a:endParaRPr lang="hr-HR" sz="1600" dirty="0">
              <a:solidFill>
                <a:srgbClr val="FFFFFF"/>
              </a:solidFill>
              <a:effectLst/>
            </a:endParaRPr>
          </a:p>
          <a:p>
            <a:pPr marL="342900" lvl="1" indent="-342900" algn="just">
              <a:buClr>
                <a:schemeClr val="bg1"/>
              </a:buClr>
              <a:buFont typeface="Arial" pitchFamily="34" charset="0"/>
              <a:buChar char="•"/>
            </a:pPr>
            <a:r>
              <a:rPr lang="hr-HR" sz="1600" dirty="0" err="1" smtClean="0">
                <a:solidFill>
                  <a:srgbClr val="FFFFFF"/>
                </a:solidFill>
                <a:effectLst/>
              </a:rPr>
              <a:t>The</a:t>
            </a:r>
            <a:r>
              <a:rPr lang="hr-HR" sz="1600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Ministry of Maritime Affairs, Transport and Infrastructure and the Ministry of Environment and Nature Protection will serve as the regulatory body during the implementation</a:t>
            </a:r>
            <a:r>
              <a:rPr lang="hr-HR" sz="1600" dirty="0" smtClean="0">
                <a:solidFill>
                  <a:srgbClr val="FFFFFF"/>
                </a:solidFill>
                <a:effectLst/>
              </a:rPr>
              <a:t>.</a:t>
            </a:r>
          </a:p>
          <a:p>
            <a:pPr marL="0" lvl="1" indent="0" algn="just">
              <a:buClr>
                <a:schemeClr val="bg1"/>
              </a:buClr>
              <a:buNone/>
            </a:pPr>
            <a:endParaRPr lang="hr-HR" sz="1600" dirty="0">
              <a:solidFill>
                <a:srgbClr val="FFFFFF"/>
              </a:solidFill>
              <a:effectLst/>
            </a:endParaRPr>
          </a:p>
          <a:p>
            <a:pPr marL="342900" lvl="1" indent="-342900" algn="just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FFFF"/>
                </a:solidFill>
                <a:effectLst/>
              </a:rPr>
              <a:t>The company ORYX </a:t>
            </a:r>
            <a:r>
              <a:rPr lang="en-US" sz="1600" dirty="0" err="1" smtClean="0">
                <a:solidFill>
                  <a:srgbClr val="FFFFFF"/>
                </a:solidFill>
                <a:effectLst/>
              </a:rPr>
              <a:t>Grupa</a:t>
            </a:r>
            <a:r>
              <a:rPr lang="en-US" sz="1600" baseline="0" dirty="0" smtClean="0">
                <a:solidFill>
                  <a:srgbClr val="FFFFFF"/>
                </a:solidFill>
                <a:effectLst/>
              </a:rPr>
              <a:t> is the project implementer.</a:t>
            </a:r>
            <a:endParaRPr lang="en-US" sz="1600" dirty="0" smtClean="0">
              <a:solidFill>
                <a:srgbClr val="FFFFFF"/>
              </a:solidFill>
              <a:effectLst/>
            </a:endParaRPr>
          </a:p>
          <a:p>
            <a:pPr marL="342900" indent="-342900">
              <a:buFont typeface="Arial" pitchFamily="34" charset="0"/>
              <a:buChar char="•"/>
            </a:pPr>
            <a:endParaRPr lang="hr-HR" sz="2000" dirty="0" smtClean="0">
              <a:solidFill>
                <a:srgbClr val="FFFFFF"/>
              </a:solidFill>
              <a:effectLst/>
            </a:endParaRPr>
          </a:p>
          <a:p>
            <a:endParaRPr lang="hr-HR" sz="2000" dirty="0" smtClean="0">
              <a:solidFill>
                <a:srgbClr val="FFFFFF"/>
              </a:solidFill>
              <a:effectLst/>
            </a:endParaRPr>
          </a:p>
          <a:p>
            <a:endParaRPr lang="hr-HR" sz="2000" dirty="0">
              <a:solidFill>
                <a:srgbClr val="FFFFFF"/>
              </a:solidFill>
              <a:effectLst/>
            </a:endParaRPr>
          </a:p>
          <a:p>
            <a:pPr lvl="0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2039938" y="228600"/>
            <a:ext cx="4188246" cy="914400"/>
          </a:xfrm>
        </p:spPr>
        <p:txBody>
          <a:bodyPr/>
          <a:lstStyle/>
          <a:p>
            <a:pPr>
              <a:defRPr/>
            </a:pPr>
            <a:r>
              <a:rPr lang="hr-HR" sz="3200" dirty="0" err="1"/>
              <a:t>The</a:t>
            </a:r>
            <a:r>
              <a:rPr lang="hr-HR" sz="3200" dirty="0"/>
              <a:t> </a:t>
            </a:r>
            <a:r>
              <a:rPr lang="hr-HR" sz="3200" dirty="0" err="1"/>
              <a:t>ECOdriving</a:t>
            </a:r>
            <a:r>
              <a:rPr lang="hr-HR" sz="3200" dirty="0"/>
              <a:t> Pilot Project</a:t>
            </a:r>
            <a:endParaRPr lang="en-US" dirty="0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>
          <a:xfrm>
            <a:off x="279400" y="1484784"/>
            <a:ext cx="8583613" cy="4800600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The pilot project aims to 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prove </a:t>
            </a:r>
            <a:r>
              <a:rPr lang="en-US" sz="1800" noProof="0" dirty="0" smtClean="0">
                <a:solidFill>
                  <a:schemeClr val="bg1"/>
                </a:solidFill>
                <a:effectLst/>
              </a:rPr>
              <a:t>the justifiability </a:t>
            </a:r>
            <a:r>
              <a:rPr lang="en-US" sz="1800" baseline="0" noProof="0" dirty="0" smtClean="0">
                <a:solidFill>
                  <a:schemeClr val="bg1"/>
                </a:solidFill>
                <a:effectLst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the advantages of E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CO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driving education: increased traffic safety, improvement of driving competency, economic justifiability by reducing fuel consumption and maintenance costs, social responsibility through more responsible driving, stress reduction during driving and a more pleasant drive for drivers and passengers, as well as the contribution to environment protection by reducing the emissions of greenhouse gas (CO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), air pollutants and noise</a:t>
            </a:r>
            <a:endParaRPr lang="hr-HR" sz="1800" dirty="0" smtClean="0">
              <a:solidFill>
                <a:schemeClr val="bg1"/>
              </a:solidFill>
              <a:effectLst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hr-HR" sz="1800" dirty="0" smtClean="0">
              <a:effectLst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The results of the pilot project implementation will be analyzed and conveyed in the final report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marL="0" indent="0"/>
            <a:endParaRPr lang="hr-HR" sz="1800" dirty="0">
              <a:effectLst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The model for </a:t>
            </a:r>
            <a:r>
              <a:rPr lang="en-US" sz="1800" noProof="0" dirty="0" smtClean="0">
                <a:solidFill>
                  <a:schemeClr val="bg1"/>
                </a:solidFill>
                <a:effectLst/>
              </a:rPr>
              <a:t>road vehicle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drivers’ education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noProof="0" dirty="0" smtClean="0">
                <a:solidFill>
                  <a:schemeClr val="bg1"/>
                </a:solidFill>
                <a:effectLst/>
              </a:rPr>
              <a:t>in</a:t>
            </a:r>
            <a:r>
              <a:rPr lang="hr-HR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hr-HR" sz="1800" dirty="0" err="1" smtClean="0">
                <a:solidFill>
                  <a:schemeClr val="bg1"/>
                </a:solidFill>
                <a:effectLst/>
              </a:rPr>
              <a:t>ECOdriving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will be based on the results</a:t>
            </a:r>
            <a:r>
              <a:rPr lang="hr-HR" sz="1800" dirty="0">
                <a:effectLst/>
              </a:rPr>
              <a:t> </a:t>
            </a:r>
            <a:r>
              <a:rPr lang="hr-HR" sz="1800" dirty="0" err="1" smtClean="0">
                <a:effectLst/>
              </a:rPr>
              <a:t>of</a:t>
            </a:r>
            <a:r>
              <a:rPr lang="hr-HR" sz="1800" dirty="0" smtClean="0">
                <a:effectLst/>
              </a:rPr>
              <a:t> </a:t>
            </a:r>
            <a:r>
              <a:rPr lang="hr-HR" sz="1800" dirty="0" err="1" smtClean="0">
                <a:effectLst/>
              </a:rPr>
              <a:t>the</a:t>
            </a:r>
            <a:r>
              <a:rPr lang="hr-HR" sz="1800" dirty="0" smtClean="0">
                <a:effectLst/>
              </a:rPr>
              <a:t> pilot </a:t>
            </a:r>
            <a:r>
              <a:rPr lang="hr-HR" sz="1800" dirty="0" err="1" smtClean="0">
                <a:effectLst/>
              </a:rPr>
              <a:t>project</a:t>
            </a:r>
            <a:r>
              <a:rPr lang="hr-HR" sz="1800" dirty="0" smtClean="0">
                <a:effectLst/>
              </a:rPr>
              <a:t>.      </a:t>
            </a:r>
            <a:endParaRPr lang="hr-HR" sz="1800" dirty="0">
              <a:effectLst/>
            </a:endParaRPr>
          </a:p>
          <a:p>
            <a:pPr marL="342900" indent="-342900">
              <a:buFont typeface="Arial" pitchFamily="34" charset="0"/>
              <a:buChar char="•"/>
            </a:pPr>
            <a:endParaRPr lang="hr-HR" sz="2000" dirty="0">
              <a:effectLst/>
            </a:endParaRPr>
          </a:p>
          <a:p>
            <a:endParaRPr lang="hr-HR" sz="2000" dirty="0" smtClean="0">
              <a:effectLst/>
            </a:endParaRPr>
          </a:p>
          <a:p>
            <a:endParaRPr lang="hr-HR" sz="2000" dirty="0">
              <a:effectLst/>
            </a:endParaRPr>
          </a:p>
          <a:p>
            <a:pPr lvl="0"/>
            <a:endParaRPr lang="en-US" sz="2000" dirty="0" smtClean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9" y="6629400"/>
            <a:ext cx="3428992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IRU Academy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63724"/>
            <a:ext cx="1883607" cy="101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235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 - Academ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3366"/>
      </a:accent1>
      <a:accent2>
        <a:srgbClr val="339966"/>
      </a:accent2>
      <a:accent3>
        <a:srgbClr val="FFFFFF"/>
      </a:accent3>
      <a:accent4>
        <a:srgbClr val="000000"/>
      </a:accent4>
      <a:accent5>
        <a:srgbClr val="CAADB8"/>
      </a:accent5>
      <a:accent6>
        <a:srgbClr val="2D8A5C"/>
      </a:accent6>
      <a:hlink>
        <a:srgbClr val="FFCC00"/>
      </a:hlink>
      <a:folHlink>
        <a:srgbClr val="B2B2B2"/>
      </a:folHlink>
    </a:clrScheme>
    <a:fontScheme name="standard 07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15000"/>
          </a:spcBef>
          <a:spcAft>
            <a:spcPct val="15000"/>
          </a:spcAft>
          <a:buClr>
            <a:schemeClr val="bg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15000"/>
          </a:spcBef>
          <a:spcAft>
            <a:spcPct val="15000"/>
          </a:spcAft>
          <a:buClr>
            <a:schemeClr val="bg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rd 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005C00"/>
        </a:accent6>
        <a:hlink>
          <a:srgbClr val="9933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- Academy</Template>
  <TotalTime>0</TotalTime>
  <Words>900</Words>
  <Application>Microsoft Office PowerPoint</Application>
  <PresentationFormat>On-screen Show (4:3)</PresentationFormat>
  <Paragraphs>194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 Template - Academy</vt:lpstr>
      <vt:lpstr>ECOeffect roll-out – Croatia</vt:lpstr>
      <vt:lpstr>About ORYX Grupa</vt:lpstr>
      <vt:lpstr>ECOeffect</vt:lpstr>
      <vt:lpstr>ECOeffect Focus</vt:lpstr>
      <vt:lpstr>ECOeffect </vt:lpstr>
      <vt:lpstr>ECOeffect – Experiences in 2013</vt:lpstr>
      <vt:lpstr>ECOeffect – Experiences in 2013 – CityEX</vt:lpstr>
      <vt:lpstr>The ECOdriving Pilot Project</vt:lpstr>
      <vt:lpstr>The ECOdriving Pilot Project</vt:lpstr>
      <vt:lpstr>The ECOdriving Pilot Project</vt:lpstr>
      <vt:lpstr>The ECOdriving Pilot Project</vt:lpstr>
      <vt:lpstr>The ECOdriving Pilot Project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ECOeffect roll-out on other markets – Croatia</dc:title>
  <dc:creator>Mlacna</dc:creator>
  <cp:lastModifiedBy>Migration2</cp:lastModifiedBy>
  <cp:revision>92</cp:revision>
  <dcterms:created xsi:type="dcterms:W3CDTF">2013-07-18T10:09:41Z</dcterms:created>
  <dcterms:modified xsi:type="dcterms:W3CDTF">2016-06-06T13:50:41Z</dcterms:modified>
</cp:coreProperties>
</file>