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70" r:id="rId4"/>
    <p:sldId id="271" r:id="rId5"/>
    <p:sldId id="273" r:id="rId6"/>
    <p:sldId id="258" r:id="rId7"/>
    <p:sldId id="260" r:id="rId8"/>
    <p:sldId id="259" r:id="rId9"/>
    <p:sldId id="262" r:id="rId10"/>
    <p:sldId id="264" r:id="rId11"/>
    <p:sldId id="263" r:id="rId12"/>
    <p:sldId id="275" r:id="rId13"/>
    <p:sldId id="276" r:id="rId14"/>
    <p:sldId id="257" r:id="rId15"/>
    <p:sldId id="274" r:id="rId16"/>
    <p:sldId id="268"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9" autoAdjust="0"/>
  </p:normalViewPr>
  <p:slideViewPr>
    <p:cSldViewPr>
      <p:cViewPr>
        <p:scale>
          <a:sx n="66" d="100"/>
          <a:sy n="66" d="100"/>
        </p:scale>
        <p:origin x="-1650"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7B5FDED-2797-4C5F-A34B-AE5DBEAC9DB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AFA93-AB7A-40F7-964D-BC35E5C22345}" type="slidenum">
              <a:rPr lang="en-GB"/>
              <a:pPr/>
              <a:t>1</a:t>
            </a:fld>
            <a:endParaRPr lang="en-GB"/>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GB"/>
              <a:t>Good morning. My name is Colin Potts and I run a company called Destination Focus that helps destinations get more value from visitors. </a:t>
            </a:r>
          </a:p>
          <a:p>
            <a:endParaRPr lang="en-GB"/>
          </a:p>
          <a:p>
            <a:r>
              <a:rPr lang="en-GB"/>
              <a:t>Before that I was Head of Tourism in Chester and was delighted to come to Bus World to receive the IRU City Trophy in 2007. As you can see Chester won several awards that year for its coach policy but we certainly regarded this one as the most prestigious. </a:t>
            </a:r>
          </a:p>
          <a:p>
            <a:endParaRPr lang="en-GB"/>
          </a:p>
          <a:p>
            <a:r>
              <a:rPr lang="en-GB"/>
              <a:t>It is wonderful to be back here two years later to talk to you again.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AA946E-8DE6-4BDB-B842-A518A5974FCE}" type="slidenum">
              <a:rPr lang="en-GB"/>
              <a:pPr/>
              <a:t>10</a:t>
            </a:fld>
            <a:endParaRPr lang="en-GB"/>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GB"/>
              <a:t>Although the Council paid for the building the café is privately run.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D63FA-F518-4146-909C-14E4B85DE8C6}" type="slidenum">
              <a:rPr lang="en-GB"/>
              <a:pPr/>
              <a:t>11</a:t>
            </a:fld>
            <a:endParaRPr lang="en-GB"/>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GB"/>
              <a:t>One of the most visible demonstrations of Chester’s services for groups is our Guided Tours Service.</a:t>
            </a:r>
          </a:p>
          <a:p>
            <a:endParaRPr lang="en-GB"/>
          </a:p>
          <a:p>
            <a:r>
              <a:rPr lang="en-GB"/>
              <a:t>Our qualified guides speak many languages including Japanese, Russian and Mandarin.</a:t>
            </a:r>
          </a:p>
          <a:p>
            <a:endParaRPr lang="en-GB"/>
          </a:p>
          <a:p>
            <a:r>
              <a:rPr lang="en-GB"/>
              <a:t>We offer themed tours as well as general ones.</a:t>
            </a:r>
          </a:p>
          <a:p>
            <a:endParaRPr lang="en-GB"/>
          </a:p>
          <a:p>
            <a:r>
              <a:rPr lang="en-GB"/>
              <a:t>Here you can see some of our Roman soldier guides who also sometimes stage gladiator combat in our Roman amphitheatre.</a:t>
            </a:r>
          </a:p>
          <a:p>
            <a:endParaRPr lang="en-GB"/>
          </a:p>
          <a:p>
            <a:r>
              <a:rPr lang="en-GB"/>
              <a:t>We also offer tours from other historic periods, ghost tours and even greetings from the World’s top husband and wife town crier team!</a:t>
            </a:r>
          </a:p>
          <a:p>
            <a:endParaRPr lang="en-GB"/>
          </a:p>
          <a:p>
            <a:r>
              <a:rPr lang="en-GB"/>
              <a:t>We offer a group tours booking service to match groups with guides that will best meet their needs.</a:t>
            </a:r>
          </a:p>
          <a:p>
            <a:endParaRPr lang="en-GB"/>
          </a:p>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F86F6-D85A-4469-97E7-E7A27247C083}" type="slidenum">
              <a:rPr lang="en-GB"/>
              <a:pPr/>
              <a:t>12</a:t>
            </a:fld>
            <a:endParaRPr lang="en-GB"/>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GB"/>
              <a:t>We encourage guided tours by bus in and around the city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CAAB9-2FC0-4D59-A23D-434ABFA076E6}" type="slidenum">
              <a:rPr lang="en-GB"/>
              <a:pPr/>
              <a:t>13</a:t>
            </a:fld>
            <a:endParaRPr lang="en-GB"/>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GB"/>
              <a:t>And beyond the city. It is important to Chester’s business that the city is seen as a touring base as well as an attraction in its own right so we recommend themed excursions to Wales and many other areas nearby ... And secured start-up funding to help this company become established.</a:t>
            </a:r>
          </a:p>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E204E-B01F-41CE-9501-2CDB4907F184}" type="slidenum">
              <a:rPr lang="en-GB"/>
              <a:pPr/>
              <a:t>14</a:t>
            </a:fld>
            <a:endParaRPr lang="en-GB"/>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a:t>And we stage events and promotions to attract visitors throughout the year; keeping coach operators in mind at all times, particularly by giving them plenty of advance notice of when events are taking place.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1764C-2474-4BD0-9732-A5949653EC5D}" type="slidenum">
              <a:rPr lang="en-GB"/>
              <a:pPr/>
              <a:t>15</a:t>
            </a:fld>
            <a:endParaRPr lang="en-GB"/>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GB" sz="1000"/>
              <a:t>It is hard to assess the specific contribution of Chester’s coach policy to the city’s success (although the awards from the coach trade are certainly nice) but certainly we are succeeding in addressing many of the issues I mentioned earlier so the wider policy, which includes our action to support coach travel, is paying off.</a:t>
            </a:r>
          </a:p>
          <a:p>
            <a:endParaRPr lang="en-GB" sz="1000"/>
          </a:p>
          <a:p>
            <a:pPr>
              <a:buFontTx/>
              <a:buChar char="•"/>
            </a:pPr>
            <a:r>
              <a:rPr lang="en-GB" sz="1000"/>
              <a:t>Hotel leisure occupancy in 2009 is ahead of 2008 despite the recession.</a:t>
            </a:r>
          </a:p>
          <a:p>
            <a:pPr>
              <a:buFontTx/>
              <a:buChar char="•"/>
            </a:pPr>
            <a:r>
              <a:rPr lang="en-GB" sz="1000"/>
              <a:t>And despite the addition of 500 new bedrooms in branded hotels in the city centre.</a:t>
            </a:r>
          </a:p>
          <a:p>
            <a:pPr>
              <a:buFontTx/>
              <a:buChar char="•"/>
            </a:pPr>
            <a:r>
              <a:rPr lang="en-GB" sz="1000"/>
              <a:t>Although we do have more empty shops than last year vacancies are the lowest in North West England and we have seen many important stores opening in the city for the first time.</a:t>
            </a:r>
          </a:p>
          <a:p>
            <a:pPr>
              <a:buFontTx/>
              <a:buChar char="•"/>
            </a:pPr>
            <a:r>
              <a:rPr lang="en-GB" sz="1000"/>
              <a:t>Our two major attractions, Chester Cathedral and Chester Zoo, have both announced massive development plans.</a:t>
            </a:r>
          </a:p>
          <a:p>
            <a:pPr>
              <a:buFontTx/>
              <a:buChar char="•"/>
            </a:pPr>
            <a:r>
              <a:rPr lang="en-GB" sz="1000"/>
              <a:t>New developments aimed at visitors are emerging in places on the edge of the city centre that were previously little used – one is right next to the coach park – which may not be a coincidence.</a:t>
            </a:r>
          </a:p>
          <a:p>
            <a:pPr>
              <a:buFontTx/>
              <a:buChar char="•"/>
            </a:pPr>
            <a:endParaRPr lang="en-GB" sz="1000"/>
          </a:p>
          <a:p>
            <a:r>
              <a:rPr lang="en-GB" sz="1000"/>
              <a:t>Chester is cautiously confident about its future although it knows that it will have to do better every year to maintain its position as a place where people choose to spend their free time. Looking after the bus and coach trade will be a key part of how this is achieved.</a:t>
            </a:r>
          </a:p>
          <a:p>
            <a:endParaRPr lang="en-GB" sz="1000"/>
          </a:p>
          <a:p>
            <a:endParaRPr lang="en-GB"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89CBF-E4E5-4038-93FB-B7CC67F60244}" type="slidenum">
              <a:rPr lang="en-GB"/>
              <a:pPr/>
              <a:t>2</a:t>
            </a:fld>
            <a:endParaRPr lang="en-GB"/>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My presentation focuses on the four key areas shown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7A084-1CE4-4782-AA48-F7EBA618EEE9}" type="slidenum">
              <a:rPr lang="en-GB"/>
              <a:pPr/>
              <a:t>3</a:t>
            </a:fld>
            <a:endParaRPr lang="en-GB"/>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GB"/>
              <a:t>First I should explain a little about the city for those of you who have not yet visited us</a:t>
            </a:r>
          </a:p>
          <a:p>
            <a:endParaRPr lang="en-GB"/>
          </a:p>
          <a:p>
            <a:r>
              <a:rPr lang="en-GB"/>
              <a:t>Chester is one of England’s best preserved historic cities and has a population of 90,000.</a:t>
            </a:r>
          </a:p>
          <a:p>
            <a:endParaRPr lang="en-GB"/>
          </a:p>
          <a:p>
            <a:pPr>
              <a:spcAft>
                <a:spcPct val="50000"/>
              </a:spcAft>
            </a:pPr>
            <a:r>
              <a:rPr lang="en-GB"/>
              <a:t>It has great natural advantages for the coach trade:</a:t>
            </a:r>
          </a:p>
          <a:p>
            <a:pPr>
              <a:buFontTx/>
              <a:buChar char="•"/>
            </a:pPr>
            <a:r>
              <a:rPr lang="en-GB"/>
              <a:t>There is lots to see but it is easy to walk around</a:t>
            </a:r>
          </a:p>
          <a:p>
            <a:pPr>
              <a:buFontTx/>
              <a:buChar char="•"/>
            </a:pPr>
            <a:r>
              <a:rPr lang="en-GB"/>
              <a:t>There are plenty of hotels</a:t>
            </a:r>
          </a:p>
          <a:p>
            <a:pPr>
              <a:buFontTx/>
              <a:buChar char="•"/>
            </a:pPr>
            <a:r>
              <a:rPr lang="en-GB"/>
              <a:t>It is close to many other interesting places</a:t>
            </a:r>
          </a:p>
          <a:p>
            <a:pPr>
              <a:buFontTx/>
              <a:buChar char="•"/>
            </a:pPr>
            <a:r>
              <a:rPr lang="en-GB"/>
              <a:t>It has great motorway access</a:t>
            </a:r>
          </a:p>
          <a:p>
            <a:pPr>
              <a:buFontTx/>
              <a:buChar char="•"/>
            </a:pPr>
            <a:r>
              <a:rPr lang="en-GB"/>
              <a:t>It is halfway up Britain … on the left!</a:t>
            </a:r>
          </a:p>
          <a:p>
            <a:pPr>
              <a:buFontTx/>
              <a:buChar char="•"/>
            </a:pPr>
            <a:endParaRPr lang="en-GB"/>
          </a:p>
          <a:p>
            <a:endParaRPr lang="en-GB"/>
          </a:p>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32CC1-4528-4826-8D5E-AAED431DCEC1}" type="slidenum">
              <a:rPr lang="en-GB"/>
              <a:pPr/>
              <a:t>4</a:t>
            </a:fld>
            <a:endParaRPr lang="en-GB"/>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GB"/>
              <a:t>As you can see it is a very successful tourism city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DA561-6E4A-4161-ACE6-38AC48DD8F7F}" type="slidenum">
              <a:rPr lang="en-GB"/>
              <a:pPr/>
              <a:t>5</a:t>
            </a:fld>
            <a:endParaRPr lang="en-GB"/>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pPr>
              <a:lnSpc>
                <a:spcPct val="80000"/>
              </a:lnSpc>
            </a:pPr>
            <a:r>
              <a:rPr lang="en-GB" sz="900"/>
              <a:t>But in common with most other historic cities it also faces a number of important issues it must face if it is to stay successful:</a:t>
            </a:r>
          </a:p>
          <a:p>
            <a:pPr>
              <a:lnSpc>
                <a:spcPct val="80000"/>
              </a:lnSpc>
            </a:pPr>
            <a:endParaRPr lang="en-GB" sz="900"/>
          </a:p>
          <a:p>
            <a:pPr>
              <a:lnSpc>
                <a:spcPct val="80000"/>
              </a:lnSpc>
              <a:buFontTx/>
              <a:buChar char="•"/>
            </a:pPr>
            <a:r>
              <a:rPr lang="en-GB" sz="900"/>
              <a:t>An increasing reliance on the leisure visitor economy as manufacturing jobs end and there are reductions in jobs in service industries such as finance.</a:t>
            </a:r>
          </a:p>
          <a:p>
            <a:pPr>
              <a:lnSpc>
                <a:spcPct val="80000"/>
              </a:lnSpc>
              <a:buFontTx/>
              <a:buChar char="•"/>
            </a:pPr>
            <a:r>
              <a:rPr lang="en-GB" sz="900"/>
              <a:t>Competition not only from traditional destinations but also from emerging post-industrial cities.</a:t>
            </a:r>
          </a:p>
          <a:p>
            <a:pPr>
              <a:lnSpc>
                <a:spcPct val="80000"/>
              </a:lnSpc>
              <a:buFontTx/>
              <a:buChar char="•"/>
            </a:pPr>
            <a:r>
              <a:rPr lang="en-GB" sz="900"/>
              <a:t>Competition for shoppers from out of town malls and for leisure spend from various forms of home entertainment.</a:t>
            </a:r>
          </a:p>
          <a:p>
            <a:pPr>
              <a:lnSpc>
                <a:spcPct val="80000"/>
              </a:lnSpc>
            </a:pPr>
            <a:endParaRPr lang="en-GB" sz="900"/>
          </a:p>
          <a:p>
            <a:pPr>
              <a:lnSpc>
                <a:spcPct val="80000"/>
              </a:lnSpc>
              <a:buFontTx/>
              <a:buChar char="•"/>
            </a:pPr>
            <a:r>
              <a:rPr lang="en-GB" sz="900"/>
              <a:t>The need to create new reasons for people to visit the city.</a:t>
            </a:r>
          </a:p>
          <a:p>
            <a:pPr>
              <a:lnSpc>
                <a:spcPct val="80000"/>
              </a:lnSpc>
              <a:buFontTx/>
              <a:buChar char="•"/>
            </a:pPr>
            <a:r>
              <a:rPr lang="en-GB" sz="900"/>
              <a:t>The need to spread visitors out so that their benefit is brought not just to the city centre, and not just in the middle of the day, and not just in Summer.</a:t>
            </a:r>
          </a:p>
          <a:p>
            <a:pPr>
              <a:lnSpc>
                <a:spcPct val="80000"/>
              </a:lnSpc>
              <a:buFontTx/>
              <a:buChar char="•"/>
            </a:pPr>
            <a:r>
              <a:rPr lang="en-GB" sz="900"/>
              <a:t>The realisation that most visitors to historic cities are over 50 years old and that they need to be able to attract younger people.</a:t>
            </a:r>
          </a:p>
          <a:p>
            <a:pPr>
              <a:lnSpc>
                <a:spcPct val="80000"/>
              </a:lnSpc>
              <a:buFontTx/>
              <a:buChar char="•"/>
            </a:pPr>
            <a:r>
              <a:rPr lang="en-GB" sz="900"/>
              <a:t>And of course the recognition of the need for transport to be as sustainable as possible both to and within our cities – to help protect the global environment and to protect the precious heritage of our beautiful historic city.</a:t>
            </a:r>
          </a:p>
          <a:p>
            <a:pPr>
              <a:lnSpc>
                <a:spcPct val="80000"/>
              </a:lnSpc>
            </a:pPr>
            <a:endParaRPr lang="en-GB" sz="900"/>
          </a:p>
          <a:p>
            <a:pPr>
              <a:lnSpc>
                <a:spcPct val="80000"/>
              </a:lnSpc>
            </a:pPr>
            <a:r>
              <a:rPr lang="en-GB" sz="900"/>
              <a:t>Chester realised that it needed to have a complete plan for the management and development of the city as a place to live, work, study and invest as well as a place to visit. However the visitor economy would continue to be at the heart of its success and being a place people could easily visit by coach and by train would be important in this.</a:t>
            </a:r>
          </a:p>
          <a:p>
            <a:pPr>
              <a:lnSpc>
                <a:spcPct val="80000"/>
              </a:lnSpc>
            </a:pPr>
            <a:endParaRPr lang="en-GB" sz="900"/>
          </a:p>
          <a:p>
            <a:pPr>
              <a:lnSpc>
                <a:spcPct val="80000"/>
              </a:lnSpc>
            </a:pPr>
            <a:r>
              <a:rPr lang="en-GB" sz="900"/>
              <a:t>The coach policy that was recognised by the IRU was started more than 10 years ago although it has evolved over time.It is a policy based on providing an excellent service to visitors and coach operators at each stage of the visitor journey from the point when they first decide they want to come to Chester, through each part of their visit, to the memories they are left with.</a:t>
            </a:r>
          </a:p>
          <a:p>
            <a:pPr>
              <a:lnSpc>
                <a:spcPct val="80000"/>
              </a:lnSpc>
            </a:pPr>
            <a:endParaRPr lang="en-GB" sz="900"/>
          </a:p>
          <a:p>
            <a:pPr>
              <a:lnSpc>
                <a:spcPct val="80000"/>
              </a:lnSpc>
            </a:pPr>
            <a:r>
              <a:rPr lang="en-GB" sz="900"/>
              <a:t>The development and implementation of the policy has been helped by many organisations but in particular the UK Confederation of Public Transport, the Coach Drivers’ Club of Great Britain, the Coach Tourism Council and the English Historic Towns Forum. </a:t>
            </a:r>
          </a:p>
          <a:p>
            <a:pPr>
              <a:lnSpc>
                <a:spcPct val="80000"/>
              </a:lnSpc>
            </a:pPr>
            <a:endParaRPr lang="en-GB" sz="900"/>
          </a:p>
          <a:p>
            <a:pPr>
              <a:lnSpc>
                <a:spcPct val="80000"/>
              </a:lnSpc>
            </a:pPr>
            <a:endParaRPr lang="en-GB"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9CCE7-0550-4FDD-B985-AF0705F3C383}" type="slidenum">
              <a:rPr lang="en-GB"/>
              <a:pPr/>
              <a:t>6</a:t>
            </a:fld>
            <a:endParaRPr lang="en-GB"/>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GB"/>
              <a:t>Our Groups guide supports our website and makes sure that tour operators have all the information they need to plan a visit.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E49E4-100B-4677-9E31-B20E5C488236}" type="slidenum">
              <a:rPr lang="en-GB"/>
              <a:pPr/>
              <a:t>7</a:t>
            </a:fld>
            <a:endParaRPr lang="en-GB"/>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GB"/>
              <a:t>And we also produce information designed just for coach operators and drivers.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66435-8C2E-4E68-A975-62E278DD0D03}" type="slidenum">
              <a:rPr lang="en-GB"/>
              <a:pPr/>
              <a:t>8</a:t>
            </a:fld>
            <a:endParaRPr lang="en-GB"/>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GB"/>
              <a:t>This extract shows the main routes into the city, the drop-off and pick-up points in the city centre and the city’s main coach park.</a:t>
            </a:r>
          </a:p>
          <a:p>
            <a:endParaRPr lang="en-GB"/>
          </a:p>
          <a:p>
            <a:r>
              <a:rPr lang="en-GB"/>
              <a:t>It also shows the Chester Visitor Centre, a building we adapted with coaches in mind. It has a drop-off point outside and includes a 60 seat café and fully accessible toilets as well as tourist information and a shop.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16B55-2DC1-4EC6-A299-A5C6FFC9620F}" type="slidenum">
              <a:rPr lang="en-GB"/>
              <a:pPr/>
              <a:t>9</a:t>
            </a:fld>
            <a:endParaRPr lang="en-GB"/>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a:t>Chester Council showed a major commitment to coach travel by building a new coach arrivals facility in the Coach Park. This environmentally friendly building (it has a grass covered roof) contains an information centre, café, toilets and space for drivers to rest.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CH"/>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H"/>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5E7FF24-BDC0-4907-B486-76D4D52BD98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E9D12B-A4BF-48AF-9BDC-525FB61EED6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C31A6C4-B5D9-47F1-B039-787F0791DDBA}"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0A34BF1-3128-4304-8458-985008A9ADB5}"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B5C97C3-3329-4082-841C-3F112E3711A5}"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D8CD901-D405-4B36-8DC7-DB38288BD1B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05920CC-354F-4D38-AABE-2DFEBD3482F1}"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316D669-8910-41EE-8C20-2D645E8C128F}"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B17C770-FED7-490F-9810-8F2FD51FC26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3636EB1E-72E9-480E-9353-25393F3472F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7038761-42ED-4B4B-AE50-B83B2417971B}"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E2A8F83-59F3-4F3A-A67A-DB05B553BB0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3250A69-29F9-4911-9046-D3E07E15046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4919197-6634-4FF0-A08C-27218CE2958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099B29-EC59-4762-98A8-AA593913043B}" type="slidenum">
              <a:rPr lang="en-GB"/>
              <a:pPr/>
              <a:t>‹#›</a:t>
            </a:fld>
            <a:endParaRPr lang="en-GB"/>
          </a:p>
        </p:txBody>
      </p:sp>
      <p:pic>
        <p:nvPicPr>
          <p:cNvPr id="1031" name="Picture 7" descr="CLOCK A4"/>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50825" y="641350"/>
            <a:ext cx="8893175" cy="3295650"/>
          </a:xfrm>
          <a:prstGeom prst="rect">
            <a:avLst/>
          </a:prstGeom>
          <a:noFill/>
          <a:ln w="9525">
            <a:noFill/>
            <a:miter lim="800000"/>
            <a:headEnd/>
            <a:tailEnd/>
          </a:ln>
          <a:effectLst/>
        </p:spPr>
        <p:txBody>
          <a:bodyPr>
            <a:spAutoFit/>
          </a:bodyPr>
          <a:lstStyle/>
          <a:p>
            <a:pPr>
              <a:spcAft>
                <a:spcPct val="50000"/>
              </a:spcAft>
            </a:pPr>
            <a:r>
              <a:rPr lang="en-GB" sz="2800" b="1">
                <a:solidFill>
                  <a:schemeClr val="bg1"/>
                </a:solidFill>
              </a:rPr>
              <a:t>The City of Chester: </a:t>
            </a:r>
          </a:p>
          <a:p>
            <a:r>
              <a:rPr lang="en-GB" sz="2800" b="1">
                <a:solidFill>
                  <a:schemeClr val="bg1"/>
                </a:solidFill>
              </a:rPr>
              <a:t>A Tourism &amp; Coach Friendly Policy </a:t>
            </a:r>
          </a:p>
          <a:p>
            <a:r>
              <a:rPr lang="en-GB" sz="2800" b="1">
                <a:solidFill>
                  <a:schemeClr val="bg1"/>
                </a:solidFill>
              </a:rPr>
              <a:t>That Pays Off</a:t>
            </a:r>
          </a:p>
          <a:p>
            <a:endParaRPr lang="en-GB" sz="2800" b="1">
              <a:solidFill>
                <a:schemeClr val="bg1"/>
              </a:solidFill>
            </a:endParaRPr>
          </a:p>
          <a:p>
            <a:endParaRPr lang="en-GB" sz="2800" b="1">
              <a:solidFill>
                <a:schemeClr val="bg1"/>
              </a:solidFill>
            </a:endParaRPr>
          </a:p>
          <a:p>
            <a:r>
              <a:rPr lang="en-GB" sz="2800" b="1">
                <a:solidFill>
                  <a:schemeClr val="bg1"/>
                </a:solidFill>
              </a:rPr>
              <a:t>Colin Potts</a:t>
            </a:r>
          </a:p>
          <a:p>
            <a:r>
              <a:rPr lang="en-GB" sz="2800" b="1">
                <a:solidFill>
                  <a:schemeClr val="bg1"/>
                </a:solidFill>
              </a:rPr>
              <a:t>Destination Focus</a:t>
            </a:r>
          </a:p>
        </p:txBody>
      </p:sp>
      <p:sp>
        <p:nvSpPr>
          <p:cNvPr id="2053" name="Text Box 5"/>
          <p:cNvSpPr txBox="1">
            <a:spLocks noChangeArrowheads="1"/>
          </p:cNvSpPr>
          <p:nvPr/>
        </p:nvSpPr>
        <p:spPr bwMode="auto">
          <a:xfrm>
            <a:off x="179388" y="4508500"/>
            <a:ext cx="6696075" cy="2014538"/>
          </a:xfrm>
          <a:prstGeom prst="rect">
            <a:avLst/>
          </a:prstGeom>
          <a:noFill/>
          <a:ln w="9525">
            <a:noFill/>
            <a:miter lim="800000"/>
            <a:headEnd/>
            <a:tailEnd/>
          </a:ln>
          <a:effectLst/>
        </p:spPr>
        <p:txBody>
          <a:bodyPr>
            <a:spAutoFit/>
          </a:bodyPr>
          <a:lstStyle/>
          <a:p>
            <a:r>
              <a:rPr lang="en-US" b="1">
                <a:solidFill>
                  <a:schemeClr val="bg1"/>
                </a:solidFill>
              </a:rPr>
              <a:t>International Coach Destination of the Year 2007</a:t>
            </a:r>
          </a:p>
          <a:p>
            <a:r>
              <a:rPr lang="en-US" i="1">
                <a:solidFill>
                  <a:schemeClr val="bg1"/>
                </a:solidFill>
              </a:rPr>
              <a:t>(International Road Transport Union)</a:t>
            </a:r>
            <a:endParaRPr lang="en-US" b="1">
              <a:solidFill>
                <a:schemeClr val="bg1"/>
              </a:solidFill>
            </a:endParaRPr>
          </a:p>
          <a:p>
            <a:r>
              <a:rPr lang="en-US" b="1">
                <a:solidFill>
                  <a:schemeClr val="bg1"/>
                </a:solidFill>
              </a:rPr>
              <a:t>UK Coach City of the Year 2007 </a:t>
            </a:r>
          </a:p>
          <a:p>
            <a:r>
              <a:rPr lang="en-US">
                <a:solidFill>
                  <a:schemeClr val="bg1"/>
                </a:solidFill>
              </a:rPr>
              <a:t>(</a:t>
            </a:r>
            <a:r>
              <a:rPr lang="en-US" i="1">
                <a:solidFill>
                  <a:schemeClr val="bg1"/>
                </a:solidFill>
              </a:rPr>
              <a:t>Coach Tourism Awards)</a:t>
            </a:r>
          </a:p>
          <a:p>
            <a:r>
              <a:rPr lang="en-US" b="1">
                <a:solidFill>
                  <a:schemeClr val="bg1"/>
                </a:solidFill>
              </a:rPr>
              <a:t>UK Coach Friendly City </a:t>
            </a:r>
          </a:p>
          <a:p>
            <a:r>
              <a:rPr lang="en-US" i="1">
                <a:solidFill>
                  <a:schemeClr val="bg1"/>
                </a:solidFill>
              </a:rPr>
              <a:t>(Confederation of </a:t>
            </a:r>
          </a:p>
          <a:p>
            <a:r>
              <a:rPr lang="en-US" i="1">
                <a:solidFill>
                  <a:schemeClr val="bg1"/>
                </a:solidFill>
              </a:rPr>
              <a:t>Passenger Transport)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title"/>
          </p:nvPr>
        </p:nvSpPr>
        <p:spPr bwMode="auto">
          <a:xfrm>
            <a:off x="3348038" y="3141663"/>
            <a:ext cx="2303462" cy="358775"/>
          </a:xfrm>
          <a:noFill/>
          <a:ln>
            <a:miter lim="800000"/>
            <a:headEnd/>
            <a:tailEnd/>
          </a:ln>
        </p:spPr>
        <p:txBody>
          <a:bodyPr vert="horz" wrap="square" lIns="91440" tIns="45720" rIns="91440" bIns="45720" numCol="1" anchor="t" anchorCtr="0" compatLnSpc="1">
            <a:prstTxWarp prst="textNoShape">
              <a:avLst/>
            </a:prstTxWarp>
          </a:bodyPr>
          <a:lstStyle/>
          <a:p>
            <a:pPr algn="l"/>
            <a:r>
              <a:rPr lang="en-GB" sz="2000" b="1">
                <a:solidFill>
                  <a:schemeClr val="bg1"/>
                </a:solidFill>
              </a:rPr>
              <a:t>Café at coach park</a:t>
            </a:r>
          </a:p>
        </p:txBody>
      </p:sp>
      <p:pic>
        <p:nvPicPr>
          <p:cNvPr id="31748" name="Picture 4" descr="20080418-RoodeeCafe 007"/>
          <p:cNvPicPr>
            <a:picLocks noGrp="1" noChangeAspect="1" noChangeArrowheads="1"/>
          </p:cNvPicPr>
          <p:nvPr>
            <p:ph sz="half" idx="1"/>
          </p:nvPr>
        </p:nvPicPr>
        <p:blipFill>
          <a:blip r:embed="rId3" cstate="print"/>
          <a:srcRect/>
          <a:stretch>
            <a:fillRect/>
          </a:stretch>
        </p:blipFill>
        <p:spPr bwMode="auto">
          <a:xfrm>
            <a:off x="468313" y="88900"/>
            <a:ext cx="4038600" cy="2692400"/>
          </a:xfrm>
          <a:noFill/>
          <a:ln>
            <a:miter lim="800000"/>
            <a:headEnd/>
            <a:tailEnd/>
          </a:ln>
        </p:spPr>
      </p:pic>
      <p:pic>
        <p:nvPicPr>
          <p:cNvPr id="31750" name="Picture 6" descr="20080418-RoodeeCafe 005"/>
          <p:cNvPicPr>
            <a:picLocks noGrp="1" noChangeAspect="1" noChangeArrowheads="1"/>
          </p:cNvPicPr>
          <p:nvPr>
            <p:ph sz="half" idx="2"/>
          </p:nvPr>
        </p:nvPicPr>
        <p:blipFill>
          <a:blip r:embed="rId4" cstate="print"/>
          <a:srcRect/>
          <a:stretch>
            <a:fillRect/>
          </a:stretch>
        </p:blipFill>
        <p:spPr bwMode="auto">
          <a:xfrm>
            <a:off x="468313" y="2924175"/>
            <a:ext cx="2500312" cy="3749675"/>
          </a:xfrm>
          <a:noFill/>
          <a:ln>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TourGuideccc0807 079"/>
          <p:cNvPicPr>
            <a:picLocks noGrp="1" noChangeAspect="1" noChangeArrowheads="1"/>
          </p:cNvPicPr>
          <p:nvPr>
            <p:ph sz="quarter" idx="2"/>
          </p:nvPr>
        </p:nvPicPr>
        <p:blipFill>
          <a:blip r:embed="rId3" cstate="print"/>
          <a:srcRect/>
          <a:stretch>
            <a:fillRect/>
          </a:stretch>
        </p:blipFill>
        <p:spPr bwMode="auto">
          <a:xfrm>
            <a:off x="539750" y="549275"/>
            <a:ext cx="4679950" cy="3116263"/>
          </a:xfrm>
          <a:noFill/>
          <a:ln>
            <a:miter lim="800000"/>
            <a:headEnd/>
            <a:tailEnd/>
          </a:ln>
        </p:spPr>
      </p:pic>
      <p:sp>
        <p:nvSpPr>
          <p:cNvPr id="18441" name="Text Box 9"/>
          <p:cNvSpPr txBox="1">
            <a:spLocks noChangeArrowheads="1"/>
          </p:cNvSpPr>
          <p:nvPr/>
        </p:nvSpPr>
        <p:spPr bwMode="auto">
          <a:xfrm>
            <a:off x="5580063" y="404813"/>
            <a:ext cx="2089150" cy="701675"/>
          </a:xfrm>
          <a:prstGeom prst="rect">
            <a:avLst/>
          </a:prstGeom>
          <a:noFill/>
          <a:ln w="9525">
            <a:noFill/>
            <a:miter lim="800000"/>
            <a:headEnd/>
            <a:tailEnd/>
          </a:ln>
          <a:effectLst/>
        </p:spPr>
        <p:txBody>
          <a:bodyPr>
            <a:spAutoFit/>
          </a:bodyPr>
          <a:lstStyle/>
          <a:p>
            <a:r>
              <a:rPr lang="en-GB" sz="2000" b="1">
                <a:solidFill>
                  <a:schemeClr val="bg1"/>
                </a:solidFill>
              </a:rPr>
              <a:t>Guided </a:t>
            </a:r>
          </a:p>
          <a:p>
            <a:r>
              <a:rPr lang="en-GB" sz="2000" b="1">
                <a:solidFill>
                  <a:schemeClr val="bg1"/>
                </a:solidFill>
              </a:rPr>
              <a:t>Tours</a:t>
            </a:r>
          </a:p>
        </p:txBody>
      </p:sp>
      <p:pic>
        <p:nvPicPr>
          <p:cNvPr id="18449" name="Picture 17"/>
          <p:cNvPicPr>
            <a:picLocks noChangeAspect="1" noChangeArrowheads="1"/>
          </p:cNvPicPr>
          <p:nvPr/>
        </p:nvPicPr>
        <p:blipFill>
          <a:blip r:embed="rId4" cstate="print"/>
          <a:srcRect/>
          <a:stretch>
            <a:fillRect/>
          </a:stretch>
        </p:blipFill>
        <p:spPr bwMode="auto">
          <a:xfrm>
            <a:off x="539750" y="3860800"/>
            <a:ext cx="2014538" cy="2735263"/>
          </a:xfrm>
          <a:prstGeom prst="rect">
            <a:avLst/>
          </a:prstGeom>
          <a:noFill/>
        </p:spPr>
      </p:pic>
      <p:pic>
        <p:nvPicPr>
          <p:cNvPr id="18450" name="Picture 18"/>
          <p:cNvPicPr>
            <a:picLocks noChangeAspect="1" noChangeArrowheads="1"/>
          </p:cNvPicPr>
          <p:nvPr/>
        </p:nvPicPr>
        <p:blipFill>
          <a:blip r:embed="rId5" cstate="print"/>
          <a:srcRect/>
          <a:stretch>
            <a:fillRect/>
          </a:stretch>
        </p:blipFill>
        <p:spPr bwMode="auto">
          <a:xfrm>
            <a:off x="3059113" y="3789363"/>
            <a:ext cx="2179637" cy="2835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touristbus1ccc0905"/>
          <p:cNvPicPr>
            <a:picLocks noGrp="1" noChangeAspect="1" noChangeArrowheads="1"/>
          </p:cNvPicPr>
          <p:nvPr>
            <p:ph/>
          </p:nvPr>
        </p:nvPicPr>
        <p:blipFill>
          <a:blip r:embed="rId3" cstate="print"/>
          <a:srcRect/>
          <a:stretch>
            <a:fillRect/>
          </a:stretch>
        </p:blipFill>
        <p:spPr bwMode="auto">
          <a:xfrm>
            <a:off x="0" y="1773238"/>
            <a:ext cx="5832475" cy="3887787"/>
          </a:xfrm>
          <a:noFill/>
          <a:ln>
            <a:miter lim="800000"/>
            <a:headEnd/>
            <a:tailEnd/>
          </a:ln>
        </p:spPr>
      </p:pic>
      <p:sp>
        <p:nvSpPr>
          <p:cNvPr id="57352" name="Text Box 8"/>
          <p:cNvSpPr txBox="1">
            <a:spLocks noChangeArrowheads="1"/>
          </p:cNvSpPr>
          <p:nvPr/>
        </p:nvSpPr>
        <p:spPr bwMode="auto">
          <a:xfrm>
            <a:off x="376238" y="1190625"/>
            <a:ext cx="3402012" cy="396875"/>
          </a:xfrm>
          <a:prstGeom prst="rect">
            <a:avLst/>
          </a:prstGeom>
          <a:noFill/>
          <a:ln w="9525">
            <a:noFill/>
            <a:miter lim="800000"/>
            <a:headEnd/>
            <a:tailEnd/>
          </a:ln>
          <a:effectLst/>
        </p:spPr>
        <p:txBody>
          <a:bodyPr wrap="none">
            <a:spAutoFit/>
          </a:bodyPr>
          <a:lstStyle/>
          <a:p>
            <a:r>
              <a:rPr lang="en-GB" sz="2000" b="1">
                <a:solidFill>
                  <a:schemeClr val="bg1"/>
                </a:solidFill>
              </a:rPr>
              <a:t>Chester Heritage Bus Tour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3635375" y="333375"/>
            <a:ext cx="2592388" cy="711200"/>
          </a:xfrm>
          <a:noFill/>
          <a:ln>
            <a:miter lim="800000"/>
            <a:headEnd/>
            <a:tailEnd/>
          </a:ln>
        </p:spPr>
        <p:txBody>
          <a:bodyPr vert="horz" wrap="square" lIns="91440" tIns="45720" rIns="91440" bIns="45720" numCol="1" anchor="t" anchorCtr="0" compatLnSpc="1">
            <a:prstTxWarp prst="textNoShape">
              <a:avLst/>
            </a:prstTxWarp>
          </a:bodyPr>
          <a:lstStyle/>
          <a:p>
            <a:pPr algn="l"/>
            <a:r>
              <a:rPr lang="en-GB" sz="2000" b="1">
                <a:solidFill>
                  <a:schemeClr val="bg1"/>
                </a:solidFill>
              </a:rPr>
              <a:t>Rural Safari Mini Bus Tours</a:t>
            </a:r>
          </a:p>
        </p:txBody>
      </p:sp>
      <p:pic>
        <p:nvPicPr>
          <p:cNvPr id="59395" name="Picture 3" descr="rural safari cover"/>
          <p:cNvPicPr>
            <a:picLocks noGrp="1" noChangeAspect="1" noChangeArrowheads="1"/>
          </p:cNvPicPr>
          <p:nvPr>
            <p:ph sz="half" idx="2"/>
          </p:nvPr>
        </p:nvPicPr>
        <p:blipFill>
          <a:blip r:embed="rId3" cstate="print"/>
          <a:srcRect/>
          <a:stretch>
            <a:fillRect/>
          </a:stretch>
        </p:blipFill>
        <p:spPr bwMode="auto">
          <a:xfrm>
            <a:off x="344488" y="188913"/>
            <a:ext cx="3006725" cy="4248150"/>
          </a:xfrm>
          <a:noFill/>
          <a:ln>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395288" y="4508500"/>
            <a:ext cx="3095625" cy="22987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Grp="1" noChangeAspect="1" noChangeArrowheads="1"/>
          </p:cNvPicPr>
          <p:nvPr>
            <p:ph/>
          </p:nvPr>
        </p:nvPicPr>
        <p:blipFill>
          <a:blip r:embed="rId3" cstate="print"/>
          <a:srcRect/>
          <a:stretch>
            <a:fillRect/>
          </a:stretch>
        </p:blipFill>
        <p:spPr bwMode="auto">
          <a:xfrm>
            <a:off x="539750" y="404813"/>
            <a:ext cx="3876675" cy="5505450"/>
          </a:xfrm>
          <a:noFill/>
          <a:ln>
            <a:miter lim="800000"/>
            <a:headEnd/>
            <a:tailEnd/>
          </a:ln>
        </p:spPr>
      </p:pic>
      <p:sp>
        <p:nvSpPr>
          <p:cNvPr id="3080" name="Text Box 8"/>
          <p:cNvSpPr txBox="1">
            <a:spLocks noChangeArrowheads="1"/>
          </p:cNvSpPr>
          <p:nvPr/>
        </p:nvSpPr>
        <p:spPr bwMode="auto">
          <a:xfrm>
            <a:off x="4716463" y="476250"/>
            <a:ext cx="3816350" cy="396875"/>
          </a:xfrm>
          <a:prstGeom prst="rect">
            <a:avLst/>
          </a:prstGeom>
          <a:noFill/>
          <a:ln w="9525">
            <a:noFill/>
            <a:miter lim="800000"/>
            <a:headEnd/>
            <a:tailEnd/>
          </a:ln>
          <a:effectLst/>
        </p:spPr>
        <p:txBody>
          <a:bodyPr>
            <a:spAutoFit/>
          </a:bodyPr>
          <a:lstStyle/>
          <a:p>
            <a:r>
              <a:rPr lang="en-GB" sz="2000" b="1">
                <a:solidFill>
                  <a:schemeClr val="bg1"/>
                </a:solidFill>
              </a:rPr>
              <a:t>Event led promotion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9750" y="641350"/>
            <a:ext cx="5400675" cy="5646738"/>
          </a:xfrm>
          <a:prstGeom prst="rect">
            <a:avLst/>
          </a:prstGeom>
          <a:noFill/>
          <a:ln w="9525">
            <a:noFill/>
            <a:miter lim="800000"/>
            <a:headEnd/>
            <a:tailEnd/>
          </a:ln>
          <a:effectLst/>
        </p:spPr>
        <p:txBody>
          <a:bodyPr>
            <a:spAutoFit/>
          </a:bodyPr>
          <a:lstStyle/>
          <a:p>
            <a:r>
              <a:rPr lang="en-GB" sz="2800" b="1">
                <a:solidFill>
                  <a:schemeClr val="bg1"/>
                </a:solidFill>
              </a:rPr>
              <a:t>Results</a:t>
            </a:r>
          </a:p>
          <a:p>
            <a:endParaRPr lang="en-GB" sz="2800" b="1">
              <a:solidFill>
                <a:schemeClr val="bg1"/>
              </a:solidFill>
            </a:endParaRPr>
          </a:p>
          <a:p>
            <a:pPr>
              <a:spcAft>
                <a:spcPct val="50000"/>
              </a:spcAft>
            </a:pPr>
            <a:r>
              <a:rPr lang="en-GB" sz="2800" i="1">
                <a:solidFill>
                  <a:schemeClr val="bg1"/>
                </a:solidFill>
              </a:rPr>
              <a:t>Awards are great but also:</a:t>
            </a:r>
          </a:p>
          <a:p>
            <a:r>
              <a:rPr lang="en-GB" sz="2800">
                <a:solidFill>
                  <a:schemeClr val="bg1"/>
                </a:solidFill>
              </a:rPr>
              <a:t>Tourism performance ahead </a:t>
            </a:r>
          </a:p>
          <a:p>
            <a:pPr>
              <a:spcAft>
                <a:spcPct val="50000"/>
              </a:spcAft>
            </a:pPr>
            <a:r>
              <a:rPr lang="en-GB" sz="2800">
                <a:solidFill>
                  <a:schemeClr val="bg1"/>
                </a:solidFill>
              </a:rPr>
              <a:t>of national trends</a:t>
            </a:r>
          </a:p>
          <a:p>
            <a:pPr>
              <a:spcAft>
                <a:spcPct val="50000"/>
              </a:spcAft>
            </a:pPr>
            <a:r>
              <a:rPr lang="en-GB" sz="2800">
                <a:solidFill>
                  <a:schemeClr val="bg1"/>
                </a:solidFill>
              </a:rPr>
              <a:t>New investment in hotels, restaurants and shopping</a:t>
            </a:r>
          </a:p>
          <a:p>
            <a:r>
              <a:rPr lang="en-GB" sz="2800">
                <a:solidFill>
                  <a:schemeClr val="bg1"/>
                </a:solidFill>
              </a:rPr>
              <a:t>New investment in Zoo &amp;</a:t>
            </a:r>
          </a:p>
          <a:p>
            <a:pPr>
              <a:spcAft>
                <a:spcPct val="50000"/>
              </a:spcAft>
            </a:pPr>
            <a:r>
              <a:rPr lang="en-GB" sz="2800">
                <a:solidFill>
                  <a:schemeClr val="bg1"/>
                </a:solidFill>
              </a:rPr>
              <a:t>Cathedral</a:t>
            </a:r>
          </a:p>
          <a:p>
            <a:r>
              <a:rPr lang="en-GB" sz="2800">
                <a:solidFill>
                  <a:schemeClr val="bg1"/>
                </a:solidFill>
              </a:rPr>
              <a:t>New visitor zones</a:t>
            </a:r>
          </a:p>
          <a:p>
            <a:r>
              <a:rPr lang="en-GB" sz="2800">
                <a:solidFill>
                  <a:schemeClr val="bg1"/>
                </a:solidFill>
              </a:rPr>
              <a:t>planned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971550" y="2605088"/>
            <a:ext cx="4619625" cy="2227262"/>
          </a:xfrm>
          <a:prstGeom prst="rect">
            <a:avLst/>
          </a:prstGeom>
          <a:noFill/>
          <a:ln w="9525">
            <a:noFill/>
            <a:miter lim="800000"/>
            <a:headEnd/>
            <a:tailEnd/>
          </a:ln>
          <a:effectLst/>
        </p:spPr>
        <p:txBody>
          <a:bodyPr>
            <a:spAutoFit/>
          </a:bodyPr>
          <a:lstStyle/>
          <a:p>
            <a:r>
              <a:rPr lang="en-GB" sz="2800" b="1">
                <a:solidFill>
                  <a:schemeClr val="bg1"/>
                </a:solidFill>
              </a:rPr>
              <a:t>Thank You</a:t>
            </a:r>
          </a:p>
          <a:p>
            <a:endParaRPr lang="en-GB" sz="2800" b="1">
              <a:solidFill>
                <a:schemeClr val="bg1"/>
              </a:solidFill>
            </a:endParaRPr>
          </a:p>
          <a:p>
            <a:endParaRPr lang="en-GB" sz="2800" b="1">
              <a:solidFill>
                <a:schemeClr val="bg1"/>
              </a:solidFill>
            </a:endParaRPr>
          </a:p>
          <a:p>
            <a:r>
              <a:rPr lang="en-GB" sz="2800" b="1">
                <a:solidFill>
                  <a:schemeClr val="bg1"/>
                </a:solidFill>
              </a:rPr>
              <a:t>Colin Potts</a:t>
            </a:r>
          </a:p>
          <a:p>
            <a:r>
              <a:rPr lang="en-GB" sz="2800" b="1">
                <a:solidFill>
                  <a:schemeClr val="bg1"/>
                </a:solidFill>
              </a:rPr>
              <a:t>Destination Focus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9750" y="641350"/>
            <a:ext cx="5327650" cy="5219700"/>
          </a:xfrm>
          <a:prstGeom prst="rect">
            <a:avLst/>
          </a:prstGeom>
          <a:noFill/>
          <a:ln w="9525">
            <a:noFill/>
            <a:miter lim="800000"/>
            <a:headEnd/>
            <a:tailEnd/>
          </a:ln>
          <a:effectLst/>
        </p:spPr>
        <p:txBody>
          <a:bodyPr>
            <a:spAutoFit/>
          </a:bodyPr>
          <a:lstStyle/>
          <a:p>
            <a:r>
              <a:rPr lang="en-GB" sz="2800" b="1">
                <a:solidFill>
                  <a:schemeClr val="bg1"/>
                </a:solidFill>
              </a:rPr>
              <a:t>My Presentation</a:t>
            </a:r>
          </a:p>
          <a:p>
            <a:endParaRPr lang="en-GB" sz="2800" b="1">
              <a:solidFill>
                <a:schemeClr val="bg1"/>
              </a:solidFill>
            </a:endParaRPr>
          </a:p>
          <a:p>
            <a:endParaRPr lang="en-GB" sz="2800" b="1">
              <a:solidFill>
                <a:schemeClr val="bg1"/>
              </a:solidFill>
            </a:endParaRPr>
          </a:p>
          <a:p>
            <a:endParaRPr lang="en-GB" sz="2800" b="1">
              <a:solidFill>
                <a:schemeClr val="bg1"/>
              </a:solidFill>
            </a:endParaRPr>
          </a:p>
          <a:p>
            <a:pPr>
              <a:spcAft>
                <a:spcPct val="50000"/>
              </a:spcAft>
              <a:buFont typeface="Wingdings" pitchFamily="2" charset="2"/>
              <a:buNone/>
            </a:pPr>
            <a:r>
              <a:rPr lang="en-GB" sz="2800">
                <a:solidFill>
                  <a:schemeClr val="bg1"/>
                </a:solidFill>
              </a:rPr>
              <a:t>Understanding Chester</a:t>
            </a:r>
          </a:p>
          <a:p>
            <a:pPr>
              <a:spcAft>
                <a:spcPct val="50000"/>
              </a:spcAft>
              <a:buFont typeface="Wingdings" pitchFamily="2" charset="2"/>
              <a:buNone/>
            </a:pPr>
            <a:r>
              <a:rPr lang="en-GB" sz="2800">
                <a:solidFill>
                  <a:schemeClr val="bg1"/>
                </a:solidFill>
              </a:rPr>
              <a:t>Issues</a:t>
            </a:r>
          </a:p>
          <a:p>
            <a:pPr>
              <a:spcAft>
                <a:spcPct val="50000"/>
              </a:spcAft>
              <a:buFont typeface="Wingdings" pitchFamily="2" charset="2"/>
              <a:buNone/>
            </a:pPr>
            <a:r>
              <a:rPr lang="en-GB" sz="2800">
                <a:solidFill>
                  <a:schemeClr val="bg1"/>
                </a:solidFill>
              </a:rPr>
              <a:t>Policy &amp; Action</a:t>
            </a:r>
          </a:p>
          <a:p>
            <a:pPr>
              <a:spcAft>
                <a:spcPct val="50000"/>
              </a:spcAft>
              <a:buFont typeface="Wingdings" pitchFamily="2" charset="2"/>
              <a:buNone/>
            </a:pPr>
            <a:r>
              <a:rPr lang="en-GB" sz="2800">
                <a:solidFill>
                  <a:schemeClr val="bg1"/>
                </a:solidFill>
              </a:rPr>
              <a:t>Results</a:t>
            </a:r>
          </a:p>
          <a:p>
            <a:endParaRPr lang="en-GB" sz="2800" b="1">
              <a:solidFill>
                <a:schemeClr val="bg1"/>
              </a:solidFill>
            </a:endParaRPr>
          </a:p>
          <a:p>
            <a:endParaRPr lang="en-GB" sz="28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9750" y="641350"/>
            <a:ext cx="5327650" cy="3508375"/>
          </a:xfrm>
          <a:prstGeom prst="rect">
            <a:avLst/>
          </a:prstGeom>
          <a:noFill/>
          <a:ln w="9525">
            <a:noFill/>
            <a:miter lim="800000"/>
            <a:headEnd/>
            <a:tailEnd/>
          </a:ln>
          <a:effectLst/>
        </p:spPr>
        <p:txBody>
          <a:bodyPr>
            <a:spAutoFit/>
          </a:bodyPr>
          <a:lstStyle/>
          <a:p>
            <a:r>
              <a:rPr lang="en-GB" sz="2800" b="1">
                <a:solidFill>
                  <a:schemeClr val="bg1"/>
                </a:solidFill>
              </a:rPr>
              <a:t>Chester</a:t>
            </a:r>
          </a:p>
          <a:p>
            <a:endParaRPr lang="en-GB" sz="2800" b="1">
              <a:solidFill>
                <a:schemeClr val="bg1"/>
              </a:solidFill>
            </a:endParaRPr>
          </a:p>
          <a:p>
            <a:r>
              <a:rPr lang="en-GB" sz="2800">
                <a:solidFill>
                  <a:schemeClr val="bg1"/>
                </a:solidFill>
              </a:rPr>
              <a:t>Historic city of 90,000 people</a:t>
            </a:r>
          </a:p>
          <a:p>
            <a:endParaRPr lang="en-GB" sz="2800" b="1">
              <a:solidFill>
                <a:schemeClr val="bg1"/>
              </a:solidFill>
            </a:endParaRPr>
          </a:p>
          <a:p>
            <a:endParaRPr lang="en-GB" sz="2800" b="1">
              <a:solidFill>
                <a:schemeClr val="bg1"/>
              </a:solidFill>
            </a:endParaRPr>
          </a:p>
          <a:p>
            <a:endParaRPr lang="en-GB" sz="2800" b="1">
              <a:solidFill>
                <a:schemeClr val="bg1"/>
              </a:solidFill>
            </a:endParaRPr>
          </a:p>
          <a:p>
            <a:endParaRPr lang="en-GB" sz="2800" b="1">
              <a:solidFill>
                <a:schemeClr val="bg1"/>
              </a:solidFill>
            </a:endParaRPr>
          </a:p>
          <a:p>
            <a:endParaRPr lang="en-GB" sz="2800" b="1">
              <a:solidFill>
                <a:schemeClr val="bg1"/>
              </a:solidFill>
            </a:endParaRPr>
          </a:p>
        </p:txBody>
      </p:sp>
      <p:pic>
        <p:nvPicPr>
          <p:cNvPr id="44036" name="Picture 4"/>
          <p:cNvPicPr>
            <a:picLocks noChangeAspect="1" noChangeArrowheads="1"/>
          </p:cNvPicPr>
          <p:nvPr/>
        </p:nvPicPr>
        <p:blipFill>
          <a:blip r:embed="rId3" cstate="print"/>
          <a:srcRect/>
          <a:stretch>
            <a:fillRect/>
          </a:stretch>
        </p:blipFill>
        <p:spPr bwMode="auto">
          <a:xfrm>
            <a:off x="0" y="2133600"/>
            <a:ext cx="5724525" cy="44846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39750" y="641350"/>
            <a:ext cx="8424863" cy="6937375"/>
          </a:xfrm>
          <a:prstGeom prst="rect">
            <a:avLst/>
          </a:prstGeom>
          <a:noFill/>
          <a:ln w="9525">
            <a:noFill/>
            <a:miter lim="800000"/>
            <a:headEnd/>
            <a:tailEnd/>
          </a:ln>
          <a:effectLst/>
        </p:spPr>
        <p:txBody>
          <a:bodyPr>
            <a:spAutoFit/>
          </a:bodyPr>
          <a:lstStyle/>
          <a:p>
            <a:r>
              <a:rPr lang="en-GB" sz="2800" b="1">
                <a:solidFill>
                  <a:schemeClr val="bg1"/>
                </a:solidFill>
              </a:rPr>
              <a:t>Tourism in Chester: A Top 5 UK Historic City</a:t>
            </a:r>
          </a:p>
          <a:p>
            <a:endParaRPr lang="en-GB" sz="2800" b="1">
              <a:solidFill>
                <a:schemeClr val="bg1"/>
              </a:solidFill>
            </a:endParaRPr>
          </a:p>
          <a:p>
            <a:pPr>
              <a:spcAft>
                <a:spcPct val="5000"/>
              </a:spcAft>
            </a:pPr>
            <a:r>
              <a:rPr lang="en-GB" sz="2000" b="1">
                <a:solidFill>
                  <a:schemeClr val="bg1"/>
                </a:solidFill>
              </a:rPr>
              <a:t>Visitors</a:t>
            </a:r>
          </a:p>
          <a:p>
            <a:r>
              <a:rPr lang="en-GB" sz="2000">
                <a:solidFill>
                  <a:schemeClr val="bg1"/>
                </a:solidFill>
              </a:rPr>
              <a:t>2.1 million overnight stays</a:t>
            </a:r>
          </a:p>
          <a:p>
            <a:pPr>
              <a:spcAft>
                <a:spcPct val="50000"/>
              </a:spcAft>
            </a:pPr>
            <a:r>
              <a:rPr lang="en-GB" sz="2000">
                <a:solidFill>
                  <a:schemeClr val="bg1"/>
                </a:solidFill>
              </a:rPr>
              <a:t>7.4 million day visits</a:t>
            </a:r>
          </a:p>
          <a:p>
            <a:r>
              <a:rPr lang="en-GB" sz="2000" b="1">
                <a:solidFill>
                  <a:schemeClr val="bg1"/>
                </a:solidFill>
              </a:rPr>
              <a:t>Expenditure</a:t>
            </a:r>
          </a:p>
          <a:p>
            <a:pPr>
              <a:spcAft>
                <a:spcPct val="50000"/>
              </a:spcAft>
            </a:pPr>
            <a:r>
              <a:rPr lang="en-GB" sz="2000">
                <a:solidFill>
                  <a:schemeClr val="bg1"/>
                </a:solidFill>
              </a:rPr>
              <a:t>£500 million</a:t>
            </a:r>
          </a:p>
          <a:p>
            <a:r>
              <a:rPr lang="en-GB" sz="2000" b="1">
                <a:solidFill>
                  <a:schemeClr val="bg1"/>
                </a:solidFill>
              </a:rPr>
              <a:t>Jobs</a:t>
            </a:r>
          </a:p>
          <a:p>
            <a:pPr>
              <a:spcAft>
                <a:spcPct val="50000"/>
              </a:spcAft>
            </a:pPr>
            <a:r>
              <a:rPr lang="en-GB" sz="2000">
                <a:solidFill>
                  <a:schemeClr val="bg1"/>
                </a:solidFill>
              </a:rPr>
              <a:t>7,300</a:t>
            </a:r>
          </a:p>
          <a:p>
            <a:r>
              <a:rPr lang="en-GB" sz="2000" b="1">
                <a:solidFill>
                  <a:schemeClr val="bg1"/>
                </a:solidFill>
              </a:rPr>
              <a:t>Accommodations</a:t>
            </a:r>
          </a:p>
          <a:p>
            <a:pPr>
              <a:spcAft>
                <a:spcPct val="50000"/>
              </a:spcAft>
            </a:pPr>
            <a:r>
              <a:rPr lang="en-GB" sz="2000">
                <a:solidFill>
                  <a:schemeClr val="bg1"/>
                </a:solidFill>
              </a:rPr>
              <a:t>3,500 bedrooms</a:t>
            </a:r>
          </a:p>
          <a:p>
            <a:r>
              <a:rPr lang="en-GB" sz="2000" b="1">
                <a:solidFill>
                  <a:schemeClr val="bg1"/>
                </a:solidFill>
              </a:rPr>
              <a:t>Chester Zoo</a:t>
            </a:r>
          </a:p>
          <a:p>
            <a:r>
              <a:rPr lang="en-GB" sz="2000">
                <a:solidFill>
                  <a:schemeClr val="bg1"/>
                </a:solidFill>
              </a:rPr>
              <a:t>#1 in UK</a:t>
            </a:r>
            <a:endParaRPr lang="en-GB" sz="2000" b="1">
              <a:solidFill>
                <a:schemeClr val="bg1"/>
              </a:solidFill>
            </a:endParaRPr>
          </a:p>
          <a:p>
            <a:endParaRPr lang="en-GB" sz="2000" b="1">
              <a:solidFill>
                <a:schemeClr val="bg1"/>
              </a:solidFill>
            </a:endParaRPr>
          </a:p>
          <a:p>
            <a:endParaRPr lang="en-GB" sz="2800" b="1">
              <a:solidFill>
                <a:schemeClr val="bg1"/>
              </a:solidFill>
            </a:endParaRPr>
          </a:p>
          <a:p>
            <a:endParaRPr lang="en-GB" sz="2800" b="1">
              <a:solidFill>
                <a:schemeClr val="bg1"/>
              </a:solidFill>
            </a:endParaRPr>
          </a:p>
          <a:p>
            <a:endParaRPr lang="en-GB" sz="2800" b="1">
              <a:solidFill>
                <a:schemeClr val="bg1"/>
              </a:solidFill>
            </a:endParaRPr>
          </a:p>
          <a:p>
            <a:endParaRPr lang="en-GB" sz="2800" b="1">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9750" y="641350"/>
            <a:ext cx="7920038" cy="6502400"/>
          </a:xfrm>
          <a:prstGeom prst="rect">
            <a:avLst/>
          </a:prstGeom>
          <a:noFill/>
          <a:ln w="9525">
            <a:noFill/>
            <a:miter lim="800000"/>
            <a:headEnd/>
            <a:tailEnd/>
          </a:ln>
          <a:effectLst/>
        </p:spPr>
        <p:txBody>
          <a:bodyPr>
            <a:spAutoFit/>
          </a:bodyPr>
          <a:lstStyle/>
          <a:p>
            <a:r>
              <a:rPr lang="en-GB" sz="2800" b="1">
                <a:solidFill>
                  <a:schemeClr val="bg1"/>
                </a:solidFill>
              </a:rPr>
              <a:t>Tourism Issues Facing Chester</a:t>
            </a:r>
          </a:p>
          <a:p>
            <a:endParaRPr lang="en-GB" sz="2800" b="1">
              <a:solidFill>
                <a:schemeClr val="bg1"/>
              </a:solidFill>
            </a:endParaRPr>
          </a:p>
          <a:p>
            <a:endParaRPr lang="en-GB" sz="2800" b="1">
              <a:solidFill>
                <a:schemeClr val="bg1"/>
              </a:solidFill>
            </a:endParaRPr>
          </a:p>
          <a:p>
            <a:pPr>
              <a:spcAft>
                <a:spcPct val="50000"/>
              </a:spcAft>
            </a:pPr>
            <a:r>
              <a:rPr lang="en-GB" sz="2800">
                <a:solidFill>
                  <a:schemeClr val="bg1"/>
                </a:solidFill>
              </a:rPr>
              <a:t>Increasing reliance on visitors</a:t>
            </a:r>
          </a:p>
          <a:p>
            <a:pPr>
              <a:spcAft>
                <a:spcPct val="50000"/>
              </a:spcAft>
            </a:pPr>
            <a:r>
              <a:rPr lang="en-GB" sz="2800">
                <a:solidFill>
                  <a:schemeClr val="bg1"/>
                </a:solidFill>
              </a:rPr>
              <a:t>Competition</a:t>
            </a:r>
          </a:p>
          <a:p>
            <a:pPr>
              <a:spcAft>
                <a:spcPct val="50000"/>
              </a:spcAft>
            </a:pPr>
            <a:r>
              <a:rPr lang="en-GB" sz="2800">
                <a:solidFill>
                  <a:schemeClr val="bg1"/>
                </a:solidFill>
              </a:rPr>
              <a:t>Need for new investment</a:t>
            </a:r>
          </a:p>
          <a:p>
            <a:pPr>
              <a:spcAft>
                <a:spcPct val="50000"/>
              </a:spcAft>
            </a:pPr>
            <a:r>
              <a:rPr lang="en-GB" sz="2800">
                <a:solidFill>
                  <a:schemeClr val="bg1"/>
                </a:solidFill>
              </a:rPr>
              <a:t>Spreading the load</a:t>
            </a:r>
          </a:p>
          <a:p>
            <a:pPr>
              <a:spcAft>
                <a:spcPct val="50000"/>
              </a:spcAft>
            </a:pPr>
            <a:r>
              <a:rPr lang="en-GB" sz="2800">
                <a:solidFill>
                  <a:schemeClr val="bg1"/>
                </a:solidFill>
              </a:rPr>
              <a:t>Attracting young people</a:t>
            </a:r>
          </a:p>
          <a:p>
            <a:pPr>
              <a:spcAft>
                <a:spcPct val="50000"/>
              </a:spcAft>
            </a:pPr>
            <a:r>
              <a:rPr lang="en-GB" sz="2800">
                <a:solidFill>
                  <a:schemeClr val="bg1"/>
                </a:solidFill>
              </a:rPr>
              <a:t>Sustainability</a:t>
            </a:r>
          </a:p>
          <a:p>
            <a:endParaRPr lang="en-GB" sz="2800">
              <a:solidFill>
                <a:schemeClr val="bg1"/>
              </a:solidFill>
            </a:endParaRPr>
          </a:p>
          <a:p>
            <a:endParaRPr lang="en-GB" sz="2800" b="1">
              <a:solidFill>
                <a:schemeClr val="bg1"/>
              </a:solidFill>
            </a:endParaRPr>
          </a:p>
          <a:p>
            <a:endParaRPr lang="en-GB" sz="2800" b="1">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4067175" y="1100138"/>
            <a:ext cx="2511425" cy="701675"/>
          </a:xfrm>
          <a:prstGeom prst="rect">
            <a:avLst/>
          </a:prstGeom>
          <a:noFill/>
          <a:ln w="9525">
            <a:noFill/>
            <a:miter lim="800000"/>
            <a:headEnd/>
            <a:tailEnd/>
          </a:ln>
          <a:effectLst/>
        </p:spPr>
        <p:txBody>
          <a:bodyPr wrap="none">
            <a:spAutoFit/>
          </a:bodyPr>
          <a:lstStyle/>
          <a:p>
            <a:r>
              <a:rPr lang="en-GB" sz="2000" b="1">
                <a:solidFill>
                  <a:schemeClr val="bg1"/>
                </a:solidFill>
              </a:rPr>
              <a:t>Chester for Groups</a:t>
            </a:r>
          </a:p>
          <a:p>
            <a:r>
              <a:rPr lang="en-GB" sz="2000" b="1">
                <a:solidFill>
                  <a:schemeClr val="bg1"/>
                </a:solidFill>
              </a:rPr>
              <a:t>brochure</a:t>
            </a:r>
          </a:p>
        </p:txBody>
      </p:sp>
      <p:pic>
        <p:nvPicPr>
          <p:cNvPr id="6152" name="Picture 8" descr="groups cover"/>
          <p:cNvPicPr>
            <a:picLocks noGrp="1" noChangeAspect="1" noChangeArrowheads="1"/>
          </p:cNvPicPr>
          <p:nvPr>
            <p:ph/>
          </p:nvPr>
        </p:nvPicPr>
        <p:blipFill>
          <a:blip r:embed="rId3" cstate="print"/>
          <a:srcRect/>
          <a:stretch>
            <a:fillRect/>
          </a:stretch>
        </p:blipFill>
        <p:spPr bwMode="auto">
          <a:xfrm>
            <a:off x="466725" y="1052513"/>
            <a:ext cx="3167063" cy="4572000"/>
          </a:xfrm>
          <a:noFill/>
          <a:ln>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Grp="1" noChangeAspect="1" noChangeArrowheads="1"/>
          </p:cNvPicPr>
          <p:nvPr>
            <p:ph sz="half" idx="1"/>
          </p:nvPr>
        </p:nvPicPr>
        <p:blipFill>
          <a:blip r:embed="rId3" cstate="print"/>
          <a:srcRect/>
          <a:stretch>
            <a:fillRect/>
          </a:stretch>
        </p:blipFill>
        <p:spPr bwMode="auto">
          <a:xfrm>
            <a:off x="250825" y="836613"/>
            <a:ext cx="2382838" cy="5040312"/>
          </a:xfrm>
          <a:noFill/>
          <a:ln>
            <a:miter lim="800000"/>
            <a:headEnd/>
            <a:tailEnd/>
          </a:ln>
        </p:spPr>
      </p:pic>
      <p:pic>
        <p:nvPicPr>
          <p:cNvPr id="10246" name="Picture 6"/>
          <p:cNvPicPr>
            <a:picLocks noGrp="1" noChangeAspect="1" noChangeArrowheads="1"/>
          </p:cNvPicPr>
          <p:nvPr>
            <p:ph sz="half" idx="2"/>
          </p:nvPr>
        </p:nvPicPr>
        <p:blipFill>
          <a:blip r:embed="rId4" cstate="print"/>
          <a:srcRect/>
          <a:stretch>
            <a:fillRect/>
          </a:stretch>
        </p:blipFill>
        <p:spPr bwMode="auto">
          <a:xfrm>
            <a:off x="2843213" y="836613"/>
            <a:ext cx="2455862" cy="5040312"/>
          </a:xfrm>
          <a:noFill/>
          <a:ln>
            <a:miter lim="800000"/>
            <a:headEnd/>
            <a:tailEnd/>
          </a:ln>
        </p:spPr>
      </p:pic>
      <p:sp>
        <p:nvSpPr>
          <p:cNvPr id="10249" name="Text Box 9"/>
          <p:cNvSpPr txBox="1">
            <a:spLocks noChangeArrowheads="1"/>
          </p:cNvSpPr>
          <p:nvPr/>
        </p:nvSpPr>
        <p:spPr bwMode="auto">
          <a:xfrm>
            <a:off x="5508625" y="620713"/>
            <a:ext cx="2314575" cy="701675"/>
          </a:xfrm>
          <a:prstGeom prst="rect">
            <a:avLst/>
          </a:prstGeom>
          <a:noFill/>
          <a:ln w="9525">
            <a:noFill/>
            <a:miter lim="800000"/>
            <a:headEnd/>
            <a:tailEnd/>
          </a:ln>
          <a:effectLst/>
        </p:spPr>
        <p:txBody>
          <a:bodyPr wrap="none">
            <a:spAutoFit/>
          </a:bodyPr>
          <a:lstStyle/>
          <a:p>
            <a:r>
              <a:rPr lang="en-GB" sz="2000" b="1">
                <a:solidFill>
                  <a:schemeClr val="bg1"/>
                </a:solidFill>
              </a:rPr>
              <a:t>Coach Operators </a:t>
            </a:r>
          </a:p>
          <a:p>
            <a:r>
              <a:rPr lang="en-GB" sz="2000" b="1">
                <a:solidFill>
                  <a:schemeClr val="bg1"/>
                </a:solidFill>
              </a:rPr>
              <a:t>leaflet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p:nvPr>
        </p:nvPicPr>
        <p:blipFill>
          <a:blip r:embed="rId3" cstate="print"/>
          <a:srcRect/>
          <a:stretch>
            <a:fillRect/>
          </a:stretch>
        </p:blipFill>
        <p:spPr bwMode="auto">
          <a:xfrm>
            <a:off x="323850" y="836613"/>
            <a:ext cx="4991100" cy="5048250"/>
          </a:xfrm>
          <a:noFill/>
          <a:ln>
            <a:miter lim="800000"/>
            <a:headEnd/>
            <a:tailEnd/>
          </a:ln>
        </p:spPr>
      </p:pic>
      <p:sp>
        <p:nvSpPr>
          <p:cNvPr id="8198" name="Text Box 6"/>
          <p:cNvSpPr txBox="1">
            <a:spLocks noChangeArrowheads="1"/>
          </p:cNvSpPr>
          <p:nvPr/>
        </p:nvSpPr>
        <p:spPr bwMode="auto">
          <a:xfrm>
            <a:off x="5508625" y="620713"/>
            <a:ext cx="3046413" cy="701675"/>
          </a:xfrm>
          <a:prstGeom prst="rect">
            <a:avLst/>
          </a:prstGeom>
          <a:noFill/>
          <a:ln w="9525">
            <a:noFill/>
            <a:miter lim="800000"/>
            <a:headEnd/>
            <a:tailEnd/>
          </a:ln>
          <a:effectLst/>
        </p:spPr>
        <p:txBody>
          <a:bodyPr>
            <a:spAutoFit/>
          </a:bodyPr>
          <a:lstStyle/>
          <a:p>
            <a:r>
              <a:rPr lang="en-GB" sz="2000" b="1">
                <a:solidFill>
                  <a:schemeClr val="bg1"/>
                </a:solidFill>
              </a:rPr>
              <a:t>Coach Operators </a:t>
            </a:r>
          </a:p>
          <a:p>
            <a:r>
              <a:rPr lang="en-GB" sz="2000" b="1">
                <a:solidFill>
                  <a:schemeClr val="bg1"/>
                </a:solidFill>
              </a:rPr>
              <a:t>leaflet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Grp="1" noChangeAspect="1" noChangeArrowheads="1"/>
          </p:cNvPicPr>
          <p:nvPr>
            <p:ph sz="quarter" idx="1"/>
          </p:nvPr>
        </p:nvPicPr>
        <p:blipFill>
          <a:blip r:embed="rId3" cstate="print"/>
          <a:srcRect/>
          <a:stretch>
            <a:fillRect/>
          </a:stretch>
        </p:blipFill>
        <p:spPr bwMode="auto">
          <a:xfrm>
            <a:off x="3833813" y="1412875"/>
            <a:ext cx="1766887" cy="5210175"/>
          </a:xfrm>
          <a:noFill/>
          <a:ln>
            <a:miter lim="800000"/>
            <a:headEnd/>
            <a:tailEnd/>
          </a:ln>
        </p:spPr>
      </p:pic>
      <p:pic>
        <p:nvPicPr>
          <p:cNvPr id="15371" name="Picture 11" descr="coaches 023"/>
          <p:cNvPicPr>
            <a:picLocks noGrp="1" noChangeAspect="1" noChangeArrowheads="1"/>
          </p:cNvPicPr>
          <p:nvPr>
            <p:ph sz="quarter" idx="2"/>
          </p:nvPr>
        </p:nvPicPr>
        <p:blipFill>
          <a:blip r:embed="rId4" cstate="print"/>
          <a:srcRect/>
          <a:stretch>
            <a:fillRect/>
          </a:stretch>
        </p:blipFill>
        <p:spPr bwMode="auto">
          <a:xfrm>
            <a:off x="250825" y="2349500"/>
            <a:ext cx="3279775" cy="2185988"/>
          </a:xfrm>
          <a:noFill/>
          <a:ln>
            <a:miter lim="800000"/>
            <a:headEnd/>
            <a:tailEnd/>
          </a:ln>
        </p:spPr>
      </p:pic>
      <p:sp>
        <p:nvSpPr>
          <p:cNvPr id="15377" name="Text Box 17"/>
          <p:cNvSpPr txBox="1">
            <a:spLocks noChangeArrowheads="1"/>
          </p:cNvSpPr>
          <p:nvPr/>
        </p:nvSpPr>
        <p:spPr bwMode="auto">
          <a:xfrm>
            <a:off x="3779838" y="260350"/>
            <a:ext cx="1987550" cy="396875"/>
          </a:xfrm>
          <a:prstGeom prst="rect">
            <a:avLst/>
          </a:prstGeom>
          <a:noFill/>
          <a:ln w="9525">
            <a:noFill/>
            <a:miter lim="800000"/>
            <a:headEnd/>
            <a:tailEnd/>
          </a:ln>
          <a:effectLst/>
        </p:spPr>
        <p:txBody>
          <a:bodyPr wrap="none">
            <a:spAutoFit/>
          </a:bodyPr>
          <a:lstStyle/>
          <a:p>
            <a:r>
              <a:rPr lang="en-GB" sz="2000" b="1">
                <a:solidFill>
                  <a:schemeClr val="bg1"/>
                </a:solidFill>
              </a:rPr>
              <a:t>Making it easy </a:t>
            </a:r>
          </a:p>
        </p:txBody>
      </p:sp>
      <p:pic>
        <p:nvPicPr>
          <p:cNvPr id="15382" name="Picture 22"/>
          <p:cNvPicPr>
            <a:picLocks noChangeAspect="1" noChangeArrowheads="1"/>
          </p:cNvPicPr>
          <p:nvPr/>
        </p:nvPicPr>
        <p:blipFill>
          <a:blip r:embed="rId5" cstate="print"/>
          <a:srcRect/>
          <a:stretch>
            <a:fillRect/>
          </a:stretch>
        </p:blipFill>
        <p:spPr bwMode="auto">
          <a:xfrm>
            <a:off x="250825" y="4508500"/>
            <a:ext cx="3281363" cy="2187575"/>
          </a:xfrm>
          <a:prstGeom prst="rect">
            <a:avLst/>
          </a:prstGeom>
          <a:noFill/>
        </p:spPr>
      </p:pic>
      <p:pic>
        <p:nvPicPr>
          <p:cNvPr id="15383" name="Picture 23"/>
          <p:cNvPicPr>
            <a:picLocks noChangeAspect="1" noChangeArrowheads="1"/>
          </p:cNvPicPr>
          <p:nvPr/>
        </p:nvPicPr>
        <p:blipFill>
          <a:blip r:embed="rId6" cstate="print"/>
          <a:srcRect/>
          <a:stretch>
            <a:fillRect/>
          </a:stretch>
        </p:blipFill>
        <p:spPr bwMode="auto">
          <a:xfrm>
            <a:off x="250825" y="188913"/>
            <a:ext cx="3281363" cy="21875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1391</Words>
  <Application>Microsoft Office PowerPoint</Application>
  <PresentationFormat>On-screen Show (4:3)</PresentationFormat>
  <Paragraphs>161</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Wingdings</vt:lpstr>
      <vt:lpstr>Default Design</vt:lpstr>
      <vt:lpstr>Slide 1</vt:lpstr>
      <vt:lpstr>Slide 2</vt:lpstr>
      <vt:lpstr>Slide 3</vt:lpstr>
      <vt:lpstr>Slide 4</vt:lpstr>
      <vt:lpstr>Slide 5</vt:lpstr>
      <vt:lpstr>Slide 6</vt:lpstr>
      <vt:lpstr>Slide 7</vt:lpstr>
      <vt:lpstr>Slide 8</vt:lpstr>
      <vt:lpstr>Slide 9</vt:lpstr>
      <vt:lpstr>Café at coach park</vt:lpstr>
      <vt:lpstr>Slide 11</vt:lpstr>
      <vt:lpstr>Slide 12</vt:lpstr>
      <vt:lpstr>Rural Safari Mini Bus Tours</vt:lpstr>
      <vt:lpstr>Slide 14</vt:lpstr>
      <vt:lpstr>Slide 15</vt:lpstr>
      <vt:lpstr>Slide 16</vt:lpstr>
    </vt:vector>
  </TitlesOfParts>
  <Company>Chester City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Sejrup</dc:creator>
  <cp:lastModifiedBy>Migration2</cp:lastModifiedBy>
  <cp:revision>30</cp:revision>
  <dcterms:created xsi:type="dcterms:W3CDTF">2007-10-15T13:17:03Z</dcterms:created>
  <dcterms:modified xsi:type="dcterms:W3CDTF">2016-06-01T12:51:25Z</dcterms:modified>
</cp:coreProperties>
</file>