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7" r:id="rId2"/>
    <p:sldId id="287" r:id="rId3"/>
    <p:sldId id="289" r:id="rId4"/>
    <p:sldId id="290" r:id="rId5"/>
    <p:sldId id="288" r:id="rId6"/>
    <p:sldId id="298" r:id="rId7"/>
    <p:sldId id="299" r:id="rId8"/>
    <p:sldId id="296" r:id="rId9"/>
    <p:sldId id="297" r:id="rId10"/>
    <p:sldId id="307" r:id="rId11"/>
    <p:sldId id="294" r:id="rId12"/>
    <p:sldId id="303" r:id="rId13"/>
    <p:sldId id="309" r:id="rId14"/>
    <p:sldId id="302" r:id="rId15"/>
    <p:sldId id="316" r:id="rId16"/>
    <p:sldId id="313" r:id="rId17"/>
    <p:sldId id="312" r:id="rId18"/>
    <p:sldId id="315" r:id="rId19"/>
    <p:sldId id="260" r:id="rId20"/>
    <p:sldId id="265" r:id="rId21"/>
    <p:sldId id="314" r:id="rId22"/>
    <p:sldId id="262" r:id="rId23"/>
  </p:sldIdLst>
  <p:sldSz cx="9144000" cy="6858000" type="screen4x3"/>
  <p:notesSz cx="6805613" cy="9939338"/>
  <p:defaultTextStyle>
    <a:defPPr>
      <a:defRPr lang="en-US"/>
    </a:defPPr>
    <a:lvl1pPr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1pPr>
    <a:lvl2pPr marL="4572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2pPr>
    <a:lvl3pPr marL="9144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3pPr>
    <a:lvl4pPr marL="13716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4pPr>
    <a:lvl5pPr marL="18288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00FF"/>
    <a:srgbClr val="58F22E"/>
    <a:srgbClr val="000000"/>
    <a:srgbClr val="FFFFFF"/>
    <a:srgbClr val="005EA4"/>
    <a:srgbClr val="008000"/>
    <a:srgbClr val="006600"/>
    <a:srgbClr val="FFFF00"/>
    <a:srgbClr val="DD9F19"/>
  </p:clrMru>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76" autoAdjust="0"/>
  </p:normalViewPr>
  <p:slideViewPr>
    <p:cSldViewPr>
      <p:cViewPr varScale="1">
        <p:scale>
          <a:sx n="80" d="100"/>
          <a:sy n="80" d="100"/>
        </p:scale>
        <p:origin x="-12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5" name="Rectangle 3"/>
          <p:cNvSpPr>
            <a:spLocks noGrp="1" noChangeArrowheads="1"/>
          </p:cNvSpPr>
          <p:nvPr>
            <p:ph type="dt" sz="quarter" idx="1"/>
          </p:nvPr>
        </p:nvSpPr>
        <p:spPr bwMode="auto">
          <a:xfrm>
            <a:off x="3854939"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6" name="Rectangle 4"/>
          <p:cNvSpPr>
            <a:spLocks noGrp="1" noChangeArrowheads="1"/>
          </p:cNvSpPr>
          <p:nvPr>
            <p:ph type="ftr" sz="quarter" idx="2"/>
          </p:nvPr>
        </p:nvSpPr>
        <p:spPr bwMode="auto">
          <a:xfrm>
            <a:off x="0"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7" name="Rectangle 5"/>
          <p:cNvSpPr>
            <a:spLocks noGrp="1" noChangeArrowheads="1"/>
          </p:cNvSpPr>
          <p:nvPr>
            <p:ph type="sldNum" sz="quarter" idx="3"/>
          </p:nvPr>
        </p:nvSpPr>
        <p:spPr bwMode="auto">
          <a:xfrm>
            <a:off x="3854939"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773CABD0-DA0B-43D0-A19D-4BCDAEA30F1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099" name="Rectangle 3"/>
          <p:cNvSpPr>
            <a:spLocks noGrp="1" noChangeArrowheads="1"/>
          </p:cNvSpPr>
          <p:nvPr>
            <p:ph type="dt" idx="1"/>
          </p:nvPr>
        </p:nvSpPr>
        <p:spPr bwMode="auto">
          <a:xfrm>
            <a:off x="3854939" y="0"/>
            <a:ext cx="2949099"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0562" y="4721186"/>
            <a:ext cx="5444490" cy="447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103" name="Rectangle 7"/>
          <p:cNvSpPr>
            <a:spLocks noGrp="1" noChangeArrowheads="1"/>
          </p:cNvSpPr>
          <p:nvPr>
            <p:ph type="sldNum" sz="quarter" idx="5"/>
          </p:nvPr>
        </p:nvSpPr>
        <p:spPr bwMode="auto">
          <a:xfrm>
            <a:off x="3854939" y="9440646"/>
            <a:ext cx="2949099"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87AB961A-9295-45FB-A4D7-850BCEDA9B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C2A12D3-32F3-406E-990C-2212A2FB1C03}" type="slidenum">
              <a:rPr lang="en-GB">
                <a:cs typeface="Arial" charset="0"/>
              </a:rPr>
              <a:pPr/>
              <a:t>1</a:t>
            </a:fld>
            <a:endParaRPr lang="en-GB">
              <a:cs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54940" y="9440646"/>
            <a:ext cx="2949099" cy="496967"/>
          </a:xfrm>
          <a:prstGeom prst="rect">
            <a:avLst/>
          </a:prstGeom>
          <a:noFill/>
          <a:ln w="9525">
            <a:noFill/>
            <a:miter lim="800000"/>
            <a:headEnd/>
            <a:tailEnd/>
          </a:ln>
        </p:spPr>
        <p:txBody>
          <a:bodyPr lIns="89702" tIns="44852" rIns="89702" bIns="44852" anchor="b"/>
          <a:lstStyle/>
          <a:p>
            <a:pPr algn="r" defTabSz="893658"/>
            <a:fld id="{DB577840-6A0A-4D2D-A4DB-C3CD4E3A0BC0}" type="slidenum">
              <a:rPr lang="en-GB" sz="1200">
                <a:solidFill>
                  <a:schemeClr val="tx1"/>
                </a:solidFill>
              </a:rPr>
              <a:pPr algn="r" defTabSz="893658"/>
              <a:t>16</a:t>
            </a:fld>
            <a:endParaRPr lang="en-GB" sz="1200" dirty="0">
              <a:solidFill>
                <a:schemeClr val="tx1"/>
              </a:solidFill>
            </a:endParaRPr>
          </a:p>
        </p:txBody>
      </p:sp>
      <p:sp>
        <p:nvSpPr>
          <p:cNvPr id="39939" name="Rectangle 2"/>
          <p:cNvSpPr>
            <a:spLocks noGrp="1" noRot="1" noChangeAspect="1" noChangeArrowheads="1" noTextEdit="1"/>
          </p:cNvSpPr>
          <p:nvPr>
            <p:ph type="sldImg"/>
          </p:nvPr>
        </p:nvSpPr>
        <p:spPr>
          <a:xfrm>
            <a:off x="920750" y="746125"/>
            <a:ext cx="4965700" cy="3725863"/>
          </a:xfrm>
          <a:ln/>
        </p:spPr>
      </p:sp>
      <p:sp>
        <p:nvSpPr>
          <p:cNvPr id="39940" name="Rectangle 3"/>
          <p:cNvSpPr>
            <a:spLocks noGrp="1" noChangeArrowheads="1"/>
          </p:cNvSpPr>
          <p:nvPr>
            <p:ph type="body" idx="1"/>
          </p:nvPr>
        </p:nvSpPr>
        <p:spPr>
          <a:noFill/>
          <a:ln/>
        </p:spPr>
        <p:txBody>
          <a:bodyPr lIns="89702" tIns="44852" rIns="89702" bIns="44852"/>
          <a:lstStyle/>
          <a:p>
            <a:pPr eaLnBrk="1" hangingPunct="1"/>
            <a:r>
              <a:rPr lang="en-GB" b="1" dirty="0" smtClean="0"/>
              <a:t>Result – Human factor is the central element we</a:t>
            </a:r>
            <a:r>
              <a:rPr lang="en-GB" b="1" baseline="0" dirty="0" smtClean="0"/>
              <a:t> have to act upon in order to increase road safety effectively. But </a:t>
            </a:r>
            <a:r>
              <a:rPr lang="en-GB" b="1" baseline="0" dirty="0" err="1" smtClean="0"/>
              <a:t>prof</a:t>
            </a:r>
            <a:r>
              <a:rPr lang="en-GB" b="1" baseline="0" dirty="0" smtClean="0"/>
              <a:t>. driver only the main reason in 25% of the accidents!</a:t>
            </a:r>
            <a:endParaRPr lang="en-GB"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7052DE5-8725-43DD-8D3B-CDB3B5DCC715}" type="slidenum">
              <a:rPr lang="en-GB" smtClean="0"/>
              <a:pPr/>
              <a:t>17</a:t>
            </a:fld>
            <a:endParaRPr lang="en-GB" smtClean="0"/>
          </a:p>
        </p:txBody>
      </p:sp>
      <p:sp>
        <p:nvSpPr>
          <p:cNvPr id="100355" name="Rectangle 2"/>
          <p:cNvSpPr>
            <a:spLocks noGrp="1" noRot="1" noChangeAspect="1" noChangeArrowheads="1" noTextEdit="1"/>
          </p:cNvSpPr>
          <p:nvPr>
            <p:ph type="sldImg"/>
          </p:nvPr>
        </p:nvSpPr>
        <p:spPr>
          <a:xfrm>
            <a:off x="920750" y="746125"/>
            <a:ext cx="4965700" cy="3725863"/>
          </a:xfrm>
          <a:ln/>
        </p:spPr>
      </p:sp>
      <p:sp>
        <p:nvSpPr>
          <p:cNvPr id="100356" name="Rectangle 3"/>
          <p:cNvSpPr>
            <a:spLocks noGrp="1" noChangeArrowheads="1"/>
          </p:cNvSpPr>
          <p:nvPr>
            <p:ph type="body" idx="1"/>
          </p:nvPr>
        </p:nvSpPr>
        <p:spPr>
          <a:noFill/>
          <a:ln/>
        </p:spPr>
        <p:txBody>
          <a:bodyPr/>
          <a:lstStyle/>
          <a:p>
            <a:pPr eaLnBrk="1" hangingPunct="1"/>
            <a:r>
              <a:rPr lang="en-GB" b="1" dirty="0" smtClean="0"/>
              <a:t>ETAC is a study that analysed</a:t>
            </a:r>
            <a:r>
              <a:rPr lang="en-GB" b="1" baseline="0" dirty="0" smtClean="0"/>
              <a:t> more than 3000 variables on 624 accidents involving trucks and for which there has been a severe casualty.</a:t>
            </a:r>
          </a:p>
          <a:p>
            <a:pPr eaLnBrk="1" hangingPunct="1"/>
            <a:endParaRPr lang="en-GB" b="1" baseline="0" dirty="0" smtClean="0"/>
          </a:p>
          <a:p>
            <a:pPr eaLnBrk="1" hangingPunct="1"/>
            <a:r>
              <a:rPr lang="en-GB" b="1" baseline="0" dirty="0" smtClean="0"/>
              <a:t>Study is available from: http://www.iru.org/en_bookshop_item?id=169 </a:t>
            </a:r>
            <a:endParaRPr lang="en-GB"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679946" y="4720509"/>
            <a:ext cx="5445722" cy="4473040"/>
          </a:xfrm>
          <a:noFill/>
          <a:ln/>
        </p:spPr>
        <p:txBody>
          <a:bodyPr lIns="91572" tIns="45786" rIns="91572" bIns="45786"/>
          <a:lstStyle/>
          <a:p>
            <a:r>
              <a:rPr lang="en-GB" b="1" smtClean="0"/>
              <a:t>It is often said that people are the most important elements of businesses and societies. The truth is those organisations and societies can only achieve their goals if the people have the right knowledge, skills and attitudes.</a:t>
            </a:r>
            <a:r>
              <a:rPr lang="en-US" b="1" smtClean="0"/>
              <a:t> </a:t>
            </a:r>
          </a:p>
          <a:p>
            <a:endParaRPr lang="en-US" b="1" smtClean="0"/>
          </a:p>
          <a:p>
            <a:r>
              <a:rPr lang="en-US" b="1" smtClean="0"/>
              <a:t>All countries shall implement a professional qualification framework, established on the basis of international best practices as those provided by the IRU Academy in order to ensure a sustainable development of their industry and ultimately economies.</a:t>
            </a:r>
          </a:p>
          <a:p>
            <a:endParaRPr lang="en-US" smtClean="0"/>
          </a:p>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45A46EF-7E70-4C4B-9CF2-64F77ADF10F1}" type="slidenum">
              <a:rPr lang="en-GB">
                <a:cs typeface="Arial" charset="0"/>
              </a:rPr>
              <a:pPr/>
              <a:t>22</a:t>
            </a:fld>
            <a:endParaRPr lang="en-GB">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07415" y="4721186"/>
            <a:ext cx="4990783" cy="4472702"/>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Transport in the EU</a:t>
            </a:r>
            <a:r>
              <a:rPr lang="en-GB" baseline="0" dirty="0" smtClean="0"/>
              <a:t> = 10 </a:t>
            </a:r>
            <a:r>
              <a:rPr lang="en-GB" baseline="0" dirty="0" err="1" smtClean="0"/>
              <a:t>mio</a:t>
            </a:r>
            <a:r>
              <a:rPr lang="en-GB" baseline="0" dirty="0" smtClean="0"/>
              <a:t> and 5% of GDP</a:t>
            </a:r>
          </a:p>
          <a:p>
            <a:endParaRPr lang="en-GB" baseline="0" dirty="0" smtClean="0"/>
          </a:p>
          <a:p>
            <a:pPr rtl="0" eaLnBrk="1" fontAlgn="ctr" latinLnBrk="0" hangingPunct="1"/>
            <a:r>
              <a:rPr lang="fr-CH" sz="1200" b="1" i="0" u="none" strike="noStrike" kern="1200" dirty="0" smtClean="0">
                <a:solidFill>
                  <a:schemeClr val="tx1"/>
                </a:solidFill>
                <a:latin typeface="Arial" charset="0"/>
                <a:ea typeface="+mn-ea"/>
                <a:cs typeface="+mn-cs"/>
              </a:rPr>
              <a:t>2009</a:t>
            </a:r>
          </a:p>
          <a:p>
            <a:pPr rtl="0" eaLnBrk="1" fontAlgn="ctr" latinLnBrk="0" hangingPunct="1"/>
            <a:r>
              <a:rPr lang="fr-CH" sz="1200" b="1" i="0" u="none" strike="noStrike" kern="1200" dirty="0" smtClean="0">
                <a:solidFill>
                  <a:schemeClr val="tx1"/>
                </a:solidFill>
                <a:latin typeface="Arial" charset="0"/>
                <a:ea typeface="+mn-ea"/>
                <a:cs typeface="+mn-cs"/>
              </a:rPr>
              <a:t>Direct Jobs</a:t>
            </a:r>
          </a:p>
          <a:p>
            <a:pPr rtl="0" eaLnBrk="1" fontAlgn="ctr" latinLnBrk="0" hangingPunct="1"/>
            <a:r>
              <a:rPr lang="fr-CH" sz="1200" b="1" i="0" u="none" strike="noStrike" kern="1200" dirty="0" err="1" smtClean="0">
                <a:solidFill>
                  <a:schemeClr val="tx1"/>
                </a:solidFill>
                <a:latin typeface="Arial" charset="0"/>
                <a:ea typeface="+mn-ea"/>
                <a:cs typeface="+mn-cs"/>
              </a:rPr>
              <a:t>Number</a:t>
            </a:r>
            <a:r>
              <a:rPr lang="fr-CH" sz="1200" b="1" i="0" u="none" strike="noStrike" kern="1200" baseline="0" dirty="0" smtClean="0">
                <a:solidFill>
                  <a:schemeClr val="tx1"/>
                </a:solidFill>
                <a:latin typeface="Arial" charset="0"/>
                <a:ea typeface="+mn-ea"/>
                <a:cs typeface="+mn-cs"/>
              </a:rPr>
              <a:t> of </a:t>
            </a:r>
            <a:r>
              <a:rPr lang="fr-CH" sz="1200" b="1" i="0" u="none" strike="noStrike" kern="1200" baseline="0" dirty="0" err="1" smtClean="0">
                <a:solidFill>
                  <a:schemeClr val="tx1"/>
                </a:solidFill>
                <a:latin typeface="Arial" charset="0"/>
                <a:ea typeface="+mn-ea"/>
                <a:cs typeface="+mn-cs"/>
              </a:rPr>
              <a:t>companies</a:t>
            </a:r>
            <a:endParaRPr lang="fr-CH" sz="1200" b="1" i="0" u="none" strike="noStrike" kern="1200" dirty="0" smtClean="0">
              <a:solidFill>
                <a:schemeClr val="tx1"/>
              </a:solidFill>
              <a:latin typeface="Arial" charset="0"/>
              <a:ea typeface="+mn-ea"/>
              <a:cs typeface="+mn-cs"/>
            </a:endParaRPr>
          </a:p>
          <a:p>
            <a:pPr rtl="0" eaLnBrk="1" fontAlgn="ctr" latinLnBrk="0" hangingPunct="1"/>
            <a:r>
              <a:rPr lang="fr-CH" sz="1200" b="0" i="0" u="none" strike="noStrike" kern="1200" dirty="0" err="1" smtClean="0">
                <a:solidFill>
                  <a:schemeClr val="tx1"/>
                </a:solidFill>
                <a:latin typeface="Arial" charset="0"/>
                <a:ea typeface="+mn-ea"/>
                <a:cs typeface="+mn-cs"/>
              </a:rPr>
              <a:t>Freight</a:t>
            </a:r>
            <a:r>
              <a:rPr lang="fr-CH" sz="1200" b="0" i="0" u="none" strike="noStrike" kern="1200" baseline="0" dirty="0" smtClean="0">
                <a:solidFill>
                  <a:schemeClr val="tx1"/>
                </a:solidFill>
                <a:latin typeface="Arial" charset="0"/>
                <a:ea typeface="+mn-ea"/>
                <a:cs typeface="+mn-cs"/>
              </a:rPr>
              <a:t> Transport</a:t>
            </a:r>
            <a:endParaRPr lang="fr-CH" sz="1200" b="0" i="0" u="none" strike="noStrike" kern="1200" dirty="0" smtClean="0">
              <a:solidFill>
                <a:schemeClr val="tx1"/>
              </a:solidFill>
              <a:latin typeface="Arial" charset="0"/>
              <a:ea typeface="+mn-ea"/>
              <a:cs typeface="+mn-cs"/>
            </a:endParaRPr>
          </a:p>
          <a:p>
            <a:pPr rtl="0" eaLnBrk="1" fontAlgn="ctr" latinLnBrk="0" hangingPunct="1"/>
            <a:r>
              <a:rPr lang="fr-CH" sz="1200" b="0" i="0" u="none" strike="noStrike" kern="1200" dirty="0" smtClean="0">
                <a:solidFill>
                  <a:schemeClr val="tx1"/>
                </a:solidFill>
                <a:latin typeface="Arial" charset="0"/>
                <a:ea typeface="+mn-ea"/>
                <a:cs typeface="+mn-cs"/>
              </a:rPr>
              <a:t>2 943 000</a:t>
            </a:r>
          </a:p>
          <a:p>
            <a:pPr rtl="0" eaLnBrk="1" fontAlgn="ctr" latinLnBrk="0" hangingPunct="1"/>
            <a:r>
              <a:rPr lang="fr-CH" sz="1200" b="0" i="0" u="none" strike="noStrike" kern="1200" dirty="0" smtClean="0">
                <a:solidFill>
                  <a:schemeClr val="tx1"/>
                </a:solidFill>
                <a:latin typeface="Arial" charset="0"/>
                <a:ea typeface="+mn-ea"/>
                <a:cs typeface="+mn-cs"/>
              </a:rPr>
              <a:t>555 970</a:t>
            </a:r>
          </a:p>
          <a:p>
            <a:pPr rtl="0" eaLnBrk="1" fontAlgn="ctr" latinLnBrk="0" hangingPunct="1"/>
            <a:r>
              <a:rPr lang="fr-CH" sz="1200" b="0" i="0" u="none" strike="noStrike" kern="1200" dirty="0" err="1" smtClean="0">
                <a:solidFill>
                  <a:schemeClr val="tx1"/>
                </a:solidFill>
                <a:latin typeface="Arial" charset="0"/>
                <a:ea typeface="+mn-ea"/>
                <a:cs typeface="+mn-cs"/>
              </a:rPr>
              <a:t>Passenger</a:t>
            </a:r>
            <a:r>
              <a:rPr lang="fr-CH" sz="1200" b="0" i="0" u="none" strike="noStrike" kern="1200" baseline="0" dirty="0" smtClean="0">
                <a:solidFill>
                  <a:schemeClr val="tx1"/>
                </a:solidFill>
                <a:latin typeface="Arial" charset="0"/>
                <a:ea typeface="+mn-ea"/>
                <a:cs typeface="+mn-cs"/>
              </a:rPr>
              <a:t> Transport</a:t>
            </a:r>
            <a:endParaRPr lang="fr-CH" sz="1200" b="0" i="0" u="none" strike="noStrike" kern="1200" dirty="0" smtClean="0">
              <a:solidFill>
                <a:schemeClr val="tx1"/>
              </a:solidFill>
              <a:latin typeface="Arial" charset="0"/>
              <a:ea typeface="+mn-ea"/>
              <a:cs typeface="+mn-cs"/>
            </a:endParaRPr>
          </a:p>
          <a:p>
            <a:pPr rtl="0" eaLnBrk="1" fontAlgn="ctr" latinLnBrk="0" hangingPunct="1"/>
            <a:r>
              <a:rPr lang="fr-CH" sz="1200" b="0" i="0" u="none" strike="noStrike" kern="1200" dirty="0" smtClean="0">
                <a:solidFill>
                  <a:schemeClr val="tx1"/>
                </a:solidFill>
                <a:latin typeface="Arial" charset="0"/>
                <a:ea typeface="+mn-ea"/>
                <a:cs typeface="+mn-cs"/>
              </a:rPr>
              <a:t>2 106 000</a:t>
            </a:r>
          </a:p>
          <a:p>
            <a:pPr rtl="0" eaLnBrk="1" fontAlgn="ctr" latinLnBrk="0" hangingPunct="1"/>
            <a:r>
              <a:rPr lang="fr-CH" sz="1200" b="0" i="0" u="none" strike="noStrike" kern="1200" dirty="0" smtClean="0">
                <a:solidFill>
                  <a:schemeClr val="tx1"/>
                </a:solidFill>
                <a:latin typeface="Arial" charset="0"/>
                <a:ea typeface="+mn-ea"/>
                <a:cs typeface="+mn-cs"/>
              </a:rPr>
              <a:t>227 772</a:t>
            </a:r>
          </a:p>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EU needs to reduce the emissions by 80-95% below 1990 levels by 2050</a:t>
            </a:r>
          </a:p>
          <a:p>
            <a:endParaRPr lang="en-GB" baseline="0" dirty="0" smtClean="0"/>
          </a:p>
          <a:p>
            <a:r>
              <a:rPr lang="en-GB" baseline="0" dirty="0" smtClean="0"/>
              <a:t>EU still remains dependent on oil and oil products for 96% for its energy needs.</a:t>
            </a:r>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C5C5CC5-B8FE-41C8-B79D-608767FE1876}" type="slidenum">
              <a:rPr lang="en-US" smtClean="0"/>
              <a:pPr/>
              <a:t>7</a:t>
            </a:fld>
            <a:endParaRPr lang="en-US" smtClean="0"/>
          </a:p>
        </p:txBody>
      </p:sp>
      <p:sp>
        <p:nvSpPr>
          <p:cNvPr id="51203" name="Rectangle 2"/>
          <p:cNvSpPr>
            <a:spLocks noGrp="1" noRot="1" noChangeAspect="1" noChangeArrowheads="1" noTextEdit="1"/>
          </p:cNvSpPr>
          <p:nvPr>
            <p:ph type="sldImg"/>
          </p:nvPr>
        </p:nvSpPr>
        <p:spPr>
          <a:xfrm>
            <a:off x="1262063" y="746125"/>
            <a:ext cx="4283075" cy="3213100"/>
          </a:xfrm>
          <a:solidFill>
            <a:srgbClr val="FFFFFF"/>
          </a:solidFill>
          <a:ln/>
        </p:spPr>
      </p:sp>
      <p:sp>
        <p:nvSpPr>
          <p:cNvPr id="51204" name="Rectangle 3"/>
          <p:cNvSpPr>
            <a:spLocks noGrp="1" noChangeArrowheads="1"/>
          </p:cNvSpPr>
          <p:nvPr>
            <p:ph type="body" idx="1"/>
          </p:nvPr>
        </p:nvSpPr>
        <p:spPr>
          <a:xfrm>
            <a:off x="907416" y="4175904"/>
            <a:ext cx="4990783" cy="5017985"/>
          </a:xfrm>
          <a:solidFill>
            <a:srgbClr val="FFFFFF"/>
          </a:solidFill>
          <a:ln>
            <a:solidFill>
              <a:srgbClr val="000000"/>
            </a:solidFill>
          </a:ln>
        </p:spPr>
        <p:txBody>
          <a:bodyPr lIns="92142" tIns="46071" rIns="92142" bIns="46071"/>
          <a:lstStyle/>
          <a:p>
            <a:pPr marL="0" lvl="2">
              <a:lnSpc>
                <a:spcPct val="90000"/>
              </a:lnSpc>
            </a:pPr>
            <a:r>
              <a:rPr lang="en-US" dirty="0" smtClean="0"/>
              <a:t>Objective to achieve Europe’s targeted 80% CO</a:t>
            </a:r>
            <a:r>
              <a:rPr lang="en-US" baseline="-25000" dirty="0" smtClean="0"/>
              <a:t>2</a:t>
            </a:r>
            <a:r>
              <a:rPr lang="en-US" dirty="0" smtClean="0"/>
              <a:t> reduction by 2050 compared to 1990, oil consumption in the transport sector must drop by around 70% from today.</a:t>
            </a:r>
          </a:p>
          <a:p>
            <a:pPr marL="0" lvl="2">
              <a:lnSpc>
                <a:spcPct val="90000"/>
              </a:lnSpc>
            </a:pPr>
            <a:endParaRPr lang="en-US" dirty="0" smtClean="0">
              <a:solidFill>
                <a:srgbClr val="FFFFFF"/>
              </a:solidFill>
            </a:endParaRPr>
          </a:p>
          <a:p>
            <a:pPr marL="0" lvl="2">
              <a:lnSpc>
                <a:spcPct val="90000"/>
              </a:lnSpc>
            </a:pPr>
            <a:r>
              <a:rPr lang="en-US" dirty="0" smtClean="0"/>
              <a:t>25 modern trucks make less noise than one built in 1980. Trucks have become much quieter over the last 30 years thanks to such technological innovations as special insulation, low-rolling resistance </a:t>
            </a:r>
            <a:r>
              <a:rPr lang="en-US" dirty="0" err="1" smtClean="0"/>
              <a:t>tyres</a:t>
            </a:r>
            <a:r>
              <a:rPr lang="en-US" dirty="0" smtClean="0"/>
              <a:t> and other noise control techniques. Further reductions could be made by using low-rolling resistant surfaces for new roads.</a:t>
            </a:r>
            <a:endParaRPr lang="en-GB" dirty="0" smtClean="0">
              <a:solidFill>
                <a:srgbClr val="FFFFFF"/>
              </a:solidFill>
            </a:endParaRPr>
          </a:p>
          <a:p>
            <a:pPr>
              <a:lnSpc>
                <a:spcPct val="90000"/>
              </a:lnSpc>
            </a:pPr>
            <a:endParaRPr lang="en-GB"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1B29DA8-9FB6-494D-99AD-E28D4243D2C4}" type="slidenum">
              <a:rPr lang="en-US" smtClean="0"/>
              <a:pPr/>
              <a:t>9</a:t>
            </a:fld>
            <a:endParaRPr lang="en-US" smtClean="0"/>
          </a:p>
        </p:txBody>
      </p:sp>
      <p:sp>
        <p:nvSpPr>
          <p:cNvPr id="52227" name="Rectangle 1026"/>
          <p:cNvSpPr>
            <a:spLocks noGrp="1" noRot="1" noChangeAspect="1" noChangeArrowheads="1" noTextEdit="1"/>
          </p:cNvSpPr>
          <p:nvPr>
            <p:ph type="sldImg"/>
          </p:nvPr>
        </p:nvSpPr>
        <p:spPr>
          <a:xfrm>
            <a:off x="1263650" y="746125"/>
            <a:ext cx="4279900" cy="3211513"/>
          </a:xfrm>
          <a:solidFill>
            <a:srgbClr val="FFFFFF"/>
          </a:solidFill>
          <a:ln/>
        </p:spPr>
      </p:sp>
      <p:sp>
        <p:nvSpPr>
          <p:cNvPr id="52228" name="Rectangle 1027"/>
          <p:cNvSpPr>
            <a:spLocks noGrp="1" noChangeArrowheads="1"/>
          </p:cNvSpPr>
          <p:nvPr>
            <p:ph type="body" idx="1"/>
          </p:nvPr>
        </p:nvSpPr>
        <p:spPr>
          <a:xfrm>
            <a:off x="907416" y="4175904"/>
            <a:ext cx="4990783" cy="5017985"/>
          </a:xfrm>
          <a:solidFill>
            <a:srgbClr val="FFFFFF"/>
          </a:solidFill>
          <a:ln>
            <a:solidFill>
              <a:srgbClr val="000000"/>
            </a:solidFill>
          </a:ln>
        </p:spPr>
        <p:txBody>
          <a:bodyPr lIns="92142" tIns="46071" rIns="92142" bIns="46071"/>
          <a:lstStyle/>
          <a:p>
            <a:pPr marL="788524" lvl="1" indent="-340605" algn="just">
              <a:lnSpc>
                <a:spcPct val="120000"/>
              </a:lnSpc>
              <a:spcBef>
                <a:spcPct val="0"/>
              </a:spcBef>
              <a:buFont typeface="Arial" charset="0"/>
              <a:buChar char="•"/>
            </a:pPr>
            <a:r>
              <a:rPr lang="en-US" sz="2000" dirty="0" smtClean="0">
                <a:cs typeface="Arial" charset="0"/>
              </a:rPr>
              <a:t>To mitigate the environmental impact through rational driving (eco- driving) </a:t>
            </a:r>
          </a:p>
          <a:p>
            <a:pPr marL="788524" lvl="1" indent="-340605" algn="just">
              <a:lnSpc>
                <a:spcPct val="120000"/>
              </a:lnSpc>
              <a:spcBef>
                <a:spcPct val="0"/>
              </a:spcBef>
              <a:buFont typeface="Arial" charset="0"/>
              <a:buChar char="•"/>
            </a:pPr>
            <a:r>
              <a:rPr lang="en-US" sz="2000" dirty="0" smtClean="0">
                <a:cs typeface="Arial" charset="0"/>
              </a:rPr>
              <a:t>To decrease fatalities through increased road safety </a:t>
            </a:r>
          </a:p>
          <a:p>
            <a:pPr marL="788524" lvl="1" indent="-340605" algn="just">
              <a:lnSpc>
                <a:spcPct val="120000"/>
              </a:lnSpc>
              <a:spcBef>
                <a:spcPct val="0"/>
              </a:spcBef>
              <a:buFont typeface="Arial" charset="0"/>
              <a:buChar char="•"/>
            </a:pPr>
            <a:r>
              <a:rPr lang="en-US" sz="2000" dirty="0" smtClean="0">
                <a:cs typeface="Arial" charset="0"/>
              </a:rPr>
              <a:t>To improve image of the profession</a:t>
            </a:r>
          </a:p>
          <a:p>
            <a:pPr>
              <a:lnSpc>
                <a:spcPct val="90000"/>
              </a:lnSpc>
            </a:pPr>
            <a:endParaRPr lang="en-GB"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576513" y="746125"/>
            <a:ext cx="1652587" cy="1241425"/>
          </a:xfrm>
          <a:ln/>
        </p:spPr>
      </p:sp>
      <p:sp>
        <p:nvSpPr>
          <p:cNvPr id="3" name="Notes Placeholder 2"/>
          <p:cNvSpPr>
            <a:spLocks noGrp="1"/>
          </p:cNvSpPr>
          <p:nvPr>
            <p:ph type="body" idx="1"/>
          </p:nvPr>
        </p:nvSpPr>
        <p:spPr>
          <a:xfrm>
            <a:off x="679946" y="2235674"/>
            <a:ext cx="5445721" cy="6957875"/>
          </a:xfrm>
        </p:spPr>
        <p:txBody>
          <a:bodyPr>
            <a:normAutofit fontScale="25000" lnSpcReduction="20000"/>
          </a:bodyPr>
          <a:lstStyle/>
          <a:p>
            <a:pPr>
              <a:lnSpc>
                <a:spcPct val="200000"/>
              </a:lnSpc>
              <a:spcBef>
                <a:spcPct val="0"/>
              </a:spcBef>
              <a:defRPr/>
            </a:pPr>
            <a:endParaRPr lang="en-US" dirty="0" smtClean="0"/>
          </a:p>
        </p:txBody>
      </p:sp>
      <p:sp>
        <p:nvSpPr>
          <p:cNvPr id="40964" name="Slide Number Placeholder 3"/>
          <p:cNvSpPr>
            <a:spLocks noGrp="1"/>
          </p:cNvSpPr>
          <p:nvPr>
            <p:ph type="sldNum" sz="quarter" idx="5"/>
          </p:nvPr>
        </p:nvSpPr>
        <p:spPr>
          <a:noFill/>
        </p:spPr>
        <p:txBody>
          <a:bodyPr/>
          <a:lstStyle/>
          <a:p>
            <a:fld id="{3BEE7B3F-A2BF-4B08-A482-AC4334FDC526}"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just" eaLnBrk="1" hangingPunct="1">
              <a:spcAft>
                <a:spcPts val="1200"/>
              </a:spcAft>
              <a:buFont typeface="Wingdings" charset="2"/>
              <a:buNone/>
              <a:defRPr/>
            </a:pPr>
            <a:r>
              <a:rPr lang="en-US" sz="2400" dirty="0" smtClean="0"/>
              <a:t>“The very varied degrees of the quality of training and training curricula are still a major obstacle to mutual recognition” </a:t>
            </a:r>
          </a:p>
          <a:p>
            <a:pPr marL="0" indent="0" algn="just" eaLnBrk="1" hangingPunct="1">
              <a:buFont typeface="Wingdings" charset="2"/>
              <a:buNone/>
              <a:defRPr/>
            </a:pPr>
            <a:r>
              <a:rPr lang="en-GB" sz="2400" dirty="0" smtClean="0"/>
              <a:t>Problems of mutual recognition for initial qualification in</a:t>
            </a:r>
          </a:p>
          <a:p>
            <a:pPr marL="379412" lvl="1" indent="0" algn="just" eaLnBrk="1" hangingPunct="1">
              <a:buFont typeface="Arial" pitchFamily="34" charset="0"/>
              <a:buChar char="•"/>
              <a:defRPr/>
            </a:pPr>
            <a:r>
              <a:rPr lang="en-GB" sz="2000" dirty="0" smtClean="0"/>
              <a:t> </a:t>
            </a:r>
            <a:r>
              <a:rPr lang="en-GB" dirty="0" smtClean="0"/>
              <a:t>Denmark, </a:t>
            </a:r>
          </a:p>
          <a:p>
            <a:pPr marL="379412" lvl="1" indent="0" algn="just" eaLnBrk="1" hangingPunct="1">
              <a:buFont typeface="Arial" pitchFamily="34" charset="0"/>
              <a:buChar char="•"/>
              <a:defRPr/>
            </a:pPr>
            <a:r>
              <a:rPr lang="en-GB" dirty="0" smtClean="0"/>
              <a:t> Hungary, </a:t>
            </a:r>
          </a:p>
          <a:p>
            <a:pPr marL="379412" lvl="1" indent="0" algn="just" eaLnBrk="1" hangingPunct="1">
              <a:buFont typeface="Arial" pitchFamily="34" charset="0"/>
              <a:buChar char="•"/>
              <a:defRPr/>
            </a:pPr>
            <a:r>
              <a:rPr lang="en-GB" dirty="0" smtClean="0"/>
              <a:t> Lithuania,</a:t>
            </a:r>
          </a:p>
          <a:p>
            <a:pPr marL="379412" lvl="1" indent="0" algn="just" eaLnBrk="1" hangingPunct="1">
              <a:spcAft>
                <a:spcPts val="1200"/>
              </a:spcAft>
              <a:buFont typeface="Arial" pitchFamily="34" charset="0"/>
              <a:buChar char="•"/>
              <a:defRPr/>
            </a:pPr>
            <a:r>
              <a:rPr lang="en-GB" dirty="0" smtClean="0"/>
              <a:t> Sweden</a:t>
            </a:r>
          </a:p>
          <a:p>
            <a:pPr marL="0" lvl="1" indent="0" algn="just">
              <a:buClr>
                <a:schemeClr val="bg1"/>
              </a:buClr>
              <a:buFontTx/>
              <a:buNone/>
              <a:defRPr/>
            </a:pPr>
            <a:r>
              <a:rPr lang="en-US" dirty="0" smtClean="0">
                <a:solidFill>
                  <a:schemeClr val="bg1"/>
                </a:solidFill>
              </a:rPr>
              <a:t>“Mutual recognition of the periodic training seems to be a more ticklish issue, above all when the training is not fully completed“</a:t>
            </a:r>
          </a:p>
          <a:p>
            <a:endParaRPr lang="en-GB"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GB" smtClean="0">
              <a:latin typeface="Arial" pitchFamily="34" charset="0"/>
            </a:endParaRPr>
          </a:p>
        </p:txBody>
      </p:sp>
      <p:sp>
        <p:nvSpPr>
          <p:cNvPr id="45060" name="Slide Number Placeholder 3"/>
          <p:cNvSpPr>
            <a:spLocks noGrp="1"/>
          </p:cNvSpPr>
          <p:nvPr>
            <p:ph type="sldNum" sz="quarter" idx="5"/>
          </p:nvPr>
        </p:nvSpPr>
        <p:spPr>
          <a:noFill/>
        </p:spPr>
        <p:txBody>
          <a:bodyPr/>
          <a:lstStyle/>
          <a:p>
            <a:fld id="{FD1F895F-7336-4E2B-8C2F-7F2F2B6C06F2}"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fr-FR"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50E46D63-855A-45E8-A685-D3D78AB2E315}"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solidFill>
                  <a:srgbClr val="FFFF00"/>
                </a:solidFill>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a:xfrm>
            <a:off x="5715009" y="6629400"/>
            <a:ext cx="3428992" cy="457200"/>
          </a:xfrm>
          <a:prstGeom prst="rect">
            <a:avLst/>
          </a:prstGeom>
          <a:effectLst/>
        </p:spPr>
        <p:txBody>
          <a:bodyPr/>
          <a:lstStyle>
            <a:lvl1pPr algn="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86C230E-A44D-4759-8D0B-06D7A6B126D0}" type="slidenum">
              <a:rPr lang="en-US" smtClean="0"/>
              <a:pPr>
                <a:defRPr/>
              </a:pPr>
              <a:t>‹#›</a:t>
            </a:fld>
            <a:endParaRPr lang="en-US"/>
          </a:p>
        </p:txBody>
      </p:sp>
      <p:sp>
        <p:nvSpPr>
          <p:cNvPr id="7"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a:effectLst/>
        </p:spPr>
        <p:txBody>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dirty="0" smtClean="0"/>
              <a:t>Page </a:t>
            </a:r>
            <a:fld id="{E4324F84-85F6-407D-B0D9-7D48FD87B6F5}" type="slidenum">
              <a:rPr lang="en-US" smtClean="0"/>
              <a:pPr>
                <a:defRPr/>
              </a:pPr>
              <a:t>‹#›</a:t>
            </a:fld>
            <a:endParaRPr lang="en-US" dirty="0"/>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Content Placeholder 2"/>
          <p:cNvSpPr>
            <a:spLocks noGrp="1"/>
          </p:cNvSpPr>
          <p:nvPr>
            <p:ph sz="half" idx="1"/>
          </p:nvPr>
        </p:nvSpPr>
        <p:spPr>
          <a:xfrm>
            <a:off x="279400" y="1600200"/>
            <a:ext cx="4214813" cy="4800600"/>
          </a:xfrm>
          <a:effectLst/>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6613" y="1600200"/>
            <a:ext cx="4216400" cy="4800600"/>
          </a:xfrm>
          <a:effectLst/>
        </p:spPr>
        <p:txBody>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1DED8866-FF6C-4927-BBE0-BE5524942850}" type="slidenum">
              <a:rPr lang="en-US" smtClean="0"/>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3042" y="274638"/>
            <a:ext cx="5000660" cy="11430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effectLst/>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effectLst/>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effectLst/>
        </p:spPr>
        <p:txBody>
          <a:bodyPr anchor="b"/>
          <a:lstStyle>
            <a:lvl1pPr marL="0" indent="0">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effectLst/>
        </p:spPr>
        <p:txBody>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78957121-4DAE-46FF-B551-477FD69FACBE}" type="slidenum">
              <a:rPr lang="en-US" smtClean="0"/>
              <a:pPr>
                <a:defRPr/>
              </a:pPr>
              <a:t>‹#›</a:t>
            </a:fld>
            <a:endParaRPr lang="en-US"/>
          </a:p>
        </p:txBody>
      </p:sp>
      <p:sp>
        <p:nvSpPr>
          <p:cNvPr id="11"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5" name="Slide Number Placeholder 4"/>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E3C692A-9EDF-4688-A0F8-7F2245B0CE4A}" type="slidenum">
              <a:rPr lang="en-US" smtClean="0"/>
              <a:pPr>
                <a:defRPr/>
              </a:pPr>
              <a:t>‹#›</a:t>
            </a:fld>
            <a:endParaRPr lang="en-US"/>
          </a:p>
        </p:txBody>
      </p:sp>
      <p:sp>
        <p:nvSpPr>
          <p:cNvPr id="7"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8"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p:spPr>
        <p:txBody>
          <a:bodyPr/>
          <a:lstStyle>
            <a:lvl1pPr>
              <a:defRPr smtClean="0"/>
            </a:lvl1pPr>
          </a:lstStyle>
          <a:p>
            <a:pPr>
              <a:defRPr/>
            </a:pPr>
            <a:r>
              <a:rPr lang="en-US" dirty="0"/>
              <a:t>Page </a:t>
            </a:r>
            <a:fld id="{E6E49AE2-2C5D-4DAA-8C7E-FD7CCC36E700}" type="slidenum">
              <a:rPr lang="en-US"/>
              <a:pPr>
                <a:defRPr/>
              </a:pPr>
              <a:t>‹#›</a:t>
            </a:fld>
            <a:endParaRPr lang="en-US" dirty="0"/>
          </a:p>
        </p:txBody>
      </p:sp>
      <p:sp>
        <p:nvSpPr>
          <p:cNvPr id="5"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6"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4818078"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SmartArt Placeholder 2"/>
          <p:cNvSpPr>
            <a:spLocks noGrp="1"/>
          </p:cNvSpPr>
          <p:nvPr>
            <p:ph type="dgm" idx="1"/>
          </p:nvPr>
        </p:nvSpPr>
        <p:spPr>
          <a:xfrm>
            <a:off x="279400" y="1600200"/>
            <a:ext cx="8583613" cy="4800600"/>
          </a:xfrm>
          <a:effectLst/>
        </p:spPr>
        <p:txBody>
          <a:bodyPr/>
          <a:lstStyle>
            <a:lvl1pPr>
              <a:defRPr>
                <a:effectLst>
                  <a:outerShdw blurRad="38100" dist="38100" dir="2700000" algn="tl">
                    <a:srgbClr val="000000">
                      <a:alpha val="43137"/>
                    </a:srgbClr>
                  </a:outerShdw>
                </a:effectLst>
              </a:defRPr>
            </a:lvl1pPr>
          </a:lstStyle>
          <a:p>
            <a:pPr lvl="0"/>
            <a:r>
              <a:rPr lang="en-US" noProof="0" smtClean="0"/>
              <a:t>Click icon to add SmartArt graphic</a:t>
            </a:r>
            <a:endParaRPr lang="en-GB" noProof="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01076355-ED06-4F11-BEB5-88507D3ADA0F}"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4818078"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hart Placeholder 2"/>
          <p:cNvSpPr>
            <a:spLocks noGrp="1"/>
          </p:cNvSpPr>
          <p:nvPr>
            <p:ph type="chart" idx="1"/>
          </p:nvPr>
        </p:nvSpPr>
        <p:spPr>
          <a:xfrm>
            <a:off x="279400" y="1600200"/>
            <a:ext cx="8583613" cy="4800600"/>
          </a:xfrm>
          <a:effectLst/>
        </p:spPr>
        <p:txBody>
          <a:bodyPr/>
          <a:lstStyle>
            <a:lvl1pPr>
              <a:defRPr>
                <a:effectLst>
                  <a:outerShdw blurRad="38100" dist="38100" dir="2700000" algn="tl">
                    <a:srgbClr val="000000">
                      <a:alpha val="43137"/>
                    </a:srgbClr>
                  </a:outerShdw>
                </a:effectLst>
              </a:defRPr>
            </a:lvl1pPr>
          </a:lstStyle>
          <a:p>
            <a:pPr lvl="0"/>
            <a:r>
              <a:rPr lang="en-US" noProof="0" smtClean="0"/>
              <a:t>Click icon to add chart</a:t>
            </a:r>
            <a:endParaRPr lang="en-GB" noProof="0" dirty="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679249A-C40E-4AE3-80AB-978A0C84B90F}"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4CA7"/>
            </a:gs>
            <a:gs pos="50000">
              <a:srgbClr val="0059C2"/>
            </a:gs>
            <a:gs pos="100000">
              <a:srgbClr val="004CA7"/>
            </a:gs>
          </a:gsLst>
          <a:lin ang="5400000" scaled="1"/>
        </a:gradFill>
        <a:effectLst/>
      </p:bgPr>
    </p:bg>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2039938" y="228600"/>
            <a:ext cx="467520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p:txBody>
      </p:sp>
      <p:sp>
        <p:nvSpPr>
          <p:cNvPr id="21510" name="Rectangle 6"/>
          <p:cNvSpPr>
            <a:spLocks noGrp="1" noChangeArrowheads="1"/>
          </p:cNvSpPr>
          <p:nvPr>
            <p:ph type="sldNum" sz="quarter" idx="4"/>
          </p:nvPr>
        </p:nvSpPr>
        <p:spPr bwMode="auto">
          <a:xfrm>
            <a:off x="4356100" y="6629400"/>
            <a:ext cx="13366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000" smtClean="0">
                <a:effectLst>
                  <a:outerShdw blurRad="38100" dist="38100" dir="2700000" algn="tl">
                    <a:srgbClr val="000000">
                      <a:alpha val="43137"/>
                    </a:srgbClr>
                  </a:outerShdw>
                </a:effectLst>
              </a:defRPr>
            </a:lvl1pPr>
          </a:lstStyle>
          <a:p>
            <a:pPr>
              <a:defRPr/>
            </a:pPr>
            <a:r>
              <a:rPr lang="en-US" smtClean="0"/>
              <a:t>Page </a:t>
            </a:r>
            <a:fld id="{938EEA65-2CC3-4D3B-A23F-343223F31C39}" type="slidenum">
              <a:rPr lang="en-US" smtClean="0"/>
              <a:pPr>
                <a:defRPr/>
              </a:pPr>
              <a:t>‹#›</a:t>
            </a:fld>
            <a:endParaRPr lang="en-US"/>
          </a:p>
        </p:txBody>
      </p:sp>
      <p:sp>
        <p:nvSpPr>
          <p:cNvPr id="21511" name="Line 7"/>
          <p:cNvSpPr>
            <a:spLocks noChangeShapeType="1"/>
          </p:cNvSpPr>
          <p:nvPr/>
        </p:nvSpPr>
        <p:spPr bwMode="auto">
          <a:xfrm>
            <a:off x="141288" y="1371600"/>
            <a:ext cx="8861425" cy="0"/>
          </a:xfrm>
          <a:prstGeom prst="line">
            <a:avLst/>
          </a:prstGeom>
          <a:noFill/>
          <a:ln w="12700">
            <a:solidFill>
              <a:schemeClr val="bg1"/>
            </a:solidFill>
            <a:miter lim="800000"/>
            <a:headEnd/>
            <a:tailEnd/>
          </a:ln>
          <a:effectLst/>
        </p:spPr>
        <p:txBody>
          <a:bodyPr wrap="none"/>
          <a:lstStyle/>
          <a:p>
            <a:pPr>
              <a:defRPr/>
            </a:pPr>
            <a:endParaRPr lang="en-GB">
              <a:effectLst>
                <a:outerShdw blurRad="38100" dist="38100" dir="2700000" algn="tl">
                  <a:srgbClr val="000000">
                    <a:alpha val="43137"/>
                  </a:srgbClr>
                </a:outerShdw>
              </a:effectLst>
            </a:endParaRPr>
          </a:p>
        </p:txBody>
      </p:sp>
      <p:sp>
        <p:nvSpPr>
          <p:cNvPr id="21512" name="Rectangle 8"/>
          <p:cNvSpPr>
            <a:spLocks noGrp="1" noChangeArrowheads="1"/>
          </p:cNvSpPr>
          <p:nvPr>
            <p:ph type="body" idx="1"/>
          </p:nvPr>
        </p:nvSpPr>
        <p:spPr bwMode="auto">
          <a:xfrm>
            <a:off x="279400" y="1600200"/>
            <a:ext cx="8583613" cy="48006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Footer Placeholder 4"/>
          <p:cNvSpPr>
            <a:spLocks noGrp="1"/>
          </p:cNvSpPr>
          <p:nvPr>
            <p:ph type="ftr" sz="quarter" idx="3"/>
          </p:nvPr>
        </p:nvSpPr>
        <p:spPr>
          <a:xfrm>
            <a:off x="5715009" y="6629400"/>
            <a:ext cx="3428992" cy="457200"/>
          </a:xfrm>
          <a:prstGeom prst="rect">
            <a:avLst/>
          </a:prstGeom>
          <a:effectLst/>
        </p:spPr>
        <p:txBody>
          <a:bodyPr/>
          <a:lstStyle>
            <a:lvl1pPr algn="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(c) IRU Academy 2013</a:t>
            </a:r>
            <a:endParaRPr lang="en-US" dirty="0"/>
          </a:p>
        </p:txBody>
      </p:sp>
      <p:sp>
        <p:nvSpPr>
          <p:cNvPr id="12" name="Date Placeholder 1"/>
          <p:cNvSpPr>
            <a:spLocks noGrp="1"/>
          </p:cNvSpPr>
          <p:nvPr>
            <p:ph type="dt" sz="half" idx="2"/>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pic>
        <p:nvPicPr>
          <p:cNvPr id="9" name="Picture 30" descr="academy_web_ppt"/>
          <p:cNvPicPr>
            <a:picLocks noChangeAspect="1" noChangeArrowheads="1"/>
          </p:cNvPicPr>
          <p:nvPr/>
        </p:nvPicPr>
        <p:blipFill>
          <a:blip r:embed="rId10" cstate="print"/>
          <a:srcRect/>
          <a:stretch>
            <a:fillRect/>
          </a:stretch>
        </p:blipFill>
        <p:spPr bwMode="auto">
          <a:xfrm>
            <a:off x="271463" y="115888"/>
            <a:ext cx="1323975" cy="1006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90" r:id="rId7"/>
    <p:sldLayoutId id="2147483691" r:id="rId8"/>
  </p:sldLayoutIdLst>
  <p:transition spd="med"/>
  <p:timing>
    <p:tnLst>
      <p:par>
        <p:cTn id="1" dur="indefinite" restart="never" nodeType="tmRoot"/>
      </p:par>
    </p:tnLst>
  </p:timing>
  <p:hf sldNum="0" hdr="0" dt="0"/>
  <p:txStyles>
    <p:titleStyle>
      <a:lvl1pPr algn="ctr" rtl="0" eaLnBrk="1" fontAlgn="base" hangingPunct="1">
        <a:spcBef>
          <a:spcPct val="0"/>
        </a:spcBef>
        <a:spcAft>
          <a:spcPct val="0"/>
        </a:spcAft>
        <a:defRPr sz="3400" b="1">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9pPr>
    </p:titleStyle>
    <p:bodyStyle>
      <a:lvl1pPr marL="284163" indent="-284163" algn="l" rtl="0" eaLnBrk="1" fontAlgn="base" hangingPunct="1">
        <a:lnSpc>
          <a:spcPct val="105000"/>
        </a:lnSpc>
        <a:spcBef>
          <a:spcPct val="15000"/>
        </a:spcBef>
        <a:spcAft>
          <a:spcPct val="15000"/>
        </a:spcAft>
        <a:buClr>
          <a:schemeClr val="bg1"/>
        </a:buClr>
        <a:buFont typeface="Wingdings" pitchFamily="2" charset="2"/>
        <a:buNone/>
        <a:defRPr sz="2800">
          <a:solidFill>
            <a:schemeClr val="bg1"/>
          </a:solidFill>
          <a:effectLst>
            <a:outerShdw blurRad="38100" dist="38100" dir="2700000" algn="tl">
              <a:srgbClr val="000000">
                <a:alpha val="43137"/>
              </a:srgbClr>
            </a:outerShdw>
          </a:effectLst>
          <a:latin typeface="+mn-lt"/>
          <a:ea typeface="+mn-ea"/>
          <a:cs typeface="+mn-cs"/>
        </a:defRPr>
      </a:lvl1pPr>
      <a:lvl2pPr marL="663575" indent="-185738" algn="l" rtl="0" eaLnBrk="1" fontAlgn="base" hangingPunct="1">
        <a:lnSpc>
          <a:spcPct val="105000"/>
        </a:lnSpc>
        <a:spcBef>
          <a:spcPct val="15000"/>
        </a:spcBef>
        <a:spcAft>
          <a:spcPct val="15000"/>
        </a:spcAft>
        <a:buClr>
          <a:srgbClr val="FFFF00"/>
        </a:buClr>
        <a:buChar char="•"/>
        <a:defRPr sz="2400">
          <a:solidFill>
            <a:srgbClr val="FFFF00"/>
          </a:solidFill>
          <a:effectLst>
            <a:outerShdw blurRad="38100" dist="38100" dir="2700000" algn="tl">
              <a:srgbClr val="000000">
                <a:alpha val="43137"/>
              </a:srgbClr>
            </a:outerShdw>
          </a:effectLst>
          <a:latin typeface="+mn-lt"/>
          <a:cs typeface="+mn-cs"/>
        </a:defRPr>
      </a:lvl2pPr>
      <a:lvl3pPr marL="1050925" indent="-196850" algn="l" rtl="0" eaLnBrk="1" fontAlgn="base" hangingPunct="1">
        <a:lnSpc>
          <a:spcPct val="105000"/>
        </a:lnSpc>
        <a:spcBef>
          <a:spcPct val="15000"/>
        </a:spcBef>
        <a:spcAft>
          <a:spcPct val="15000"/>
        </a:spcAft>
        <a:buClr>
          <a:schemeClr val="bg1"/>
        </a:buClr>
        <a:buFont typeface="Times New Roman" pitchFamily="18" charset="0"/>
        <a:buChar char="-"/>
        <a:defRPr sz="2000">
          <a:solidFill>
            <a:schemeClr val="bg1"/>
          </a:solidFill>
          <a:effectLst>
            <a:outerShdw blurRad="38100" dist="38100" dir="2700000" algn="tl">
              <a:srgbClr val="000000">
                <a:alpha val="43137"/>
              </a:srgbClr>
            </a:outerShdw>
          </a:effectLst>
          <a:latin typeface="+mn-lt"/>
          <a:cs typeface="+mn-cs"/>
        </a:defRPr>
      </a:lvl3pPr>
      <a:lvl4pPr marL="2197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4pPr>
      <a:lvl5pPr marL="27305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5pPr>
      <a:lvl6pPr marL="31877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6pPr>
      <a:lvl7pPr marL="36449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7pPr>
      <a:lvl8pPr marL="4102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8pPr>
      <a:lvl9pPr marL="45593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rts.iru.org/en_ab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ec.europa.eu/transport/media/consultations/2013-professional-drivers-training_en.htm"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346449"/>
            <a:ext cx="7772400" cy="2090663"/>
          </a:xfrm>
        </p:spPr>
        <p:txBody>
          <a:bodyPr/>
          <a:lstStyle/>
          <a:p>
            <a:pPr lvl="1">
              <a:defRPr/>
            </a:pPr>
            <a:r>
              <a:rPr lang="en-GB" sz="4800" dirty="0" smtClean="0">
                <a:effectLst/>
              </a:rPr>
              <a:t>“Smart Driving Solutions for Safer and Greener Road Transport”</a:t>
            </a:r>
            <a:r>
              <a:rPr lang="en-GB" sz="4800" dirty="0" smtClean="0"/>
              <a:t/>
            </a:r>
            <a:br>
              <a:rPr lang="en-GB" sz="4800" dirty="0" smtClean="0"/>
            </a:br>
            <a:r>
              <a:rPr lang="en-GB" sz="4800" dirty="0" smtClean="0"/>
              <a:t/>
            </a:r>
            <a:br>
              <a:rPr lang="en-GB" sz="4800" dirty="0" smtClean="0"/>
            </a:br>
            <a:endParaRPr lang="en-GB" sz="4800" dirty="0" smtClean="0"/>
          </a:p>
        </p:txBody>
      </p:sp>
      <p:sp>
        <p:nvSpPr>
          <p:cNvPr id="11267" name="Rectangle 3"/>
          <p:cNvSpPr>
            <a:spLocks noGrp="1" noChangeArrowheads="1"/>
          </p:cNvSpPr>
          <p:nvPr>
            <p:ph type="subTitle" idx="1"/>
          </p:nvPr>
        </p:nvSpPr>
        <p:spPr>
          <a:xfrm>
            <a:off x="1371600" y="4246240"/>
            <a:ext cx="6400800" cy="910952"/>
          </a:xfrm>
        </p:spPr>
        <p:txBody>
          <a:bodyPr/>
          <a:lstStyle/>
          <a:p>
            <a:pPr eaLnBrk="1" hangingPunct="1">
              <a:defRPr/>
            </a:pPr>
            <a:r>
              <a:rPr lang="en-GB" sz="3200" dirty="0" smtClean="0">
                <a:solidFill>
                  <a:srgbClr val="FFFF00"/>
                </a:solidFill>
              </a:rPr>
              <a:t>Vilnius, 17 September 2013</a:t>
            </a:r>
          </a:p>
        </p:txBody>
      </p:sp>
      <p:sp>
        <p:nvSpPr>
          <p:cNvPr id="11269" name="Rectangle 5"/>
          <p:cNvSpPr>
            <a:spLocks noChangeArrowheads="1"/>
          </p:cNvSpPr>
          <p:nvPr/>
        </p:nvSpPr>
        <p:spPr bwMode="auto">
          <a:xfrm>
            <a:off x="0" y="5387975"/>
            <a:ext cx="6513513" cy="1470025"/>
          </a:xfrm>
          <a:prstGeom prst="rect">
            <a:avLst/>
          </a:prstGeom>
          <a:noFill/>
          <a:ln w="9525">
            <a:noFill/>
            <a:miter lim="800000"/>
            <a:headEnd/>
            <a:tailEnd/>
          </a:ln>
          <a:effectLst/>
        </p:spPr>
        <p:txBody>
          <a:bodyPr anchor="ctr"/>
          <a:lstStyle/>
          <a:p>
            <a:pPr marL="22225" indent="-22225">
              <a:buNone/>
              <a:defRPr/>
            </a:pPr>
            <a:r>
              <a:rPr lang="en-GB" sz="2600" i="1" dirty="0" smtClean="0">
                <a:solidFill>
                  <a:schemeClr val="bg1"/>
                </a:solidFill>
                <a:cs typeface="+mn-cs"/>
              </a:rPr>
              <a:t>Patrick Philipp</a:t>
            </a:r>
            <a:r>
              <a:rPr lang="en-GB" sz="2600" i="1" dirty="0">
                <a:solidFill>
                  <a:srgbClr val="FFFF00"/>
                </a:solidFill>
                <a:cs typeface="+mn-cs"/>
              </a:rPr>
              <a:t/>
            </a:r>
            <a:br>
              <a:rPr lang="en-GB" sz="2600" i="1" dirty="0">
                <a:solidFill>
                  <a:srgbClr val="FFFF00"/>
                </a:solidFill>
                <a:cs typeface="+mn-cs"/>
              </a:rPr>
            </a:br>
            <a:r>
              <a:rPr lang="en-GB" sz="2600" i="1" dirty="0" smtClean="0">
                <a:solidFill>
                  <a:srgbClr val="FFFF00"/>
                </a:solidFill>
                <a:cs typeface="+mn-cs"/>
              </a:rPr>
              <a:t>Head – IRU Training</a:t>
            </a:r>
            <a:endParaRPr lang="en-GB" sz="2600" i="1" dirty="0">
              <a:solidFill>
                <a:srgbClr val="FFFF00"/>
              </a:solidFill>
              <a:cs typeface="+mn-cs"/>
            </a:endParaRPr>
          </a:p>
        </p:txBody>
      </p:sp>
      <p:sp>
        <p:nvSpPr>
          <p:cNvPr id="6" name="Footer Placeholder 5"/>
          <p:cNvSpPr>
            <a:spLocks noGrp="1"/>
          </p:cNvSpPr>
          <p:nvPr>
            <p:ph type="ftr" sz="quarter" idx="11"/>
          </p:nvPr>
        </p:nvSpPr>
        <p:spPr>
          <a:xfrm>
            <a:off x="5715009" y="6643710"/>
            <a:ext cx="3428992" cy="457200"/>
          </a:xfrm>
        </p:spPr>
        <p:txBody>
          <a:bodyPr/>
          <a:lstStyle/>
          <a:p>
            <a:pPr>
              <a:defRPr/>
            </a:pPr>
            <a:r>
              <a:rPr lang="en-US" dirty="0" smtClean="0"/>
              <a:t>(c) IRU Academy 2013</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8" name="Text Box 34"/>
          <p:cNvSpPr txBox="1">
            <a:spLocks noChangeArrowheads="1"/>
          </p:cNvSpPr>
          <p:nvPr/>
        </p:nvSpPr>
        <p:spPr bwMode="auto">
          <a:xfrm>
            <a:off x="2112963" y="3068638"/>
            <a:ext cx="4319587" cy="461962"/>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outerShdw>
              </a:effectLst>
              <a:latin typeface="Arial" charset="0"/>
              <a:cs typeface="+mn-cs"/>
            </a:endParaRPr>
          </a:p>
        </p:txBody>
      </p:sp>
      <p:sp>
        <p:nvSpPr>
          <p:cNvPr id="13315" name="Title 10"/>
          <p:cNvSpPr txBox="1">
            <a:spLocks/>
          </p:cNvSpPr>
          <p:nvPr/>
        </p:nvSpPr>
        <p:spPr bwMode="auto">
          <a:xfrm>
            <a:off x="2267744" y="260648"/>
            <a:ext cx="6480720" cy="914400"/>
          </a:xfrm>
          <a:prstGeom prst="rect">
            <a:avLst/>
          </a:prstGeom>
          <a:noFill/>
          <a:ln w="9525">
            <a:noFill/>
            <a:miter lim="800000"/>
            <a:headEnd/>
            <a:tailEnd/>
          </a:ln>
        </p:spPr>
        <p:txBody>
          <a:bodyPr anchor="ctr"/>
          <a:lstStyle/>
          <a:p>
            <a:pPr algn="ctr">
              <a:buNone/>
            </a:pPr>
            <a:r>
              <a:rPr lang="en-US" sz="3200" b="1" dirty="0">
                <a:effectLst/>
                <a:latin typeface="+mj-lt"/>
                <a:ea typeface="+mj-ea"/>
                <a:cs typeface="+mj-cs"/>
              </a:rPr>
              <a:t>STARTS: Skills, Training and the Road Transport Sector</a:t>
            </a:r>
            <a:endParaRPr lang="en-GB" sz="3200" b="1" dirty="0">
              <a:effectLst/>
              <a:latin typeface="+mj-lt"/>
              <a:ea typeface="+mj-ea"/>
              <a:cs typeface="+mj-cs"/>
            </a:endParaRPr>
          </a:p>
        </p:txBody>
      </p:sp>
      <p:pic>
        <p:nvPicPr>
          <p:cNvPr id="13316" name="Picture 2">
            <a:hlinkClick r:id="rId3"/>
          </p:cNvPr>
          <p:cNvPicPr>
            <a:picLocks noChangeAspect="1" noChangeArrowheads="1"/>
          </p:cNvPicPr>
          <p:nvPr/>
        </p:nvPicPr>
        <p:blipFill>
          <a:blip r:embed="rId4" cstate="print"/>
          <a:srcRect/>
          <a:stretch>
            <a:fillRect/>
          </a:stretch>
        </p:blipFill>
        <p:spPr bwMode="auto">
          <a:xfrm>
            <a:off x="914400" y="1447800"/>
            <a:ext cx="7543800" cy="5137150"/>
          </a:xfrm>
          <a:prstGeom prst="rect">
            <a:avLst/>
          </a:prstGeom>
          <a:noFill/>
          <a:ln w="9525">
            <a:noFill/>
            <a:miter lim="800000"/>
            <a:headEnd/>
            <a:tailEnd/>
          </a:ln>
        </p:spPr>
      </p:pic>
      <p:sp>
        <p:nvSpPr>
          <p:cNvPr id="6" name="Footer Placeholder 7"/>
          <p:cNvSpPr>
            <a:spLocks noGrp="1"/>
          </p:cNvSpPr>
          <p:nvPr>
            <p:ph type="ftr" sz="quarter" idx="11"/>
          </p:nvPr>
        </p:nvSpPr>
        <p:spPr/>
        <p:txBody>
          <a:bodyPr/>
          <a:lstStyle/>
          <a:p>
            <a:pPr>
              <a:defRPr/>
            </a:pPr>
            <a:r>
              <a:rPr lang="en-US" dirty="0" smtClean="0"/>
              <a:t>(c) IRU Academy 2012</a:t>
            </a:r>
            <a:endParaRPr 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p:nvPr/>
        </p:nvSpPr>
        <p:spPr bwMode="auto">
          <a:xfrm>
            <a:off x="5148064" y="2060848"/>
            <a:ext cx="3744416" cy="3528392"/>
          </a:xfrm>
          <a:prstGeom prst="rect">
            <a:avLst/>
          </a:pr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en-GB"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endParaRPr>
          </a:p>
        </p:txBody>
      </p:sp>
      <p:sp>
        <p:nvSpPr>
          <p:cNvPr id="2" name="Title 1"/>
          <p:cNvSpPr>
            <a:spLocks noGrp="1"/>
          </p:cNvSpPr>
          <p:nvPr>
            <p:ph type="title"/>
          </p:nvPr>
        </p:nvSpPr>
        <p:spPr>
          <a:xfrm>
            <a:off x="1049338" y="457200"/>
            <a:ext cx="7256462" cy="914400"/>
          </a:xfrm>
        </p:spPr>
        <p:txBody>
          <a:bodyPr/>
          <a:lstStyle/>
          <a:p>
            <a:r>
              <a:rPr lang="en-GB" sz="3200" kern="1200" dirty="0" smtClean="0">
                <a:effectLst/>
              </a:rPr>
              <a:t>CPC Driver EU – State of Play</a:t>
            </a:r>
            <a:br>
              <a:rPr lang="en-GB" sz="3200" kern="1200" dirty="0" smtClean="0">
                <a:effectLst/>
              </a:rPr>
            </a:br>
            <a:endParaRPr lang="en-GB" sz="3200" kern="1200" dirty="0">
              <a:effectLst/>
            </a:endParaRPr>
          </a:p>
        </p:txBody>
      </p:sp>
      <p:sp>
        <p:nvSpPr>
          <p:cNvPr id="99" name="Rectangle 98"/>
          <p:cNvSpPr/>
          <p:nvPr/>
        </p:nvSpPr>
        <p:spPr>
          <a:xfrm>
            <a:off x="3419872" y="1412776"/>
            <a:ext cx="4572000" cy="1228028"/>
          </a:xfrm>
          <a:prstGeom prst="rect">
            <a:avLst/>
          </a:prstGeom>
        </p:spPr>
        <p:txBody>
          <a:bodyPr>
            <a:spAutoFit/>
          </a:bodyPr>
          <a:lstStyle/>
          <a:p>
            <a:pPr marL="347663" indent="-347663">
              <a:spcBef>
                <a:spcPct val="50000"/>
              </a:spcBef>
              <a:buNone/>
            </a:pPr>
            <a:r>
              <a:rPr lang="en-US" sz="1200" b="1" dirty="0" smtClean="0">
                <a:solidFill>
                  <a:schemeClr val="accent3">
                    <a:lumMod val="95000"/>
                  </a:schemeClr>
                </a:solidFill>
                <a:effectLst/>
                <a:latin typeface="Arial" pitchFamily="34" charset="0"/>
                <a:ea typeface="MS PGothic" pitchFamily="34" charset="-128"/>
                <a:cs typeface="Arial" pitchFamily="34" charset="0"/>
              </a:rPr>
              <a:t>CPC Driver Initial Qualification</a:t>
            </a:r>
          </a:p>
          <a:p>
            <a:pPr marL="347663" indent="-347663">
              <a:spcBef>
                <a:spcPct val="50000"/>
              </a:spcBef>
              <a:buFont typeface="Wingdings" pitchFamily="2" charset="2"/>
              <a:buChar char="ü"/>
            </a:pPr>
            <a:r>
              <a:rPr lang="en-US" sz="1200" dirty="0" smtClean="0">
                <a:effectLst/>
                <a:latin typeface="Arial" pitchFamily="34" charset="0"/>
                <a:ea typeface="MS PGothic" pitchFamily="34" charset="-128"/>
                <a:cs typeface="Arial" pitchFamily="34" charset="0"/>
              </a:rPr>
              <a:t>Option 1: course attendance and test </a:t>
            </a:r>
          </a:p>
          <a:p>
            <a:pPr marL="347663" indent="-347663">
              <a:spcBef>
                <a:spcPct val="50000"/>
              </a:spcBef>
              <a:buFont typeface="Wingdings" pitchFamily="2" charset="2"/>
              <a:buChar char="ü"/>
            </a:pPr>
            <a:r>
              <a:rPr lang="en-US" sz="1200" dirty="0" smtClean="0">
                <a:solidFill>
                  <a:srgbClr val="FF0000"/>
                </a:solidFill>
                <a:effectLst/>
                <a:latin typeface="Arial" pitchFamily="34" charset="0"/>
                <a:ea typeface="MS PGothic" pitchFamily="34" charset="-128"/>
                <a:cs typeface="Arial" pitchFamily="34" charset="0"/>
              </a:rPr>
              <a:t>Option 2: test only</a:t>
            </a:r>
          </a:p>
          <a:p>
            <a:pPr marL="347663" indent="-347663">
              <a:spcBef>
                <a:spcPct val="50000"/>
              </a:spcBef>
              <a:buFont typeface="Wingdings" pitchFamily="2" charset="2"/>
              <a:buChar char="ü"/>
            </a:pPr>
            <a:r>
              <a:rPr lang="en-US" sz="1200" dirty="0" smtClean="0">
                <a:solidFill>
                  <a:srgbClr val="FFFF00"/>
                </a:solidFill>
                <a:effectLst/>
                <a:latin typeface="Arial" pitchFamily="34" charset="0"/>
                <a:ea typeface="MS PGothic" pitchFamily="34" charset="-128"/>
                <a:cs typeface="Arial" pitchFamily="34" charset="0"/>
              </a:rPr>
              <a:t>Both</a:t>
            </a:r>
            <a:r>
              <a:rPr lang="en-US" sz="1200" dirty="0" smtClean="0">
                <a:solidFill>
                  <a:srgbClr val="33CC33"/>
                </a:solidFill>
                <a:effectLst/>
                <a:latin typeface="Arial" pitchFamily="34" charset="0"/>
                <a:ea typeface="MS PGothic" pitchFamily="34" charset="-128"/>
                <a:cs typeface="Arial" pitchFamily="34" charset="0"/>
              </a:rPr>
              <a:t> </a:t>
            </a:r>
            <a:r>
              <a:rPr lang="en-US" sz="1200" dirty="0" smtClean="0">
                <a:effectLst/>
                <a:latin typeface="Arial" pitchFamily="34" charset="0"/>
                <a:ea typeface="MS PGothic" pitchFamily="34" charset="-128"/>
                <a:cs typeface="Arial" pitchFamily="34" charset="0"/>
              </a:rPr>
              <a:t>systems</a:t>
            </a:r>
          </a:p>
        </p:txBody>
      </p:sp>
      <p:graphicFrame>
        <p:nvGraphicFramePr>
          <p:cNvPr id="101" name="Table 100"/>
          <p:cNvGraphicFramePr>
            <a:graphicFrameLocks noGrp="1"/>
          </p:cNvGraphicFramePr>
          <p:nvPr/>
        </p:nvGraphicFramePr>
        <p:xfrm>
          <a:off x="152400" y="3016841"/>
          <a:ext cx="4191000" cy="3764959"/>
        </p:xfrm>
        <a:graphic>
          <a:graphicData uri="http://schemas.openxmlformats.org/drawingml/2006/table">
            <a:tbl>
              <a:tblPr>
                <a:tableStyleId>{BDBED569-4797-4DF1-A0F4-6AAB3CD982D8}</a:tableStyleId>
              </a:tblPr>
              <a:tblGrid>
                <a:gridCol w="2798834"/>
                <a:gridCol w="1392166"/>
              </a:tblGrid>
              <a:tr h="469639">
                <a:tc>
                  <a:txBody>
                    <a:bodyPr/>
                    <a:lstStyle/>
                    <a:p>
                      <a:pPr algn="l" rtl="0" fontAlgn="b"/>
                      <a:r>
                        <a:rPr lang="en-US" sz="1400" b="0" i="1" u="none" strike="noStrike" dirty="0">
                          <a:solidFill>
                            <a:srgbClr val="FFFF00"/>
                          </a:solidFill>
                          <a:latin typeface="Arial" pitchFamily="34" charset="0"/>
                          <a:cs typeface="Arial" pitchFamily="34" charset="0"/>
                        </a:rPr>
                        <a:t>Accepted, but evidence will be checked</a:t>
                      </a:r>
                    </a:p>
                  </a:txBody>
                  <a:tcPr marL="213571" marR="7910" marT="7910" marB="0" anchor="b"/>
                </a:tc>
                <a:tc>
                  <a:txBody>
                    <a:bodyPr/>
                    <a:lstStyle/>
                    <a:p>
                      <a:pPr algn="l" rtl="0" fontAlgn="b"/>
                      <a:r>
                        <a:rPr lang="en-US" sz="1400" b="0" i="1" u="none" strike="noStrike" dirty="0">
                          <a:solidFill>
                            <a:srgbClr val="FFFF00"/>
                          </a:solidFill>
                          <a:latin typeface="Arial" pitchFamily="34" charset="0"/>
                          <a:cs typeface="Arial" pitchFamily="34" charset="0"/>
                        </a:rPr>
                        <a:t>Not </a:t>
                      </a:r>
                      <a:r>
                        <a:rPr lang="en-US" sz="1400" b="0" i="1" u="none" strike="noStrike" dirty="0" smtClean="0">
                          <a:solidFill>
                            <a:srgbClr val="FFFF00"/>
                          </a:solidFill>
                          <a:latin typeface="Arial" pitchFamily="34" charset="0"/>
                          <a:cs typeface="Arial" pitchFamily="34" charset="0"/>
                        </a:rPr>
                        <a:t> accepted</a:t>
                      </a:r>
                      <a:endParaRPr lang="en-US" sz="1400" b="0" i="1" u="none" strike="noStrike" dirty="0">
                        <a:solidFill>
                          <a:srgbClr val="FFFF00"/>
                        </a:solidFill>
                        <a:latin typeface="Arial" pitchFamily="34" charset="0"/>
                        <a:cs typeface="Arial" pitchFamily="34" charset="0"/>
                      </a:endParaRPr>
                    </a:p>
                  </a:txBody>
                  <a:tcPr marL="213571" marR="7910" marT="7910" marB="0" anchor="b"/>
                </a:tc>
              </a:tr>
              <a:tr h="314435">
                <a:tc>
                  <a:txBody>
                    <a:bodyPr/>
                    <a:lstStyle/>
                    <a:p>
                      <a:pPr algn="l" rtl="0" fontAlgn="b"/>
                      <a:r>
                        <a:rPr lang="en-US" sz="1400" u="none" strike="noStrike" dirty="0">
                          <a:solidFill>
                            <a:schemeClr val="bg1"/>
                          </a:solidFill>
                          <a:latin typeface="Arial" pitchFamily="34" charset="0"/>
                          <a:cs typeface="Arial" pitchFamily="34" charset="0"/>
                        </a:rPr>
                        <a:t>Austria</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Belgium (partial)</a:t>
                      </a:r>
                      <a:endParaRPr lang="en-US" sz="1400" b="0" i="0" u="none" strike="noStrike" dirty="0">
                        <a:solidFill>
                          <a:schemeClr val="bg1"/>
                        </a:solidFill>
                        <a:latin typeface="Arial" pitchFamily="34" charset="0"/>
                        <a:cs typeface="Arial" pitchFamily="34" charset="0"/>
                      </a:endParaRPr>
                    </a:p>
                  </a:txBody>
                  <a:tcPr marL="213571" marR="7910" marT="7910" marB="0" anchor="b"/>
                </a:tc>
              </a:tr>
              <a:tr h="314435">
                <a:tc>
                  <a:txBody>
                    <a:bodyPr/>
                    <a:lstStyle/>
                    <a:p>
                      <a:pPr algn="l" rtl="0" fontAlgn="b"/>
                      <a:r>
                        <a:rPr lang="en-US" sz="1400" u="none" strike="noStrike" dirty="0">
                          <a:solidFill>
                            <a:schemeClr val="bg1"/>
                          </a:solidFill>
                          <a:latin typeface="Arial" pitchFamily="34" charset="0"/>
                          <a:cs typeface="Arial" pitchFamily="34" charset="0"/>
                        </a:rPr>
                        <a:t>Croatia</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Czech Republic</a:t>
                      </a:r>
                      <a:endParaRPr lang="en-US" sz="1400" b="0" i="0" u="none" strike="noStrike" dirty="0">
                        <a:solidFill>
                          <a:schemeClr val="bg1"/>
                        </a:solidFill>
                        <a:latin typeface="Arial" pitchFamily="34" charset="0"/>
                        <a:cs typeface="Arial" pitchFamily="34" charset="0"/>
                      </a:endParaRPr>
                    </a:p>
                  </a:txBody>
                  <a:tcPr marL="213571" marR="7910" marT="7910" marB="0" anchor="b"/>
                </a:tc>
              </a:tr>
              <a:tr h="159232">
                <a:tc>
                  <a:txBody>
                    <a:bodyPr/>
                    <a:lstStyle/>
                    <a:p>
                      <a:pPr algn="l" rtl="0" fontAlgn="b"/>
                      <a:r>
                        <a:rPr lang="en-US" sz="1400" u="none" strike="noStrike" dirty="0">
                          <a:solidFill>
                            <a:schemeClr val="bg1"/>
                          </a:solidFill>
                          <a:latin typeface="Arial" pitchFamily="34" charset="0"/>
                          <a:cs typeface="Arial" pitchFamily="34" charset="0"/>
                        </a:rPr>
                        <a:t>Cyprus</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Finland</a:t>
                      </a:r>
                      <a:endParaRPr lang="en-US" sz="1400" b="0" i="0" u="none" strike="noStrike" dirty="0">
                        <a:solidFill>
                          <a:schemeClr val="bg1"/>
                        </a:solidFill>
                        <a:latin typeface="Arial" pitchFamily="34" charset="0"/>
                        <a:cs typeface="Arial" pitchFamily="34" charset="0"/>
                      </a:endParaRPr>
                    </a:p>
                  </a:txBody>
                  <a:tcPr marL="213571" marR="7910" marT="7910" marB="0" anchor="b"/>
                </a:tc>
              </a:tr>
              <a:tr h="159232">
                <a:tc>
                  <a:txBody>
                    <a:bodyPr/>
                    <a:lstStyle/>
                    <a:p>
                      <a:pPr algn="l" rtl="0" fontAlgn="b"/>
                      <a:r>
                        <a:rPr lang="en-US" sz="1400" u="none" strike="noStrike" dirty="0">
                          <a:solidFill>
                            <a:schemeClr val="bg1"/>
                          </a:solidFill>
                          <a:latin typeface="Arial" pitchFamily="34" charset="0"/>
                          <a:cs typeface="Arial" pitchFamily="34" charset="0"/>
                        </a:rPr>
                        <a:t>Estonia</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France</a:t>
                      </a:r>
                      <a:endParaRPr lang="en-US" sz="1400" b="0" i="0" u="none" strike="noStrike" dirty="0">
                        <a:solidFill>
                          <a:schemeClr val="bg1"/>
                        </a:solidFill>
                        <a:latin typeface="Arial" pitchFamily="34" charset="0"/>
                        <a:cs typeface="Arial" pitchFamily="34" charset="0"/>
                      </a:endParaRPr>
                    </a:p>
                  </a:txBody>
                  <a:tcPr marL="213571" marR="7910" marT="7910" marB="0" anchor="b"/>
                </a:tc>
              </a:tr>
              <a:tr h="159232">
                <a:tc>
                  <a:txBody>
                    <a:bodyPr/>
                    <a:lstStyle/>
                    <a:p>
                      <a:pPr algn="l" rtl="0" fontAlgn="b"/>
                      <a:r>
                        <a:rPr lang="en-US" sz="1400" u="none" strike="noStrike" dirty="0">
                          <a:solidFill>
                            <a:schemeClr val="bg1"/>
                          </a:solidFill>
                          <a:latin typeface="Arial" pitchFamily="34" charset="0"/>
                          <a:cs typeface="Arial" pitchFamily="34" charset="0"/>
                        </a:rPr>
                        <a:t>Germany</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Hungary</a:t>
                      </a:r>
                      <a:endParaRPr lang="en-US" sz="1400" b="0" i="0" u="none" strike="noStrike" dirty="0">
                        <a:solidFill>
                          <a:schemeClr val="bg1"/>
                        </a:solidFill>
                        <a:latin typeface="Arial" pitchFamily="34" charset="0"/>
                        <a:cs typeface="Arial" pitchFamily="34" charset="0"/>
                      </a:endParaRPr>
                    </a:p>
                  </a:txBody>
                  <a:tcPr marL="213571" marR="7910" marT="7910" marB="0" anchor="b"/>
                </a:tc>
              </a:tr>
              <a:tr h="314435">
                <a:tc>
                  <a:txBody>
                    <a:bodyPr/>
                    <a:lstStyle/>
                    <a:p>
                      <a:pPr algn="l" rtl="0" fontAlgn="b"/>
                      <a:r>
                        <a:rPr lang="en-US" sz="1400" u="none" strike="noStrike" dirty="0">
                          <a:solidFill>
                            <a:schemeClr val="bg1"/>
                          </a:solidFill>
                          <a:latin typeface="Arial" pitchFamily="34" charset="0"/>
                          <a:cs typeface="Arial" pitchFamily="34" charset="0"/>
                        </a:rPr>
                        <a:t>Great Britain and Northern Ireland</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Latvia</a:t>
                      </a:r>
                      <a:endParaRPr lang="en-US" sz="1400" b="0" i="0" u="none" strike="noStrike" dirty="0">
                        <a:solidFill>
                          <a:schemeClr val="bg1"/>
                        </a:solidFill>
                        <a:latin typeface="Arial" pitchFamily="34" charset="0"/>
                        <a:cs typeface="Arial" pitchFamily="34" charset="0"/>
                      </a:endParaRPr>
                    </a:p>
                  </a:txBody>
                  <a:tcPr marL="213571" marR="7910" marT="7910" marB="0" anchor="b"/>
                </a:tc>
              </a:tr>
              <a:tr h="159232">
                <a:tc>
                  <a:txBody>
                    <a:bodyPr/>
                    <a:lstStyle/>
                    <a:p>
                      <a:pPr algn="l" rtl="0" fontAlgn="b"/>
                      <a:r>
                        <a:rPr lang="en-US" sz="1400" u="none" strike="noStrike" dirty="0">
                          <a:solidFill>
                            <a:schemeClr val="bg1"/>
                          </a:solidFill>
                          <a:latin typeface="Arial" pitchFamily="34" charset="0"/>
                          <a:cs typeface="Arial" pitchFamily="34" charset="0"/>
                        </a:rPr>
                        <a:t>Ireland</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Poland</a:t>
                      </a:r>
                      <a:endParaRPr lang="en-US" sz="1400" b="0" i="0" u="none" strike="noStrike" dirty="0">
                        <a:solidFill>
                          <a:schemeClr val="bg1"/>
                        </a:solidFill>
                        <a:latin typeface="Arial" pitchFamily="34" charset="0"/>
                        <a:cs typeface="Arial" pitchFamily="34" charset="0"/>
                      </a:endParaRPr>
                    </a:p>
                  </a:txBody>
                  <a:tcPr marL="213571" marR="7910" marT="7910" marB="0" anchor="b"/>
                </a:tc>
              </a:tr>
              <a:tr h="159232">
                <a:tc>
                  <a:txBody>
                    <a:bodyPr/>
                    <a:lstStyle/>
                    <a:p>
                      <a:pPr algn="l" rtl="0" fontAlgn="b"/>
                      <a:r>
                        <a:rPr lang="en-US" sz="1400" u="none" strike="noStrike">
                          <a:solidFill>
                            <a:schemeClr val="bg1"/>
                          </a:solidFill>
                          <a:latin typeface="Arial" pitchFamily="34" charset="0"/>
                          <a:cs typeface="Arial" pitchFamily="34" charset="0"/>
                        </a:rPr>
                        <a:t>Malta</a:t>
                      </a:r>
                      <a:endParaRPr lang="en-US" sz="1400" b="0" i="0" u="none" strike="noStrike">
                        <a:solidFill>
                          <a:schemeClr val="bg1"/>
                        </a:solidFill>
                        <a:latin typeface="Arial" pitchFamily="34" charset="0"/>
                        <a:cs typeface="Arial" pitchFamily="34" charset="0"/>
                      </a:endParaRPr>
                    </a:p>
                  </a:txBody>
                  <a:tcPr marL="213571" marR="7910" marT="7910" marB="0" anchor="b"/>
                </a:tc>
                <a:tc>
                  <a:txBody>
                    <a:bodyPr/>
                    <a:lstStyle/>
                    <a:p>
                      <a:pPr algn="l" rtl="0" fontAlgn="b"/>
                      <a:r>
                        <a:rPr lang="en-US" sz="1400" u="none" strike="noStrike" dirty="0">
                          <a:solidFill>
                            <a:schemeClr val="bg1"/>
                          </a:solidFill>
                          <a:latin typeface="Arial" pitchFamily="34" charset="0"/>
                          <a:cs typeface="Arial" pitchFamily="34" charset="0"/>
                        </a:rPr>
                        <a:t>Sweden</a:t>
                      </a:r>
                      <a:endParaRPr lang="en-US" sz="1400" b="0" i="0" u="none" strike="noStrike" dirty="0">
                        <a:solidFill>
                          <a:schemeClr val="bg1"/>
                        </a:solidFill>
                        <a:latin typeface="Arial" pitchFamily="34" charset="0"/>
                        <a:cs typeface="Arial" pitchFamily="34" charset="0"/>
                      </a:endParaRPr>
                    </a:p>
                  </a:txBody>
                  <a:tcPr marL="213571" marR="7910" marT="7910" marB="0" anchor="b"/>
                </a:tc>
              </a:tr>
              <a:tr h="159232">
                <a:tc>
                  <a:txBody>
                    <a:bodyPr/>
                    <a:lstStyle/>
                    <a:p>
                      <a:pPr algn="l" rtl="0" fontAlgn="b"/>
                      <a:r>
                        <a:rPr lang="en-US" sz="1400" u="none" strike="noStrike">
                          <a:solidFill>
                            <a:schemeClr val="bg1"/>
                          </a:solidFill>
                          <a:latin typeface="Arial" pitchFamily="34" charset="0"/>
                          <a:cs typeface="Arial" pitchFamily="34" charset="0"/>
                        </a:rPr>
                        <a:t>The </a:t>
                      </a:r>
                      <a:r>
                        <a:rPr lang="en-US" sz="1400" u="none" strike="noStrike" smtClean="0">
                          <a:solidFill>
                            <a:schemeClr val="bg1"/>
                          </a:solidFill>
                          <a:latin typeface="Arial" pitchFamily="34" charset="0"/>
                          <a:cs typeface="Arial" pitchFamily="34" charset="0"/>
                        </a:rPr>
                        <a:t>Netherlands</a:t>
                      </a:r>
                      <a:endParaRPr lang="en-US" sz="1400" b="0" i="0" u="none" strike="noStrike" dirty="0">
                        <a:solidFill>
                          <a:schemeClr val="bg1"/>
                        </a:solidFill>
                        <a:latin typeface="Arial" pitchFamily="34" charset="0"/>
                        <a:cs typeface="Arial" pitchFamily="34" charset="0"/>
                      </a:endParaRPr>
                    </a:p>
                  </a:txBody>
                  <a:tcPr marL="213571" marR="7910" marT="7910" marB="0" anchor="b"/>
                </a:tc>
                <a:tc>
                  <a:txBody>
                    <a:bodyPr/>
                    <a:lstStyle/>
                    <a:p>
                      <a:pPr algn="l" fontAlgn="b"/>
                      <a:r>
                        <a:rPr lang="en-US" sz="1400" u="none" strike="noStrike" dirty="0">
                          <a:solidFill>
                            <a:schemeClr val="bg1"/>
                          </a:solidFill>
                          <a:latin typeface="Arial" pitchFamily="34" charset="0"/>
                          <a:cs typeface="Arial" pitchFamily="34" charset="0"/>
                        </a:rPr>
                        <a:t> </a:t>
                      </a:r>
                      <a:endParaRPr lang="en-US" sz="1400" b="0" i="0" u="none" strike="noStrike" dirty="0">
                        <a:solidFill>
                          <a:schemeClr val="bg1"/>
                        </a:solidFill>
                        <a:latin typeface="Arial" pitchFamily="34" charset="0"/>
                        <a:cs typeface="Arial" pitchFamily="34" charset="0"/>
                      </a:endParaRPr>
                    </a:p>
                  </a:txBody>
                  <a:tcPr marL="7910" marR="7910" marT="7910" marB="0" anchor="b"/>
                </a:tc>
              </a:tr>
              <a:tr h="159232">
                <a:tc>
                  <a:txBody>
                    <a:bodyPr/>
                    <a:lstStyle/>
                    <a:p>
                      <a:pPr algn="l" rtl="0" fontAlgn="b"/>
                      <a:r>
                        <a:rPr lang="en-US" sz="1400" u="none" strike="noStrike">
                          <a:solidFill>
                            <a:schemeClr val="bg1"/>
                          </a:solidFill>
                          <a:latin typeface="Arial" pitchFamily="34" charset="0"/>
                          <a:cs typeface="Arial" pitchFamily="34" charset="0"/>
                        </a:rPr>
                        <a:t>Norway</a:t>
                      </a:r>
                      <a:endParaRPr lang="en-US" sz="1400" b="0" i="0" u="none" strike="noStrike">
                        <a:solidFill>
                          <a:schemeClr val="bg1"/>
                        </a:solidFill>
                        <a:latin typeface="Arial" pitchFamily="34" charset="0"/>
                        <a:cs typeface="Arial" pitchFamily="34" charset="0"/>
                      </a:endParaRPr>
                    </a:p>
                  </a:txBody>
                  <a:tcPr marL="213571" marR="7910" marT="7910" marB="0" anchor="b"/>
                </a:tc>
                <a:tc>
                  <a:txBody>
                    <a:bodyPr/>
                    <a:lstStyle/>
                    <a:p>
                      <a:pPr algn="l" fontAlgn="b"/>
                      <a:r>
                        <a:rPr lang="en-US" sz="1400" u="none" strike="noStrike" dirty="0">
                          <a:solidFill>
                            <a:schemeClr val="bg1"/>
                          </a:solidFill>
                          <a:latin typeface="Arial" pitchFamily="34" charset="0"/>
                          <a:cs typeface="Arial" pitchFamily="34" charset="0"/>
                        </a:rPr>
                        <a:t> </a:t>
                      </a:r>
                      <a:endParaRPr lang="en-US" sz="1400" b="0" i="0" u="none" strike="noStrike" dirty="0">
                        <a:solidFill>
                          <a:schemeClr val="bg1"/>
                        </a:solidFill>
                        <a:latin typeface="Arial" pitchFamily="34" charset="0"/>
                        <a:cs typeface="Arial" pitchFamily="34" charset="0"/>
                      </a:endParaRPr>
                    </a:p>
                  </a:txBody>
                  <a:tcPr marL="7910" marR="7910" marT="7910" marB="0" anchor="b"/>
                </a:tc>
              </a:tr>
              <a:tr h="159232">
                <a:tc>
                  <a:txBody>
                    <a:bodyPr/>
                    <a:lstStyle/>
                    <a:p>
                      <a:pPr algn="l" rtl="0" fontAlgn="b"/>
                      <a:r>
                        <a:rPr lang="en-US" sz="1400" u="none" strike="noStrike">
                          <a:solidFill>
                            <a:schemeClr val="bg1"/>
                          </a:solidFill>
                          <a:latin typeface="Arial" pitchFamily="34" charset="0"/>
                          <a:cs typeface="Arial" pitchFamily="34" charset="0"/>
                        </a:rPr>
                        <a:t>Slovenia</a:t>
                      </a:r>
                      <a:endParaRPr lang="en-US" sz="1400" b="0" i="0" u="none" strike="noStrike">
                        <a:solidFill>
                          <a:schemeClr val="bg1"/>
                        </a:solidFill>
                        <a:latin typeface="Arial" pitchFamily="34" charset="0"/>
                        <a:cs typeface="Arial" pitchFamily="34" charset="0"/>
                      </a:endParaRPr>
                    </a:p>
                  </a:txBody>
                  <a:tcPr marL="213571" marR="7910" marT="7910" marB="0" anchor="b"/>
                </a:tc>
                <a:tc>
                  <a:txBody>
                    <a:bodyPr/>
                    <a:lstStyle/>
                    <a:p>
                      <a:pPr algn="l" fontAlgn="b"/>
                      <a:r>
                        <a:rPr lang="en-US" sz="1400" u="none" strike="noStrike" dirty="0">
                          <a:solidFill>
                            <a:schemeClr val="bg1"/>
                          </a:solidFill>
                          <a:latin typeface="Arial" pitchFamily="34" charset="0"/>
                          <a:cs typeface="Arial" pitchFamily="34" charset="0"/>
                        </a:rPr>
                        <a:t> </a:t>
                      </a:r>
                      <a:endParaRPr lang="en-US" sz="1400" b="0" i="0" u="none" strike="noStrike" dirty="0">
                        <a:solidFill>
                          <a:schemeClr val="bg1"/>
                        </a:solidFill>
                        <a:latin typeface="Arial" pitchFamily="34" charset="0"/>
                        <a:cs typeface="Arial" pitchFamily="34" charset="0"/>
                      </a:endParaRPr>
                    </a:p>
                  </a:txBody>
                  <a:tcPr marL="7910" marR="7910" marT="7910" marB="0" anchor="b"/>
                </a:tc>
              </a:tr>
              <a:tr h="159232">
                <a:tc>
                  <a:txBody>
                    <a:bodyPr/>
                    <a:lstStyle/>
                    <a:p>
                      <a:pPr algn="l" rtl="0" fontAlgn="b"/>
                      <a:r>
                        <a:rPr lang="en-US" sz="1400" u="none" strike="noStrike">
                          <a:solidFill>
                            <a:schemeClr val="bg1"/>
                          </a:solidFill>
                          <a:latin typeface="Arial" pitchFamily="34" charset="0"/>
                          <a:cs typeface="Arial" pitchFamily="34" charset="0"/>
                        </a:rPr>
                        <a:t>Switzerland</a:t>
                      </a:r>
                      <a:endParaRPr lang="en-US" sz="1400" b="0" i="0" u="none" strike="noStrike">
                        <a:solidFill>
                          <a:schemeClr val="bg1"/>
                        </a:solidFill>
                        <a:latin typeface="Arial" pitchFamily="34" charset="0"/>
                        <a:cs typeface="Arial" pitchFamily="34" charset="0"/>
                      </a:endParaRPr>
                    </a:p>
                  </a:txBody>
                  <a:tcPr marL="213571" marR="7910" marT="7910" marB="0" anchor="b"/>
                </a:tc>
                <a:tc>
                  <a:txBody>
                    <a:bodyPr/>
                    <a:lstStyle/>
                    <a:p>
                      <a:pPr algn="l" fontAlgn="b"/>
                      <a:r>
                        <a:rPr lang="en-US" sz="1400" u="none" strike="noStrike" dirty="0">
                          <a:solidFill>
                            <a:schemeClr val="bg1"/>
                          </a:solidFill>
                          <a:latin typeface="Arial" pitchFamily="34" charset="0"/>
                          <a:cs typeface="Arial" pitchFamily="34" charset="0"/>
                        </a:rPr>
                        <a:t> </a:t>
                      </a:r>
                      <a:endParaRPr lang="en-US" sz="1400" b="0" i="0" u="none" strike="noStrike" dirty="0">
                        <a:solidFill>
                          <a:schemeClr val="bg1"/>
                        </a:solidFill>
                        <a:latin typeface="Arial" pitchFamily="34" charset="0"/>
                        <a:cs typeface="Arial" pitchFamily="34" charset="0"/>
                      </a:endParaRPr>
                    </a:p>
                  </a:txBody>
                  <a:tcPr marL="7910" marR="7910" marT="7910" marB="0" anchor="b"/>
                </a:tc>
              </a:tr>
            </a:tbl>
          </a:graphicData>
        </a:graphic>
      </p:graphicFrame>
      <p:sp>
        <p:nvSpPr>
          <p:cNvPr id="102" name="Rectangle 101"/>
          <p:cNvSpPr/>
          <p:nvPr/>
        </p:nvSpPr>
        <p:spPr>
          <a:xfrm>
            <a:off x="0" y="2514600"/>
            <a:ext cx="4572000" cy="466731"/>
          </a:xfrm>
          <a:prstGeom prst="rect">
            <a:avLst/>
          </a:prstGeom>
        </p:spPr>
        <p:txBody>
          <a:bodyPr>
            <a:spAutoFit/>
          </a:bodyPr>
          <a:lstStyle/>
          <a:p>
            <a:pPr algn="ctr">
              <a:buNone/>
            </a:pPr>
            <a:r>
              <a:rPr lang="nl-BE" sz="1200" b="1" dirty="0" smtClean="0">
                <a:solidFill>
                  <a:schemeClr val="accent3">
                    <a:lumMod val="95000"/>
                  </a:schemeClr>
                </a:solidFill>
                <a:effectLst/>
                <a:latin typeface="Arial" pitchFamily="34" charset="0"/>
                <a:ea typeface="MS PGothic" pitchFamily="34" charset="-128"/>
                <a:cs typeface="Arial" pitchFamily="34" charset="0"/>
              </a:rPr>
              <a:t>Evidence of (partial) periodic training carried</a:t>
            </a:r>
            <a:br>
              <a:rPr lang="nl-BE" sz="1200" b="1" dirty="0" smtClean="0">
                <a:solidFill>
                  <a:schemeClr val="accent3">
                    <a:lumMod val="95000"/>
                  </a:schemeClr>
                </a:solidFill>
                <a:effectLst/>
                <a:latin typeface="Arial" pitchFamily="34" charset="0"/>
                <a:ea typeface="MS PGothic" pitchFamily="34" charset="-128"/>
                <a:cs typeface="Arial" pitchFamily="34" charset="0"/>
              </a:rPr>
            </a:br>
            <a:r>
              <a:rPr lang="nl-BE" sz="1200" b="1" dirty="0" smtClean="0">
                <a:solidFill>
                  <a:schemeClr val="accent3">
                    <a:lumMod val="95000"/>
                  </a:schemeClr>
                </a:solidFill>
                <a:effectLst/>
                <a:latin typeface="Arial" pitchFamily="34" charset="0"/>
                <a:ea typeface="MS PGothic" pitchFamily="34" charset="-128"/>
                <a:cs typeface="Arial" pitchFamily="34" charset="0"/>
              </a:rPr>
              <a:t> out in other member state</a:t>
            </a:r>
            <a:endParaRPr lang="en-GB" sz="1200" b="1" dirty="0" smtClean="0">
              <a:solidFill>
                <a:schemeClr val="accent3">
                  <a:lumMod val="95000"/>
                </a:schemeClr>
              </a:solidFill>
              <a:effectLst/>
              <a:latin typeface="Arial" pitchFamily="34" charset="0"/>
              <a:ea typeface="MS PGothic" pitchFamily="34" charset="-128"/>
              <a:cs typeface="Arial" pitchFamily="34" charset="0"/>
            </a:endParaRPr>
          </a:p>
        </p:txBody>
      </p:sp>
      <p:sp>
        <p:nvSpPr>
          <p:cNvPr id="103" name="TextBox 102"/>
          <p:cNvSpPr txBox="1"/>
          <p:nvPr/>
        </p:nvSpPr>
        <p:spPr>
          <a:xfrm>
            <a:off x="4499992" y="5661248"/>
            <a:ext cx="4343400" cy="1131079"/>
          </a:xfrm>
          <a:prstGeom prst="rect">
            <a:avLst/>
          </a:prstGeom>
          <a:noFill/>
        </p:spPr>
        <p:txBody>
          <a:bodyPr wrap="square" rtlCol="0">
            <a:spAutoFit/>
          </a:bodyPr>
          <a:lstStyle/>
          <a:p>
            <a:pPr>
              <a:buNone/>
            </a:pPr>
            <a:r>
              <a:rPr lang="en-GB" sz="1800" dirty="0" smtClean="0">
                <a:solidFill>
                  <a:srgbClr val="FFFF00"/>
                </a:solidFill>
                <a:effectLst/>
              </a:rPr>
              <a:t>&amp; lack of harmonisation on:</a:t>
            </a:r>
          </a:p>
          <a:p>
            <a:pPr>
              <a:buNone/>
            </a:pPr>
            <a:r>
              <a:rPr lang="en-GB" sz="1800" dirty="0" smtClean="0">
                <a:solidFill>
                  <a:srgbClr val="FFFF00"/>
                </a:solidFill>
                <a:effectLst/>
              </a:rPr>
              <a:t>Training curricula</a:t>
            </a:r>
          </a:p>
          <a:p>
            <a:pPr>
              <a:buNone/>
            </a:pPr>
            <a:r>
              <a:rPr lang="en-GB" sz="1800" dirty="0" smtClean="0">
                <a:solidFill>
                  <a:srgbClr val="FFFF00"/>
                </a:solidFill>
                <a:effectLst/>
              </a:rPr>
              <a:t>Requirements on CPC Driver Instructors</a:t>
            </a:r>
            <a:endParaRPr lang="en-GB" sz="1800" dirty="0">
              <a:solidFill>
                <a:srgbClr val="FFFF00"/>
              </a:solidFill>
              <a:effectLst/>
            </a:endParaRPr>
          </a:p>
        </p:txBody>
      </p:sp>
      <p:grpSp>
        <p:nvGrpSpPr>
          <p:cNvPr id="104" name="Group 98"/>
          <p:cNvGrpSpPr>
            <a:grpSpLocks/>
          </p:cNvGrpSpPr>
          <p:nvPr/>
        </p:nvGrpSpPr>
        <p:grpSpPr bwMode="auto">
          <a:xfrm>
            <a:off x="5220072" y="2132856"/>
            <a:ext cx="3587824" cy="3415978"/>
            <a:chOff x="3460750" y="-12700"/>
            <a:chExt cx="6461125" cy="6810375"/>
          </a:xfrm>
        </p:grpSpPr>
        <p:sp>
          <p:nvSpPr>
            <p:cNvPr id="105" name="Freeform 1130"/>
            <p:cNvSpPr>
              <a:spLocks/>
            </p:cNvSpPr>
            <p:nvPr/>
          </p:nvSpPr>
          <p:spPr bwMode="auto">
            <a:xfrm>
              <a:off x="3714615" y="5131617"/>
              <a:ext cx="1913947" cy="1510918"/>
            </a:xfrm>
            <a:custGeom>
              <a:avLst/>
              <a:gdLst/>
              <a:ahLst/>
              <a:cxnLst>
                <a:cxn ang="0">
                  <a:pos x="1154" y="336"/>
                </a:cxn>
                <a:cxn ang="0">
                  <a:pos x="1036" y="296"/>
                </a:cxn>
                <a:cxn ang="0">
                  <a:pos x="910" y="280"/>
                </a:cxn>
                <a:cxn ang="0">
                  <a:pos x="859" y="232"/>
                </a:cxn>
                <a:cxn ang="0">
                  <a:pos x="784" y="192"/>
                </a:cxn>
                <a:cxn ang="0">
                  <a:pos x="716" y="144"/>
                </a:cxn>
                <a:cxn ang="0">
                  <a:pos x="666" y="136"/>
                </a:cxn>
                <a:cxn ang="0">
                  <a:pos x="598" y="128"/>
                </a:cxn>
                <a:cxn ang="0">
                  <a:pos x="522" y="104"/>
                </a:cxn>
                <a:cxn ang="0">
                  <a:pos x="387" y="64"/>
                </a:cxn>
                <a:cxn ang="0">
                  <a:pos x="320" y="48"/>
                </a:cxn>
                <a:cxn ang="0">
                  <a:pos x="202" y="16"/>
                </a:cxn>
                <a:cxn ang="0">
                  <a:pos x="168" y="0"/>
                </a:cxn>
                <a:cxn ang="0">
                  <a:pos x="135" y="8"/>
                </a:cxn>
                <a:cxn ang="0">
                  <a:pos x="109" y="24"/>
                </a:cxn>
                <a:cxn ang="0">
                  <a:pos x="17" y="48"/>
                </a:cxn>
                <a:cxn ang="0">
                  <a:pos x="25" y="88"/>
                </a:cxn>
                <a:cxn ang="0">
                  <a:pos x="34" y="128"/>
                </a:cxn>
                <a:cxn ang="0">
                  <a:pos x="67" y="176"/>
                </a:cxn>
                <a:cxn ang="0">
                  <a:pos x="84" y="200"/>
                </a:cxn>
                <a:cxn ang="0">
                  <a:pos x="93" y="216"/>
                </a:cxn>
                <a:cxn ang="0">
                  <a:pos x="143" y="232"/>
                </a:cxn>
                <a:cxn ang="0">
                  <a:pos x="194" y="224"/>
                </a:cxn>
                <a:cxn ang="0">
                  <a:pos x="236" y="256"/>
                </a:cxn>
                <a:cxn ang="0">
                  <a:pos x="253" y="272"/>
                </a:cxn>
                <a:cxn ang="0">
                  <a:pos x="261" y="296"/>
                </a:cxn>
                <a:cxn ang="0">
                  <a:pos x="202" y="328"/>
                </a:cxn>
                <a:cxn ang="0">
                  <a:pos x="177" y="368"/>
                </a:cxn>
                <a:cxn ang="0">
                  <a:pos x="160" y="424"/>
                </a:cxn>
                <a:cxn ang="0">
                  <a:pos x="143" y="432"/>
                </a:cxn>
                <a:cxn ang="0">
                  <a:pos x="126" y="480"/>
                </a:cxn>
                <a:cxn ang="0">
                  <a:pos x="76" y="488"/>
                </a:cxn>
                <a:cxn ang="0">
                  <a:pos x="109" y="568"/>
                </a:cxn>
                <a:cxn ang="0">
                  <a:pos x="101" y="584"/>
                </a:cxn>
                <a:cxn ang="0">
                  <a:pos x="67" y="608"/>
                </a:cxn>
                <a:cxn ang="0">
                  <a:pos x="67" y="656"/>
                </a:cxn>
                <a:cxn ang="0">
                  <a:pos x="84" y="672"/>
                </a:cxn>
                <a:cxn ang="0">
                  <a:pos x="17" y="720"/>
                </a:cxn>
                <a:cxn ang="0">
                  <a:pos x="0" y="784"/>
                </a:cxn>
                <a:cxn ang="0">
                  <a:pos x="59" y="792"/>
                </a:cxn>
                <a:cxn ang="0">
                  <a:pos x="109" y="840"/>
                </a:cxn>
                <a:cxn ang="0">
                  <a:pos x="118" y="920"/>
                </a:cxn>
                <a:cxn ang="0">
                  <a:pos x="219" y="928"/>
                </a:cxn>
                <a:cxn ang="0">
                  <a:pos x="295" y="912"/>
                </a:cxn>
                <a:cxn ang="0">
                  <a:pos x="379" y="904"/>
                </a:cxn>
                <a:cxn ang="0">
                  <a:pos x="539" y="928"/>
                </a:cxn>
                <a:cxn ang="0">
                  <a:pos x="598" y="904"/>
                </a:cxn>
                <a:cxn ang="0">
                  <a:pos x="649" y="856"/>
                </a:cxn>
                <a:cxn ang="0">
                  <a:pos x="725" y="824"/>
                </a:cxn>
                <a:cxn ang="0">
                  <a:pos x="784" y="752"/>
                </a:cxn>
                <a:cxn ang="0">
                  <a:pos x="809" y="664"/>
                </a:cxn>
                <a:cxn ang="0">
                  <a:pos x="842" y="592"/>
                </a:cxn>
                <a:cxn ang="0">
                  <a:pos x="927" y="504"/>
                </a:cxn>
                <a:cxn ang="0">
                  <a:pos x="944" y="472"/>
                </a:cxn>
                <a:cxn ang="0">
                  <a:pos x="1019" y="440"/>
                </a:cxn>
                <a:cxn ang="0">
                  <a:pos x="1196" y="376"/>
                </a:cxn>
                <a:cxn ang="0">
                  <a:pos x="1205" y="368"/>
                </a:cxn>
                <a:cxn ang="0">
                  <a:pos x="1180" y="352"/>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6" name="Freeform 1132"/>
            <p:cNvSpPr>
              <a:spLocks/>
            </p:cNvSpPr>
            <p:nvPr/>
          </p:nvSpPr>
          <p:spPr bwMode="auto">
            <a:xfrm>
              <a:off x="3714615" y="5131617"/>
              <a:ext cx="1913947" cy="1510918"/>
            </a:xfrm>
            <a:custGeom>
              <a:avLst/>
              <a:gdLst/>
              <a:ahLst/>
              <a:cxnLst>
                <a:cxn ang="0">
                  <a:pos x="1154" y="336"/>
                </a:cxn>
                <a:cxn ang="0">
                  <a:pos x="1036" y="296"/>
                </a:cxn>
                <a:cxn ang="0">
                  <a:pos x="910" y="280"/>
                </a:cxn>
                <a:cxn ang="0">
                  <a:pos x="859" y="232"/>
                </a:cxn>
                <a:cxn ang="0">
                  <a:pos x="784" y="192"/>
                </a:cxn>
                <a:cxn ang="0">
                  <a:pos x="716" y="144"/>
                </a:cxn>
                <a:cxn ang="0">
                  <a:pos x="666" y="136"/>
                </a:cxn>
                <a:cxn ang="0">
                  <a:pos x="598" y="128"/>
                </a:cxn>
                <a:cxn ang="0">
                  <a:pos x="522" y="104"/>
                </a:cxn>
                <a:cxn ang="0">
                  <a:pos x="387" y="64"/>
                </a:cxn>
                <a:cxn ang="0">
                  <a:pos x="320" y="48"/>
                </a:cxn>
                <a:cxn ang="0">
                  <a:pos x="202" y="16"/>
                </a:cxn>
                <a:cxn ang="0">
                  <a:pos x="168" y="0"/>
                </a:cxn>
                <a:cxn ang="0">
                  <a:pos x="135" y="8"/>
                </a:cxn>
                <a:cxn ang="0">
                  <a:pos x="109" y="24"/>
                </a:cxn>
                <a:cxn ang="0">
                  <a:pos x="17" y="48"/>
                </a:cxn>
                <a:cxn ang="0">
                  <a:pos x="25" y="88"/>
                </a:cxn>
                <a:cxn ang="0">
                  <a:pos x="34" y="128"/>
                </a:cxn>
                <a:cxn ang="0">
                  <a:pos x="67" y="176"/>
                </a:cxn>
                <a:cxn ang="0">
                  <a:pos x="84" y="200"/>
                </a:cxn>
                <a:cxn ang="0">
                  <a:pos x="93" y="216"/>
                </a:cxn>
                <a:cxn ang="0">
                  <a:pos x="143" y="232"/>
                </a:cxn>
                <a:cxn ang="0">
                  <a:pos x="194" y="224"/>
                </a:cxn>
                <a:cxn ang="0">
                  <a:pos x="236" y="256"/>
                </a:cxn>
                <a:cxn ang="0">
                  <a:pos x="253" y="272"/>
                </a:cxn>
                <a:cxn ang="0">
                  <a:pos x="261" y="296"/>
                </a:cxn>
                <a:cxn ang="0">
                  <a:pos x="202" y="328"/>
                </a:cxn>
                <a:cxn ang="0">
                  <a:pos x="177" y="368"/>
                </a:cxn>
                <a:cxn ang="0">
                  <a:pos x="160" y="424"/>
                </a:cxn>
                <a:cxn ang="0">
                  <a:pos x="143" y="432"/>
                </a:cxn>
                <a:cxn ang="0">
                  <a:pos x="126" y="480"/>
                </a:cxn>
                <a:cxn ang="0">
                  <a:pos x="76" y="488"/>
                </a:cxn>
                <a:cxn ang="0">
                  <a:pos x="109" y="568"/>
                </a:cxn>
                <a:cxn ang="0">
                  <a:pos x="101" y="584"/>
                </a:cxn>
                <a:cxn ang="0">
                  <a:pos x="67" y="608"/>
                </a:cxn>
                <a:cxn ang="0">
                  <a:pos x="67" y="656"/>
                </a:cxn>
                <a:cxn ang="0">
                  <a:pos x="84" y="672"/>
                </a:cxn>
                <a:cxn ang="0">
                  <a:pos x="17" y="720"/>
                </a:cxn>
                <a:cxn ang="0">
                  <a:pos x="0" y="784"/>
                </a:cxn>
                <a:cxn ang="0">
                  <a:pos x="59" y="792"/>
                </a:cxn>
                <a:cxn ang="0">
                  <a:pos x="109" y="840"/>
                </a:cxn>
                <a:cxn ang="0">
                  <a:pos x="118" y="920"/>
                </a:cxn>
                <a:cxn ang="0">
                  <a:pos x="219" y="928"/>
                </a:cxn>
                <a:cxn ang="0">
                  <a:pos x="295" y="912"/>
                </a:cxn>
                <a:cxn ang="0">
                  <a:pos x="379" y="904"/>
                </a:cxn>
                <a:cxn ang="0">
                  <a:pos x="539" y="928"/>
                </a:cxn>
                <a:cxn ang="0">
                  <a:pos x="598" y="904"/>
                </a:cxn>
                <a:cxn ang="0">
                  <a:pos x="649" y="856"/>
                </a:cxn>
                <a:cxn ang="0">
                  <a:pos x="725" y="824"/>
                </a:cxn>
                <a:cxn ang="0">
                  <a:pos x="784" y="752"/>
                </a:cxn>
                <a:cxn ang="0">
                  <a:pos x="809" y="664"/>
                </a:cxn>
                <a:cxn ang="0">
                  <a:pos x="842" y="592"/>
                </a:cxn>
                <a:cxn ang="0">
                  <a:pos x="927" y="504"/>
                </a:cxn>
                <a:cxn ang="0">
                  <a:pos x="944" y="472"/>
                </a:cxn>
                <a:cxn ang="0">
                  <a:pos x="944" y="472"/>
                </a:cxn>
                <a:cxn ang="0">
                  <a:pos x="1019" y="440"/>
                </a:cxn>
                <a:cxn ang="0">
                  <a:pos x="1196" y="376"/>
                </a:cxn>
                <a:cxn ang="0">
                  <a:pos x="1205" y="368"/>
                </a:cxn>
                <a:cxn ang="0">
                  <a:pos x="1205" y="344"/>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44" y="472"/>
                  </a:lnTo>
                  <a:lnTo>
                    <a:pt x="944" y="472"/>
                  </a:lnTo>
                  <a:lnTo>
                    <a:pt x="977" y="448"/>
                  </a:lnTo>
                  <a:lnTo>
                    <a:pt x="1019" y="440"/>
                  </a:lnTo>
                  <a:lnTo>
                    <a:pt x="1095" y="432"/>
                  </a:lnTo>
                  <a:lnTo>
                    <a:pt x="1196" y="376"/>
                  </a:lnTo>
                  <a:lnTo>
                    <a:pt x="1205" y="376"/>
                  </a:lnTo>
                  <a:lnTo>
                    <a:pt x="1205" y="368"/>
                  </a:lnTo>
                  <a:lnTo>
                    <a:pt x="1205" y="344"/>
                  </a:lnTo>
                  <a:lnTo>
                    <a:pt x="1205" y="344"/>
                  </a:lnTo>
                  <a:lnTo>
                    <a:pt x="1180" y="352"/>
                  </a:lnTo>
                  <a:close/>
                </a:path>
              </a:pathLst>
            </a:custGeom>
            <a:noFill/>
            <a:ln w="12700" cmpd="sng">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7" name="Freeform 1147"/>
            <p:cNvSpPr>
              <a:spLocks/>
            </p:cNvSpPr>
            <p:nvPr/>
          </p:nvSpPr>
          <p:spPr bwMode="auto">
            <a:xfrm>
              <a:off x="7126867" y="6426690"/>
              <a:ext cx="520175" cy="330514"/>
            </a:xfrm>
            <a:custGeom>
              <a:avLst/>
              <a:gdLst/>
              <a:ahLst/>
              <a:cxnLst>
                <a:cxn ang="0">
                  <a:pos x="0" y="80"/>
                </a:cxn>
                <a:cxn ang="0">
                  <a:pos x="0" y="56"/>
                </a:cxn>
                <a:cxn ang="0">
                  <a:pos x="25" y="32"/>
                </a:cxn>
                <a:cxn ang="0">
                  <a:pos x="50" y="48"/>
                </a:cxn>
                <a:cxn ang="0">
                  <a:pos x="67" y="32"/>
                </a:cxn>
                <a:cxn ang="0">
                  <a:pos x="92" y="24"/>
                </a:cxn>
                <a:cxn ang="0">
                  <a:pos x="101" y="32"/>
                </a:cxn>
                <a:cxn ang="0">
                  <a:pos x="117" y="40"/>
                </a:cxn>
                <a:cxn ang="0">
                  <a:pos x="134" y="48"/>
                </a:cxn>
                <a:cxn ang="0">
                  <a:pos x="160" y="40"/>
                </a:cxn>
                <a:cxn ang="0">
                  <a:pos x="210" y="40"/>
                </a:cxn>
                <a:cxn ang="0">
                  <a:pos x="235" y="32"/>
                </a:cxn>
                <a:cxn ang="0">
                  <a:pos x="252" y="16"/>
                </a:cxn>
                <a:cxn ang="0">
                  <a:pos x="261" y="16"/>
                </a:cxn>
                <a:cxn ang="0">
                  <a:pos x="286" y="24"/>
                </a:cxn>
                <a:cxn ang="0">
                  <a:pos x="294" y="8"/>
                </a:cxn>
                <a:cxn ang="0">
                  <a:pos x="320" y="0"/>
                </a:cxn>
                <a:cxn ang="0">
                  <a:pos x="328" y="16"/>
                </a:cxn>
                <a:cxn ang="0">
                  <a:pos x="311" y="56"/>
                </a:cxn>
                <a:cxn ang="0">
                  <a:pos x="303" y="80"/>
                </a:cxn>
                <a:cxn ang="0">
                  <a:pos x="286" y="104"/>
                </a:cxn>
                <a:cxn ang="0">
                  <a:pos x="286" y="112"/>
                </a:cxn>
                <a:cxn ang="0">
                  <a:pos x="303" y="128"/>
                </a:cxn>
                <a:cxn ang="0">
                  <a:pos x="320" y="160"/>
                </a:cxn>
                <a:cxn ang="0">
                  <a:pos x="303" y="176"/>
                </a:cxn>
                <a:cxn ang="0">
                  <a:pos x="303" y="208"/>
                </a:cxn>
                <a:cxn ang="0">
                  <a:pos x="269" y="200"/>
                </a:cxn>
                <a:cxn ang="0">
                  <a:pos x="227" y="192"/>
                </a:cxn>
                <a:cxn ang="0">
                  <a:pos x="202" y="152"/>
                </a:cxn>
                <a:cxn ang="0">
                  <a:pos x="168" y="160"/>
                </a:cxn>
                <a:cxn ang="0">
                  <a:pos x="143" y="144"/>
                </a:cxn>
                <a:cxn ang="0">
                  <a:pos x="126" y="128"/>
                </a:cxn>
                <a:cxn ang="0">
                  <a:pos x="109" y="128"/>
                </a:cxn>
                <a:cxn ang="0">
                  <a:pos x="84" y="112"/>
                </a:cxn>
                <a:cxn ang="0">
                  <a:pos x="67" y="112"/>
                </a:cxn>
                <a:cxn ang="0">
                  <a:pos x="50" y="96"/>
                </a:cxn>
                <a:cxn ang="0">
                  <a:pos x="25" y="104"/>
                </a:cxn>
                <a:cxn ang="0">
                  <a:pos x="0" y="80"/>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8" name="Freeform 1148"/>
            <p:cNvSpPr>
              <a:spLocks/>
            </p:cNvSpPr>
            <p:nvPr/>
          </p:nvSpPr>
          <p:spPr bwMode="auto">
            <a:xfrm>
              <a:off x="9105523" y="6667268"/>
              <a:ext cx="495287" cy="114667"/>
            </a:xfrm>
            <a:custGeom>
              <a:avLst/>
              <a:gdLst/>
              <a:ahLst/>
              <a:cxnLst>
                <a:cxn ang="0">
                  <a:pos x="0" y="24"/>
                </a:cxn>
                <a:cxn ang="0">
                  <a:pos x="8" y="56"/>
                </a:cxn>
                <a:cxn ang="0">
                  <a:pos x="33" y="64"/>
                </a:cxn>
                <a:cxn ang="0">
                  <a:pos x="67" y="64"/>
                </a:cxn>
                <a:cxn ang="0">
                  <a:pos x="126" y="56"/>
                </a:cxn>
                <a:cxn ang="0">
                  <a:pos x="143" y="56"/>
                </a:cxn>
                <a:cxn ang="0">
                  <a:pos x="143" y="72"/>
                </a:cxn>
                <a:cxn ang="0">
                  <a:pos x="193" y="72"/>
                </a:cxn>
                <a:cxn ang="0">
                  <a:pos x="219" y="56"/>
                </a:cxn>
                <a:cxn ang="0">
                  <a:pos x="252" y="56"/>
                </a:cxn>
                <a:cxn ang="0">
                  <a:pos x="278" y="40"/>
                </a:cxn>
                <a:cxn ang="0">
                  <a:pos x="311" y="32"/>
                </a:cxn>
                <a:cxn ang="0">
                  <a:pos x="311" y="0"/>
                </a:cxn>
                <a:cxn ang="0">
                  <a:pos x="286" y="16"/>
                </a:cxn>
                <a:cxn ang="0">
                  <a:pos x="269" y="24"/>
                </a:cxn>
                <a:cxn ang="0">
                  <a:pos x="252" y="24"/>
                </a:cxn>
                <a:cxn ang="0">
                  <a:pos x="244" y="8"/>
                </a:cxn>
                <a:cxn ang="0">
                  <a:pos x="219" y="16"/>
                </a:cxn>
                <a:cxn ang="0">
                  <a:pos x="168" y="24"/>
                </a:cxn>
                <a:cxn ang="0">
                  <a:pos x="168" y="8"/>
                </a:cxn>
                <a:cxn ang="0">
                  <a:pos x="84" y="40"/>
                </a:cxn>
                <a:cxn ang="0">
                  <a:pos x="75" y="16"/>
                </a:cxn>
                <a:cxn ang="0">
                  <a:pos x="59" y="8"/>
                </a:cxn>
                <a:cxn ang="0">
                  <a:pos x="59" y="24"/>
                </a:cxn>
                <a:cxn ang="0">
                  <a:pos x="33" y="24"/>
                </a:cxn>
                <a:cxn ang="0">
                  <a:pos x="16" y="0"/>
                </a:cxn>
                <a:cxn ang="0">
                  <a:pos x="16" y="16"/>
                </a:cxn>
                <a:cxn ang="0">
                  <a:pos x="0" y="24"/>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09" name="Freeform 1193"/>
            <p:cNvSpPr>
              <a:spLocks/>
            </p:cNvSpPr>
            <p:nvPr/>
          </p:nvSpPr>
          <p:spPr bwMode="auto">
            <a:xfrm>
              <a:off x="8383749" y="5525086"/>
              <a:ext cx="960707" cy="1117449"/>
            </a:xfrm>
            <a:custGeom>
              <a:avLst/>
              <a:gdLst/>
              <a:ahLst/>
              <a:cxnLst>
                <a:cxn ang="0">
                  <a:pos x="606" y="24"/>
                </a:cxn>
                <a:cxn ang="0">
                  <a:pos x="556" y="0"/>
                </a:cxn>
                <a:cxn ang="0">
                  <a:pos x="530" y="56"/>
                </a:cxn>
                <a:cxn ang="0">
                  <a:pos x="446" y="72"/>
                </a:cxn>
                <a:cxn ang="0">
                  <a:pos x="379" y="56"/>
                </a:cxn>
                <a:cxn ang="0">
                  <a:pos x="286" y="104"/>
                </a:cxn>
                <a:cxn ang="0">
                  <a:pos x="236" y="136"/>
                </a:cxn>
                <a:cxn ang="0">
                  <a:pos x="134" y="184"/>
                </a:cxn>
                <a:cxn ang="0">
                  <a:pos x="75" y="200"/>
                </a:cxn>
                <a:cxn ang="0">
                  <a:pos x="75" y="232"/>
                </a:cxn>
                <a:cxn ang="0">
                  <a:pos x="50" y="288"/>
                </a:cxn>
                <a:cxn ang="0">
                  <a:pos x="16" y="344"/>
                </a:cxn>
                <a:cxn ang="0">
                  <a:pos x="33" y="392"/>
                </a:cxn>
                <a:cxn ang="0">
                  <a:pos x="59" y="464"/>
                </a:cxn>
                <a:cxn ang="0">
                  <a:pos x="118" y="480"/>
                </a:cxn>
                <a:cxn ang="0">
                  <a:pos x="286" y="472"/>
                </a:cxn>
                <a:cxn ang="0">
                  <a:pos x="337" y="496"/>
                </a:cxn>
                <a:cxn ang="0">
                  <a:pos x="294" y="512"/>
                </a:cxn>
                <a:cxn ang="0">
                  <a:pos x="210" y="488"/>
                </a:cxn>
                <a:cxn ang="0">
                  <a:pos x="160" y="512"/>
                </a:cxn>
                <a:cxn ang="0">
                  <a:pos x="160" y="568"/>
                </a:cxn>
                <a:cxn ang="0">
                  <a:pos x="202" y="592"/>
                </a:cxn>
                <a:cxn ang="0">
                  <a:pos x="236" y="672"/>
                </a:cxn>
                <a:cxn ang="0">
                  <a:pos x="278" y="656"/>
                </a:cxn>
                <a:cxn ang="0">
                  <a:pos x="337" y="656"/>
                </a:cxn>
                <a:cxn ang="0">
                  <a:pos x="328" y="568"/>
                </a:cxn>
                <a:cxn ang="0">
                  <a:pos x="370" y="584"/>
                </a:cxn>
                <a:cxn ang="0">
                  <a:pos x="387" y="576"/>
                </a:cxn>
                <a:cxn ang="0">
                  <a:pos x="353" y="528"/>
                </a:cxn>
                <a:cxn ang="0">
                  <a:pos x="455" y="528"/>
                </a:cxn>
                <a:cxn ang="0">
                  <a:pos x="438" y="464"/>
                </a:cxn>
                <a:cxn ang="0">
                  <a:pos x="438" y="448"/>
                </a:cxn>
                <a:cxn ang="0">
                  <a:pos x="480" y="480"/>
                </a:cxn>
                <a:cxn ang="0">
                  <a:pos x="463" y="440"/>
                </a:cxn>
                <a:cxn ang="0">
                  <a:pos x="353" y="384"/>
                </a:cxn>
                <a:cxn ang="0">
                  <a:pos x="337" y="400"/>
                </a:cxn>
                <a:cxn ang="0">
                  <a:pos x="311" y="408"/>
                </a:cxn>
                <a:cxn ang="0">
                  <a:pos x="294" y="376"/>
                </a:cxn>
                <a:cxn ang="0">
                  <a:pos x="337" y="360"/>
                </a:cxn>
                <a:cxn ang="0">
                  <a:pos x="320" y="320"/>
                </a:cxn>
                <a:cxn ang="0">
                  <a:pos x="236" y="240"/>
                </a:cxn>
                <a:cxn ang="0">
                  <a:pos x="261" y="200"/>
                </a:cxn>
                <a:cxn ang="0">
                  <a:pos x="294" y="232"/>
                </a:cxn>
                <a:cxn ang="0">
                  <a:pos x="337" y="264"/>
                </a:cxn>
                <a:cxn ang="0">
                  <a:pos x="362" y="208"/>
                </a:cxn>
                <a:cxn ang="0">
                  <a:pos x="387" y="144"/>
                </a:cxn>
                <a:cxn ang="0">
                  <a:pos x="497" y="112"/>
                </a:cxn>
                <a:cxn ang="0">
                  <a:pos x="564" y="112"/>
                </a:cxn>
                <a:cxn ang="0">
                  <a:pos x="598" y="96"/>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0" name="Freeform 1195"/>
            <p:cNvSpPr>
              <a:spLocks/>
            </p:cNvSpPr>
            <p:nvPr/>
          </p:nvSpPr>
          <p:spPr bwMode="auto">
            <a:xfrm>
              <a:off x="8383749" y="5525086"/>
              <a:ext cx="960707" cy="1117449"/>
            </a:xfrm>
            <a:custGeom>
              <a:avLst/>
              <a:gdLst/>
              <a:ahLst/>
              <a:cxnLst>
                <a:cxn ang="0">
                  <a:pos x="606" y="24"/>
                </a:cxn>
                <a:cxn ang="0">
                  <a:pos x="556" y="0"/>
                </a:cxn>
                <a:cxn ang="0">
                  <a:pos x="530" y="56"/>
                </a:cxn>
                <a:cxn ang="0">
                  <a:pos x="446" y="72"/>
                </a:cxn>
                <a:cxn ang="0">
                  <a:pos x="379" y="56"/>
                </a:cxn>
                <a:cxn ang="0">
                  <a:pos x="286" y="104"/>
                </a:cxn>
                <a:cxn ang="0">
                  <a:pos x="236" y="136"/>
                </a:cxn>
                <a:cxn ang="0">
                  <a:pos x="134" y="184"/>
                </a:cxn>
                <a:cxn ang="0">
                  <a:pos x="75" y="200"/>
                </a:cxn>
                <a:cxn ang="0">
                  <a:pos x="75" y="232"/>
                </a:cxn>
                <a:cxn ang="0">
                  <a:pos x="50" y="288"/>
                </a:cxn>
                <a:cxn ang="0">
                  <a:pos x="16" y="344"/>
                </a:cxn>
                <a:cxn ang="0">
                  <a:pos x="33" y="392"/>
                </a:cxn>
                <a:cxn ang="0">
                  <a:pos x="59" y="464"/>
                </a:cxn>
                <a:cxn ang="0">
                  <a:pos x="118" y="480"/>
                </a:cxn>
                <a:cxn ang="0">
                  <a:pos x="286" y="472"/>
                </a:cxn>
                <a:cxn ang="0">
                  <a:pos x="337" y="496"/>
                </a:cxn>
                <a:cxn ang="0">
                  <a:pos x="294" y="512"/>
                </a:cxn>
                <a:cxn ang="0">
                  <a:pos x="210" y="488"/>
                </a:cxn>
                <a:cxn ang="0">
                  <a:pos x="160" y="512"/>
                </a:cxn>
                <a:cxn ang="0">
                  <a:pos x="160" y="568"/>
                </a:cxn>
                <a:cxn ang="0">
                  <a:pos x="202" y="592"/>
                </a:cxn>
                <a:cxn ang="0">
                  <a:pos x="236" y="672"/>
                </a:cxn>
                <a:cxn ang="0">
                  <a:pos x="278" y="656"/>
                </a:cxn>
                <a:cxn ang="0">
                  <a:pos x="337" y="656"/>
                </a:cxn>
                <a:cxn ang="0">
                  <a:pos x="328" y="568"/>
                </a:cxn>
                <a:cxn ang="0">
                  <a:pos x="370" y="584"/>
                </a:cxn>
                <a:cxn ang="0">
                  <a:pos x="387" y="576"/>
                </a:cxn>
                <a:cxn ang="0">
                  <a:pos x="353" y="528"/>
                </a:cxn>
                <a:cxn ang="0">
                  <a:pos x="455" y="528"/>
                </a:cxn>
                <a:cxn ang="0">
                  <a:pos x="438" y="464"/>
                </a:cxn>
                <a:cxn ang="0">
                  <a:pos x="438" y="448"/>
                </a:cxn>
                <a:cxn ang="0">
                  <a:pos x="480" y="480"/>
                </a:cxn>
                <a:cxn ang="0">
                  <a:pos x="463" y="440"/>
                </a:cxn>
                <a:cxn ang="0">
                  <a:pos x="353" y="384"/>
                </a:cxn>
                <a:cxn ang="0">
                  <a:pos x="337" y="400"/>
                </a:cxn>
                <a:cxn ang="0">
                  <a:pos x="311" y="408"/>
                </a:cxn>
                <a:cxn ang="0">
                  <a:pos x="294" y="376"/>
                </a:cxn>
                <a:cxn ang="0">
                  <a:pos x="337" y="360"/>
                </a:cxn>
                <a:cxn ang="0">
                  <a:pos x="320" y="320"/>
                </a:cxn>
                <a:cxn ang="0">
                  <a:pos x="236" y="240"/>
                </a:cxn>
                <a:cxn ang="0">
                  <a:pos x="261" y="200"/>
                </a:cxn>
                <a:cxn ang="0">
                  <a:pos x="294" y="232"/>
                </a:cxn>
                <a:cxn ang="0">
                  <a:pos x="337" y="264"/>
                </a:cxn>
                <a:cxn ang="0">
                  <a:pos x="362" y="208"/>
                </a:cxn>
                <a:cxn ang="0">
                  <a:pos x="387" y="144"/>
                </a:cxn>
                <a:cxn ang="0">
                  <a:pos x="497" y="112"/>
                </a:cxn>
                <a:cxn ang="0">
                  <a:pos x="564" y="112"/>
                </a:cxn>
                <a:cxn ang="0">
                  <a:pos x="598" y="96"/>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grpSp>
          <p:nvGrpSpPr>
            <p:cNvPr id="111" name="Group 97"/>
            <p:cNvGrpSpPr>
              <a:grpSpLocks/>
            </p:cNvGrpSpPr>
            <p:nvPr/>
          </p:nvGrpSpPr>
          <p:grpSpPr bwMode="auto">
            <a:xfrm>
              <a:off x="3460750" y="-12700"/>
              <a:ext cx="6461125" cy="6810375"/>
              <a:chOff x="3460750" y="-12700"/>
              <a:chExt cx="6461125" cy="6810375"/>
            </a:xfrm>
          </p:grpSpPr>
          <p:sp>
            <p:nvSpPr>
              <p:cNvPr id="112" name="Freeform 1150"/>
              <p:cNvSpPr>
                <a:spLocks/>
              </p:cNvSpPr>
              <p:nvPr/>
            </p:nvSpPr>
            <p:spPr bwMode="auto">
              <a:xfrm>
                <a:off x="9105523" y="6667268"/>
                <a:ext cx="495287" cy="114667"/>
              </a:xfrm>
              <a:custGeom>
                <a:avLst/>
                <a:gdLst/>
                <a:ahLst/>
                <a:cxnLst>
                  <a:cxn ang="0">
                    <a:pos x="0" y="24"/>
                  </a:cxn>
                  <a:cxn ang="0">
                    <a:pos x="8" y="56"/>
                  </a:cxn>
                  <a:cxn ang="0">
                    <a:pos x="33" y="64"/>
                  </a:cxn>
                  <a:cxn ang="0">
                    <a:pos x="67" y="64"/>
                  </a:cxn>
                  <a:cxn ang="0">
                    <a:pos x="126" y="56"/>
                  </a:cxn>
                  <a:cxn ang="0">
                    <a:pos x="143" y="56"/>
                  </a:cxn>
                  <a:cxn ang="0">
                    <a:pos x="143" y="72"/>
                  </a:cxn>
                  <a:cxn ang="0">
                    <a:pos x="193" y="72"/>
                  </a:cxn>
                  <a:cxn ang="0">
                    <a:pos x="219" y="56"/>
                  </a:cxn>
                  <a:cxn ang="0">
                    <a:pos x="252" y="56"/>
                  </a:cxn>
                  <a:cxn ang="0">
                    <a:pos x="278" y="40"/>
                  </a:cxn>
                  <a:cxn ang="0">
                    <a:pos x="311" y="32"/>
                  </a:cxn>
                  <a:cxn ang="0">
                    <a:pos x="311" y="0"/>
                  </a:cxn>
                  <a:cxn ang="0">
                    <a:pos x="286" y="16"/>
                  </a:cxn>
                  <a:cxn ang="0">
                    <a:pos x="269" y="24"/>
                  </a:cxn>
                  <a:cxn ang="0">
                    <a:pos x="252" y="24"/>
                  </a:cxn>
                  <a:cxn ang="0">
                    <a:pos x="244" y="8"/>
                  </a:cxn>
                  <a:cxn ang="0">
                    <a:pos x="219" y="16"/>
                  </a:cxn>
                  <a:cxn ang="0">
                    <a:pos x="168" y="24"/>
                  </a:cxn>
                  <a:cxn ang="0">
                    <a:pos x="168" y="8"/>
                  </a:cxn>
                  <a:cxn ang="0">
                    <a:pos x="84" y="40"/>
                  </a:cxn>
                  <a:cxn ang="0">
                    <a:pos x="75" y="16"/>
                  </a:cxn>
                  <a:cxn ang="0">
                    <a:pos x="59" y="8"/>
                  </a:cxn>
                  <a:cxn ang="0">
                    <a:pos x="59" y="24"/>
                  </a:cxn>
                  <a:cxn ang="0">
                    <a:pos x="33" y="24"/>
                  </a:cxn>
                  <a:cxn ang="0">
                    <a:pos x="16" y="0"/>
                  </a:cxn>
                  <a:cxn ang="0">
                    <a:pos x="16" y="16"/>
                  </a:cxn>
                  <a:cxn ang="0">
                    <a:pos x="0" y="24"/>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grpSp>
            <p:nvGrpSpPr>
              <p:cNvPr id="113" name="Group 96"/>
              <p:cNvGrpSpPr>
                <a:grpSpLocks/>
              </p:cNvGrpSpPr>
              <p:nvPr/>
            </p:nvGrpSpPr>
            <p:grpSpPr bwMode="auto">
              <a:xfrm>
                <a:off x="3460750" y="-12700"/>
                <a:ext cx="6461125" cy="6515100"/>
                <a:chOff x="3460750" y="-12700"/>
                <a:chExt cx="6461125" cy="6515100"/>
              </a:xfrm>
            </p:grpSpPr>
            <p:sp>
              <p:nvSpPr>
                <p:cNvPr id="115" name="Freeform 1131"/>
                <p:cNvSpPr>
                  <a:spLocks/>
                </p:cNvSpPr>
                <p:nvPr/>
              </p:nvSpPr>
              <p:spPr bwMode="auto">
                <a:xfrm>
                  <a:off x="3460750" y="5410417"/>
                  <a:ext cx="669509" cy="978050"/>
                </a:xfrm>
                <a:custGeom>
                  <a:avLst/>
                  <a:gdLst/>
                  <a:ahLst/>
                  <a:cxnLst>
                    <a:cxn ang="0">
                      <a:pos x="396" y="88"/>
                    </a:cxn>
                    <a:cxn ang="0">
                      <a:pos x="387" y="64"/>
                    </a:cxn>
                    <a:cxn ang="0">
                      <a:pos x="328" y="56"/>
                    </a:cxn>
                    <a:cxn ang="0">
                      <a:pos x="286" y="40"/>
                    </a:cxn>
                    <a:cxn ang="0">
                      <a:pos x="236" y="32"/>
                    </a:cxn>
                    <a:cxn ang="0">
                      <a:pos x="244" y="8"/>
                    </a:cxn>
                    <a:cxn ang="0">
                      <a:pos x="177" y="8"/>
                    </a:cxn>
                    <a:cxn ang="0">
                      <a:pos x="160" y="112"/>
                    </a:cxn>
                    <a:cxn ang="0">
                      <a:pos x="126" y="208"/>
                    </a:cxn>
                    <a:cxn ang="0">
                      <a:pos x="42" y="304"/>
                    </a:cxn>
                    <a:cxn ang="0">
                      <a:pos x="8" y="368"/>
                    </a:cxn>
                    <a:cxn ang="0">
                      <a:pos x="34" y="384"/>
                    </a:cxn>
                    <a:cxn ang="0">
                      <a:pos x="25" y="408"/>
                    </a:cxn>
                    <a:cxn ang="0">
                      <a:pos x="67" y="416"/>
                    </a:cxn>
                    <a:cxn ang="0">
                      <a:pos x="42" y="512"/>
                    </a:cxn>
                    <a:cxn ang="0">
                      <a:pos x="8" y="576"/>
                    </a:cxn>
                    <a:cxn ang="0">
                      <a:pos x="8" y="592"/>
                    </a:cxn>
                    <a:cxn ang="0">
                      <a:pos x="84" y="600"/>
                    </a:cxn>
                    <a:cxn ang="0">
                      <a:pos x="160" y="608"/>
                    </a:cxn>
                    <a:cxn ang="0">
                      <a:pos x="177" y="544"/>
                    </a:cxn>
                    <a:cxn ang="0">
                      <a:pos x="244" y="496"/>
                    </a:cxn>
                    <a:cxn ang="0">
                      <a:pos x="227" y="480"/>
                    </a:cxn>
                    <a:cxn ang="0">
                      <a:pos x="227" y="432"/>
                    </a:cxn>
                    <a:cxn ang="0">
                      <a:pos x="261" y="408"/>
                    </a:cxn>
                    <a:cxn ang="0">
                      <a:pos x="269" y="392"/>
                    </a:cxn>
                    <a:cxn ang="0">
                      <a:pos x="236" y="312"/>
                    </a:cxn>
                    <a:cxn ang="0">
                      <a:pos x="286" y="304"/>
                    </a:cxn>
                    <a:cxn ang="0">
                      <a:pos x="303" y="256"/>
                    </a:cxn>
                    <a:cxn ang="0">
                      <a:pos x="320" y="248"/>
                    </a:cxn>
                    <a:cxn ang="0">
                      <a:pos x="337" y="192"/>
                    </a:cxn>
                    <a:cxn ang="0">
                      <a:pos x="362" y="152"/>
                    </a:cxn>
                    <a:cxn ang="0">
                      <a:pos x="421" y="120"/>
                    </a:cxn>
                    <a:cxn ang="0">
                      <a:pos x="413" y="96"/>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solidFill>
                  <a:srgbClr val="C0C0C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6" name="Freeform 1133"/>
                <p:cNvSpPr>
                  <a:spLocks/>
                </p:cNvSpPr>
                <p:nvPr/>
              </p:nvSpPr>
              <p:spPr bwMode="auto">
                <a:xfrm>
                  <a:off x="3460750" y="5410417"/>
                  <a:ext cx="669509" cy="978050"/>
                </a:xfrm>
                <a:custGeom>
                  <a:avLst/>
                  <a:gdLst/>
                  <a:ahLst/>
                  <a:cxnLst>
                    <a:cxn ang="0">
                      <a:pos x="396" y="88"/>
                    </a:cxn>
                    <a:cxn ang="0">
                      <a:pos x="387" y="64"/>
                    </a:cxn>
                    <a:cxn ang="0">
                      <a:pos x="328" y="56"/>
                    </a:cxn>
                    <a:cxn ang="0">
                      <a:pos x="286" y="40"/>
                    </a:cxn>
                    <a:cxn ang="0">
                      <a:pos x="236" y="32"/>
                    </a:cxn>
                    <a:cxn ang="0">
                      <a:pos x="244" y="8"/>
                    </a:cxn>
                    <a:cxn ang="0">
                      <a:pos x="177" y="8"/>
                    </a:cxn>
                    <a:cxn ang="0">
                      <a:pos x="160" y="112"/>
                    </a:cxn>
                    <a:cxn ang="0">
                      <a:pos x="126" y="208"/>
                    </a:cxn>
                    <a:cxn ang="0">
                      <a:pos x="42" y="304"/>
                    </a:cxn>
                    <a:cxn ang="0">
                      <a:pos x="8" y="368"/>
                    </a:cxn>
                    <a:cxn ang="0">
                      <a:pos x="34" y="384"/>
                    </a:cxn>
                    <a:cxn ang="0">
                      <a:pos x="25" y="408"/>
                    </a:cxn>
                    <a:cxn ang="0">
                      <a:pos x="67" y="416"/>
                    </a:cxn>
                    <a:cxn ang="0">
                      <a:pos x="42" y="512"/>
                    </a:cxn>
                    <a:cxn ang="0">
                      <a:pos x="8" y="576"/>
                    </a:cxn>
                    <a:cxn ang="0">
                      <a:pos x="8" y="592"/>
                    </a:cxn>
                    <a:cxn ang="0">
                      <a:pos x="84" y="600"/>
                    </a:cxn>
                    <a:cxn ang="0">
                      <a:pos x="160" y="608"/>
                    </a:cxn>
                    <a:cxn ang="0">
                      <a:pos x="168" y="576"/>
                    </a:cxn>
                    <a:cxn ang="0">
                      <a:pos x="219" y="520"/>
                    </a:cxn>
                    <a:cxn ang="0">
                      <a:pos x="236" y="496"/>
                    </a:cxn>
                    <a:cxn ang="0">
                      <a:pos x="219" y="456"/>
                    </a:cxn>
                    <a:cxn ang="0">
                      <a:pos x="236" y="416"/>
                    </a:cxn>
                    <a:cxn ang="0">
                      <a:pos x="269" y="400"/>
                    </a:cxn>
                    <a:cxn ang="0">
                      <a:pos x="253" y="376"/>
                    </a:cxn>
                    <a:cxn ang="0">
                      <a:pos x="261" y="312"/>
                    </a:cxn>
                    <a:cxn ang="0">
                      <a:pos x="303" y="288"/>
                    </a:cxn>
                    <a:cxn ang="0">
                      <a:pos x="312" y="256"/>
                    </a:cxn>
                    <a:cxn ang="0">
                      <a:pos x="320" y="224"/>
                    </a:cxn>
                    <a:cxn ang="0">
                      <a:pos x="328" y="168"/>
                    </a:cxn>
                    <a:cxn ang="0">
                      <a:pos x="387" y="136"/>
                    </a:cxn>
                    <a:cxn ang="0">
                      <a:pos x="421" y="112"/>
                    </a:cxn>
                    <a:cxn ang="0">
                      <a:pos x="413" y="96"/>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lnTo>
                        <a:pt x="413" y="96"/>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7" name="Freeform 1134"/>
                <p:cNvSpPr>
                  <a:spLocks/>
                </p:cNvSpPr>
                <p:nvPr/>
              </p:nvSpPr>
              <p:spPr bwMode="auto">
                <a:xfrm>
                  <a:off x="4120303" y="2968666"/>
                  <a:ext cx="627197" cy="647536"/>
                </a:xfrm>
                <a:custGeom>
                  <a:avLst/>
                  <a:gdLst/>
                  <a:ahLst/>
                  <a:cxnLst>
                    <a:cxn ang="0">
                      <a:pos x="363" y="160"/>
                    </a:cxn>
                    <a:cxn ang="0">
                      <a:pos x="354" y="136"/>
                    </a:cxn>
                    <a:cxn ang="0">
                      <a:pos x="329" y="120"/>
                    </a:cxn>
                    <a:cxn ang="0">
                      <a:pos x="295" y="144"/>
                    </a:cxn>
                    <a:cxn ang="0">
                      <a:pos x="262" y="96"/>
                    </a:cxn>
                    <a:cxn ang="0">
                      <a:pos x="278" y="80"/>
                    </a:cxn>
                    <a:cxn ang="0">
                      <a:pos x="278" y="64"/>
                    </a:cxn>
                    <a:cxn ang="0">
                      <a:pos x="312" y="64"/>
                    </a:cxn>
                    <a:cxn ang="0">
                      <a:pos x="321" y="48"/>
                    </a:cxn>
                    <a:cxn ang="0">
                      <a:pos x="329" y="32"/>
                    </a:cxn>
                    <a:cxn ang="0">
                      <a:pos x="346" y="24"/>
                    </a:cxn>
                    <a:cxn ang="0">
                      <a:pos x="354" y="0"/>
                    </a:cxn>
                    <a:cxn ang="0">
                      <a:pos x="329" y="0"/>
                    </a:cxn>
                    <a:cxn ang="0">
                      <a:pos x="304" y="8"/>
                    </a:cxn>
                    <a:cxn ang="0">
                      <a:pos x="262" y="8"/>
                    </a:cxn>
                    <a:cxn ang="0">
                      <a:pos x="253" y="32"/>
                    </a:cxn>
                    <a:cxn ang="0">
                      <a:pos x="219" y="56"/>
                    </a:cxn>
                    <a:cxn ang="0">
                      <a:pos x="219" y="80"/>
                    </a:cxn>
                    <a:cxn ang="0">
                      <a:pos x="186" y="96"/>
                    </a:cxn>
                    <a:cxn ang="0">
                      <a:pos x="127" y="72"/>
                    </a:cxn>
                    <a:cxn ang="0">
                      <a:pos x="93" y="104"/>
                    </a:cxn>
                    <a:cxn ang="0">
                      <a:pos x="110" y="136"/>
                    </a:cxn>
                    <a:cxn ang="0">
                      <a:pos x="76" y="160"/>
                    </a:cxn>
                    <a:cxn ang="0">
                      <a:pos x="110" y="192"/>
                    </a:cxn>
                    <a:cxn ang="0">
                      <a:pos x="152" y="208"/>
                    </a:cxn>
                    <a:cxn ang="0">
                      <a:pos x="144" y="224"/>
                    </a:cxn>
                    <a:cxn ang="0">
                      <a:pos x="118" y="224"/>
                    </a:cxn>
                    <a:cxn ang="0">
                      <a:pos x="102" y="256"/>
                    </a:cxn>
                    <a:cxn ang="0">
                      <a:pos x="51" y="272"/>
                    </a:cxn>
                    <a:cxn ang="0">
                      <a:pos x="51" y="304"/>
                    </a:cxn>
                    <a:cxn ang="0">
                      <a:pos x="9" y="312"/>
                    </a:cxn>
                    <a:cxn ang="0">
                      <a:pos x="26" y="328"/>
                    </a:cxn>
                    <a:cxn ang="0">
                      <a:pos x="0" y="368"/>
                    </a:cxn>
                    <a:cxn ang="0">
                      <a:pos x="26" y="376"/>
                    </a:cxn>
                    <a:cxn ang="0">
                      <a:pos x="26" y="400"/>
                    </a:cxn>
                    <a:cxn ang="0">
                      <a:pos x="59" y="408"/>
                    </a:cxn>
                    <a:cxn ang="0">
                      <a:pos x="160" y="408"/>
                    </a:cxn>
                    <a:cxn ang="0">
                      <a:pos x="228" y="376"/>
                    </a:cxn>
                    <a:cxn ang="0">
                      <a:pos x="287" y="376"/>
                    </a:cxn>
                    <a:cxn ang="0">
                      <a:pos x="329" y="392"/>
                    </a:cxn>
                    <a:cxn ang="0">
                      <a:pos x="329" y="360"/>
                    </a:cxn>
                    <a:cxn ang="0">
                      <a:pos x="354" y="328"/>
                    </a:cxn>
                    <a:cxn ang="0">
                      <a:pos x="371" y="304"/>
                    </a:cxn>
                    <a:cxn ang="0">
                      <a:pos x="388" y="232"/>
                    </a:cxn>
                    <a:cxn ang="0">
                      <a:pos x="380" y="208"/>
                    </a:cxn>
                    <a:cxn ang="0">
                      <a:pos x="371" y="176"/>
                    </a:cxn>
                    <a:cxn ang="0">
                      <a:pos x="396" y="168"/>
                    </a:cxn>
                    <a:cxn ang="0">
                      <a:pos x="380" y="160"/>
                    </a:cxn>
                    <a:cxn ang="0">
                      <a:pos x="363" y="160"/>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8" name="Freeform 1135"/>
                <p:cNvSpPr>
                  <a:spLocks/>
                </p:cNvSpPr>
                <p:nvPr/>
              </p:nvSpPr>
              <p:spPr bwMode="auto">
                <a:xfrm>
                  <a:off x="4491145" y="3036117"/>
                  <a:ext cx="321066" cy="227088"/>
                </a:xfrm>
                <a:custGeom>
                  <a:avLst/>
                  <a:gdLst/>
                  <a:ahLst/>
                  <a:cxnLst>
                    <a:cxn ang="0">
                      <a:pos x="185" y="72"/>
                    </a:cxn>
                    <a:cxn ang="0">
                      <a:pos x="177" y="48"/>
                    </a:cxn>
                    <a:cxn ang="0">
                      <a:pos x="177" y="16"/>
                    </a:cxn>
                    <a:cxn ang="0">
                      <a:pos x="151" y="0"/>
                    </a:cxn>
                    <a:cxn ang="0">
                      <a:pos x="126" y="0"/>
                    </a:cxn>
                    <a:cxn ang="0">
                      <a:pos x="109" y="0"/>
                    </a:cxn>
                    <a:cxn ang="0">
                      <a:pos x="84" y="0"/>
                    </a:cxn>
                    <a:cxn ang="0">
                      <a:pos x="84" y="8"/>
                    </a:cxn>
                    <a:cxn ang="0">
                      <a:pos x="84" y="0"/>
                    </a:cxn>
                    <a:cxn ang="0">
                      <a:pos x="67" y="8"/>
                    </a:cxn>
                    <a:cxn ang="0">
                      <a:pos x="59" y="24"/>
                    </a:cxn>
                    <a:cxn ang="0">
                      <a:pos x="50" y="40"/>
                    </a:cxn>
                    <a:cxn ang="0">
                      <a:pos x="16" y="40"/>
                    </a:cxn>
                    <a:cxn ang="0">
                      <a:pos x="16" y="56"/>
                    </a:cxn>
                    <a:cxn ang="0">
                      <a:pos x="0" y="72"/>
                    </a:cxn>
                    <a:cxn ang="0">
                      <a:pos x="33" y="120"/>
                    </a:cxn>
                    <a:cxn ang="0">
                      <a:pos x="67" y="96"/>
                    </a:cxn>
                    <a:cxn ang="0">
                      <a:pos x="92" y="112"/>
                    </a:cxn>
                    <a:cxn ang="0">
                      <a:pos x="101" y="136"/>
                    </a:cxn>
                    <a:cxn ang="0">
                      <a:pos x="118" y="136"/>
                    </a:cxn>
                    <a:cxn ang="0">
                      <a:pos x="134" y="144"/>
                    </a:cxn>
                    <a:cxn ang="0">
                      <a:pos x="143" y="144"/>
                    </a:cxn>
                    <a:cxn ang="0">
                      <a:pos x="168" y="128"/>
                    </a:cxn>
                    <a:cxn ang="0">
                      <a:pos x="193" y="120"/>
                    </a:cxn>
                    <a:cxn ang="0">
                      <a:pos x="202" y="88"/>
                    </a:cxn>
                    <a:cxn ang="0">
                      <a:pos x="185" y="72"/>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19" name="Freeform 1136"/>
                <p:cNvSpPr>
                  <a:spLocks/>
                </p:cNvSpPr>
                <p:nvPr/>
              </p:nvSpPr>
              <p:spPr bwMode="auto">
                <a:xfrm>
                  <a:off x="4570789" y="2438045"/>
                  <a:ext cx="1057774" cy="1614344"/>
                </a:xfrm>
                <a:custGeom>
                  <a:avLst/>
                  <a:gdLst/>
                  <a:ahLst/>
                  <a:cxnLst>
                    <a:cxn ang="0">
                      <a:pos x="337" y="96"/>
                    </a:cxn>
                    <a:cxn ang="0">
                      <a:pos x="421" y="24"/>
                    </a:cxn>
                    <a:cxn ang="0">
                      <a:pos x="270" y="24"/>
                    </a:cxn>
                    <a:cxn ang="0">
                      <a:pos x="253" y="80"/>
                    </a:cxn>
                    <a:cxn ang="0">
                      <a:pos x="202" y="136"/>
                    </a:cxn>
                    <a:cxn ang="0">
                      <a:pos x="169" y="200"/>
                    </a:cxn>
                    <a:cxn ang="0">
                      <a:pos x="202" y="232"/>
                    </a:cxn>
                    <a:cxn ang="0">
                      <a:pos x="169" y="320"/>
                    </a:cxn>
                    <a:cxn ang="0">
                      <a:pos x="186" y="344"/>
                    </a:cxn>
                    <a:cxn ang="0">
                      <a:pos x="228" y="320"/>
                    </a:cxn>
                    <a:cxn ang="0">
                      <a:pos x="186" y="424"/>
                    </a:cxn>
                    <a:cxn ang="0">
                      <a:pos x="236" y="464"/>
                    </a:cxn>
                    <a:cxn ang="0">
                      <a:pos x="303" y="448"/>
                    </a:cxn>
                    <a:cxn ang="0">
                      <a:pos x="287" y="496"/>
                    </a:cxn>
                    <a:cxn ang="0">
                      <a:pos x="329" y="576"/>
                    </a:cxn>
                    <a:cxn ang="0">
                      <a:pos x="295" y="648"/>
                    </a:cxn>
                    <a:cxn ang="0">
                      <a:pos x="202" y="624"/>
                    </a:cxn>
                    <a:cxn ang="0">
                      <a:pos x="160" y="680"/>
                    </a:cxn>
                    <a:cxn ang="0">
                      <a:pos x="211" y="744"/>
                    </a:cxn>
                    <a:cxn ang="0">
                      <a:pos x="101" y="776"/>
                    </a:cxn>
                    <a:cxn ang="0">
                      <a:pos x="101" y="808"/>
                    </a:cxn>
                    <a:cxn ang="0">
                      <a:pos x="169" y="824"/>
                    </a:cxn>
                    <a:cxn ang="0">
                      <a:pos x="219" y="864"/>
                    </a:cxn>
                    <a:cxn ang="0">
                      <a:pos x="295" y="848"/>
                    </a:cxn>
                    <a:cxn ang="0">
                      <a:pos x="228" y="896"/>
                    </a:cxn>
                    <a:cxn ang="0">
                      <a:pos x="127" y="904"/>
                    </a:cxn>
                    <a:cxn ang="0">
                      <a:pos x="0" y="984"/>
                    </a:cxn>
                    <a:cxn ang="0">
                      <a:pos x="51" y="1016"/>
                    </a:cxn>
                    <a:cxn ang="0">
                      <a:pos x="93" y="976"/>
                    </a:cxn>
                    <a:cxn ang="0">
                      <a:pos x="219" y="960"/>
                    </a:cxn>
                    <a:cxn ang="0">
                      <a:pos x="337" y="984"/>
                    </a:cxn>
                    <a:cxn ang="0">
                      <a:pos x="421" y="968"/>
                    </a:cxn>
                    <a:cxn ang="0">
                      <a:pos x="573" y="968"/>
                    </a:cxn>
                    <a:cxn ang="0">
                      <a:pos x="624" y="928"/>
                    </a:cxn>
                    <a:cxn ang="0">
                      <a:pos x="590" y="872"/>
                    </a:cxn>
                    <a:cxn ang="0">
                      <a:pos x="649" y="840"/>
                    </a:cxn>
                    <a:cxn ang="0">
                      <a:pos x="666" y="760"/>
                    </a:cxn>
                    <a:cxn ang="0">
                      <a:pos x="539" y="728"/>
                    </a:cxn>
                    <a:cxn ang="0">
                      <a:pos x="523" y="632"/>
                    </a:cxn>
                    <a:cxn ang="0">
                      <a:pos x="539" y="576"/>
                    </a:cxn>
                    <a:cxn ang="0">
                      <a:pos x="480" y="512"/>
                    </a:cxn>
                    <a:cxn ang="0">
                      <a:pos x="455" y="392"/>
                    </a:cxn>
                    <a:cxn ang="0">
                      <a:pos x="413" y="344"/>
                    </a:cxn>
                    <a:cxn ang="0">
                      <a:pos x="337" y="320"/>
                    </a:cxn>
                    <a:cxn ang="0">
                      <a:pos x="388" y="280"/>
                    </a:cxn>
                    <a:cxn ang="0">
                      <a:pos x="447" y="224"/>
                    </a:cxn>
                    <a:cxn ang="0">
                      <a:pos x="489" y="144"/>
                    </a:cxn>
                    <a:cxn ang="0">
                      <a:pos x="379" y="120"/>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0" name="Freeform 1137"/>
                <p:cNvSpPr>
                  <a:spLocks/>
                </p:cNvSpPr>
                <p:nvPr/>
              </p:nvSpPr>
              <p:spPr bwMode="auto">
                <a:xfrm>
                  <a:off x="4491145" y="3036117"/>
                  <a:ext cx="321066" cy="227088"/>
                </a:xfrm>
                <a:custGeom>
                  <a:avLst/>
                  <a:gdLst/>
                  <a:ahLst/>
                  <a:cxnLst>
                    <a:cxn ang="0">
                      <a:pos x="185" y="72"/>
                    </a:cxn>
                    <a:cxn ang="0">
                      <a:pos x="177" y="48"/>
                    </a:cxn>
                    <a:cxn ang="0">
                      <a:pos x="177" y="16"/>
                    </a:cxn>
                    <a:cxn ang="0">
                      <a:pos x="151" y="0"/>
                    </a:cxn>
                    <a:cxn ang="0">
                      <a:pos x="126" y="0"/>
                    </a:cxn>
                    <a:cxn ang="0">
                      <a:pos x="109" y="0"/>
                    </a:cxn>
                    <a:cxn ang="0">
                      <a:pos x="84" y="0"/>
                    </a:cxn>
                    <a:cxn ang="0">
                      <a:pos x="84" y="8"/>
                    </a:cxn>
                    <a:cxn ang="0">
                      <a:pos x="84" y="0"/>
                    </a:cxn>
                    <a:cxn ang="0">
                      <a:pos x="67" y="8"/>
                    </a:cxn>
                    <a:cxn ang="0">
                      <a:pos x="59" y="24"/>
                    </a:cxn>
                    <a:cxn ang="0">
                      <a:pos x="50" y="40"/>
                    </a:cxn>
                    <a:cxn ang="0">
                      <a:pos x="16" y="40"/>
                    </a:cxn>
                    <a:cxn ang="0">
                      <a:pos x="16" y="56"/>
                    </a:cxn>
                    <a:cxn ang="0">
                      <a:pos x="0" y="72"/>
                    </a:cxn>
                    <a:cxn ang="0">
                      <a:pos x="33" y="120"/>
                    </a:cxn>
                    <a:cxn ang="0">
                      <a:pos x="67" y="96"/>
                    </a:cxn>
                    <a:cxn ang="0">
                      <a:pos x="92" y="112"/>
                    </a:cxn>
                    <a:cxn ang="0">
                      <a:pos x="101" y="136"/>
                    </a:cxn>
                    <a:cxn ang="0">
                      <a:pos x="118" y="136"/>
                    </a:cxn>
                    <a:cxn ang="0">
                      <a:pos x="134" y="144"/>
                    </a:cxn>
                    <a:cxn ang="0">
                      <a:pos x="143" y="144"/>
                    </a:cxn>
                    <a:cxn ang="0">
                      <a:pos x="143" y="144"/>
                    </a:cxn>
                    <a:cxn ang="0">
                      <a:pos x="168" y="128"/>
                    </a:cxn>
                    <a:cxn ang="0">
                      <a:pos x="193" y="120"/>
                    </a:cxn>
                    <a:cxn ang="0">
                      <a:pos x="202" y="88"/>
                    </a:cxn>
                    <a:cxn ang="0">
                      <a:pos x="185" y="72"/>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43" y="144"/>
                      </a:lnTo>
                      <a:lnTo>
                        <a:pt x="168" y="128"/>
                      </a:lnTo>
                      <a:lnTo>
                        <a:pt x="193" y="120"/>
                      </a:lnTo>
                      <a:lnTo>
                        <a:pt x="202" y="88"/>
                      </a:lnTo>
                      <a:lnTo>
                        <a:pt x="185" y="72"/>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1" name="Freeform 1138"/>
                <p:cNvSpPr>
                  <a:spLocks/>
                </p:cNvSpPr>
                <p:nvPr/>
              </p:nvSpPr>
              <p:spPr bwMode="auto">
                <a:xfrm>
                  <a:off x="4570789" y="2438045"/>
                  <a:ext cx="1057774" cy="1614344"/>
                </a:xfrm>
                <a:custGeom>
                  <a:avLst/>
                  <a:gdLst/>
                  <a:ahLst/>
                  <a:cxnLst>
                    <a:cxn ang="0">
                      <a:pos x="337" y="96"/>
                    </a:cxn>
                    <a:cxn ang="0">
                      <a:pos x="421" y="24"/>
                    </a:cxn>
                    <a:cxn ang="0">
                      <a:pos x="270" y="24"/>
                    </a:cxn>
                    <a:cxn ang="0">
                      <a:pos x="253" y="80"/>
                    </a:cxn>
                    <a:cxn ang="0">
                      <a:pos x="202" y="136"/>
                    </a:cxn>
                    <a:cxn ang="0">
                      <a:pos x="169" y="200"/>
                    </a:cxn>
                    <a:cxn ang="0">
                      <a:pos x="202" y="232"/>
                    </a:cxn>
                    <a:cxn ang="0">
                      <a:pos x="169" y="320"/>
                    </a:cxn>
                    <a:cxn ang="0">
                      <a:pos x="186" y="344"/>
                    </a:cxn>
                    <a:cxn ang="0">
                      <a:pos x="228" y="320"/>
                    </a:cxn>
                    <a:cxn ang="0">
                      <a:pos x="186" y="424"/>
                    </a:cxn>
                    <a:cxn ang="0">
                      <a:pos x="236" y="464"/>
                    </a:cxn>
                    <a:cxn ang="0">
                      <a:pos x="303" y="448"/>
                    </a:cxn>
                    <a:cxn ang="0">
                      <a:pos x="287" y="496"/>
                    </a:cxn>
                    <a:cxn ang="0">
                      <a:pos x="329" y="576"/>
                    </a:cxn>
                    <a:cxn ang="0">
                      <a:pos x="295" y="648"/>
                    </a:cxn>
                    <a:cxn ang="0">
                      <a:pos x="202" y="624"/>
                    </a:cxn>
                    <a:cxn ang="0">
                      <a:pos x="160" y="680"/>
                    </a:cxn>
                    <a:cxn ang="0">
                      <a:pos x="211" y="744"/>
                    </a:cxn>
                    <a:cxn ang="0">
                      <a:pos x="101" y="776"/>
                    </a:cxn>
                    <a:cxn ang="0">
                      <a:pos x="101" y="808"/>
                    </a:cxn>
                    <a:cxn ang="0">
                      <a:pos x="169" y="824"/>
                    </a:cxn>
                    <a:cxn ang="0">
                      <a:pos x="219" y="864"/>
                    </a:cxn>
                    <a:cxn ang="0">
                      <a:pos x="295" y="848"/>
                    </a:cxn>
                    <a:cxn ang="0">
                      <a:pos x="228" y="896"/>
                    </a:cxn>
                    <a:cxn ang="0">
                      <a:pos x="127" y="904"/>
                    </a:cxn>
                    <a:cxn ang="0">
                      <a:pos x="0" y="984"/>
                    </a:cxn>
                    <a:cxn ang="0">
                      <a:pos x="51" y="1016"/>
                    </a:cxn>
                    <a:cxn ang="0">
                      <a:pos x="93" y="976"/>
                    </a:cxn>
                    <a:cxn ang="0">
                      <a:pos x="219" y="960"/>
                    </a:cxn>
                    <a:cxn ang="0">
                      <a:pos x="337" y="984"/>
                    </a:cxn>
                    <a:cxn ang="0">
                      <a:pos x="421" y="968"/>
                    </a:cxn>
                    <a:cxn ang="0">
                      <a:pos x="573" y="968"/>
                    </a:cxn>
                    <a:cxn ang="0">
                      <a:pos x="624" y="928"/>
                    </a:cxn>
                    <a:cxn ang="0">
                      <a:pos x="590" y="872"/>
                    </a:cxn>
                    <a:cxn ang="0">
                      <a:pos x="649" y="840"/>
                    </a:cxn>
                    <a:cxn ang="0">
                      <a:pos x="666" y="760"/>
                    </a:cxn>
                    <a:cxn ang="0">
                      <a:pos x="539" y="728"/>
                    </a:cxn>
                    <a:cxn ang="0">
                      <a:pos x="523" y="632"/>
                    </a:cxn>
                    <a:cxn ang="0">
                      <a:pos x="539" y="576"/>
                    </a:cxn>
                    <a:cxn ang="0">
                      <a:pos x="480" y="512"/>
                    </a:cxn>
                    <a:cxn ang="0">
                      <a:pos x="455" y="392"/>
                    </a:cxn>
                    <a:cxn ang="0">
                      <a:pos x="413" y="344"/>
                    </a:cxn>
                    <a:cxn ang="0">
                      <a:pos x="337" y="320"/>
                    </a:cxn>
                    <a:cxn ang="0">
                      <a:pos x="388" y="280"/>
                    </a:cxn>
                    <a:cxn ang="0">
                      <a:pos x="447" y="224"/>
                    </a:cxn>
                    <a:cxn ang="0">
                      <a:pos x="489" y="144"/>
                    </a:cxn>
                    <a:cxn ang="0">
                      <a:pos x="379" y="120"/>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2" name="Freeform 1139"/>
                <p:cNvSpPr>
                  <a:spLocks/>
                </p:cNvSpPr>
                <p:nvPr/>
              </p:nvSpPr>
              <p:spPr bwMode="auto">
                <a:xfrm>
                  <a:off x="3595149" y="1142973"/>
                  <a:ext cx="933330" cy="672269"/>
                </a:xfrm>
                <a:custGeom>
                  <a:avLst/>
                  <a:gdLst/>
                  <a:ahLst/>
                  <a:cxnLst>
                    <a:cxn ang="0">
                      <a:pos x="101" y="320"/>
                    </a:cxn>
                    <a:cxn ang="0">
                      <a:pos x="135" y="384"/>
                    </a:cxn>
                    <a:cxn ang="0">
                      <a:pos x="202" y="424"/>
                    </a:cxn>
                    <a:cxn ang="0">
                      <a:pos x="253" y="424"/>
                    </a:cxn>
                    <a:cxn ang="0">
                      <a:pos x="287" y="416"/>
                    </a:cxn>
                    <a:cxn ang="0">
                      <a:pos x="346" y="424"/>
                    </a:cxn>
                    <a:cxn ang="0">
                      <a:pos x="430" y="392"/>
                    </a:cxn>
                    <a:cxn ang="0">
                      <a:pos x="463" y="400"/>
                    </a:cxn>
                    <a:cxn ang="0">
                      <a:pos x="506" y="376"/>
                    </a:cxn>
                    <a:cxn ang="0">
                      <a:pos x="556" y="352"/>
                    </a:cxn>
                    <a:cxn ang="0">
                      <a:pos x="590" y="272"/>
                    </a:cxn>
                    <a:cxn ang="0">
                      <a:pos x="565" y="256"/>
                    </a:cxn>
                    <a:cxn ang="0">
                      <a:pos x="556" y="224"/>
                    </a:cxn>
                    <a:cxn ang="0">
                      <a:pos x="565" y="192"/>
                    </a:cxn>
                    <a:cxn ang="0">
                      <a:pos x="573" y="160"/>
                    </a:cxn>
                    <a:cxn ang="0">
                      <a:pos x="531" y="160"/>
                    </a:cxn>
                    <a:cxn ang="0">
                      <a:pos x="506" y="120"/>
                    </a:cxn>
                    <a:cxn ang="0">
                      <a:pos x="480" y="144"/>
                    </a:cxn>
                    <a:cxn ang="0">
                      <a:pos x="472" y="160"/>
                    </a:cxn>
                    <a:cxn ang="0">
                      <a:pos x="447" y="152"/>
                    </a:cxn>
                    <a:cxn ang="0">
                      <a:pos x="413" y="160"/>
                    </a:cxn>
                    <a:cxn ang="0">
                      <a:pos x="405" y="128"/>
                    </a:cxn>
                    <a:cxn ang="0">
                      <a:pos x="379" y="128"/>
                    </a:cxn>
                    <a:cxn ang="0">
                      <a:pos x="371" y="152"/>
                    </a:cxn>
                    <a:cxn ang="0">
                      <a:pos x="354" y="112"/>
                    </a:cxn>
                    <a:cxn ang="0">
                      <a:pos x="312" y="120"/>
                    </a:cxn>
                    <a:cxn ang="0">
                      <a:pos x="295" y="144"/>
                    </a:cxn>
                    <a:cxn ang="0">
                      <a:pos x="278" y="144"/>
                    </a:cxn>
                    <a:cxn ang="0">
                      <a:pos x="270" y="88"/>
                    </a:cxn>
                    <a:cxn ang="0">
                      <a:pos x="253" y="96"/>
                    </a:cxn>
                    <a:cxn ang="0">
                      <a:pos x="244" y="152"/>
                    </a:cxn>
                    <a:cxn ang="0">
                      <a:pos x="228" y="152"/>
                    </a:cxn>
                    <a:cxn ang="0">
                      <a:pos x="219" y="128"/>
                    </a:cxn>
                    <a:cxn ang="0">
                      <a:pos x="177" y="160"/>
                    </a:cxn>
                    <a:cxn ang="0">
                      <a:pos x="185" y="112"/>
                    </a:cxn>
                    <a:cxn ang="0">
                      <a:pos x="211" y="88"/>
                    </a:cxn>
                    <a:cxn ang="0">
                      <a:pos x="185" y="16"/>
                    </a:cxn>
                    <a:cxn ang="0">
                      <a:pos x="143" y="0"/>
                    </a:cxn>
                    <a:cxn ang="0">
                      <a:pos x="152" y="64"/>
                    </a:cxn>
                    <a:cxn ang="0">
                      <a:pos x="118" y="16"/>
                    </a:cxn>
                    <a:cxn ang="0">
                      <a:pos x="93" y="32"/>
                    </a:cxn>
                    <a:cxn ang="0">
                      <a:pos x="76" y="48"/>
                    </a:cxn>
                    <a:cxn ang="0">
                      <a:pos x="93" y="64"/>
                    </a:cxn>
                    <a:cxn ang="0">
                      <a:pos x="59" y="48"/>
                    </a:cxn>
                    <a:cxn ang="0">
                      <a:pos x="51" y="64"/>
                    </a:cxn>
                    <a:cxn ang="0">
                      <a:pos x="25" y="64"/>
                    </a:cxn>
                    <a:cxn ang="0">
                      <a:pos x="42" y="88"/>
                    </a:cxn>
                    <a:cxn ang="0">
                      <a:pos x="101" y="96"/>
                    </a:cxn>
                    <a:cxn ang="0">
                      <a:pos x="143" y="128"/>
                    </a:cxn>
                    <a:cxn ang="0">
                      <a:pos x="110" y="144"/>
                    </a:cxn>
                    <a:cxn ang="0">
                      <a:pos x="126" y="160"/>
                    </a:cxn>
                    <a:cxn ang="0">
                      <a:pos x="143" y="176"/>
                    </a:cxn>
                    <a:cxn ang="0">
                      <a:pos x="126" y="184"/>
                    </a:cxn>
                    <a:cxn ang="0">
                      <a:pos x="8" y="144"/>
                    </a:cxn>
                    <a:cxn ang="0">
                      <a:pos x="0" y="168"/>
                    </a:cxn>
                    <a:cxn ang="0">
                      <a:pos x="93" y="192"/>
                    </a:cxn>
                    <a:cxn ang="0">
                      <a:pos x="84" y="216"/>
                    </a:cxn>
                    <a:cxn ang="0">
                      <a:pos x="84" y="256"/>
                    </a:cxn>
                    <a:cxn ang="0">
                      <a:pos x="67" y="280"/>
                    </a:cxn>
                    <a:cxn ang="0">
                      <a:pos x="34" y="280"/>
                    </a:cxn>
                    <a:cxn ang="0">
                      <a:pos x="17" y="296"/>
                    </a:cxn>
                    <a:cxn ang="0">
                      <a:pos x="101" y="320"/>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solidFill>
                  <a:srgbClr val="3333CC"/>
                </a:solidFill>
                <a:ln w="9525">
                  <a:noFill/>
                  <a:round/>
                  <a:headEnd/>
                  <a:tailEnd/>
                </a:ln>
              </p:spPr>
              <p:txBody>
                <a:bodyPr/>
                <a:lstStyle/>
                <a:p>
                  <a:pPr>
                    <a:defRPr/>
                  </a:pPr>
                  <a:endParaRPr lang="en-GB" dirty="0">
                    <a:solidFill>
                      <a:srgbClr val="3333CC"/>
                    </a:solidFill>
                    <a:effectLst>
                      <a:outerShdw blurRad="38100" dist="38100" dir="2700000" algn="tl">
                        <a:srgbClr val="000000">
                          <a:alpha val="43137"/>
                        </a:srgbClr>
                      </a:outerShdw>
                    </a:effectLst>
                  </a:endParaRPr>
                </a:p>
              </p:txBody>
            </p:sp>
            <p:sp>
              <p:nvSpPr>
                <p:cNvPr id="123" name="Freeform 1140"/>
                <p:cNvSpPr>
                  <a:spLocks/>
                </p:cNvSpPr>
                <p:nvPr/>
              </p:nvSpPr>
              <p:spPr bwMode="auto">
                <a:xfrm>
                  <a:off x="6671401" y="3150786"/>
                  <a:ext cx="104533" cy="101177"/>
                </a:xfrm>
                <a:custGeom>
                  <a:avLst/>
                  <a:gdLst/>
                  <a:ahLst/>
                  <a:cxnLst>
                    <a:cxn ang="0">
                      <a:pos x="0" y="24"/>
                    </a:cxn>
                    <a:cxn ang="0">
                      <a:pos x="17" y="56"/>
                    </a:cxn>
                    <a:cxn ang="0">
                      <a:pos x="51" y="64"/>
                    </a:cxn>
                    <a:cxn ang="0">
                      <a:pos x="67" y="48"/>
                    </a:cxn>
                    <a:cxn ang="0">
                      <a:pos x="59" y="0"/>
                    </a:cxn>
                    <a:cxn ang="0">
                      <a:pos x="0" y="8"/>
                    </a:cxn>
                    <a:cxn ang="0">
                      <a:pos x="0" y="24"/>
                    </a:cxn>
                  </a:cxnLst>
                  <a:rect l="0" t="0" r="r" b="b"/>
                  <a:pathLst>
                    <a:path w="67" h="64">
                      <a:moveTo>
                        <a:pt x="0" y="24"/>
                      </a:moveTo>
                      <a:lnTo>
                        <a:pt x="17" y="56"/>
                      </a:lnTo>
                      <a:lnTo>
                        <a:pt x="51" y="64"/>
                      </a:lnTo>
                      <a:lnTo>
                        <a:pt x="67" y="48"/>
                      </a:lnTo>
                      <a:lnTo>
                        <a:pt x="59" y="0"/>
                      </a:lnTo>
                      <a:lnTo>
                        <a:pt x="0" y="8"/>
                      </a:lnTo>
                      <a:lnTo>
                        <a:pt x="0" y="24"/>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4" name="Freeform 1141"/>
                <p:cNvSpPr>
                  <a:spLocks/>
                </p:cNvSpPr>
                <p:nvPr/>
              </p:nvSpPr>
              <p:spPr bwMode="auto">
                <a:xfrm>
                  <a:off x="3595149" y="1142973"/>
                  <a:ext cx="933330" cy="672269"/>
                </a:xfrm>
                <a:custGeom>
                  <a:avLst/>
                  <a:gdLst/>
                  <a:ahLst/>
                  <a:cxnLst>
                    <a:cxn ang="0">
                      <a:pos x="101" y="320"/>
                    </a:cxn>
                    <a:cxn ang="0">
                      <a:pos x="135" y="384"/>
                    </a:cxn>
                    <a:cxn ang="0">
                      <a:pos x="202" y="424"/>
                    </a:cxn>
                    <a:cxn ang="0">
                      <a:pos x="253" y="424"/>
                    </a:cxn>
                    <a:cxn ang="0">
                      <a:pos x="287" y="416"/>
                    </a:cxn>
                    <a:cxn ang="0">
                      <a:pos x="346" y="424"/>
                    </a:cxn>
                    <a:cxn ang="0">
                      <a:pos x="430" y="392"/>
                    </a:cxn>
                    <a:cxn ang="0">
                      <a:pos x="463" y="400"/>
                    </a:cxn>
                    <a:cxn ang="0">
                      <a:pos x="506" y="376"/>
                    </a:cxn>
                    <a:cxn ang="0">
                      <a:pos x="556" y="352"/>
                    </a:cxn>
                    <a:cxn ang="0">
                      <a:pos x="590" y="272"/>
                    </a:cxn>
                    <a:cxn ang="0">
                      <a:pos x="565" y="256"/>
                    </a:cxn>
                    <a:cxn ang="0">
                      <a:pos x="556" y="224"/>
                    </a:cxn>
                    <a:cxn ang="0">
                      <a:pos x="565" y="192"/>
                    </a:cxn>
                    <a:cxn ang="0">
                      <a:pos x="573" y="160"/>
                    </a:cxn>
                    <a:cxn ang="0">
                      <a:pos x="531" y="160"/>
                    </a:cxn>
                    <a:cxn ang="0">
                      <a:pos x="506" y="120"/>
                    </a:cxn>
                    <a:cxn ang="0">
                      <a:pos x="480" y="144"/>
                    </a:cxn>
                    <a:cxn ang="0">
                      <a:pos x="472" y="160"/>
                    </a:cxn>
                    <a:cxn ang="0">
                      <a:pos x="447" y="152"/>
                    </a:cxn>
                    <a:cxn ang="0">
                      <a:pos x="413" y="160"/>
                    </a:cxn>
                    <a:cxn ang="0">
                      <a:pos x="405" y="128"/>
                    </a:cxn>
                    <a:cxn ang="0">
                      <a:pos x="379" y="128"/>
                    </a:cxn>
                    <a:cxn ang="0">
                      <a:pos x="371" y="152"/>
                    </a:cxn>
                    <a:cxn ang="0">
                      <a:pos x="354" y="112"/>
                    </a:cxn>
                    <a:cxn ang="0">
                      <a:pos x="312" y="120"/>
                    </a:cxn>
                    <a:cxn ang="0">
                      <a:pos x="295" y="144"/>
                    </a:cxn>
                    <a:cxn ang="0">
                      <a:pos x="278" y="144"/>
                    </a:cxn>
                    <a:cxn ang="0">
                      <a:pos x="270" y="88"/>
                    </a:cxn>
                    <a:cxn ang="0">
                      <a:pos x="253" y="96"/>
                    </a:cxn>
                    <a:cxn ang="0">
                      <a:pos x="244" y="152"/>
                    </a:cxn>
                    <a:cxn ang="0">
                      <a:pos x="228" y="152"/>
                    </a:cxn>
                    <a:cxn ang="0">
                      <a:pos x="219" y="128"/>
                    </a:cxn>
                    <a:cxn ang="0">
                      <a:pos x="177" y="160"/>
                    </a:cxn>
                    <a:cxn ang="0">
                      <a:pos x="185" y="112"/>
                    </a:cxn>
                    <a:cxn ang="0">
                      <a:pos x="211" y="88"/>
                    </a:cxn>
                    <a:cxn ang="0">
                      <a:pos x="185" y="16"/>
                    </a:cxn>
                    <a:cxn ang="0">
                      <a:pos x="143" y="0"/>
                    </a:cxn>
                    <a:cxn ang="0">
                      <a:pos x="152" y="64"/>
                    </a:cxn>
                    <a:cxn ang="0">
                      <a:pos x="118" y="16"/>
                    </a:cxn>
                    <a:cxn ang="0">
                      <a:pos x="93" y="32"/>
                    </a:cxn>
                    <a:cxn ang="0">
                      <a:pos x="76" y="48"/>
                    </a:cxn>
                    <a:cxn ang="0">
                      <a:pos x="93" y="64"/>
                    </a:cxn>
                    <a:cxn ang="0">
                      <a:pos x="59" y="48"/>
                    </a:cxn>
                    <a:cxn ang="0">
                      <a:pos x="51" y="64"/>
                    </a:cxn>
                    <a:cxn ang="0">
                      <a:pos x="25" y="64"/>
                    </a:cxn>
                    <a:cxn ang="0">
                      <a:pos x="42" y="88"/>
                    </a:cxn>
                    <a:cxn ang="0">
                      <a:pos x="101" y="96"/>
                    </a:cxn>
                    <a:cxn ang="0">
                      <a:pos x="143" y="128"/>
                    </a:cxn>
                    <a:cxn ang="0">
                      <a:pos x="110" y="144"/>
                    </a:cxn>
                    <a:cxn ang="0">
                      <a:pos x="126" y="160"/>
                    </a:cxn>
                    <a:cxn ang="0">
                      <a:pos x="143" y="176"/>
                    </a:cxn>
                    <a:cxn ang="0">
                      <a:pos x="126" y="184"/>
                    </a:cxn>
                    <a:cxn ang="0">
                      <a:pos x="8" y="144"/>
                    </a:cxn>
                    <a:cxn ang="0">
                      <a:pos x="0" y="168"/>
                    </a:cxn>
                    <a:cxn ang="0">
                      <a:pos x="93" y="192"/>
                    </a:cxn>
                    <a:cxn ang="0">
                      <a:pos x="84" y="216"/>
                    </a:cxn>
                    <a:cxn ang="0">
                      <a:pos x="84" y="256"/>
                    </a:cxn>
                    <a:cxn ang="0">
                      <a:pos x="67" y="280"/>
                    </a:cxn>
                    <a:cxn ang="0">
                      <a:pos x="34" y="280"/>
                    </a:cxn>
                    <a:cxn ang="0">
                      <a:pos x="17" y="296"/>
                    </a:cxn>
                    <a:cxn ang="0">
                      <a:pos x="101" y="320"/>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5" name="Freeform 1142"/>
                <p:cNvSpPr>
                  <a:spLocks/>
                </p:cNvSpPr>
                <p:nvPr/>
              </p:nvSpPr>
              <p:spPr bwMode="auto">
                <a:xfrm>
                  <a:off x="6671401" y="3150786"/>
                  <a:ext cx="104533" cy="101177"/>
                </a:xfrm>
                <a:custGeom>
                  <a:avLst/>
                  <a:gdLst/>
                  <a:ahLst/>
                  <a:cxnLst>
                    <a:cxn ang="0">
                      <a:pos x="0" y="24"/>
                    </a:cxn>
                    <a:cxn ang="0">
                      <a:pos x="17" y="56"/>
                    </a:cxn>
                    <a:cxn ang="0">
                      <a:pos x="51" y="64"/>
                    </a:cxn>
                    <a:cxn ang="0">
                      <a:pos x="67" y="48"/>
                    </a:cxn>
                    <a:cxn ang="0">
                      <a:pos x="59" y="0"/>
                    </a:cxn>
                    <a:cxn ang="0">
                      <a:pos x="0" y="8"/>
                    </a:cxn>
                  </a:cxnLst>
                  <a:rect l="0" t="0" r="r" b="b"/>
                  <a:pathLst>
                    <a:path w="67" h="64">
                      <a:moveTo>
                        <a:pt x="0" y="24"/>
                      </a:moveTo>
                      <a:lnTo>
                        <a:pt x="17" y="56"/>
                      </a:lnTo>
                      <a:lnTo>
                        <a:pt x="51" y="64"/>
                      </a:lnTo>
                      <a:lnTo>
                        <a:pt x="67" y="48"/>
                      </a:lnTo>
                      <a:lnTo>
                        <a:pt x="59" y="0"/>
                      </a:lnTo>
                      <a:lnTo>
                        <a:pt x="0" y="8"/>
                      </a:lnTo>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6" name="Freeform 1143"/>
                <p:cNvSpPr>
                  <a:spLocks/>
                </p:cNvSpPr>
                <p:nvPr/>
              </p:nvSpPr>
              <p:spPr bwMode="auto">
                <a:xfrm>
                  <a:off x="6671401" y="3150786"/>
                  <a:ext cx="104533" cy="101177"/>
                </a:xfrm>
                <a:custGeom>
                  <a:avLst/>
                  <a:gdLst/>
                  <a:ahLst/>
                  <a:cxnLst>
                    <a:cxn ang="0">
                      <a:pos x="0" y="24"/>
                    </a:cxn>
                    <a:cxn ang="0">
                      <a:pos x="17" y="56"/>
                    </a:cxn>
                    <a:cxn ang="0">
                      <a:pos x="51" y="64"/>
                    </a:cxn>
                    <a:cxn ang="0">
                      <a:pos x="67" y="48"/>
                    </a:cxn>
                    <a:cxn ang="0">
                      <a:pos x="59" y="0"/>
                    </a:cxn>
                    <a:cxn ang="0">
                      <a:pos x="0" y="8"/>
                    </a:cxn>
                  </a:cxnLst>
                  <a:rect l="0" t="0" r="r" b="b"/>
                  <a:pathLst>
                    <a:path w="67" h="64">
                      <a:moveTo>
                        <a:pt x="0" y="24"/>
                      </a:moveTo>
                      <a:lnTo>
                        <a:pt x="17" y="56"/>
                      </a:lnTo>
                      <a:lnTo>
                        <a:pt x="51" y="64"/>
                      </a:lnTo>
                      <a:lnTo>
                        <a:pt x="67" y="48"/>
                      </a:lnTo>
                      <a:lnTo>
                        <a:pt x="59" y="0"/>
                      </a:lnTo>
                      <a:lnTo>
                        <a:pt x="0" y="8"/>
                      </a:lnTo>
                    </a:path>
                  </a:pathLst>
                </a:custGeom>
                <a:solidFill>
                  <a:schemeClr val="bg1"/>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7" name="Freeform 1144"/>
                <p:cNvSpPr>
                  <a:spLocks/>
                </p:cNvSpPr>
                <p:nvPr/>
              </p:nvSpPr>
              <p:spPr bwMode="auto">
                <a:xfrm>
                  <a:off x="6818246" y="3047360"/>
                  <a:ext cx="174221" cy="281048"/>
                </a:xfrm>
                <a:custGeom>
                  <a:avLst/>
                  <a:gdLst/>
                  <a:ahLst/>
                  <a:cxnLst>
                    <a:cxn ang="0">
                      <a:pos x="0" y="168"/>
                    </a:cxn>
                    <a:cxn ang="0">
                      <a:pos x="50" y="176"/>
                    </a:cxn>
                    <a:cxn ang="0">
                      <a:pos x="76" y="144"/>
                    </a:cxn>
                    <a:cxn ang="0">
                      <a:pos x="76" y="112"/>
                    </a:cxn>
                    <a:cxn ang="0">
                      <a:pos x="109" y="96"/>
                    </a:cxn>
                    <a:cxn ang="0">
                      <a:pos x="92" y="72"/>
                    </a:cxn>
                    <a:cxn ang="0">
                      <a:pos x="109" y="64"/>
                    </a:cxn>
                    <a:cxn ang="0">
                      <a:pos x="101" y="8"/>
                    </a:cxn>
                    <a:cxn ang="0">
                      <a:pos x="84" y="0"/>
                    </a:cxn>
                    <a:cxn ang="0">
                      <a:pos x="67" y="16"/>
                    </a:cxn>
                    <a:cxn ang="0">
                      <a:pos x="59" y="48"/>
                    </a:cxn>
                    <a:cxn ang="0">
                      <a:pos x="42" y="16"/>
                    </a:cxn>
                    <a:cxn ang="0">
                      <a:pos x="8" y="40"/>
                    </a:cxn>
                    <a:cxn ang="0">
                      <a:pos x="0" y="48"/>
                    </a:cxn>
                    <a:cxn ang="0">
                      <a:pos x="8" y="72"/>
                    </a:cxn>
                    <a:cxn ang="0">
                      <a:pos x="42" y="88"/>
                    </a:cxn>
                    <a:cxn ang="0">
                      <a:pos x="50" y="112"/>
                    </a:cxn>
                    <a:cxn ang="0">
                      <a:pos x="33" y="144"/>
                    </a:cxn>
                    <a:cxn ang="0">
                      <a:pos x="8" y="136"/>
                    </a:cxn>
                    <a:cxn ang="0">
                      <a:pos x="0" y="168"/>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8" name="Freeform 1146"/>
                <p:cNvSpPr>
                  <a:spLocks/>
                </p:cNvSpPr>
                <p:nvPr/>
              </p:nvSpPr>
              <p:spPr bwMode="auto">
                <a:xfrm>
                  <a:off x="6818246" y="3047360"/>
                  <a:ext cx="174221" cy="281048"/>
                </a:xfrm>
                <a:custGeom>
                  <a:avLst/>
                  <a:gdLst/>
                  <a:ahLst/>
                  <a:cxnLst>
                    <a:cxn ang="0">
                      <a:pos x="0" y="168"/>
                    </a:cxn>
                    <a:cxn ang="0">
                      <a:pos x="50" y="176"/>
                    </a:cxn>
                    <a:cxn ang="0">
                      <a:pos x="76" y="144"/>
                    </a:cxn>
                    <a:cxn ang="0">
                      <a:pos x="76" y="112"/>
                    </a:cxn>
                    <a:cxn ang="0">
                      <a:pos x="109" y="96"/>
                    </a:cxn>
                    <a:cxn ang="0">
                      <a:pos x="92" y="72"/>
                    </a:cxn>
                    <a:cxn ang="0">
                      <a:pos x="109" y="64"/>
                    </a:cxn>
                    <a:cxn ang="0">
                      <a:pos x="101" y="8"/>
                    </a:cxn>
                    <a:cxn ang="0">
                      <a:pos x="84" y="0"/>
                    </a:cxn>
                    <a:cxn ang="0">
                      <a:pos x="67" y="16"/>
                    </a:cxn>
                    <a:cxn ang="0">
                      <a:pos x="59" y="48"/>
                    </a:cxn>
                    <a:cxn ang="0">
                      <a:pos x="42" y="16"/>
                    </a:cxn>
                    <a:cxn ang="0">
                      <a:pos x="8" y="40"/>
                    </a:cxn>
                    <a:cxn ang="0">
                      <a:pos x="0" y="48"/>
                    </a:cxn>
                    <a:cxn ang="0">
                      <a:pos x="8" y="72"/>
                    </a:cxn>
                    <a:cxn ang="0">
                      <a:pos x="42" y="88"/>
                    </a:cxn>
                    <a:cxn ang="0">
                      <a:pos x="50" y="112"/>
                    </a:cxn>
                    <a:cxn ang="0">
                      <a:pos x="33" y="144"/>
                    </a:cxn>
                    <a:cxn ang="0">
                      <a:pos x="8" y="136"/>
                    </a:cxn>
                    <a:cxn ang="0">
                      <a:pos x="0" y="168"/>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29" name="Freeform 1151"/>
                <p:cNvSpPr>
                  <a:spLocks/>
                </p:cNvSpPr>
                <p:nvPr/>
              </p:nvSpPr>
              <p:spPr bwMode="auto">
                <a:xfrm>
                  <a:off x="6405092" y="5893822"/>
                  <a:ext cx="266309" cy="456423"/>
                </a:xfrm>
                <a:custGeom>
                  <a:avLst/>
                  <a:gdLst/>
                  <a:ahLst/>
                  <a:cxnLst>
                    <a:cxn ang="0">
                      <a:pos x="0" y="40"/>
                    </a:cxn>
                    <a:cxn ang="0">
                      <a:pos x="33" y="48"/>
                    </a:cxn>
                    <a:cxn ang="0">
                      <a:pos x="59" y="40"/>
                    </a:cxn>
                    <a:cxn ang="0">
                      <a:pos x="101" y="8"/>
                    </a:cxn>
                    <a:cxn ang="0">
                      <a:pos x="109" y="0"/>
                    </a:cxn>
                    <a:cxn ang="0">
                      <a:pos x="143" y="16"/>
                    </a:cxn>
                    <a:cxn ang="0">
                      <a:pos x="143" y="32"/>
                    </a:cxn>
                    <a:cxn ang="0">
                      <a:pos x="168" y="96"/>
                    </a:cxn>
                    <a:cxn ang="0">
                      <a:pos x="151" y="120"/>
                    </a:cxn>
                    <a:cxn ang="0">
                      <a:pos x="168" y="152"/>
                    </a:cxn>
                    <a:cxn ang="0">
                      <a:pos x="143" y="256"/>
                    </a:cxn>
                    <a:cxn ang="0">
                      <a:pos x="117" y="248"/>
                    </a:cxn>
                    <a:cxn ang="0">
                      <a:pos x="92" y="248"/>
                    </a:cxn>
                    <a:cxn ang="0">
                      <a:pos x="84" y="264"/>
                    </a:cxn>
                    <a:cxn ang="0">
                      <a:pos x="67" y="280"/>
                    </a:cxn>
                    <a:cxn ang="0">
                      <a:pos x="42" y="288"/>
                    </a:cxn>
                    <a:cxn ang="0">
                      <a:pos x="25" y="248"/>
                    </a:cxn>
                    <a:cxn ang="0">
                      <a:pos x="25" y="200"/>
                    </a:cxn>
                    <a:cxn ang="0">
                      <a:pos x="33" y="176"/>
                    </a:cxn>
                    <a:cxn ang="0">
                      <a:pos x="25" y="160"/>
                    </a:cxn>
                    <a:cxn ang="0">
                      <a:pos x="33" y="136"/>
                    </a:cxn>
                    <a:cxn ang="0">
                      <a:pos x="33" y="112"/>
                    </a:cxn>
                    <a:cxn ang="0">
                      <a:pos x="25" y="80"/>
                    </a:cxn>
                    <a:cxn ang="0">
                      <a:pos x="0" y="72"/>
                    </a:cxn>
                    <a:cxn ang="0">
                      <a:pos x="0" y="40"/>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0" name="Freeform 1152"/>
                <p:cNvSpPr>
                  <a:spLocks/>
                </p:cNvSpPr>
                <p:nvPr/>
              </p:nvSpPr>
              <p:spPr bwMode="auto">
                <a:xfrm>
                  <a:off x="6469803" y="5549818"/>
                  <a:ext cx="161776" cy="305781"/>
                </a:xfrm>
                <a:custGeom>
                  <a:avLst/>
                  <a:gdLst/>
                  <a:ahLst/>
                  <a:cxnLst>
                    <a:cxn ang="0">
                      <a:pos x="75" y="32"/>
                    </a:cxn>
                    <a:cxn ang="0">
                      <a:pos x="75" y="0"/>
                    </a:cxn>
                    <a:cxn ang="0">
                      <a:pos x="92" y="0"/>
                    </a:cxn>
                    <a:cxn ang="0">
                      <a:pos x="92" y="40"/>
                    </a:cxn>
                    <a:cxn ang="0">
                      <a:pos x="101" y="56"/>
                    </a:cxn>
                    <a:cxn ang="0">
                      <a:pos x="101" y="104"/>
                    </a:cxn>
                    <a:cxn ang="0">
                      <a:pos x="92" y="120"/>
                    </a:cxn>
                    <a:cxn ang="0">
                      <a:pos x="92" y="152"/>
                    </a:cxn>
                    <a:cxn ang="0">
                      <a:pos x="67" y="192"/>
                    </a:cxn>
                    <a:cxn ang="0">
                      <a:pos x="50" y="192"/>
                    </a:cxn>
                    <a:cxn ang="0">
                      <a:pos x="25" y="176"/>
                    </a:cxn>
                    <a:cxn ang="0">
                      <a:pos x="33" y="160"/>
                    </a:cxn>
                    <a:cxn ang="0">
                      <a:pos x="17" y="152"/>
                    </a:cxn>
                    <a:cxn ang="0">
                      <a:pos x="33" y="136"/>
                    </a:cxn>
                    <a:cxn ang="0">
                      <a:pos x="8" y="128"/>
                    </a:cxn>
                    <a:cxn ang="0">
                      <a:pos x="25" y="112"/>
                    </a:cxn>
                    <a:cxn ang="0">
                      <a:pos x="8" y="96"/>
                    </a:cxn>
                    <a:cxn ang="0">
                      <a:pos x="0" y="72"/>
                    </a:cxn>
                    <a:cxn ang="0">
                      <a:pos x="17" y="64"/>
                    </a:cxn>
                    <a:cxn ang="0">
                      <a:pos x="17" y="48"/>
                    </a:cxn>
                    <a:cxn ang="0">
                      <a:pos x="42" y="40"/>
                    </a:cxn>
                    <a:cxn ang="0">
                      <a:pos x="75" y="32"/>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1" name="Freeform 1153"/>
                <p:cNvSpPr>
                  <a:spLocks/>
                </p:cNvSpPr>
                <p:nvPr/>
              </p:nvSpPr>
              <p:spPr bwMode="auto">
                <a:xfrm>
                  <a:off x="6469803" y="5549818"/>
                  <a:ext cx="161776" cy="305781"/>
                </a:xfrm>
                <a:custGeom>
                  <a:avLst/>
                  <a:gdLst/>
                  <a:ahLst/>
                  <a:cxnLst>
                    <a:cxn ang="0">
                      <a:pos x="75" y="32"/>
                    </a:cxn>
                    <a:cxn ang="0">
                      <a:pos x="75" y="0"/>
                    </a:cxn>
                    <a:cxn ang="0">
                      <a:pos x="92" y="0"/>
                    </a:cxn>
                    <a:cxn ang="0">
                      <a:pos x="92" y="40"/>
                    </a:cxn>
                    <a:cxn ang="0">
                      <a:pos x="101" y="56"/>
                    </a:cxn>
                    <a:cxn ang="0">
                      <a:pos x="101" y="104"/>
                    </a:cxn>
                    <a:cxn ang="0">
                      <a:pos x="92" y="120"/>
                    </a:cxn>
                    <a:cxn ang="0">
                      <a:pos x="92" y="152"/>
                    </a:cxn>
                    <a:cxn ang="0">
                      <a:pos x="67" y="192"/>
                    </a:cxn>
                    <a:cxn ang="0">
                      <a:pos x="50" y="192"/>
                    </a:cxn>
                    <a:cxn ang="0">
                      <a:pos x="25" y="176"/>
                    </a:cxn>
                    <a:cxn ang="0">
                      <a:pos x="33" y="160"/>
                    </a:cxn>
                    <a:cxn ang="0">
                      <a:pos x="17" y="152"/>
                    </a:cxn>
                    <a:cxn ang="0">
                      <a:pos x="33" y="136"/>
                    </a:cxn>
                    <a:cxn ang="0">
                      <a:pos x="8" y="128"/>
                    </a:cxn>
                    <a:cxn ang="0">
                      <a:pos x="25" y="112"/>
                    </a:cxn>
                    <a:cxn ang="0">
                      <a:pos x="8" y="96"/>
                    </a:cxn>
                    <a:cxn ang="0">
                      <a:pos x="0" y="72"/>
                    </a:cxn>
                    <a:cxn ang="0">
                      <a:pos x="17" y="64"/>
                    </a:cxn>
                    <a:cxn ang="0">
                      <a:pos x="17" y="48"/>
                    </a:cxn>
                    <a:cxn ang="0">
                      <a:pos x="42" y="40"/>
                    </a:cxn>
                    <a:cxn ang="0">
                      <a:pos x="75" y="32"/>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2" name="Freeform 1155"/>
                <p:cNvSpPr>
                  <a:spLocks/>
                </p:cNvSpPr>
                <p:nvPr/>
              </p:nvSpPr>
              <p:spPr bwMode="auto">
                <a:xfrm>
                  <a:off x="4595678" y="3939970"/>
                  <a:ext cx="1819370" cy="1726764"/>
                </a:xfrm>
                <a:custGeom>
                  <a:avLst/>
                  <a:gdLst/>
                  <a:ahLst/>
                  <a:cxnLst>
                    <a:cxn ang="0">
                      <a:pos x="969" y="600"/>
                    </a:cxn>
                    <a:cxn ang="0">
                      <a:pos x="944" y="584"/>
                    </a:cxn>
                    <a:cxn ang="0">
                      <a:pos x="986" y="520"/>
                    </a:cxn>
                    <a:cxn ang="0">
                      <a:pos x="1019" y="472"/>
                    </a:cxn>
                    <a:cxn ang="0">
                      <a:pos x="1087" y="448"/>
                    </a:cxn>
                    <a:cxn ang="0">
                      <a:pos x="1112" y="320"/>
                    </a:cxn>
                    <a:cxn ang="0">
                      <a:pos x="1095" y="272"/>
                    </a:cxn>
                    <a:cxn ang="0">
                      <a:pos x="1011" y="248"/>
                    </a:cxn>
                    <a:cxn ang="0">
                      <a:pos x="927" y="208"/>
                    </a:cxn>
                    <a:cxn ang="0">
                      <a:pos x="851" y="136"/>
                    </a:cxn>
                    <a:cxn ang="0">
                      <a:pos x="809" y="112"/>
                    </a:cxn>
                    <a:cxn ang="0">
                      <a:pos x="767" y="88"/>
                    </a:cxn>
                    <a:cxn ang="0">
                      <a:pos x="708" y="48"/>
                    </a:cxn>
                    <a:cxn ang="0">
                      <a:pos x="666" y="0"/>
                    </a:cxn>
                    <a:cxn ang="0">
                      <a:pos x="598" y="24"/>
                    </a:cxn>
                    <a:cxn ang="0">
                      <a:pos x="564" y="104"/>
                    </a:cxn>
                    <a:cxn ang="0">
                      <a:pos x="489" y="136"/>
                    </a:cxn>
                    <a:cxn ang="0">
                      <a:pos x="455" y="168"/>
                    </a:cxn>
                    <a:cxn ang="0">
                      <a:pos x="413" y="184"/>
                    </a:cxn>
                    <a:cxn ang="0">
                      <a:pos x="345" y="160"/>
                    </a:cxn>
                    <a:cxn ang="0">
                      <a:pos x="269" y="144"/>
                    </a:cxn>
                    <a:cxn ang="0">
                      <a:pos x="303" y="256"/>
                    </a:cxn>
                    <a:cxn ang="0">
                      <a:pos x="211" y="240"/>
                    </a:cxn>
                    <a:cxn ang="0">
                      <a:pos x="177" y="232"/>
                    </a:cxn>
                    <a:cxn ang="0">
                      <a:pos x="126" y="208"/>
                    </a:cxn>
                    <a:cxn ang="0">
                      <a:pos x="84" y="216"/>
                    </a:cxn>
                    <a:cxn ang="0">
                      <a:pos x="8" y="232"/>
                    </a:cxn>
                    <a:cxn ang="0">
                      <a:pos x="8" y="248"/>
                    </a:cxn>
                    <a:cxn ang="0">
                      <a:pos x="25" y="272"/>
                    </a:cxn>
                    <a:cxn ang="0">
                      <a:pos x="17" y="288"/>
                    </a:cxn>
                    <a:cxn ang="0">
                      <a:pos x="42" y="312"/>
                    </a:cxn>
                    <a:cxn ang="0">
                      <a:pos x="109" y="328"/>
                    </a:cxn>
                    <a:cxn ang="0">
                      <a:pos x="160" y="368"/>
                    </a:cxn>
                    <a:cxn ang="0">
                      <a:pos x="194" y="400"/>
                    </a:cxn>
                    <a:cxn ang="0">
                      <a:pos x="211" y="448"/>
                    </a:cxn>
                    <a:cxn ang="0">
                      <a:pos x="269" y="536"/>
                    </a:cxn>
                    <a:cxn ang="0">
                      <a:pos x="278" y="584"/>
                    </a:cxn>
                    <a:cxn ang="0">
                      <a:pos x="295" y="640"/>
                    </a:cxn>
                    <a:cxn ang="0">
                      <a:pos x="236" y="776"/>
                    </a:cxn>
                    <a:cxn ang="0">
                      <a:pos x="177" y="872"/>
                    </a:cxn>
                    <a:cxn ang="0">
                      <a:pos x="160" y="888"/>
                    </a:cxn>
                    <a:cxn ang="0">
                      <a:pos x="244" y="960"/>
                    </a:cxn>
                    <a:cxn ang="0">
                      <a:pos x="320" y="992"/>
                    </a:cxn>
                    <a:cxn ang="0">
                      <a:pos x="396" y="1024"/>
                    </a:cxn>
                    <a:cxn ang="0">
                      <a:pos x="522" y="1056"/>
                    </a:cxn>
                    <a:cxn ang="0">
                      <a:pos x="607" y="1088"/>
                    </a:cxn>
                    <a:cxn ang="0">
                      <a:pos x="640" y="1064"/>
                    </a:cxn>
                    <a:cxn ang="0">
                      <a:pos x="632" y="992"/>
                    </a:cxn>
                    <a:cxn ang="0">
                      <a:pos x="682" y="944"/>
                    </a:cxn>
                    <a:cxn ang="0">
                      <a:pos x="750" y="928"/>
                    </a:cxn>
                    <a:cxn ang="0">
                      <a:pos x="876" y="968"/>
                    </a:cxn>
                    <a:cxn ang="0">
                      <a:pos x="944" y="984"/>
                    </a:cxn>
                    <a:cxn ang="0">
                      <a:pos x="969" y="968"/>
                    </a:cxn>
                    <a:cxn ang="0">
                      <a:pos x="1019" y="928"/>
                    </a:cxn>
                    <a:cxn ang="0">
                      <a:pos x="1087" y="864"/>
                    </a:cxn>
                    <a:cxn ang="0">
                      <a:pos x="1019" y="784"/>
                    </a:cxn>
                    <a:cxn ang="0">
                      <a:pos x="1036" y="720"/>
                    </a:cxn>
                    <a:cxn ang="0">
                      <a:pos x="1036" y="656"/>
                    </a:cxn>
                    <a:cxn ang="0">
                      <a:pos x="1011" y="616"/>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3333CC"/>
                </a:solidFill>
                <a:ln w="9525">
                  <a:noFill/>
                  <a:round/>
                  <a:headEnd/>
                  <a:tailEnd/>
                </a:ln>
              </p:spPr>
              <p:txBody>
                <a:bodyPr/>
                <a:lstStyle/>
                <a:p>
                  <a:pPr>
                    <a:defRPr/>
                  </a:pPr>
                  <a:endParaRPr lang="en-GB" dirty="0">
                    <a:solidFill>
                      <a:srgbClr val="3333CC"/>
                    </a:solidFill>
                    <a:effectLst>
                      <a:outerShdw blurRad="38100" dist="38100" dir="2700000" algn="tl">
                        <a:srgbClr val="000000">
                          <a:alpha val="43137"/>
                        </a:srgbClr>
                      </a:outerShdw>
                    </a:effectLst>
                  </a:endParaRPr>
                </a:p>
              </p:txBody>
            </p:sp>
            <p:sp>
              <p:nvSpPr>
                <p:cNvPr id="133" name="Freeform 1156"/>
                <p:cNvSpPr>
                  <a:spLocks/>
                </p:cNvSpPr>
                <p:nvPr/>
              </p:nvSpPr>
              <p:spPr bwMode="auto">
                <a:xfrm>
                  <a:off x="6203493" y="4776371"/>
                  <a:ext cx="1871636" cy="1713273"/>
                </a:xfrm>
                <a:custGeom>
                  <a:avLst/>
                  <a:gdLst/>
                  <a:ahLst/>
                  <a:cxnLst>
                    <a:cxn ang="0">
                      <a:pos x="1121" y="728"/>
                    </a:cxn>
                    <a:cxn ang="0">
                      <a:pos x="1003" y="672"/>
                    </a:cxn>
                    <a:cxn ang="0">
                      <a:pos x="935" y="616"/>
                    </a:cxn>
                    <a:cxn ang="0">
                      <a:pos x="902" y="584"/>
                    </a:cxn>
                    <a:cxn ang="0">
                      <a:pos x="817" y="592"/>
                    </a:cxn>
                    <a:cxn ang="0">
                      <a:pos x="733" y="528"/>
                    </a:cxn>
                    <a:cxn ang="0">
                      <a:pos x="683" y="448"/>
                    </a:cxn>
                    <a:cxn ang="0">
                      <a:pos x="556" y="344"/>
                    </a:cxn>
                    <a:cxn ang="0">
                      <a:pos x="523" y="280"/>
                    </a:cxn>
                    <a:cxn ang="0">
                      <a:pos x="548" y="240"/>
                    </a:cxn>
                    <a:cxn ang="0">
                      <a:pos x="531" y="216"/>
                    </a:cxn>
                    <a:cxn ang="0">
                      <a:pos x="556" y="184"/>
                    </a:cxn>
                    <a:cxn ang="0">
                      <a:pos x="649" y="144"/>
                    </a:cxn>
                    <a:cxn ang="0">
                      <a:pos x="649" y="56"/>
                    </a:cxn>
                    <a:cxn ang="0">
                      <a:pos x="514" y="0"/>
                    </a:cxn>
                    <a:cxn ang="0">
                      <a:pos x="405" y="40"/>
                    </a:cxn>
                    <a:cxn ang="0">
                      <a:pos x="354" y="64"/>
                    </a:cxn>
                    <a:cxn ang="0">
                      <a:pos x="295" y="80"/>
                    </a:cxn>
                    <a:cxn ang="0">
                      <a:pos x="228" y="152"/>
                    </a:cxn>
                    <a:cxn ang="0">
                      <a:pos x="118" y="136"/>
                    </a:cxn>
                    <a:cxn ang="0">
                      <a:pos x="42" y="208"/>
                    </a:cxn>
                    <a:cxn ang="0">
                      <a:pos x="25" y="272"/>
                    </a:cxn>
                    <a:cxn ang="0">
                      <a:pos x="93" y="352"/>
                    </a:cxn>
                    <a:cxn ang="0">
                      <a:pos x="93" y="392"/>
                    </a:cxn>
                    <a:cxn ang="0">
                      <a:pos x="160" y="344"/>
                    </a:cxn>
                    <a:cxn ang="0">
                      <a:pos x="202" y="320"/>
                    </a:cxn>
                    <a:cxn ang="0">
                      <a:pos x="261" y="352"/>
                    </a:cxn>
                    <a:cxn ang="0">
                      <a:pos x="312" y="368"/>
                    </a:cxn>
                    <a:cxn ang="0">
                      <a:pos x="337" y="424"/>
                    </a:cxn>
                    <a:cxn ang="0">
                      <a:pos x="371" y="496"/>
                    </a:cxn>
                    <a:cxn ang="0">
                      <a:pos x="430" y="552"/>
                    </a:cxn>
                    <a:cxn ang="0">
                      <a:pos x="497" y="592"/>
                    </a:cxn>
                    <a:cxn ang="0">
                      <a:pos x="607" y="680"/>
                    </a:cxn>
                    <a:cxn ang="0">
                      <a:pos x="649" y="688"/>
                    </a:cxn>
                    <a:cxn ang="0">
                      <a:pos x="742" y="744"/>
                    </a:cxn>
                    <a:cxn ang="0">
                      <a:pos x="775" y="752"/>
                    </a:cxn>
                    <a:cxn ang="0">
                      <a:pos x="809" y="768"/>
                    </a:cxn>
                    <a:cxn ang="0">
                      <a:pos x="851" y="824"/>
                    </a:cxn>
                    <a:cxn ang="0">
                      <a:pos x="927" y="856"/>
                    </a:cxn>
                    <a:cxn ang="0">
                      <a:pos x="978" y="984"/>
                    </a:cxn>
                    <a:cxn ang="0">
                      <a:pos x="935" y="1000"/>
                    </a:cxn>
                    <a:cxn ang="0">
                      <a:pos x="927" y="1040"/>
                    </a:cxn>
                    <a:cxn ang="0">
                      <a:pos x="935" y="1072"/>
                    </a:cxn>
                    <a:cxn ang="0">
                      <a:pos x="978" y="1072"/>
                    </a:cxn>
                    <a:cxn ang="0">
                      <a:pos x="1011" y="1000"/>
                    </a:cxn>
                    <a:cxn ang="0">
                      <a:pos x="1070" y="952"/>
                    </a:cxn>
                    <a:cxn ang="0">
                      <a:pos x="1053" y="888"/>
                    </a:cxn>
                    <a:cxn ang="0">
                      <a:pos x="1003" y="864"/>
                    </a:cxn>
                    <a:cxn ang="0">
                      <a:pos x="1011" y="800"/>
                    </a:cxn>
                    <a:cxn ang="0">
                      <a:pos x="1045" y="768"/>
                    </a:cxn>
                    <a:cxn ang="0">
                      <a:pos x="1146" y="792"/>
                    </a:cxn>
                    <a:cxn ang="0">
                      <a:pos x="1180" y="784"/>
                    </a:cxn>
                    <a:cxn ang="0">
                      <a:pos x="1155" y="752"/>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lnTo>
                        <a:pt x="1155" y="75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4" name="Freeform 1157"/>
                <p:cNvSpPr>
                  <a:spLocks/>
                </p:cNvSpPr>
                <p:nvPr/>
              </p:nvSpPr>
              <p:spPr bwMode="auto">
                <a:xfrm>
                  <a:off x="4625544" y="3962454"/>
                  <a:ext cx="1816880" cy="1726764"/>
                </a:xfrm>
                <a:custGeom>
                  <a:avLst/>
                  <a:gdLst/>
                  <a:ahLst/>
                  <a:cxnLst>
                    <a:cxn ang="0">
                      <a:pos x="969" y="600"/>
                    </a:cxn>
                    <a:cxn ang="0">
                      <a:pos x="944" y="584"/>
                    </a:cxn>
                    <a:cxn ang="0">
                      <a:pos x="986" y="520"/>
                    </a:cxn>
                    <a:cxn ang="0">
                      <a:pos x="1019" y="472"/>
                    </a:cxn>
                    <a:cxn ang="0">
                      <a:pos x="1087" y="448"/>
                    </a:cxn>
                    <a:cxn ang="0">
                      <a:pos x="1112" y="320"/>
                    </a:cxn>
                    <a:cxn ang="0">
                      <a:pos x="1095" y="272"/>
                    </a:cxn>
                    <a:cxn ang="0">
                      <a:pos x="1011" y="248"/>
                    </a:cxn>
                    <a:cxn ang="0">
                      <a:pos x="927" y="208"/>
                    </a:cxn>
                    <a:cxn ang="0">
                      <a:pos x="851" y="136"/>
                    </a:cxn>
                    <a:cxn ang="0">
                      <a:pos x="809" y="112"/>
                    </a:cxn>
                    <a:cxn ang="0">
                      <a:pos x="767" y="88"/>
                    </a:cxn>
                    <a:cxn ang="0">
                      <a:pos x="708" y="48"/>
                    </a:cxn>
                    <a:cxn ang="0">
                      <a:pos x="666" y="0"/>
                    </a:cxn>
                    <a:cxn ang="0">
                      <a:pos x="598" y="24"/>
                    </a:cxn>
                    <a:cxn ang="0">
                      <a:pos x="564" y="104"/>
                    </a:cxn>
                    <a:cxn ang="0">
                      <a:pos x="489" y="136"/>
                    </a:cxn>
                    <a:cxn ang="0">
                      <a:pos x="455" y="168"/>
                    </a:cxn>
                    <a:cxn ang="0">
                      <a:pos x="413" y="184"/>
                    </a:cxn>
                    <a:cxn ang="0">
                      <a:pos x="345" y="160"/>
                    </a:cxn>
                    <a:cxn ang="0">
                      <a:pos x="269" y="144"/>
                    </a:cxn>
                    <a:cxn ang="0">
                      <a:pos x="303" y="256"/>
                    </a:cxn>
                    <a:cxn ang="0">
                      <a:pos x="211" y="240"/>
                    </a:cxn>
                    <a:cxn ang="0">
                      <a:pos x="177" y="232"/>
                    </a:cxn>
                    <a:cxn ang="0">
                      <a:pos x="126" y="208"/>
                    </a:cxn>
                    <a:cxn ang="0">
                      <a:pos x="84" y="216"/>
                    </a:cxn>
                    <a:cxn ang="0">
                      <a:pos x="8" y="232"/>
                    </a:cxn>
                    <a:cxn ang="0">
                      <a:pos x="8" y="248"/>
                    </a:cxn>
                    <a:cxn ang="0">
                      <a:pos x="25" y="272"/>
                    </a:cxn>
                    <a:cxn ang="0">
                      <a:pos x="17" y="288"/>
                    </a:cxn>
                    <a:cxn ang="0">
                      <a:pos x="42" y="312"/>
                    </a:cxn>
                    <a:cxn ang="0">
                      <a:pos x="109" y="328"/>
                    </a:cxn>
                    <a:cxn ang="0">
                      <a:pos x="160" y="368"/>
                    </a:cxn>
                    <a:cxn ang="0">
                      <a:pos x="194" y="400"/>
                    </a:cxn>
                    <a:cxn ang="0">
                      <a:pos x="211" y="448"/>
                    </a:cxn>
                    <a:cxn ang="0">
                      <a:pos x="269" y="536"/>
                    </a:cxn>
                    <a:cxn ang="0">
                      <a:pos x="278" y="584"/>
                    </a:cxn>
                    <a:cxn ang="0">
                      <a:pos x="295" y="640"/>
                    </a:cxn>
                    <a:cxn ang="0">
                      <a:pos x="236" y="776"/>
                    </a:cxn>
                    <a:cxn ang="0">
                      <a:pos x="177" y="872"/>
                    </a:cxn>
                    <a:cxn ang="0">
                      <a:pos x="160" y="888"/>
                    </a:cxn>
                    <a:cxn ang="0">
                      <a:pos x="244" y="960"/>
                    </a:cxn>
                    <a:cxn ang="0">
                      <a:pos x="320" y="992"/>
                    </a:cxn>
                    <a:cxn ang="0">
                      <a:pos x="396" y="1024"/>
                    </a:cxn>
                    <a:cxn ang="0">
                      <a:pos x="522" y="1056"/>
                    </a:cxn>
                    <a:cxn ang="0">
                      <a:pos x="607" y="1088"/>
                    </a:cxn>
                    <a:cxn ang="0">
                      <a:pos x="632" y="1080"/>
                    </a:cxn>
                    <a:cxn ang="0">
                      <a:pos x="623" y="1032"/>
                    </a:cxn>
                    <a:cxn ang="0">
                      <a:pos x="649" y="968"/>
                    </a:cxn>
                    <a:cxn ang="0">
                      <a:pos x="716" y="928"/>
                    </a:cxn>
                    <a:cxn ang="0">
                      <a:pos x="842" y="952"/>
                    </a:cxn>
                    <a:cxn ang="0">
                      <a:pos x="910" y="984"/>
                    </a:cxn>
                    <a:cxn ang="0">
                      <a:pos x="960" y="976"/>
                    </a:cxn>
                    <a:cxn ang="0">
                      <a:pos x="977" y="960"/>
                    </a:cxn>
                    <a:cxn ang="0">
                      <a:pos x="1070" y="904"/>
                    </a:cxn>
                    <a:cxn ang="0">
                      <a:pos x="1011" y="832"/>
                    </a:cxn>
                    <a:cxn ang="0">
                      <a:pos x="994" y="744"/>
                    </a:cxn>
                    <a:cxn ang="0">
                      <a:pos x="1019" y="656"/>
                    </a:cxn>
                    <a:cxn ang="0">
                      <a:pos x="1019" y="632"/>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5" name="Freeform 1158"/>
                <p:cNvSpPr>
                  <a:spLocks/>
                </p:cNvSpPr>
                <p:nvPr/>
              </p:nvSpPr>
              <p:spPr bwMode="auto">
                <a:xfrm>
                  <a:off x="5680828" y="3924232"/>
                  <a:ext cx="522664" cy="368736"/>
                </a:xfrm>
                <a:custGeom>
                  <a:avLst/>
                  <a:gdLst/>
                  <a:ahLst/>
                  <a:cxnLst>
                    <a:cxn ang="0">
                      <a:pos x="278" y="184"/>
                    </a:cxn>
                    <a:cxn ang="0">
                      <a:pos x="286" y="168"/>
                    </a:cxn>
                    <a:cxn ang="0">
                      <a:pos x="311" y="160"/>
                    </a:cxn>
                    <a:cxn ang="0">
                      <a:pos x="328" y="144"/>
                    </a:cxn>
                    <a:cxn ang="0">
                      <a:pos x="328" y="112"/>
                    </a:cxn>
                    <a:cxn ang="0">
                      <a:pos x="303" y="88"/>
                    </a:cxn>
                    <a:cxn ang="0">
                      <a:pos x="269" y="72"/>
                    </a:cxn>
                    <a:cxn ang="0">
                      <a:pos x="278" y="48"/>
                    </a:cxn>
                    <a:cxn ang="0">
                      <a:pos x="261" y="24"/>
                    </a:cxn>
                    <a:cxn ang="0">
                      <a:pos x="219" y="16"/>
                    </a:cxn>
                    <a:cxn ang="0">
                      <a:pos x="168" y="8"/>
                    </a:cxn>
                    <a:cxn ang="0">
                      <a:pos x="134" y="24"/>
                    </a:cxn>
                    <a:cxn ang="0">
                      <a:pos x="101" y="16"/>
                    </a:cxn>
                    <a:cxn ang="0">
                      <a:pos x="75" y="0"/>
                    </a:cxn>
                    <a:cxn ang="0">
                      <a:pos x="42" y="16"/>
                    </a:cxn>
                    <a:cxn ang="0">
                      <a:pos x="0" y="24"/>
                    </a:cxn>
                    <a:cxn ang="0">
                      <a:pos x="16" y="40"/>
                    </a:cxn>
                    <a:cxn ang="0">
                      <a:pos x="42" y="72"/>
                    </a:cxn>
                    <a:cxn ang="0">
                      <a:pos x="67" y="96"/>
                    </a:cxn>
                    <a:cxn ang="0">
                      <a:pos x="101" y="112"/>
                    </a:cxn>
                    <a:cxn ang="0">
                      <a:pos x="101" y="120"/>
                    </a:cxn>
                    <a:cxn ang="0">
                      <a:pos x="143" y="136"/>
                    </a:cxn>
                    <a:cxn ang="0">
                      <a:pos x="143" y="168"/>
                    </a:cxn>
                    <a:cxn ang="0">
                      <a:pos x="185" y="160"/>
                    </a:cxn>
                    <a:cxn ang="0">
                      <a:pos x="202" y="192"/>
                    </a:cxn>
                    <a:cxn ang="0">
                      <a:pos x="261" y="232"/>
                    </a:cxn>
                    <a:cxn ang="0">
                      <a:pos x="278" y="232"/>
                    </a:cxn>
                    <a:cxn ang="0">
                      <a:pos x="278" y="208"/>
                    </a:cxn>
                    <a:cxn ang="0">
                      <a:pos x="278" y="184"/>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6" name="Freeform 1159"/>
                <p:cNvSpPr>
                  <a:spLocks/>
                </p:cNvSpPr>
                <p:nvPr/>
              </p:nvSpPr>
              <p:spPr bwMode="auto">
                <a:xfrm>
                  <a:off x="6123849" y="4178300"/>
                  <a:ext cx="92089" cy="128159"/>
                </a:xfrm>
                <a:custGeom>
                  <a:avLst/>
                  <a:gdLst/>
                  <a:ahLst/>
                  <a:cxnLst>
                    <a:cxn ang="0">
                      <a:pos x="25" y="24"/>
                    </a:cxn>
                    <a:cxn ang="0">
                      <a:pos x="25" y="0"/>
                    </a:cxn>
                    <a:cxn ang="0">
                      <a:pos x="8" y="8"/>
                    </a:cxn>
                    <a:cxn ang="0">
                      <a:pos x="0" y="24"/>
                    </a:cxn>
                    <a:cxn ang="0">
                      <a:pos x="0" y="48"/>
                    </a:cxn>
                    <a:cxn ang="0">
                      <a:pos x="0" y="72"/>
                    </a:cxn>
                    <a:cxn ang="0">
                      <a:pos x="42" y="80"/>
                    </a:cxn>
                    <a:cxn ang="0">
                      <a:pos x="59" y="48"/>
                    </a:cxn>
                    <a:cxn ang="0">
                      <a:pos x="25" y="24"/>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7" name="Freeform 1160"/>
                <p:cNvSpPr>
                  <a:spLocks/>
                </p:cNvSpPr>
                <p:nvPr/>
              </p:nvSpPr>
              <p:spPr bwMode="auto">
                <a:xfrm>
                  <a:off x="5800294" y="3544253"/>
                  <a:ext cx="535109" cy="508136"/>
                </a:xfrm>
                <a:custGeom>
                  <a:avLst/>
                  <a:gdLst/>
                  <a:ahLst/>
                  <a:cxnLst>
                    <a:cxn ang="0">
                      <a:pos x="236" y="280"/>
                    </a:cxn>
                    <a:cxn ang="0">
                      <a:pos x="236" y="232"/>
                    </a:cxn>
                    <a:cxn ang="0">
                      <a:pos x="236" y="200"/>
                    </a:cxn>
                    <a:cxn ang="0">
                      <a:pos x="287" y="192"/>
                    </a:cxn>
                    <a:cxn ang="0">
                      <a:pos x="287" y="168"/>
                    </a:cxn>
                    <a:cxn ang="0">
                      <a:pos x="312" y="160"/>
                    </a:cxn>
                    <a:cxn ang="0">
                      <a:pos x="321" y="128"/>
                    </a:cxn>
                    <a:cxn ang="0">
                      <a:pos x="295" y="104"/>
                    </a:cxn>
                    <a:cxn ang="0">
                      <a:pos x="321" y="96"/>
                    </a:cxn>
                    <a:cxn ang="0">
                      <a:pos x="337" y="56"/>
                    </a:cxn>
                    <a:cxn ang="0">
                      <a:pos x="329" y="16"/>
                    </a:cxn>
                    <a:cxn ang="0">
                      <a:pos x="321" y="16"/>
                    </a:cxn>
                    <a:cxn ang="0">
                      <a:pos x="304" y="0"/>
                    </a:cxn>
                    <a:cxn ang="0">
                      <a:pos x="278" y="0"/>
                    </a:cxn>
                    <a:cxn ang="0">
                      <a:pos x="219" y="16"/>
                    </a:cxn>
                    <a:cxn ang="0">
                      <a:pos x="203" y="24"/>
                    </a:cxn>
                    <a:cxn ang="0">
                      <a:pos x="194" y="48"/>
                    </a:cxn>
                    <a:cxn ang="0">
                      <a:pos x="203" y="72"/>
                    </a:cxn>
                    <a:cxn ang="0">
                      <a:pos x="219" y="96"/>
                    </a:cxn>
                    <a:cxn ang="0">
                      <a:pos x="228" y="112"/>
                    </a:cxn>
                    <a:cxn ang="0">
                      <a:pos x="211" y="128"/>
                    </a:cxn>
                    <a:cxn ang="0">
                      <a:pos x="186" y="136"/>
                    </a:cxn>
                    <a:cxn ang="0">
                      <a:pos x="160" y="120"/>
                    </a:cxn>
                    <a:cxn ang="0">
                      <a:pos x="169" y="72"/>
                    </a:cxn>
                    <a:cxn ang="0">
                      <a:pos x="160" y="56"/>
                    </a:cxn>
                    <a:cxn ang="0">
                      <a:pos x="152" y="32"/>
                    </a:cxn>
                    <a:cxn ang="0">
                      <a:pos x="110" y="128"/>
                    </a:cxn>
                    <a:cxn ang="0">
                      <a:pos x="76" y="168"/>
                    </a:cxn>
                    <a:cxn ang="0">
                      <a:pos x="68" y="216"/>
                    </a:cxn>
                    <a:cxn ang="0">
                      <a:pos x="42" y="216"/>
                    </a:cxn>
                    <a:cxn ang="0">
                      <a:pos x="34" y="216"/>
                    </a:cxn>
                    <a:cxn ang="0">
                      <a:pos x="26" y="232"/>
                    </a:cxn>
                    <a:cxn ang="0">
                      <a:pos x="0" y="240"/>
                    </a:cxn>
                    <a:cxn ang="0">
                      <a:pos x="26" y="256"/>
                    </a:cxn>
                    <a:cxn ang="0">
                      <a:pos x="59" y="264"/>
                    </a:cxn>
                    <a:cxn ang="0">
                      <a:pos x="93" y="248"/>
                    </a:cxn>
                    <a:cxn ang="0">
                      <a:pos x="144" y="256"/>
                    </a:cxn>
                    <a:cxn ang="0">
                      <a:pos x="186" y="264"/>
                    </a:cxn>
                    <a:cxn ang="0">
                      <a:pos x="203" y="288"/>
                    </a:cxn>
                    <a:cxn ang="0">
                      <a:pos x="194" y="312"/>
                    </a:cxn>
                    <a:cxn ang="0">
                      <a:pos x="219" y="320"/>
                    </a:cxn>
                    <a:cxn ang="0">
                      <a:pos x="219" y="296"/>
                    </a:cxn>
                    <a:cxn ang="0">
                      <a:pos x="236" y="280"/>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7D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8" name="Freeform 1161"/>
                <p:cNvSpPr>
                  <a:spLocks/>
                </p:cNvSpPr>
                <p:nvPr/>
              </p:nvSpPr>
              <p:spPr bwMode="auto">
                <a:xfrm>
                  <a:off x="6123849" y="4178300"/>
                  <a:ext cx="92089" cy="128159"/>
                </a:xfrm>
                <a:custGeom>
                  <a:avLst/>
                  <a:gdLst/>
                  <a:ahLst/>
                  <a:cxnLst>
                    <a:cxn ang="0">
                      <a:pos x="25" y="24"/>
                    </a:cxn>
                    <a:cxn ang="0">
                      <a:pos x="25" y="0"/>
                    </a:cxn>
                    <a:cxn ang="0">
                      <a:pos x="8" y="8"/>
                    </a:cxn>
                    <a:cxn ang="0">
                      <a:pos x="0" y="24"/>
                    </a:cxn>
                    <a:cxn ang="0">
                      <a:pos x="0" y="48"/>
                    </a:cxn>
                    <a:cxn ang="0">
                      <a:pos x="0" y="72"/>
                    </a:cxn>
                    <a:cxn ang="0">
                      <a:pos x="42" y="80"/>
                    </a:cxn>
                    <a:cxn ang="0">
                      <a:pos x="59" y="48"/>
                    </a:cxn>
                    <a:cxn ang="0">
                      <a:pos x="25" y="24"/>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39" name="Freeform 1162"/>
                <p:cNvSpPr>
                  <a:spLocks/>
                </p:cNvSpPr>
                <p:nvPr/>
              </p:nvSpPr>
              <p:spPr bwMode="auto">
                <a:xfrm>
                  <a:off x="5800294" y="3544253"/>
                  <a:ext cx="535109" cy="508136"/>
                </a:xfrm>
                <a:custGeom>
                  <a:avLst/>
                  <a:gdLst/>
                  <a:ahLst/>
                  <a:cxnLst>
                    <a:cxn ang="0">
                      <a:pos x="236" y="280"/>
                    </a:cxn>
                    <a:cxn ang="0">
                      <a:pos x="236" y="232"/>
                    </a:cxn>
                    <a:cxn ang="0">
                      <a:pos x="236" y="200"/>
                    </a:cxn>
                    <a:cxn ang="0">
                      <a:pos x="287" y="192"/>
                    </a:cxn>
                    <a:cxn ang="0">
                      <a:pos x="287" y="168"/>
                    </a:cxn>
                    <a:cxn ang="0">
                      <a:pos x="312" y="160"/>
                    </a:cxn>
                    <a:cxn ang="0">
                      <a:pos x="321" y="128"/>
                    </a:cxn>
                    <a:cxn ang="0">
                      <a:pos x="295" y="104"/>
                    </a:cxn>
                    <a:cxn ang="0">
                      <a:pos x="321" y="96"/>
                    </a:cxn>
                    <a:cxn ang="0">
                      <a:pos x="337" y="56"/>
                    </a:cxn>
                    <a:cxn ang="0">
                      <a:pos x="329" y="16"/>
                    </a:cxn>
                    <a:cxn ang="0">
                      <a:pos x="321" y="16"/>
                    </a:cxn>
                    <a:cxn ang="0">
                      <a:pos x="304" y="0"/>
                    </a:cxn>
                    <a:cxn ang="0">
                      <a:pos x="278" y="0"/>
                    </a:cxn>
                    <a:cxn ang="0">
                      <a:pos x="219" y="16"/>
                    </a:cxn>
                    <a:cxn ang="0">
                      <a:pos x="203" y="24"/>
                    </a:cxn>
                    <a:cxn ang="0">
                      <a:pos x="194" y="48"/>
                    </a:cxn>
                    <a:cxn ang="0">
                      <a:pos x="203" y="72"/>
                    </a:cxn>
                    <a:cxn ang="0">
                      <a:pos x="219" y="96"/>
                    </a:cxn>
                    <a:cxn ang="0">
                      <a:pos x="228" y="112"/>
                    </a:cxn>
                    <a:cxn ang="0">
                      <a:pos x="211" y="128"/>
                    </a:cxn>
                    <a:cxn ang="0">
                      <a:pos x="186" y="136"/>
                    </a:cxn>
                    <a:cxn ang="0">
                      <a:pos x="160" y="120"/>
                    </a:cxn>
                    <a:cxn ang="0">
                      <a:pos x="169" y="72"/>
                    </a:cxn>
                    <a:cxn ang="0">
                      <a:pos x="160" y="56"/>
                    </a:cxn>
                    <a:cxn ang="0">
                      <a:pos x="152" y="32"/>
                    </a:cxn>
                    <a:cxn ang="0">
                      <a:pos x="110" y="128"/>
                    </a:cxn>
                    <a:cxn ang="0">
                      <a:pos x="76" y="168"/>
                    </a:cxn>
                    <a:cxn ang="0">
                      <a:pos x="68" y="216"/>
                    </a:cxn>
                    <a:cxn ang="0">
                      <a:pos x="42" y="216"/>
                    </a:cxn>
                    <a:cxn ang="0">
                      <a:pos x="34" y="216"/>
                    </a:cxn>
                    <a:cxn ang="0">
                      <a:pos x="26" y="232"/>
                    </a:cxn>
                    <a:cxn ang="0">
                      <a:pos x="0" y="240"/>
                    </a:cxn>
                    <a:cxn ang="0">
                      <a:pos x="26" y="256"/>
                    </a:cxn>
                    <a:cxn ang="0">
                      <a:pos x="59" y="264"/>
                    </a:cxn>
                    <a:cxn ang="0">
                      <a:pos x="93" y="248"/>
                    </a:cxn>
                    <a:cxn ang="0">
                      <a:pos x="144" y="256"/>
                    </a:cxn>
                    <a:cxn ang="0">
                      <a:pos x="186" y="264"/>
                    </a:cxn>
                    <a:cxn ang="0">
                      <a:pos x="203" y="288"/>
                    </a:cxn>
                    <a:cxn ang="0">
                      <a:pos x="194" y="312"/>
                    </a:cxn>
                    <a:cxn ang="0">
                      <a:pos x="219" y="320"/>
                    </a:cxn>
                    <a:cxn ang="0">
                      <a:pos x="219" y="296"/>
                    </a:cxn>
                    <a:cxn ang="0">
                      <a:pos x="236" y="280"/>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0" name="Freeform 1163"/>
                <p:cNvSpPr>
                  <a:spLocks/>
                </p:cNvSpPr>
                <p:nvPr/>
              </p:nvSpPr>
              <p:spPr bwMode="auto">
                <a:xfrm>
                  <a:off x="6457358" y="2768559"/>
                  <a:ext cx="333510" cy="546358"/>
                </a:xfrm>
                <a:custGeom>
                  <a:avLst/>
                  <a:gdLst/>
                  <a:ahLst/>
                  <a:cxnLst>
                    <a:cxn ang="0">
                      <a:pos x="143" y="344"/>
                    </a:cxn>
                    <a:cxn ang="0">
                      <a:pos x="118" y="312"/>
                    </a:cxn>
                    <a:cxn ang="0">
                      <a:pos x="143" y="312"/>
                    </a:cxn>
                    <a:cxn ang="0">
                      <a:pos x="127" y="280"/>
                    </a:cxn>
                    <a:cxn ang="0">
                      <a:pos x="127" y="248"/>
                    </a:cxn>
                    <a:cxn ang="0">
                      <a:pos x="169" y="184"/>
                    </a:cxn>
                    <a:cxn ang="0">
                      <a:pos x="186" y="192"/>
                    </a:cxn>
                    <a:cxn ang="0">
                      <a:pos x="211" y="136"/>
                    </a:cxn>
                    <a:cxn ang="0">
                      <a:pos x="177" y="112"/>
                    </a:cxn>
                    <a:cxn ang="0">
                      <a:pos x="169" y="72"/>
                    </a:cxn>
                    <a:cxn ang="0">
                      <a:pos x="177" y="24"/>
                    </a:cxn>
                    <a:cxn ang="0">
                      <a:pos x="177" y="8"/>
                    </a:cxn>
                    <a:cxn ang="0">
                      <a:pos x="160" y="0"/>
                    </a:cxn>
                    <a:cxn ang="0">
                      <a:pos x="135" y="8"/>
                    </a:cxn>
                    <a:cxn ang="0">
                      <a:pos x="127" y="24"/>
                    </a:cxn>
                    <a:cxn ang="0">
                      <a:pos x="101" y="40"/>
                    </a:cxn>
                    <a:cxn ang="0">
                      <a:pos x="76" y="48"/>
                    </a:cxn>
                    <a:cxn ang="0">
                      <a:pos x="51" y="56"/>
                    </a:cxn>
                    <a:cxn ang="0">
                      <a:pos x="34" y="72"/>
                    </a:cxn>
                    <a:cxn ang="0">
                      <a:pos x="26" y="96"/>
                    </a:cxn>
                    <a:cxn ang="0">
                      <a:pos x="42" y="112"/>
                    </a:cxn>
                    <a:cxn ang="0">
                      <a:pos x="17" y="120"/>
                    </a:cxn>
                    <a:cxn ang="0">
                      <a:pos x="9" y="144"/>
                    </a:cxn>
                    <a:cxn ang="0">
                      <a:pos x="9" y="168"/>
                    </a:cxn>
                    <a:cxn ang="0">
                      <a:pos x="26" y="192"/>
                    </a:cxn>
                    <a:cxn ang="0">
                      <a:pos x="0" y="208"/>
                    </a:cxn>
                    <a:cxn ang="0">
                      <a:pos x="0" y="224"/>
                    </a:cxn>
                    <a:cxn ang="0">
                      <a:pos x="26" y="272"/>
                    </a:cxn>
                    <a:cxn ang="0">
                      <a:pos x="42" y="256"/>
                    </a:cxn>
                    <a:cxn ang="0">
                      <a:pos x="51" y="304"/>
                    </a:cxn>
                    <a:cxn ang="0">
                      <a:pos x="59" y="328"/>
                    </a:cxn>
                    <a:cxn ang="0">
                      <a:pos x="84" y="336"/>
                    </a:cxn>
                    <a:cxn ang="0">
                      <a:pos x="143" y="344"/>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1" name="Freeform 1164"/>
                <p:cNvSpPr>
                  <a:spLocks/>
                </p:cNvSpPr>
                <p:nvPr/>
              </p:nvSpPr>
              <p:spPr bwMode="auto">
                <a:xfrm>
                  <a:off x="6156325" y="3308350"/>
                  <a:ext cx="1190625" cy="1409700"/>
                </a:xfrm>
                <a:custGeom>
                  <a:avLst/>
                  <a:gdLst/>
                  <a:ahLst/>
                  <a:cxnLst>
                    <a:cxn ang="0">
                      <a:pos x="228" y="848"/>
                    </a:cxn>
                    <a:cxn ang="0">
                      <a:pos x="354" y="888"/>
                    </a:cxn>
                    <a:cxn ang="0">
                      <a:pos x="447" y="880"/>
                    </a:cxn>
                    <a:cxn ang="0">
                      <a:pos x="557" y="848"/>
                    </a:cxn>
                    <a:cxn ang="0">
                      <a:pos x="616" y="832"/>
                    </a:cxn>
                    <a:cxn ang="0">
                      <a:pos x="632" y="776"/>
                    </a:cxn>
                    <a:cxn ang="0">
                      <a:pos x="675" y="744"/>
                    </a:cxn>
                    <a:cxn ang="0">
                      <a:pos x="607" y="656"/>
                    </a:cxn>
                    <a:cxn ang="0">
                      <a:pos x="557" y="584"/>
                    </a:cxn>
                    <a:cxn ang="0">
                      <a:pos x="557" y="520"/>
                    </a:cxn>
                    <a:cxn ang="0">
                      <a:pos x="641" y="488"/>
                    </a:cxn>
                    <a:cxn ang="0">
                      <a:pos x="691" y="440"/>
                    </a:cxn>
                    <a:cxn ang="0">
                      <a:pos x="750" y="456"/>
                    </a:cxn>
                    <a:cxn ang="0">
                      <a:pos x="725" y="360"/>
                    </a:cxn>
                    <a:cxn ang="0">
                      <a:pos x="717" y="280"/>
                    </a:cxn>
                    <a:cxn ang="0">
                      <a:pos x="666" y="216"/>
                    </a:cxn>
                    <a:cxn ang="0">
                      <a:pos x="683" y="136"/>
                    </a:cxn>
                    <a:cxn ang="0">
                      <a:pos x="641" y="80"/>
                    </a:cxn>
                    <a:cxn ang="0">
                      <a:pos x="616" y="32"/>
                    </a:cxn>
                    <a:cxn ang="0">
                      <a:pos x="582" y="32"/>
                    </a:cxn>
                    <a:cxn ang="0">
                      <a:pos x="557" y="40"/>
                    </a:cxn>
                    <a:cxn ang="0">
                      <a:pos x="540" y="40"/>
                    </a:cxn>
                    <a:cxn ang="0">
                      <a:pos x="481" y="72"/>
                    </a:cxn>
                    <a:cxn ang="0">
                      <a:pos x="439" y="96"/>
                    </a:cxn>
                    <a:cxn ang="0">
                      <a:pos x="430" y="64"/>
                    </a:cxn>
                    <a:cxn ang="0">
                      <a:pos x="396" y="56"/>
                    </a:cxn>
                    <a:cxn ang="0">
                      <a:pos x="346" y="16"/>
                    </a:cxn>
                    <a:cxn ang="0">
                      <a:pos x="253" y="0"/>
                    </a:cxn>
                    <a:cxn ang="0">
                      <a:pos x="245" y="40"/>
                    </a:cxn>
                    <a:cxn ang="0">
                      <a:pos x="278" y="112"/>
                    </a:cxn>
                    <a:cxn ang="0">
                      <a:pos x="236" y="112"/>
                    </a:cxn>
                    <a:cxn ang="0">
                      <a:pos x="220" y="136"/>
                    </a:cxn>
                    <a:cxn ang="0">
                      <a:pos x="186" y="128"/>
                    </a:cxn>
                    <a:cxn ang="0">
                      <a:pos x="110" y="144"/>
                    </a:cxn>
                    <a:cxn ang="0">
                      <a:pos x="118" y="208"/>
                    </a:cxn>
                    <a:cxn ang="0">
                      <a:pos x="76" y="256"/>
                    </a:cxn>
                    <a:cxn ang="0">
                      <a:pos x="93" y="312"/>
                    </a:cxn>
                    <a:cxn ang="0">
                      <a:pos x="68" y="344"/>
                    </a:cxn>
                    <a:cxn ang="0">
                      <a:pos x="17" y="384"/>
                    </a:cxn>
                    <a:cxn ang="0">
                      <a:pos x="0" y="448"/>
                    </a:cxn>
                    <a:cxn ang="0">
                      <a:pos x="9" y="480"/>
                    </a:cxn>
                    <a:cxn ang="0">
                      <a:pos x="34" y="536"/>
                    </a:cxn>
                    <a:cxn ang="0">
                      <a:pos x="9" y="552"/>
                    </a:cxn>
                    <a:cxn ang="0">
                      <a:pos x="43" y="600"/>
                    </a:cxn>
                    <a:cxn ang="0">
                      <a:pos x="51" y="664"/>
                    </a:cxn>
                    <a:cxn ang="0">
                      <a:pos x="135" y="688"/>
                    </a:cxn>
                    <a:cxn ang="0">
                      <a:pos x="152" y="736"/>
                    </a:cxn>
                    <a:cxn ang="0">
                      <a:pos x="127" y="864"/>
                    </a:cxn>
                    <a:cxn ang="0">
                      <a:pos x="144" y="872"/>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adFill flip="none" rotWithShape="1">
                  <a:gsLst>
                    <a:gs pos="0">
                      <a:srgbClr val="000082"/>
                    </a:gs>
                    <a:gs pos="30000">
                      <a:srgbClr val="66008F"/>
                    </a:gs>
                    <a:gs pos="64999">
                      <a:srgbClr val="BA0066"/>
                    </a:gs>
                    <a:gs pos="89999">
                      <a:srgbClr val="FF0000"/>
                    </a:gs>
                    <a:gs pos="100000">
                      <a:srgbClr val="FF8200"/>
                    </a:gs>
                  </a:gsLst>
                  <a:path path="circle">
                    <a:fillToRect l="100000" b="100000"/>
                  </a:path>
                  <a:tileRect t="-100000" r="-100000"/>
                </a:gra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2" name="Freeform 1165"/>
                <p:cNvSpPr>
                  <a:spLocks/>
                </p:cNvSpPr>
                <p:nvPr/>
              </p:nvSpPr>
              <p:spPr bwMode="auto">
                <a:xfrm>
                  <a:off x="6457358" y="2768559"/>
                  <a:ext cx="333510" cy="546358"/>
                </a:xfrm>
                <a:custGeom>
                  <a:avLst/>
                  <a:gdLst/>
                  <a:ahLst/>
                  <a:cxnLst>
                    <a:cxn ang="0">
                      <a:pos x="143" y="344"/>
                    </a:cxn>
                    <a:cxn ang="0">
                      <a:pos x="118" y="312"/>
                    </a:cxn>
                    <a:cxn ang="0">
                      <a:pos x="143" y="312"/>
                    </a:cxn>
                    <a:cxn ang="0">
                      <a:pos x="127" y="280"/>
                    </a:cxn>
                    <a:cxn ang="0">
                      <a:pos x="127" y="248"/>
                    </a:cxn>
                    <a:cxn ang="0">
                      <a:pos x="169" y="184"/>
                    </a:cxn>
                    <a:cxn ang="0">
                      <a:pos x="186" y="192"/>
                    </a:cxn>
                    <a:cxn ang="0">
                      <a:pos x="211" y="136"/>
                    </a:cxn>
                    <a:cxn ang="0">
                      <a:pos x="177" y="112"/>
                    </a:cxn>
                    <a:cxn ang="0">
                      <a:pos x="169" y="72"/>
                    </a:cxn>
                    <a:cxn ang="0">
                      <a:pos x="177" y="24"/>
                    </a:cxn>
                    <a:cxn ang="0">
                      <a:pos x="177" y="8"/>
                    </a:cxn>
                    <a:cxn ang="0">
                      <a:pos x="160" y="0"/>
                    </a:cxn>
                    <a:cxn ang="0">
                      <a:pos x="135" y="8"/>
                    </a:cxn>
                    <a:cxn ang="0">
                      <a:pos x="127" y="24"/>
                    </a:cxn>
                    <a:cxn ang="0">
                      <a:pos x="101" y="40"/>
                    </a:cxn>
                    <a:cxn ang="0">
                      <a:pos x="76" y="48"/>
                    </a:cxn>
                    <a:cxn ang="0">
                      <a:pos x="51" y="56"/>
                    </a:cxn>
                    <a:cxn ang="0">
                      <a:pos x="34" y="72"/>
                    </a:cxn>
                    <a:cxn ang="0">
                      <a:pos x="26" y="96"/>
                    </a:cxn>
                    <a:cxn ang="0">
                      <a:pos x="42" y="112"/>
                    </a:cxn>
                    <a:cxn ang="0">
                      <a:pos x="17" y="120"/>
                    </a:cxn>
                    <a:cxn ang="0">
                      <a:pos x="9" y="144"/>
                    </a:cxn>
                    <a:cxn ang="0">
                      <a:pos x="9" y="168"/>
                    </a:cxn>
                    <a:cxn ang="0">
                      <a:pos x="26" y="192"/>
                    </a:cxn>
                    <a:cxn ang="0">
                      <a:pos x="0" y="208"/>
                    </a:cxn>
                    <a:cxn ang="0">
                      <a:pos x="0" y="224"/>
                    </a:cxn>
                    <a:cxn ang="0">
                      <a:pos x="26" y="272"/>
                    </a:cxn>
                    <a:cxn ang="0">
                      <a:pos x="42" y="256"/>
                    </a:cxn>
                    <a:cxn ang="0">
                      <a:pos x="51" y="304"/>
                    </a:cxn>
                    <a:cxn ang="0">
                      <a:pos x="59" y="328"/>
                    </a:cxn>
                    <a:cxn ang="0">
                      <a:pos x="84" y="336"/>
                    </a:cxn>
                    <a:cxn ang="0">
                      <a:pos x="143" y="344"/>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3" name="Freeform 1166"/>
                <p:cNvSpPr>
                  <a:spLocks/>
                </p:cNvSpPr>
                <p:nvPr/>
              </p:nvSpPr>
              <p:spPr bwMode="auto">
                <a:xfrm>
                  <a:off x="6148737" y="3301427"/>
                  <a:ext cx="1189683" cy="1409741"/>
                </a:xfrm>
                <a:custGeom>
                  <a:avLst/>
                  <a:gdLst/>
                  <a:ahLst/>
                  <a:cxnLst>
                    <a:cxn ang="0">
                      <a:pos x="228" y="848"/>
                    </a:cxn>
                    <a:cxn ang="0">
                      <a:pos x="354" y="888"/>
                    </a:cxn>
                    <a:cxn ang="0">
                      <a:pos x="447" y="880"/>
                    </a:cxn>
                    <a:cxn ang="0">
                      <a:pos x="557" y="848"/>
                    </a:cxn>
                    <a:cxn ang="0">
                      <a:pos x="616" y="832"/>
                    </a:cxn>
                    <a:cxn ang="0">
                      <a:pos x="632" y="776"/>
                    </a:cxn>
                    <a:cxn ang="0">
                      <a:pos x="675" y="744"/>
                    </a:cxn>
                    <a:cxn ang="0">
                      <a:pos x="607" y="656"/>
                    </a:cxn>
                    <a:cxn ang="0">
                      <a:pos x="557" y="584"/>
                    </a:cxn>
                    <a:cxn ang="0">
                      <a:pos x="557" y="520"/>
                    </a:cxn>
                    <a:cxn ang="0">
                      <a:pos x="641" y="488"/>
                    </a:cxn>
                    <a:cxn ang="0">
                      <a:pos x="691" y="440"/>
                    </a:cxn>
                    <a:cxn ang="0">
                      <a:pos x="750" y="456"/>
                    </a:cxn>
                    <a:cxn ang="0">
                      <a:pos x="725" y="360"/>
                    </a:cxn>
                    <a:cxn ang="0">
                      <a:pos x="717" y="280"/>
                    </a:cxn>
                    <a:cxn ang="0">
                      <a:pos x="666" y="216"/>
                    </a:cxn>
                    <a:cxn ang="0">
                      <a:pos x="683" y="136"/>
                    </a:cxn>
                    <a:cxn ang="0">
                      <a:pos x="641" y="80"/>
                    </a:cxn>
                    <a:cxn ang="0">
                      <a:pos x="616" y="32"/>
                    </a:cxn>
                    <a:cxn ang="0">
                      <a:pos x="582" y="32"/>
                    </a:cxn>
                    <a:cxn ang="0">
                      <a:pos x="557" y="40"/>
                    </a:cxn>
                    <a:cxn ang="0">
                      <a:pos x="540" y="40"/>
                    </a:cxn>
                    <a:cxn ang="0">
                      <a:pos x="481" y="72"/>
                    </a:cxn>
                    <a:cxn ang="0">
                      <a:pos x="439" y="96"/>
                    </a:cxn>
                    <a:cxn ang="0">
                      <a:pos x="430" y="64"/>
                    </a:cxn>
                    <a:cxn ang="0">
                      <a:pos x="396" y="56"/>
                    </a:cxn>
                    <a:cxn ang="0">
                      <a:pos x="346" y="16"/>
                    </a:cxn>
                    <a:cxn ang="0">
                      <a:pos x="253" y="0"/>
                    </a:cxn>
                    <a:cxn ang="0">
                      <a:pos x="245" y="40"/>
                    </a:cxn>
                    <a:cxn ang="0">
                      <a:pos x="278" y="112"/>
                    </a:cxn>
                    <a:cxn ang="0">
                      <a:pos x="236" y="112"/>
                    </a:cxn>
                    <a:cxn ang="0">
                      <a:pos x="220" y="136"/>
                    </a:cxn>
                    <a:cxn ang="0">
                      <a:pos x="186" y="128"/>
                    </a:cxn>
                    <a:cxn ang="0">
                      <a:pos x="110" y="144"/>
                    </a:cxn>
                    <a:cxn ang="0">
                      <a:pos x="118" y="208"/>
                    </a:cxn>
                    <a:cxn ang="0">
                      <a:pos x="76" y="256"/>
                    </a:cxn>
                    <a:cxn ang="0">
                      <a:pos x="93" y="312"/>
                    </a:cxn>
                    <a:cxn ang="0">
                      <a:pos x="68" y="344"/>
                    </a:cxn>
                    <a:cxn ang="0">
                      <a:pos x="17" y="384"/>
                    </a:cxn>
                    <a:cxn ang="0">
                      <a:pos x="0" y="448"/>
                    </a:cxn>
                    <a:cxn ang="0">
                      <a:pos x="9" y="480"/>
                    </a:cxn>
                    <a:cxn ang="0">
                      <a:pos x="34" y="536"/>
                    </a:cxn>
                    <a:cxn ang="0">
                      <a:pos x="9" y="552"/>
                    </a:cxn>
                    <a:cxn ang="0">
                      <a:pos x="43" y="600"/>
                    </a:cxn>
                    <a:cxn ang="0">
                      <a:pos x="26" y="632"/>
                    </a:cxn>
                    <a:cxn ang="0">
                      <a:pos x="76" y="672"/>
                    </a:cxn>
                    <a:cxn ang="0">
                      <a:pos x="186" y="704"/>
                    </a:cxn>
                    <a:cxn ang="0">
                      <a:pos x="144" y="776"/>
                    </a:cxn>
                    <a:cxn ang="0">
                      <a:pos x="118" y="864"/>
                    </a:cxn>
                    <a:cxn ang="0">
                      <a:pos x="194" y="864"/>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4" name="Freeform 1167"/>
                <p:cNvSpPr>
                  <a:spLocks/>
                </p:cNvSpPr>
                <p:nvPr/>
              </p:nvSpPr>
              <p:spPr bwMode="auto">
                <a:xfrm>
                  <a:off x="6108915" y="4648214"/>
                  <a:ext cx="667019" cy="368736"/>
                </a:xfrm>
                <a:custGeom>
                  <a:avLst/>
                  <a:gdLst/>
                  <a:ahLst/>
                  <a:cxnLst>
                    <a:cxn ang="0">
                      <a:pos x="371" y="104"/>
                    </a:cxn>
                    <a:cxn ang="0">
                      <a:pos x="354" y="88"/>
                    </a:cxn>
                    <a:cxn ang="0">
                      <a:pos x="329" y="72"/>
                    </a:cxn>
                    <a:cxn ang="0">
                      <a:pos x="337" y="32"/>
                    </a:cxn>
                    <a:cxn ang="0">
                      <a:pos x="337" y="24"/>
                    </a:cxn>
                    <a:cxn ang="0">
                      <a:pos x="253" y="0"/>
                    </a:cxn>
                    <a:cxn ang="0">
                      <a:pos x="219" y="16"/>
                    </a:cxn>
                    <a:cxn ang="0">
                      <a:pos x="169" y="24"/>
                    </a:cxn>
                    <a:cxn ang="0">
                      <a:pos x="143" y="16"/>
                    </a:cxn>
                    <a:cxn ang="0">
                      <a:pos x="118" y="32"/>
                    </a:cxn>
                    <a:cxn ang="0">
                      <a:pos x="84" y="40"/>
                    </a:cxn>
                    <a:cxn ang="0">
                      <a:pos x="76" y="72"/>
                    </a:cxn>
                    <a:cxn ang="0">
                      <a:pos x="51" y="88"/>
                    </a:cxn>
                    <a:cxn ang="0">
                      <a:pos x="42" y="112"/>
                    </a:cxn>
                    <a:cxn ang="0">
                      <a:pos x="9" y="152"/>
                    </a:cxn>
                    <a:cxn ang="0">
                      <a:pos x="0" y="184"/>
                    </a:cxn>
                    <a:cxn ang="0">
                      <a:pos x="34" y="168"/>
                    </a:cxn>
                    <a:cxn ang="0">
                      <a:pos x="76" y="184"/>
                    </a:cxn>
                    <a:cxn ang="0">
                      <a:pos x="84" y="200"/>
                    </a:cxn>
                    <a:cxn ang="0">
                      <a:pos x="101" y="224"/>
                    </a:cxn>
                    <a:cxn ang="0">
                      <a:pos x="177" y="216"/>
                    </a:cxn>
                    <a:cxn ang="0">
                      <a:pos x="219" y="152"/>
                    </a:cxn>
                    <a:cxn ang="0">
                      <a:pos x="287" y="232"/>
                    </a:cxn>
                    <a:cxn ang="0">
                      <a:pos x="312" y="152"/>
                    </a:cxn>
                    <a:cxn ang="0">
                      <a:pos x="354" y="160"/>
                    </a:cxn>
                    <a:cxn ang="0">
                      <a:pos x="379" y="144"/>
                    </a:cxn>
                    <a:cxn ang="0">
                      <a:pos x="413" y="144"/>
                    </a:cxn>
                    <a:cxn ang="0">
                      <a:pos x="421" y="136"/>
                    </a:cxn>
                    <a:cxn ang="0">
                      <a:pos x="413" y="96"/>
                    </a:cxn>
                    <a:cxn ang="0">
                      <a:pos x="371" y="104"/>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5" name="Freeform 1168"/>
                <p:cNvSpPr>
                  <a:spLocks/>
                </p:cNvSpPr>
                <p:nvPr/>
              </p:nvSpPr>
              <p:spPr bwMode="auto">
                <a:xfrm>
                  <a:off x="6631579" y="4382904"/>
                  <a:ext cx="1082662" cy="494646"/>
                </a:xfrm>
                <a:custGeom>
                  <a:avLst/>
                  <a:gdLst/>
                  <a:ahLst/>
                  <a:cxnLst>
                    <a:cxn ang="0">
                      <a:pos x="472" y="304"/>
                    </a:cxn>
                    <a:cxn ang="0">
                      <a:pos x="505" y="280"/>
                    </a:cxn>
                    <a:cxn ang="0">
                      <a:pos x="556" y="280"/>
                    </a:cxn>
                    <a:cxn ang="0">
                      <a:pos x="598" y="272"/>
                    </a:cxn>
                    <a:cxn ang="0">
                      <a:pos x="598" y="248"/>
                    </a:cxn>
                    <a:cxn ang="0">
                      <a:pos x="623" y="224"/>
                    </a:cxn>
                    <a:cxn ang="0">
                      <a:pos x="632" y="184"/>
                    </a:cxn>
                    <a:cxn ang="0">
                      <a:pos x="632" y="144"/>
                    </a:cxn>
                    <a:cxn ang="0">
                      <a:pos x="674" y="128"/>
                    </a:cxn>
                    <a:cxn ang="0">
                      <a:pos x="682" y="96"/>
                    </a:cxn>
                    <a:cxn ang="0">
                      <a:pos x="649" y="72"/>
                    </a:cxn>
                    <a:cxn ang="0">
                      <a:pos x="649" y="24"/>
                    </a:cxn>
                    <a:cxn ang="0">
                      <a:pos x="564" y="24"/>
                    </a:cxn>
                    <a:cxn ang="0">
                      <a:pos x="488" y="0"/>
                    </a:cxn>
                    <a:cxn ang="0">
                      <a:pos x="463" y="48"/>
                    </a:cxn>
                    <a:cxn ang="0">
                      <a:pos x="413" y="64"/>
                    </a:cxn>
                    <a:cxn ang="0">
                      <a:pos x="371" y="40"/>
                    </a:cxn>
                    <a:cxn ang="0">
                      <a:pos x="371" y="64"/>
                    </a:cxn>
                    <a:cxn ang="0">
                      <a:pos x="337" y="64"/>
                    </a:cxn>
                    <a:cxn ang="0">
                      <a:pos x="328" y="96"/>
                    </a:cxn>
                    <a:cxn ang="0">
                      <a:pos x="295" y="120"/>
                    </a:cxn>
                    <a:cxn ang="0">
                      <a:pos x="312" y="152"/>
                    </a:cxn>
                    <a:cxn ang="0">
                      <a:pos x="312" y="184"/>
                    </a:cxn>
                    <a:cxn ang="0">
                      <a:pos x="253" y="168"/>
                    </a:cxn>
                    <a:cxn ang="0">
                      <a:pos x="185" y="192"/>
                    </a:cxn>
                    <a:cxn ang="0">
                      <a:pos x="143" y="200"/>
                    </a:cxn>
                    <a:cxn ang="0">
                      <a:pos x="84" y="192"/>
                    </a:cxn>
                    <a:cxn ang="0">
                      <a:pos x="50" y="208"/>
                    </a:cxn>
                    <a:cxn ang="0">
                      <a:pos x="8" y="200"/>
                    </a:cxn>
                    <a:cxn ang="0">
                      <a:pos x="0" y="240"/>
                    </a:cxn>
                    <a:cxn ang="0">
                      <a:pos x="25" y="256"/>
                    </a:cxn>
                    <a:cxn ang="0">
                      <a:pos x="42" y="272"/>
                    </a:cxn>
                    <a:cxn ang="0">
                      <a:pos x="84" y="264"/>
                    </a:cxn>
                    <a:cxn ang="0">
                      <a:pos x="92" y="304"/>
                    </a:cxn>
                    <a:cxn ang="0">
                      <a:pos x="101" y="280"/>
                    </a:cxn>
                    <a:cxn ang="0">
                      <a:pos x="135" y="288"/>
                    </a:cxn>
                    <a:cxn ang="0">
                      <a:pos x="168" y="256"/>
                    </a:cxn>
                    <a:cxn ang="0">
                      <a:pos x="244" y="248"/>
                    </a:cxn>
                    <a:cxn ang="0">
                      <a:pos x="261" y="272"/>
                    </a:cxn>
                    <a:cxn ang="0">
                      <a:pos x="379" y="304"/>
                    </a:cxn>
                    <a:cxn ang="0">
                      <a:pos x="379" y="312"/>
                    </a:cxn>
                    <a:cxn ang="0">
                      <a:pos x="413" y="304"/>
                    </a:cxn>
                    <a:cxn ang="0">
                      <a:pos x="472" y="304"/>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6" name="Freeform 1169"/>
                <p:cNvSpPr>
                  <a:spLocks/>
                </p:cNvSpPr>
                <p:nvPr/>
              </p:nvSpPr>
              <p:spPr bwMode="auto">
                <a:xfrm>
                  <a:off x="6108915" y="4648214"/>
                  <a:ext cx="667019" cy="368736"/>
                </a:xfrm>
                <a:custGeom>
                  <a:avLst/>
                  <a:gdLst/>
                  <a:ahLst/>
                  <a:cxnLst>
                    <a:cxn ang="0">
                      <a:pos x="371" y="104"/>
                    </a:cxn>
                    <a:cxn ang="0">
                      <a:pos x="354" y="88"/>
                    </a:cxn>
                    <a:cxn ang="0">
                      <a:pos x="329" y="72"/>
                    </a:cxn>
                    <a:cxn ang="0">
                      <a:pos x="337" y="32"/>
                    </a:cxn>
                    <a:cxn ang="0">
                      <a:pos x="337" y="24"/>
                    </a:cxn>
                    <a:cxn ang="0">
                      <a:pos x="253" y="0"/>
                    </a:cxn>
                    <a:cxn ang="0">
                      <a:pos x="219" y="16"/>
                    </a:cxn>
                    <a:cxn ang="0">
                      <a:pos x="169" y="24"/>
                    </a:cxn>
                    <a:cxn ang="0">
                      <a:pos x="143" y="16"/>
                    </a:cxn>
                    <a:cxn ang="0">
                      <a:pos x="118" y="32"/>
                    </a:cxn>
                    <a:cxn ang="0">
                      <a:pos x="84" y="40"/>
                    </a:cxn>
                    <a:cxn ang="0">
                      <a:pos x="76" y="72"/>
                    </a:cxn>
                    <a:cxn ang="0">
                      <a:pos x="51" y="88"/>
                    </a:cxn>
                    <a:cxn ang="0">
                      <a:pos x="42" y="112"/>
                    </a:cxn>
                    <a:cxn ang="0">
                      <a:pos x="9" y="152"/>
                    </a:cxn>
                    <a:cxn ang="0">
                      <a:pos x="0" y="184"/>
                    </a:cxn>
                    <a:cxn ang="0">
                      <a:pos x="34" y="168"/>
                    </a:cxn>
                    <a:cxn ang="0">
                      <a:pos x="76" y="184"/>
                    </a:cxn>
                    <a:cxn ang="0">
                      <a:pos x="84" y="200"/>
                    </a:cxn>
                    <a:cxn ang="0">
                      <a:pos x="101" y="224"/>
                    </a:cxn>
                    <a:cxn ang="0">
                      <a:pos x="177" y="216"/>
                    </a:cxn>
                    <a:cxn ang="0">
                      <a:pos x="219" y="152"/>
                    </a:cxn>
                    <a:cxn ang="0">
                      <a:pos x="287" y="232"/>
                    </a:cxn>
                    <a:cxn ang="0">
                      <a:pos x="312" y="152"/>
                    </a:cxn>
                    <a:cxn ang="0">
                      <a:pos x="354" y="160"/>
                    </a:cxn>
                    <a:cxn ang="0">
                      <a:pos x="379" y="144"/>
                    </a:cxn>
                    <a:cxn ang="0">
                      <a:pos x="413" y="144"/>
                    </a:cxn>
                    <a:cxn ang="0">
                      <a:pos x="421" y="136"/>
                    </a:cxn>
                    <a:cxn ang="0">
                      <a:pos x="413" y="96"/>
                    </a:cxn>
                    <a:cxn ang="0">
                      <a:pos x="371" y="104"/>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FF0000"/>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7" name="Freeform 1170"/>
                <p:cNvSpPr>
                  <a:spLocks/>
                </p:cNvSpPr>
                <p:nvPr/>
              </p:nvSpPr>
              <p:spPr bwMode="auto">
                <a:xfrm>
                  <a:off x="6631579" y="4382904"/>
                  <a:ext cx="1082662" cy="494646"/>
                </a:xfrm>
                <a:custGeom>
                  <a:avLst/>
                  <a:gdLst/>
                  <a:ahLst/>
                  <a:cxnLst>
                    <a:cxn ang="0">
                      <a:pos x="472" y="304"/>
                    </a:cxn>
                    <a:cxn ang="0">
                      <a:pos x="505" y="280"/>
                    </a:cxn>
                    <a:cxn ang="0">
                      <a:pos x="556" y="280"/>
                    </a:cxn>
                    <a:cxn ang="0">
                      <a:pos x="598" y="272"/>
                    </a:cxn>
                    <a:cxn ang="0">
                      <a:pos x="598" y="248"/>
                    </a:cxn>
                    <a:cxn ang="0">
                      <a:pos x="623" y="224"/>
                    </a:cxn>
                    <a:cxn ang="0">
                      <a:pos x="632" y="184"/>
                    </a:cxn>
                    <a:cxn ang="0">
                      <a:pos x="632" y="144"/>
                    </a:cxn>
                    <a:cxn ang="0">
                      <a:pos x="674" y="128"/>
                    </a:cxn>
                    <a:cxn ang="0">
                      <a:pos x="682" y="96"/>
                    </a:cxn>
                    <a:cxn ang="0">
                      <a:pos x="649" y="72"/>
                    </a:cxn>
                    <a:cxn ang="0">
                      <a:pos x="649" y="24"/>
                    </a:cxn>
                    <a:cxn ang="0">
                      <a:pos x="564" y="24"/>
                    </a:cxn>
                    <a:cxn ang="0">
                      <a:pos x="488" y="0"/>
                    </a:cxn>
                    <a:cxn ang="0">
                      <a:pos x="463" y="48"/>
                    </a:cxn>
                    <a:cxn ang="0">
                      <a:pos x="413" y="64"/>
                    </a:cxn>
                    <a:cxn ang="0">
                      <a:pos x="371" y="40"/>
                    </a:cxn>
                    <a:cxn ang="0">
                      <a:pos x="371" y="64"/>
                    </a:cxn>
                    <a:cxn ang="0">
                      <a:pos x="337" y="64"/>
                    </a:cxn>
                    <a:cxn ang="0">
                      <a:pos x="328" y="96"/>
                    </a:cxn>
                    <a:cxn ang="0">
                      <a:pos x="295" y="120"/>
                    </a:cxn>
                    <a:cxn ang="0">
                      <a:pos x="312" y="152"/>
                    </a:cxn>
                    <a:cxn ang="0">
                      <a:pos x="312" y="184"/>
                    </a:cxn>
                    <a:cxn ang="0">
                      <a:pos x="253" y="168"/>
                    </a:cxn>
                    <a:cxn ang="0">
                      <a:pos x="185" y="192"/>
                    </a:cxn>
                    <a:cxn ang="0">
                      <a:pos x="143" y="200"/>
                    </a:cxn>
                    <a:cxn ang="0">
                      <a:pos x="84" y="192"/>
                    </a:cxn>
                    <a:cxn ang="0">
                      <a:pos x="50" y="208"/>
                    </a:cxn>
                    <a:cxn ang="0">
                      <a:pos x="8" y="200"/>
                    </a:cxn>
                    <a:cxn ang="0">
                      <a:pos x="0" y="240"/>
                    </a:cxn>
                    <a:cxn ang="0">
                      <a:pos x="25" y="256"/>
                    </a:cxn>
                    <a:cxn ang="0">
                      <a:pos x="42" y="272"/>
                    </a:cxn>
                    <a:cxn ang="0">
                      <a:pos x="84" y="264"/>
                    </a:cxn>
                    <a:cxn ang="0">
                      <a:pos x="92" y="304"/>
                    </a:cxn>
                    <a:cxn ang="0">
                      <a:pos x="101" y="280"/>
                    </a:cxn>
                    <a:cxn ang="0">
                      <a:pos x="135" y="288"/>
                    </a:cxn>
                    <a:cxn ang="0">
                      <a:pos x="168" y="256"/>
                    </a:cxn>
                    <a:cxn ang="0">
                      <a:pos x="244" y="248"/>
                    </a:cxn>
                    <a:cxn ang="0">
                      <a:pos x="261" y="272"/>
                    </a:cxn>
                    <a:cxn ang="0">
                      <a:pos x="379" y="304"/>
                    </a:cxn>
                    <a:cxn ang="0">
                      <a:pos x="379" y="312"/>
                    </a:cxn>
                    <a:cxn ang="0">
                      <a:pos x="413" y="304"/>
                    </a:cxn>
                    <a:cxn ang="0">
                      <a:pos x="472" y="304"/>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8" name="Freeform 1171"/>
                <p:cNvSpPr>
                  <a:spLocks/>
                </p:cNvSpPr>
                <p:nvPr/>
              </p:nvSpPr>
              <p:spPr bwMode="auto">
                <a:xfrm>
                  <a:off x="6977534" y="3987187"/>
                  <a:ext cx="923373" cy="496894"/>
                </a:xfrm>
                <a:custGeom>
                  <a:avLst/>
                  <a:gdLst/>
                  <a:ahLst/>
                  <a:cxnLst>
                    <a:cxn ang="0">
                      <a:pos x="497" y="248"/>
                    </a:cxn>
                    <a:cxn ang="0">
                      <a:pos x="531" y="200"/>
                    </a:cxn>
                    <a:cxn ang="0">
                      <a:pos x="556" y="176"/>
                    </a:cxn>
                    <a:cxn ang="0">
                      <a:pos x="581" y="152"/>
                    </a:cxn>
                    <a:cxn ang="0">
                      <a:pos x="564" y="120"/>
                    </a:cxn>
                    <a:cxn ang="0">
                      <a:pos x="522" y="112"/>
                    </a:cxn>
                    <a:cxn ang="0">
                      <a:pos x="480" y="104"/>
                    </a:cxn>
                    <a:cxn ang="0">
                      <a:pos x="463" y="80"/>
                    </a:cxn>
                    <a:cxn ang="0">
                      <a:pos x="413" y="64"/>
                    </a:cxn>
                    <a:cxn ang="0">
                      <a:pos x="413" y="88"/>
                    </a:cxn>
                    <a:cxn ang="0">
                      <a:pos x="387" y="104"/>
                    </a:cxn>
                    <a:cxn ang="0">
                      <a:pos x="345" y="72"/>
                    </a:cxn>
                    <a:cxn ang="0">
                      <a:pos x="354" y="40"/>
                    </a:cxn>
                    <a:cxn ang="0">
                      <a:pos x="312" y="40"/>
                    </a:cxn>
                    <a:cxn ang="0">
                      <a:pos x="269" y="24"/>
                    </a:cxn>
                    <a:cxn ang="0">
                      <a:pos x="227" y="0"/>
                    </a:cxn>
                    <a:cxn ang="0">
                      <a:pos x="227" y="24"/>
                    </a:cxn>
                    <a:cxn ang="0">
                      <a:pos x="202" y="8"/>
                    </a:cxn>
                    <a:cxn ang="0">
                      <a:pos x="168" y="8"/>
                    </a:cxn>
                    <a:cxn ang="0">
                      <a:pos x="160" y="40"/>
                    </a:cxn>
                    <a:cxn ang="0">
                      <a:pos x="118" y="56"/>
                    </a:cxn>
                    <a:cxn ang="0">
                      <a:pos x="76" y="80"/>
                    </a:cxn>
                    <a:cxn ang="0">
                      <a:pos x="34" y="88"/>
                    </a:cxn>
                    <a:cxn ang="0">
                      <a:pos x="0" y="112"/>
                    </a:cxn>
                    <a:cxn ang="0">
                      <a:pos x="34" y="152"/>
                    </a:cxn>
                    <a:cxn ang="0">
                      <a:pos x="25" y="176"/>
                    </a:cxn>
                    <a:cxn ang="0">
                      <a:pos x="84" y="224"/>
                    </a:cxn>
                    <a:cxn ang="0">
                      <a:pos x="160" y="280"/>
                    </a:cxn>
                    <a:cxn ang="0">
                      <a:pos x="152" y="288"/>
                    </a:cxn>
                    <a:cxn ang="0">
                      <a:pos x="194" y="312"/>
                    </a:cxn>
                    <a:cxn ang="0">
                      <a:pos x="244" y="296"/>
                    </a:cxn>
                    <a:cxn ang="0">
                      <a:pos x="269" y="248"/>
                    </a:cxn>
                    <a:cxn ang="0">
                      <a:pos x="345" y="272"/>
                    </a:cxn>
                    <a:cxn ang="0">
                      <a:pos x="430" y="272"/>
                    </a:cxn>
                    <a:cxn ang="0">
                      <a:pos x="430" y="280"/>
                    </a:cxn>
                    <a:cxn ang="0">
                      <a:pos x="455" y="248"/>
                    </a:cxn>
                    <a:cxn ang="0">
                      <a:pos x="497" y="248"/>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49" name="Freeform 1172"/>
                <p:cNvSpPr>
                  <a:spLocks/>
                </p:cNvSpPr>
                <p:nvPr/>
              </p:nvSpPr>
              <p:spPr bwMode="auto">
                <a:xfrm>
                  <a:off x="7218954" y="4762881"/>
                  <a:ext cx="443020" cy="317024"/>
                </a:xfrm>
                <a:custGeom>
                  <a:avLst/>
                  <a:gdLst/>
                  <a:ahLst/>
                  <a:cxnLst>
                    <a:cxn ang="0">
                      <a:pos x="50" y="192"/>
                    </a:cxn>
                    <a:cxn ang="0">
                      <a:pos x="92" y="160"/>
                    </a:cxn>
                    <a:cxn ang="0">
                      <a:pos x="117" y="176"/>
                    </a:cxn>
                    <a:cxn ang="0">
                      <a:pos x="151" y="184"/>
                    </a:cxn>
                    <a:cxn ang="0">
                      <a:pos x="168" y="152"/>
                    </a:cxn>
                    <a:cxn ang="0">
                      <a:pos x="202" y="144"/>
                    </a:cxn>
                    <a:cxn ang="0">
                      <a:pos x="202" y="104"/>
                    </a:cxn>
                    <a:cxn ang="0">
                      <a:pos x="235" y="64"/>
                    </a:cxn>
                    <a:cxn ang="0">
                      <a:pos x="278" y="48"/>
                    </a:cxn>
                    <a:cxn ang="0">
                      <a:pos x="235" y="0"/>
                    </a:cxn>
                    <a:cxn ang="0">
                      <a:pos x="227" y="8"/>
                    </a:cxn>
                    <a:cxn ang="0">
                      <a:pos x="227" y="32"/>
                    </a:cxn>
                    <a:cxn ang="0">
                      <a:pos x="185" y="40"/>
                    </a:cxn>
                    <a:cxn ang="0">
                      <a:pos x="134" y="40"/>
                    </a:cxn>
                    <a:cxn ang="0">
                      <a:pos x="101" y="64"/>
                    </a:cxn>
                    <a:cxn ang="0">
                      <a:pos x="42" y="64"/>
                    </a:cxn>
                    <a:cxn ang="0">
                      <a:pos x="8" y="72"/>
                    </a:cxn>
                    <a:cxn ang="0">
                      <a:pos x="0" y="96"/>
                    </a:cxn>
                    <a:cxn ang="0">
                      <a:pos x="8" y="152"/>
                    </a:cxn>
                    <a:cxn ang="0">
                      <a:pos x="0" y="160"/>
                    </a:cxn>
                    <a:cxn ang="0">
                      <a:pos x="25" y="152"/>
                    </a:cxn>
                    <a:cxn ang="0">
                      <a:pos x="8" y="176"/>
                    </a:cxn>
                    <a:cxn ang="0">
                      <a:pos x="8" y="200"/>
                    </a:cxn>
                    <a:cxn ang="0">
                      <a:pos x="16" y="200"/>
                    </a:cxn>
                    <a:cxn ang="0">
                      <a:pos x="50" y="192"/>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solidFill>
                  <a:srgbClr val="00A0C6"/>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0" name="Freeform 1173"/>
                <p:cNvSpPr>
                  <a:spLocks/>
                </p:cNvSpPr>
                <p:nvPr/>
              </p:nvSpPr>
              <p:spPr bwMode="auto">
                <a:xfrm>
                  <a:off x="7233888" y="4852817"/>
                  <a:ext cx="868619" cy="658779"/>
                </a:xfrm>
                <a:custGeom>
                  <a:avLst/>
                  <a:gdLst/>
                  <a:ahLst/>
                  <a:cxnLst>
                    <a:cxn ang="0">
                      <a:pos x="388" y="360"/>
                    </a:cxn>
                    <a:cxn ang="0">
                      <a:pos x="379" y="344"/>
                    </a:cxn>
                    <a:cxn ang="0">
                      <a:pos x="345" y="328"/>
                    </a:cxn>
                    <a:cxn ang="0">
                      <a:pos x="320" y="296"/>
                    </a:cxn>
                    <a:cxn ang="0">
                      <a:pos x="270" y="264"/>
                    </a:cxn>
                    <a:cxn ang="0">
                      <a:pos x="236" y="216"/>
                    </a:cxn>
                    <a:cxn ang="0">
                      <a:pos x="202" y="200"/>
                    </a:cxn>
                    <a:cxn ang="0">
                      <a:pos x="219" y="152"/>
                    </a:cxn>
                    <a:cxn ang="0">
                      <a:pos x="236" y="152"/>
                    </a:cxn>
                    <a:cxn ang="0">
                      <a:pos x="270" y="168"/>
                    </a:cxn>
                    <a:cxn ang="0">
                      <a:pos x="278" y="144"/>
                    </a:cxn>
                    <a:cxn ang="0">
                      <a:pos x="312" y="136"/>
                    </a:cxn>
                    <a:cxn ang="0">
                      <a:pos x="354" y="144"/>
                    </a:cxn>
                    <a:cxn ang="0">
                      <a:pos x="404" y="152"/>
                    </a:cxn>
                    <a:cxn ang="0">
                      <a:pos x="438" y="144"/>
                    </a:cxn>
                    <a:cxn ang="0">
                      <a:pos x="472" y="152"/>
                    </a:cxn>
                    <a:cxn ang="0">
                      <a:pos x="522" y="160"/>
                    </a:cxn>
                    <a:cxn ang="0">
                      <a:pos x="522" y="128"/>
                    </a:cxn>
                    <a:cxn ang="0">
                      <a:pos x="548" y="120"/>
                    </a:cxn>
                    <a:cxn ang="0">
                      <a:pos x="522" y="112"/>
                    </a:cxn>
                    <a:cxn ang="0">
                      <a:pos x="497" y="80"/>
                    </a:cxn>
                    <a:cxn ang="0">
                      <a:pos x="480" y="48"/>
                    </a:cxn>
                    <a:cxn ang="0">
                      <a:pos x="421" y="72"/>
                    </a:cxn>
                    <a:cxn ang="0">
                      <a:pos x="388" y="72"/>
                    </a:cxn>
                    <a:cxn ang="0">
                      <a:pos x="379" y="48"/>
                    </a:cxn>
                    <a:cxn ang="0">
                      <a:pos x="345" y="56"/>
                    </a:cxn>
                    <a:cxn ang="0">
                      <a:pos x="320" y="40"/>
                    </a:cxn>
                    <a:cxn ang="0">
                      <a:pos x="295" y="16"/>
                    </a:cxn>
                    <a:cxn ang="0">
                      <a:pos x="261" y="0"/>
                    </a:cxn>
                    <a:cxn ang="0">
                      <a:pos x="227" y="8"/>
                    </a:cxn>
                    <a:cxn ang="0">
                      <a:pos x="194" y="48"/>
                    </a:cxn>
                    <a:cxn ang="0">
                      <a:pos x="194" y="88"/>
                    </a:cxn>
                    <a:cxn ang="0">
                      <a:pos x="160" y="96"/>
                    </a:cxn>
                    <a:cxn ang="0">
                      <a:pos x="143" y="128"/>
                    </a:cxn>
                    <a:cxn ang="0">
                      <a:pos x="109" y="120"/>
                    </a:cxn>
                    <a:cxn ang="0">
                      <a:pos x="84" y="104"/>
                    </a:cxn>
                    <a:cxn ang="0">
                      <a:pos x="42" y="136"/>
                    </a:cxn>
                    <a:cxn ang="0">
                      <a:pos x="8" y="144"/>
                    </a:cxn>
                    <a:cxn ang="0">
                      <a:pos x="0" y="144"/>
                    </a:cxn>
                    <a:cxn ang="0">
                      <a:pos x="0" y="152"/>
                    </a:cxn>
                    <a:cxn ang="0">
                      <a:pos x="34" y="216"/>
                    </a:cxn>
                    <a:cxn ang="0">
                      <a:pos x="84" y="152"/>
                    </a:cxn>
                    <a:cxn ang="0">
                      <a:pos x="84" y="216"/>
                    </a:cxn>
                    <a:cxn ang="0">
                      <a:pos x="126" y="192"/>
                    </a:cxn>
                    <a:cxn ang="0">
                      <a:pos x="126" y="240"/>
                    </a:cxn>
                    <a:cxn ang="0">
                      <a:pos x="177" y="264"/>
                    </a:cxn>
                    <a:cxn ang="0">
                      <a:pos x="160" y="272"/>
                    </a:cxn>
                    <a:cxn ang="0">
                      <a:pos x="219" y="312"/>
                    </a:cxn>
                    <a:cxn ang="0">
                      <a:pos x="227" y="336"/>
                    </a:cxn>
                    <a:cxn ang="0">
                      <a:pos x="253" y="352"/>
                    </a:cxn>
                    <a:cxn ang="0">
                      <a:pos x="312" y="360"/>
                    </a:cxn>
                    <a:cxn ang="0">
                      <a:pos x="371" y="384"/>
                    </a:cxn>
                    <a:cxn ang="0">
                      <a:pos x="312" y="392"/>
                    </a:cxn>
                    <a:cxn ang="0">
                      <a:pos x="413" y="416"/>
                    </a:cxn>
                    <a:cxn ang="0">
                      <a:pos x="413" y="384"/>
                    </a:cxn>
                    <a:cxn ang="0">
                      <a:pos x="388" y="360"/>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solidFill>
                  <a:srgbClr val="FFCC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1" name="Freeform 1174"/>
                <p:cNvSpPr>
                  <a:spLocks/>
                </p:cNvSpPr>
                <p:nvPr/>
              </p:nvSpPr>
              <p:spPr bwMode="auto">
                <a:xfrm>
                  <a:off x="7218954" y="4762881"/>
                  <a:ext cx="443020" cy="317024"/>
                </a:xfrm>
                <a:custGeom>
                  <a:avLst/>
                  <a:gdLst/>
                  <a:ahLst/>
                  <a:cxnLst>
                    <a:cxn ang="0">
                      <a:pos x="50" y="192"/>
                    </a:cxn>
                    <a:cxn ang="0">
                      <a:pos x="92" y="160"/>
                    </a:cxn>
                    <a:cxn ang="0">
                      <a:pos x="117" y="176"/>
                    </a:cxn>
                    <a:cxn ang="0">
                      <a:pos x="151" y="184"/>
                    </a:cxn>
                    <a:cxn ang="0">
                      <a:pos x="168" y="152"/>
                    </a:cxn>
                    <a:cxn ang="0">
                      <a:pos x="202" y="144"/>
                    </a:cxn>
                    <a:cxn ang="0">
                      <a:pos x="202" y="104"/>
                    </a:cxn>
                    <a:cxn ang="0">
                      <a:pos x="235" y="64"/>
                    </a:cxn>
                    <a:cxn ang="0">
                      <a:pos x="278" y="48"/>
                    </a:cxn>
                    <a:cxn ang="0">
                      <a:pos x="235" y="0"/>
                    </a:cxn>
                    <a:cxn ang="0">
                      <a:pos x="227" y="8"/>
                    </a:cxn>
                    <a:cxn ang="0">
                      <a:pos x="227" y="32"/>
                    </a:cxn>
                    <a:cxn ang="0">
                      <a:pos x="185" y="40"/>
                    </a:cxn>
                    <a:cxn ang="0">
                      <a:pos x="134" y="40"/>
                    </a:cxn>
                    <a:cxn ang="0">
                      <a:pos x="101" y="64"/>
                    </a:cxn>
                    <a:cxn ang="0">
                      <a:pos x="42" y="64"/>
                    </a:cxn>
                    <a:cxn ang="0">
                      <a:pos x="8" y="72"/>
                    </a:cxn>
                    <a:cxn ang="0">
                      <a:pos x="0" y="96"/>
                    </a:cxn>
                    <a:cxn ang="0">
                      <a:pos x="8" y="152"/>
                    </a:cxn>
                    <a:cxn ang="0">
                      <a:pos x="0" y="160"/>
                    </a:cxn>
                    <a:cxn ang="0">
                      <a:pos x="25" y="152"/>
                    </a:cxn>
                    <a:cxn ang="0">
                      <a:pos x="8" y="176"/>
                    </a:cxn>
                    <a:cxn ang="0">
                      <a:pos x="8" y="200"/>
                    </a:cxn>
                    <a:cxn ang="0">
                      <a:pos x="16" y="200"/>
                    </a:cxn>
                    <a:cxn ang="0">
                      <a:pos x="50" y="192"/>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adFill>
                  <a:gsLst>
                    <a:gs pos="0">
                      <a:srgbClr val="000082"/>
                    </a:gs>
                    <a:gs pos="30000">
                      <a:srgbClr val="66008F"/>
                    </a:gs>
                    <a:gs pos="64999">
                      <a:srgbClr val="BA0066"/>
                    </a:gs>
                    <a:gs pos="89999">
                      <a:srgbClr val="FF0000"/>
                    </a:gs>
                    <a:gs pos="100000">
                      <a:srgbClr val="FF8200"/>
                    </a:gs>
                  </a:gsLst>
                  <a:lin ang="5400000" scaled="0"/>
                </a:gra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2" name="Freeform 1175" descr="Light vertical"/>
                <p:cNvSpPr>
                  <a:spLocks/>
                </p:cNvSpPr>
                <p:nvPr/>
              </p:nvSpPr>
              <p:spPr bwMode="auto">
                <a:xfrm>
                  <a:off x="7233888" y="4852817"/>
                  <a:ext cx="868619" cy="658779"/>
                </a:xfrm>
                <a:custGeom>
                  <a:avLst/>
                  <a:gdLst/>
                  <a:ahLst/>
                  <a:cxnLst>
                    <a:cxn ang="0">
                      <a:pos x="388" y="360"/>
                    </a:cxn>
                    <a:cxn ang="0">
                      <a:pos x="379" y="344"/>
                    </a:cxn>
                    <a:cxn ang="0">
                      <a:pos x="345" y="328"/>
                    </a:cxn>
                    <a:cxn ang="0">
                      <a:pos x="320" y="296"/>
                    </a:cxn>
                    <a:cxn ang="0">
                      <a:pos x="270" y="264"/>
                    </a:cxn>
                    <a:cxn ang="0">
                      <a:pos x="236" y="216"/>
                    </a:cxn>
                    <a:cxn ang="0">
                      <a:pos x="202" y="200"/>
                    </a:cxn>
                    <a:cxn ang="0">
                      <a:pos x="219" y="152"/>
                    </a:cxn>
                    <a:cxn ang="0">
                      <a:pos x="236" y="152"/>
                    </a:cxn>
                    <a:cxn ang="0">
                      <a:pos x="270" y="168"/>
                    </a:cxn>
                    <a:cxn ang="0">
                      <a:pos x="278" y="144"/>
                    </a:cxn>
                    <a:cxn ang="0">
                      <a:pos x="312" y="136"/>
                    </a:cxn>
                    <a:cxn ang="0">
                      <a:pos x="354" y="144"/>
                    </a:cxn>
                    <a:cxn ang="0">
                      <a:pos x="404" y="152"/>
                    </a:cxn>
                    <a:cxn ang="0">
                      <a:pos x="438" y="144"/>
                    </a:cxn>
                    <a:cxn ang="0">
                      <a:pos x="472" y="152"/>
                    </a:cxn>
                    <a:cxn ang="0">
                      <a:pos x="522" y="160"/>
                    </a:cxn>
                    <a:cxn ang="0">
                      <a:pos x="522" y="128"/>
                    </a:cxn>
                    <a:cxn ang="0">
                      <a:pos x="548" y="120"/>
                    </a:cxn>
                    <a:cxn ang="0">
                      <a:pos x="522" y="112"/>
                    </a:cxn>
                    <a:cxn ang="0">
                      <a:pos x="497" y="80"/>
                    </a:cxn>
                    <a:cxn ang="0">
                      <a:pos x="480" y="48"/>
                    </a:cxn>
                    <a:cxn ang="0">
                      <a:pos x="421" y="72"/>
                    </a:cxn>
                    <a:cxn ang="0">
                      <a:pos x="388" y="72"/>
                    </a:cxn>
                    <a:cxn ang="0">
                      <a:pos x="379" y="48"/>
                    </a:cxn>
                    <a:cxn ang="0">
                      <a:pos x="345" y="56"/>
                    </a:cxn>
                    <a:cxn ang="0">
                      <a:pos x="320" y="40"/>
                    </a:cxn>
                    <a:cxn ang="0">
                      <a:pos x="295" y="16"/>
                    </a:cxn>
                    <a:cxn ang="0">
                      <a:pos x="261" y="0"/>
                    </a:cxn>
                    <a:cxn ang="0">
                      <a:pos x="227" y="8"/>
                    </a:cxn>
                    <a:cxn ang="0">
                      <a:pos x="194" y="48"/>
                    </a:cxn>
                    <a:cxn ang="0">
                      <a:pos x="194" y="88"/>
                    </a:cxn>
                    <a:cxn ang="0">
                      <a:pos x="160" y="96"/>
                    </a:cxn>
                    <a:cxn ang="0">
                      <a:pos x="143" y="128"/>
                    </a:cxn>
                    <a:cxn ang="0">
                      <a:pos x="109" y="120"/>
                    </a:cxn>
                    <a:cxn ang="0">
                      <a:pos x="84" y="104"/>
                    </a:cxn>
                    <a:cxn ang="0">
                      <a:pos x="42" y="136"/>
                    </a:cxn>
                    <a:cxn ang="0">
                      <a:pos x="8" y="144"/>
                    </a:cxn>
                    <a:cxn ang="0">
                      <a:pos x="0" y="144"/>
                    </a:cxn>
                    <a:cxn ang="0">
                      <a:pos x="0" y="152"/>
                    </a:cxn>
                    <a:cxn ang="0">
                      <a:pos x="34" y="216"/>
                    </a:cxn>
                    <a:cxn ang="0">
                      <a:pos x="84" y="152"/>
                    </a:cxn>
                    <a:cxn ang="0">
                      <a:pos x="84" y="216"/>
                    </a:cxn>
                    <a:cxn ang="0">
                      <a:pos x="126" y="192"/>
                    </a:cxn>
                    <a:cxn ang="0">
                      <a:pos x="126" y="240"/>
                    </a:cxn>
                    <a:cxn ang="0">
                      <a:pos x="177" y="264"/>
                    </a:cxn>
                    <a:cxn ang="0">
                      <a:pos x="160" y="272"/>
                    </a:cxn>
                    <a:cxn ang="0">
                      <a:pos x="219" y="312"/>
                    </a:cxn>
                    <a:cxn ang="0">
                      <a:pos x="227" y="336"/>
                    </a:cxn>
                    <a:cxn ang="0">
                      <a:pos x="253" y="352"/>
                    </a:cxn>
                    <a:cxn ang="0">
                      <a:pos x="312" y="360"/>
                    </a:cxn>
                    <a:cxn ang="0">
                      <a:pos x="371" y="384"/>
                    </a:cxn>
                    <a:cxn ang="0">
                      <a:pos x="312" y="392"/>
                    </a:cxn>
                    <a:cxn ang="0">
                      <a:pos x="413" y="416"/>
                    </a:cxn>
                    <a:cxn ang="0">
                      <a:pos x="413" y="384"/>
                    </a:cxn>
                    <a:cxn ang="0">
                      <a:pos x="388" y="360"/>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blipFill>
                  <a:blip r:embed="rId3" cstate="print"/>
                  <a:tile tx="0" ty="0" sx="100000" sy="100000" flip="none" algn="tl"/>
                </a:blip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3" name="Freeform 1176"/>
                <p:cNvSpPr>
                  <a:spLocks/>
                </p:cNvSpPr>
                <p:nvPr/>
              </p:nvSpPr>
              <p:spPr bwMode="auto">
                <a:xfrm>
                  <a:off x="7552464" y="5068662"/>
                  <a:ext cx="617242" cy="508136"/>
                </a:xfrm>
                <a:custGeom>
                  <a:avLst/>
                  <a:gdLst/>
                  <a:ahLst/>
                  <a:cxnLst>
                    <a:cxn ang="0">
                      <a:pos x="287" y="264"/>
                    </a:cxn>
                    <a:cxn ang="0">
                      <a:pos x="312" y="248"/>
                    </a:cxn>
                    <a:cxn ang="0">
                      <a:pos x="320" y="216"/>
                    </a:cxn>
                    <a:cxn ang="0">
                      <a:pos x="346" y="216"/>
                    </a:cxn>
                    <a:cxn ang="0">
                      <a:pos x="337" y="192"/>
                    </a:cxn>
                    <a:cxn ang="0">
                      <a:pos x="388" y="176"/>
                    </a:cxn>
                    <a:cxn ang="0">
                      <a:pos x="362" y="136"/>
                    </a:cxn>
                    <a:cxn ang="0">
                      <a:pos x="388" y="120"/>
                    </a:cxn>
                    <a:cxn ang="0">
                      <a:pos x="346" y="96"/>
                    </a:cxn>
                    <a:cxn ang="0">
                      <a:pos x="337" y="64"/>
                    </a:cxn>
                    <a:cxn ang="0">
                      <a:pos x="337" y="32"/>
                    </a:cxn>
                    <a:cxn ang="0">
                      <a:pos x="304" y="32"/>
                    </a:cxn>
                    <a:cxn ang="0">
                      <a:pos x="295" y="16"/>
                    </a:cxn>
                    <a:cxn ang="0">
                      <a:pos x="270" y="16"/>
                    </a:cxn>
                    <a:cxn ang="0">
                      <a:pos x="236" y="8"/>
                    </a:cxn>
                    <a:cxn ang="0">
                      <a:pos x="202" y="16"/>
                    </a:cxn>
                    <a:cxn ang="0">
                      <a:pos x="152" y="8"/>
                    </a:cxn>
                    <a:cxn ang="0">
                      <a:pos x="110" y="0"/>
                    </a:cxn>
                    <a:cxn ang="0">
                      <a:pos x="76" y="8"/>
                    </a:cxn>
                    <a:cxn ang="0">
                      <a:pos x="68" y="32"/>
                    </a:cxn>
                    <a:cxn ang="0">
                      <a:pos x="34" y="16"/>
                    </a:cxn>
                    <a:cxn ang="0">
                      <a:pos x="17" y="16"/>
                    </a:cxn>
                    <a:cxn ang="0">
                      <a:pos x="0" y="64"/>
                    </a:cxn>
                    <a:cxn ang="0">
                      <a:pos x="34" y="80"/>
                    </a:cxn>
                    <a:cxn ang="0">
                      <a:pos x="68" y="128"/>
                    </a:cxn>
                    <a:cxn ang="0">
                      <a:pos x="118" y="160"/>
                    </a:cxn>
                    <a:cxn ang="0">
                      <a:pos x="143" y="192"/>
                    </a:cxn>
                    <a:cxn ang="0">
                      <a:pos x="177" y="208"/>
                    </a:cxn>
                    <a:cxn ang="0">
                      <a:pos x="186" y="224"/>
                    </a:cxn>
                    <a:cxn ang="0">
                      <a:pos x="211" y="248"/>
                    </a:cxn>
                    <a:cxn ang="0">
                      <a:pos x="211" y="280"/>
                    </a:cxn>
                    <a:cxn ang="0">
                      <a:pos x="295" y="320"/>
                    </a:cxn>
                    <a:cxn ang="0">
                      <a:pos x="295" y="280"/>
                    </a:cxn>
                    <a:cxn ang="0">
                      <a:pos x="287" y="264"/>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4" name="Freeform 1177"/>
                <p:cNvSpPr>
                  <a:spLocks/>
                </p:cNvSpPr>
                <p:nvPr/>
              </p:nvSpPr>
              <p:spPr bwMode="auto">
                <a:xfrm>
                  <a:off x="7592286" y="4382904"/>
                  <a:ext cx="910929" cy="582332"/>
                </a:xfrm>
                <a:custGeom>
                  <a:avLst/>
                  <a:gdLst/>
                  <a:ahLst/>
                  <a:cxnLst>
                    <a:cxn ang="0">
                      <a:pos x="295" y="320"/>
                    </a:cxn>
                    <a:cxn ang="0">
                      <a:pos x="329" y="304"/>
                    </a:cxn>
                    <a:cxn ang="0">
                      <a:pos x="380" y="304"/>
                    </a:cxn>
                    <a:cxn ang="0">
                      <a:pos x="413" y="288"/>
                    </a:cxn>
                    <a:cxn ang="0">
                      <a:pos x="439" y="272"/>
                    </a:cxn>
                    <a:cxn ang="0">
                      <a:pos x="455" y="264"/>
                    </a:cxn>
                    <a:cxn ang="0">
                      <a:pos x="464" y="224"/>
                    </a:cxn>
                    <a:cxn ang="0">
                      <a:pos x="472" y="200"/>
                    </a:cxn>
                    <a:cxn ang="0">
                      <a:pos x="498" y="168"/>
                    </a:cxn>
                    <a:cxn ang="0">
                      <a:pos x="523" y="112"/>
                    </a:cxn>
                    <a:cxn ang="0">
                      <a:pos x="548" y="72"/>
                    </a:cxn>
                    <a:cxn ang="0">
                      <a:pos x="573" y="48"/>
                    </a:cxn>
                    <a:cxn ang="0">
                      <a:pos x="548" y="24"/>
                    </a:cxn>
                    <a:cxn ang="0">
                      <a:pos x="514" y="0"/>
                    </a:cxn>
                    <a:cxn ang="0">
                      <a:pos x="472" y="8"/>
                    </a:cxn>
                    <a:cxn ang="0">
                      <a:pos x="447" y="0"/>
                    </a:cxn>
                    <a:cxn ang="0">
                      <a:pos x="405" y="8"/>
                    </a:cxn>
                    <a:cxn ang="0">
                      <a:pos x="371" y="8"/>
                    </a:cxn>
                    <a:cxn ang="0">
                      <a:pos x="329" y="56"/>
                    </a:cxn>
                    <a:cxn ang="0">
                      <a:pos x="287" y="48"/>
                    </a:cxn>
                    <a:cxn ang="0">
                      <a:pos x="279" y="64"/>
                    </a:cxn>
                    <a:cxn ang="0">
                      <a:pos x="228" y="80"/>
                    </a:cxn>
                    <a:cxn ang="0">
                      <a:pos x="228" y="112"/>
                    </a:cxn>
                    <a:cxn ang="0">
                      <a:pos x="110" y="128"/>
                    </a:cxn>
                    <a:cxn ang="0">
                      <a:pos x="85" y="112"/>
                    </a:cxn>
                    <a:cxn ang="0">
                      <a:pos x="68" y="104"/>
                    </a:cxn>
                    <a:cxn ang="0">
                      <a:pos x="68" y="128"/>
                    </a:cxn>
                    <a:cxn ang="0">
                      <a:pos x="26" y="144"/>
                    </a:cxn>
                    <a:cxn ang="0">
                      <a:pos x="26" y="184"/>
                    </a:cxn>
                    <a:cxn ang="0">
                      <a:pos x="17" y="224"/>
                    </a:cxn>
                    <a:cxn ang="0">
                      <a:pos x="0" y="240"/>
                    </a:cxn>
                    <a:cxn ang="0">
                      <a:pos x="43" y="288"/>
                    </a:cxn>
                    <a:cxn ang="0">
                      <a:pos x="34" y="296"/>
                    </a:cxn>
                    <a:cxn ang="0">
                      <a:pos x="68" y="312"/>
                    </a:cxn>
                    <a:cxn ang="0">
                      <a:pos x="93" y="336"/>
                    </a:cxn>
                    <a:cxn ang="0">
                      <a:pos x="118" y="352"/>
                    </a:cxn>
                    <a:cxn ang="0">
                      <a:pos x="152" y="344"/>
                    </a:cxn>
                    <a:cxn ang="0">
                      <a:pos x="161" y="368"/>
                    </a:cxn>
                    <a:cxn ang="0">
                      <a:pos x="194" y="368"/>
                    </a:cxn>
                    <a:cxn ang="0">
                      <a:pos x="253" y="344"/>
                    </a:cxn>
                    <a:cxn ang="0">
                      <a:pos x="262" y="344"/>
                    </a:cxn>
                    <a:cxn ang="0">
                      <a:pos x="270" y="320"/>
                    </a:cxn>
                    <a:cxn ang="0">
                      <a:pos x="295" y="320"/>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5" name="Freeform 1178"/>
                <p:cNvSpPr>
                  <a:spLocks/>
                </p:cNvSpPr>
                <p:nvPr/>
              </p:nvSpPr>
              <p:spPr bwMode="auto">
                <a:xfrm>
                  <a:off x="7552464" y="5068662"/>
                  <a:ext cx="617242" cy="508136"/>
                </a:xfrm>
                <a:custGeom>
                  <a:avLst/>
                  <a:gdLst/>
                  <a:ahLst/>
                  <a:cxnLst>
                    <a:cxn ang="0">
                      <a:pos x="287" y="264"/>
                    </a:cxn>
                    <a:cxn ang="0">
                      <a:pos x="312" y="248"/>
                    </a:cxn>
                    <a:cxn ang="0">
                      <a:pos x="320" y="216"/>
                    </a:cxn>
                    <a:cxn ang="0">
                      <a:pos x="346" y="216"/>
                    </a:cxn>
                    <a:cxn ang="0">
                      <a:pos x="337" y="192"/>
                    </a:cxn>
                    <a:cxn ang="0">
                      <a:pos x="388" y="176"/>
                    </a:cxn>
                    <a:cxn ang="0">
                      <a:pos x="362" y="136"/>
                    </a:cxn>
                    <a:cxn ang="0">
                      <a:pos x="388" y="120"/>
                    </a:cxn>
                    <a:cxn ang="0">
                      <a:pos x="346" y="96"/>
                    </a:cxn>
                    <a:cxn ang="0">
                      <a:pos x="337" y="64"/>
                    </a:cxn>
                    <a:cxn ang="0">
                      <a:pos x="337" y="32"/>
                    </a:cxn>
                    <a:cxn ang="0">
                      <a:pos x="304" y="32"/>
                    </a:cxn>
                    <a:cxn ang="0">
                      <a:pos x="295" y="16"/>
                    </a:cxn>
                    <a:cxn ang="0">
                      <a:pos x="270" y="16"/>
                    </a:cxn>
                    <a:cxn ang="0">
                      <a:pos x="236" y="8"/>
                    </a:cxn>
                    <a:cxn ang="0">
                      <a:pos x="202" y="16"/>
                    </a:cxn>
                    <a:cxn ang="0">
                      <a:pos x="152" y="8"/>
                    </a:cxn>
                    <a:cxn ang="0">
                      <a:pos x="110" y="0"/>
                    </a:cxn>
                    <a:cxn ang="0">
                      <a:pos x="76" y="8"/>
                    </a:cxn>
                    <a:cxn ang="0">
                      <a:pos x="68" y="32"/>
                    </a:cxn>
                    <a:cxn ang="0">
                      <a:pos x="34" y="16"/>
                    </a:cxn>
                    <a:cxn ang="0">
                      <a:pos x="17" y="16"/>
                    </a:cxn>
                    <a:cxn ang="0">
                      <a:pos x="0" y="64"/>
                    </a:cxn>
                    <a:cxn ang="0">
                      <a:pos x="34" y="80"/>
                    </a:cxn>
                    <a:cxn ang="0">
                      <a:pos x="68" y="128"/>
                    </a:cxn>
                    <a:cxn ang="0">
                      <a:pos x="118" y="160"/>
                    </a:cxn>
                    <a:cxn ang="0">
                      <a:pos x="143" y="192"/>
                    </a:cxn>
                    <a:cxn ang="0">
                      <a:pos x="177" y="208"/>
                    </a:cxn>
                    <a:cxn ang="0">
                      <a:pos x="186" y="224"/>
                    </a:cxn>
                    <a:cxn ang="0">
                      <a:pos x="211" y="248"/>
                    </a:cxn>
                    <a:cxn ang="0">
                      <a:pos x="211" y="280"/>
                    </a:cxn>
                    <a:cxn ang="0">
                      <a:pos x="295" y="320"/>
                    </a:cxn>
                    <a:cxn ang="0">
                      <a:pos x="295" y="280"/>
                    </a:cxn>
                    <a:cxn ang="0">
                      <a:pos x="287" y="264"/>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6" name="Freeform 1179"/>
                <p:cNvSpPr>
                  <a:spLocks/>
                </p:cNvSpPr>
                <p:nvPr/>
              </p:nvSpPr>
              <p:spPr bwMode="auto">
                <a:xfrm>
                  <a:off x="7592286" y="4382904"/>
                  <a:ext cx="910929" cy="582332"/>
                </a:xfrm>
                <a:custGeom>
                  <a:avLst/>
                  <a:gdLst/>
                  <a:ahLst/>
                  <a:cxnLst>
                    <a:cxn ang="0">
                      <a:pos x="295" y="320"/>
                    </a:cxn>
                    <a:cxn ang="0">
                      <a:pos x="329" y="304"/>
                    </a:cxn>
                    <a:cxn ang="0">
                      <a:pos x="380" y="304"/>
                    </a:cxn>
                    <a:cxn ang="0">
                      <a:pos x="413" y="288"/>
                    </a:cxn>
                    <a:cxn ang="0">
                      <a:pos x="439" y="272"/>
                    </a:cxn>
                    <a:cxn ang="0">
                      <a:pos x="455" y="264"/>
                    </a:cxn>
                    <a:cxn ang="0">
                      <a:pos x="464" y="224"/>
                    </a:cxn>
                    <a:cxn ang="0">
                      <a:pos x="472" y="200"/>
                    </a:cxn>
                    <a:cxn ang="0">
                      <a:pos x="498" y="168"/>
                    </a:cxn>
                    <a:cxn ang="0">
                      <a:pos x="523" y="112"/>
                    </a:cxn>
                    <a:cxn ang="0">
                      <a:pos x="548" y="72"/>
                    </a:cxn>
                    <a:cxn ang="0">
                      <a:pos x="573" y="48"/>
                    </a:cxn>
                    <a:cxn ang="0">
                      <a:pos x="548" y="24"/>
                    </a:cxn>
                    <a:cxn ang="0">
                      <a:pos x="514" y="0"/>
                    </a:cxn>
                    <a:cxn ang="0">
                      <a:pos x="472" y="8"/>
                    </a:cxn>
                    <a:cxn ang="0">
                      <a:pos x="447" y="0"/>
                    </a:cxn>
                    <a:cxn ang="0">
                      <a:pos x="405" y="8"/>
                    </a:cxn>
                    <a:cxn ang="0">
                      <a:pos x="371" y="8"/>
                    </a:cxn>
                    <a:cxn ang="0">
                      <a:pos x="329" y="56"/>
                    </a:cxn>
                    <a:cxn ang="0">
                      <a:pos x="287" y="48"/>
                    </a:cxn>
                    <a:cxn ang="0">
                      <a:pos x="279" y="64"/>
                    </a:cxn>
                    <a:cxn ang="0">
                      <a:pos x="228" y="80"/>
                    </a:cxn>
                    <a:cxn ang="0">
                      <a:pos x="228" y="112"/>
                    </a:cxn>
                    <a:cxn ang="0">
                      <a:pos x="110" y="128"/>
                    </a:cxn>
                    <a:cxn ang="0">
                      <a:pos x="85" y="112"/>
                    </a:cxn>
                    <a:cxn ang="0">
                      <a:pos x="68" y="104"/>
                    </a:cxn>
                    <a:cxn ang="0">
                      <a:pos x="68" y="128"/>
                    </a:cxn>
                    <a:cxn ang="0">
                      <a:pos x="26" y="144"/>
                    </a:cxn>
                    <a:cxn ang="0">
                      <a:pos x="26" y="184"/>
                    </a:cxn>
                    <a:cxn ang="0">
                      <a:pos x="17" y="224"/>
                    </a:cxn>
                    <a:cxn ang="0">
                      <a:pos x="0" y="240"/>
                    </a:cxn>
                    <a:cxn ang="0">
                      <a:pos x="43" y="288"/>
                    </a:cxn>
                    <a:cxn ang="0">
                      <a:pos x="34" y="296"/>
                    </a:cxn>
                    <a:cxn ang="0">
                      <a:pos x="68" y="312"/>
                    </a:cxn>
                    <a:cxn ang="0">
                      <a:pos x="93" y="336"/>
                    </a:cxn>
                    <a:cxn ang="0">
                      <a:pos x="118" y="352"/>
                    </a:cxn>
                    <a:cxn ang="0">
                      <a:pos x="152" y="344"/>
                    </a:cxn>
                    <a:cxn ang="0">
                      <a:pos x="161" y="368"/>
                    </a:cxn>
                    <a:cxn ang="0">
                      <a:pos x="194" y="368"/>
                    </a:cxn>
                    <a:cxn ang="0">
                      <a:pos x="253" y="344"/>
                    </a:cxn>
                    <a:cxn ang="0">
                      <a:pos x="262" y="344"/>
                    </a:cxn>
                    <a:cxn ang="0">
                      <a:pos x="270" y="320"/>
                    </a:cxn>
                    <a:cxn ang="0">
                      <a:pos x="295" y="320"/>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7" name="Freeform 1180"/>
                <p:cNvSpPr>
                  <a:spLocks/>
                </p:cNvSpPr>
                <p:nvPr/>
              </p:nvSpPr>
              <p:spPr bwMode="auto">
                <a:xfrm>
                  <a:off x="8316550" y="4382904"/>
                  <a:ext cx="39822" cy="11241"/>
                </a:xfrm>
                <a:custGeom>
                  <a:avLst/>
                  <a:gdLst/>
                  <a:ahLst/>
                  <a:cxnLst>
                    <a:cxn ang="0">
                      <a:pos x="17" y="8"/>
                    </a:cxn>
                    <a:cxn ang="0">
                      <a:pos x="26" y="8"/>
                    </a:cxn>
                    <a:cxn ang="0">
                      <a:pos x="0" y="0"/>
                    </a:cxn>
                    <a:cxn ang="0">
                      <a:pos x="17" y="8"/>
                    </a:cxn>
                  </a:cxnLst>
                  <a:rect l="0" t="0" r="r" b="b"/>
                  <a:pathLst>
                    <a:path w="26" h="8">
                      <a:moveTo>
                        <a:pt x="17" y="8"/>
                      </a:moveTo>
                      <a:lnTo>
                        <a:pt x="26" y="8"/>
                      </a:lnTo>
                      <a:lnTo>
                        <a:pt x="0" y="0"/>
                      </a:lnTo>
                      <a:lnTo>
                        <a:pt x="17" y="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8" name="Freeform 1181"/>
                <p:cNvSpPr>
                  <a:spLocks/>
                </p:cNvSpPr>
                <p:nvPr/>
              </p:nvSpPr>
              <p:spPr bwMode="auto">
                <a:xfrm>
                  <a:off x="8356372" y="4394145"/>
                  <a:ext cx="27377" cy="2249"/>
                </a:xfrm>
                <a:custGeom>
                  <a:avLst/>
                  <a:gdLst/>
                  <a:ahLst/>
                  <a:cxnLst>
                    <a:cxn ang="0">
                      <a:pos x="17" y="0"/>
                    </a:cxn>
                    <a:cxn ang="0">
                      <a:pos x="0" y="0"/>
                    </a:cxn>
                    <a:cxn ang="0">
                      <a:pos x="17" y="0"/>
                    </a:cxn>
                  </a:cxnLst>
                  <a:rect l="0" t="0" r="r" b="b"/>
                  <a:pathLst>
                    <a:path w="17">
                      <a:moveTo>
                        <a:pt x="17" y="0"/>
                      </a:moveTo>
                      <a:lnTo>
                        <a:pt x="0" y="0"/>
                      </a:lnTo>
                      <a:lnTo>
                        <a:pt x="17" y="0"/>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59" name="Line 1182"/>
                <p:cNvSpPr>
                  <a:spLocks noChangeShapeType="1"/>
                </p:cNvSpPr>
                <p:nvPr/>
              </p:nvSpPr>
              <p:spPr bwMode="auto">
                <a:xfrm flipV="1">
                  <a:off x="8341439" y="4382904"/>
                  <a:ext cx="42310" cy="11241"/>
                </a:xfrm>
                <a:prstGeom prst="line">
                  <a:avLst/>
                </a:prstGeom>
                <a:noFill/>
                <a:ln w="12700">
                  <a:solidFill>
                    <a:srgbClr val="000000"/>
                  </a:solid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0" name="Line 1183"/>
                <p:cNvSpPr>
                  <a:spLocks noChangeShapeType="1"/>
                </p:cNvSpPr>
                <p:nvPr/>
              </p:nvSpPr>
              <p:spPr bwMode="auto">
                <a:xfrm flipV="1">
                  <a:off x="8341439" y="4382904"/>
                  <a:ext cx="42310" cy="11241"/>
                </a:xfrm>
                <a:prstGeom prst="line">
                  <a:avLst/>
                </a:prstGeom>
                <a:noFill/>
                <a:ln w="12700">
                  <a:solidFill>
                    <a:srgbClr val="000000"/>
                  </a:solid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1" name="Freeform 1184"/>
                <p:cNvSpPr>
                  <a:spLocks/>
                </p:cNvSpPr>
                <p:nvPr/>
              </p:nvSpPr>
              <p:spPr bwMode="auto">
                <a:xfrm>
                  <a:off x="8301617" y="4382904"/>
                  <a:ext cx="14933" cy="0"/>
                </a:xfrm>
                <a:custGeom>
                  <a:avLst/>
                  <a:gdLst/>
                  <a:ahLst/>
                  <a:cxnLst>
                    <a:cxn ang="0">
                      <a:pos x="0" y="0"/>
                    </a:cxn>
                    <a:cxn ang="0">
                      <a:pos x="8" y="0"/>
                    </a:cxn>
                    <a:cxn ang="0">
                      <a:pos x="0" y="0"/>
                    </a:cxn>
                  </a:cxnLst>
                  <a:rect l="0" t="0" r="r" b="b"/>
                  <a:pathLst>
                    <a:path w="8">
                      <a:moveTo>
                        <a:pt x="0" y="0"/>
                      </a:moveTo>
                      <a:lnTo>
                        <a:pt x="8" y="0"/>
                      </a:lnTo>
                      <a:lnTo>
                        <a:pt x="0" y="0"/>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2" name="Freeform 1185"/>
                <p:cNvSpPr>
                  <a:spLocks/>
                </p:cNvSpPr>
                <p:nvPr/>
              </p:nvSpPr>
              <p:spPr bwMode="auto">
                <a:xfrm>
                  <a:off x="7900907" y="4230013"/>
                  <a:ext cx="42312" cy="24732"/>
                </a:xfrm>
                <a:custGeom>
                  <a:avLst/>
                  <a:gdLst/>
                  <a:ahLst/>
                  <a:cxnLst>
                    <a:cxn ang="0">
                      <a:pos x="26" y="16"/>
                    </a:cxn>
                    <a:cxn ang="0">
                      <a:pos x="0" y="0"/>
                    </a:cxn>
                    <a:cxn ang="0">
                      <a:pos x="0" y="8"/>
                    </a:cxn>
                    <a:cxn ang="0">
                      <a:pos x="17" y="16"/>
                    </a:cxn>
                    <a:cxn ang="0">
                      <a:pos x="26" y="16"/>
                    </a:cxn>
                  </a:cxnLst>
                  <a:rect l="0" t="0" r="r" b="b"/>
                  <a:pathLst>
                    <a:path w="26" h="16">
                      <a:moveTo>
                        <a:pt x="26" y="16"/>
                      </a:moveTo>
                      <a:lnTo>
                        <a:pt x="0" y="0"/>
                      </a:lnTo>
                      <a:lnTo>
                        <a:pt x="0" y="8"/>
                      </a:lnTo>
                      <a:lnTo>
                        <a:pt x="17" y="16"/>
                      </a:lnTo>
                      <a:lnTo>
                        <a:pt x="26" y="16"/>
                      </a:lnTo>
                      <a:close/>
                    </a:path>
                  </a:pathLst>
                </a:custGeom>
                <a:solidFill>
                  <a:srgbClr val="FFFF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3" name="Freeform 1186"/>
                <p:cNvSpPr>
                  <a:spLocks/>
                </p:cNvSpPr>
                <p:nvPr/>
              </p:nvSpPr>
              <p:spPr bwMode="auto">
                <a:xfrm>
                  <a:off x="8301617" y="4382904"/>
                  <a:ext cx="14933" cy="0"/>
                </a:xfrm>
                <a:custGeom>
                  <a:avLst/>
                  <a:gdLst/>
                  <a:ahLst/>
                  <a:cxnLst>
                    <a:cxn ang="0">
                      <a:pos x="0" y="0"/>
                    </a:cxn>
                    <a:cxn ang="0">
                      <a:pos x="8" y="0"/>
                    </a:cxn>
                    <a:cxn ang="0">
                      <a:pos x="0" y="0"/>
                    </a:cxn>
                    <a:cxn ang="0">
                      <a:pos x="0" y="0"/>
                    </a:cxn>
                  </a:cxnLst>
                  <a:rect l="0" t="0" r="r" b="b"/>
                  <a:pathLst>
                    <a:path w="8">
                      <a:moveTo>
                        <a:pt x="0" y="0"/>
                      </a:moveTo>
                      <a:lnTo>
                        <a:pt x="8" y="0"/>
                      </a:lnTo>
                      <a:lnTo>
                        <a:pt x="0" y="0"/>
                      </a:lnTo>
                      <a:lnTo>
                        <a:pt x="0" y="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4" name="Freeform 1187"/>
                <p:cNvSpPr>
                  <a:spLocks/>
                </p:cNvSpPr>
                <p:nvPr/>
              </p:nvSpPr>
              <p:spPr bwMode="auto">
                <a:xfrm>
                  <a:off x="7900907" y="4230013"/>
                  <a:ext cx="42312" cy="24732"/>
                </a:xfrm>
                <a:custGeom>
                  <a:avLst/>
                  <a:gdLst/>
                  <a:ahLst/>
                  <a:cxnLst>
                    <a:cxn ang="0">
                      <a:pos x="26" y="16"/>
                    </a:cxn>
                    <a:cxn ang="0">
                      <a:pos x="0" y="0"/>
                    </a:cxn>
                    <a:cxn ang="0">
                      <a:pos x="0" y="8"/>
                    </a:cxn>
                    <a:cxn ang="0">
                      <a:pos x="17" y="16"/>
                    </a:cxn>
                    <a:cxn ang="0">
                      <a:pos x="26" y="16"/>
                    </a:cxn>
                  </a:cxnLst>
                  <a:rect l="0" t="0" r="r" b="b"/>
                  <a:pathLst>
                    <a:path w="26" h="16">
                      <a:moveTo>
                        <a:pt x="26" y="16"/>
                      </a:moveTo>
                      <a:lnTo>
                        <a:pt x="0" y="0"/>
                      </a:lnTo>
                      <a:lnTo>
                        <a:pt x="0" y="8"/>
                      </a:lnTo>
                      <a:lnTo>
                        <a:pt x="17" y="16"/>
                      </a:lnTo>
                      <a:lnTo>
                        <a:pt x="26" y="1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5" name="Freeform 1188"/>
                <p:cNvSpPr>
                  <a:spLocks/>
                </p:cNvSpPr>
                <p:nvPr/>
              </p:nvSpPr>
              <p:spPr bwMode="auto">
                <a:xfrm>
                  <a:off x="7661975" y="4216523"/>
                  <a:ext cx="761596" cy="368736"/>
                </a:xfrm>
                <a:custGeom>
                  <a:avLst/>
                  <a:gdLst/>
                  <a:ahLst/>
                  <a:cxnLst>
                    <a:cxn ang="0">
                      <a:pos x="421" y="8"/>
                    </a:cxn>
                    <a:cxn ang="0">
                      <a:pos x="396" y="0"/>
                    </a:cxn>
                    <a:cxn ang="0">
                      <a:pos x="353" y="0"/>
                    </a:cxn>
                    <a:cxn ang="0">
                      <a:pos x="328" y="16"/>
                    </a:cxn>
                    <a:cxn ang="0">
                      <a:pos x="294" y="16"/>
                    </a:cxn>
                    <a:cxn ang="0">
                      <a:pos x="269" y="40"/>
                    </a:cxn>
                    <a:cxn ang="0">
                      <a:pos x="244" y="40"/>
                    </a:cxn>
                    <a:cxn ang="0">
                      <a:pos x="236" y="24"/>
                    </a:cxn>
                    <a:cxn ang="0">
                      <a:pos x="210" y="0"/>
                    </a:cxn>
                    <a:cxn ang="0">
                      <a:pos x="177" y="24"/>
                    </a:cxn>
                    <a:cxn ang="0">
                      <a:pos x="168" y="24"/>
                    </a:cxn>
                    <a:cxn ang="0">
                      <a:pos x="151" y="16"/>
                    </a:cxn>
                    <a:cxn ang="0">
                      <a:pos x="126" y="32"/>
                    </a:cxn>
                    <a:cxn ang="0">
                      <a:pos x="101" y="56"/>
                    </a:cxn>
                    <a:cxn ang="0">
                      <a:pos x="67" y="104"/>
                    </a:cxn>
                    <a:cxn ang="0">
                      <a:pos x="25" y="104"/>
                    </a:cxn>
                    <a:cxn ang="0">
                      <a:pos x="0" y="136"/>
                    </a:cxn>
                    <a:cxn ang="0">
                      <a:pos x="0" y="176"/>
                    </a:cxn>
                    <a:cxn ang="0">
                      <a:pos x="33" y="200"/>
                    </a:cxn>
                    <a:cxn ang="0">
                      <a:pos x="25" y="208"/>
                    </a:cxn>
                    <a:cxn ang="0">
                      <a:pos x="42" y="216"/>
                    </a:cxn>
                    <a:cxn ang="0">
                      <a:pos x="67" y="232"/>
                    </a:cxn>
                    <a:cxn ang="0">
                      <a:pos x="185" y="216"/>
                    </a:cxn>
                    <a:cxn ang="0">
                      <a:pos x="185" y="184"/>
                    </a:cxn>
                    <a:cxn ang="0">
                      <a:pos x="236" y="168"/>
                    </a:cxn>
                    <a:cxn ang="0">
                      <a:pos x="244" y="152"/>
                    </a:cxn>
                    <a:cxn ang="0">
                      <a:pos x="286" y="160"/>
                    </a:cxn>
                    <a:cxn ang="0">
                      <a:pos x="328" y="112"/>
                    </a:cxn>
                    <a:cxn ang="0">
                      <a:pos x="362" y="112"/>
                    </a:cxn>
                    <a:cxn ang="0">
                      <a:pos x="404" y="104"/>
                    </a:cxn>
                    <a:cxn ang="0">
                      <a:pos x="412" y="104"/>
                    </a:cxn>
                    <a:cxn ang="0">
                      <a:pos x="438" y="112"/>
                    </a:cxn>
                    <a:cxn ang="0">
                      <a:pos x="455" y="112"/>
                    </a:cxn>
                    <a:cxn ang="0">
                      <a:pos x="463" y="64"/>
                    </a:cxn>
                    <a:cxn ang="0">
                      <a:pos x="480" y="16"/>
                    </a:cxn>
                    <a:cxn ang="0">
                      <a:pos x="421" y="8"/>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6" name="Freeform 1189"/>
                <p:cNvSpPr>
                  <a:spLocks/>
                </p:cNvSpPr>
                <p:nvPr/>
              </p:nvSpPr>
              <p:spPr bwMode="auto">
                <a:xfrm>
                  <a:off x="8007929" y="4852817"/>
                  <a:ext cx="696886" cy="800427"/>
                </a:xfrm>
                <a:custGeom>
                  <a:avLst/>
                  <a:gdLst/>
                  <a:ahLst/>
                  <a:cxnLst>
                    <a:cxn ang="0">
                      <a:pos x="126" y="424"/>
                    </a:cxn>
                    <a:cxn ang="0">
                      <a:pos x="160" y="440"/>
                    </a:cxn>
                    <a:cxn ang="0">
                      <a:pos x="185" y="440"/>
                    </a:cxn>
                    <a:cxn ang="0">
                      <a:pos x="202" y="456"/>
                    </a:cxn>
                    <a:cxn ang="0">
                      <a:pos x="236" y="496"/>
                    </a:cxn>
                    <a:cxn ang="0">
                      <a:pos x="252" y="504"/>
                    </a:cxn>
                    <a:cxn ang="0">
                      <a:pos x="261" y="472"/>
                    </a:cxn>
                    <a:cxn ang="0">
                      <a:pos x="286" y="464"/>
                    </a:cxn>
                    <a:cxn ang="0">
                      <a:pos x="311" y="456"/>
                    </a:cxn>
                    <a:cxn ang="0">
                      <a:pos x="370" y="432"/>
                    </a:cxn>
                    <a:cxn ang="0">
                      <a:pos x="413" y="432"/>
                    </a:cxn>
                    <a:cxn ang="0">
                      <a:pos x="421" y="400"/>
                    </a:cxn>
                    <a:cxn ang="0">
                      <a:pos x="404" y="392"/>
                    </a:cxn>
                    <a:cxn ang="0">
                      <a:pos x="404" y="360"/>
                    </a:cxn>
                    <a:cxn ang="0">
                      <a:pos x="421" y="352"/>
                    </a:cxn>
                    <a:cxn ang="0">
                      <a:pos x="438" y="312"/>
                    </a:cxn>
                    <a:cxn ang="0">
                      <a:pos x="396" y="280"/>
                    </a:cxn>
                    <a:cxn ang="0">
                      <a:pos x="379" y="248"/>
                    </a:cxn>
                    <a:cxn ang="0">
                      <a:pos x="370" y="216"/>
                    </a:cxn>
                    <a:cxn ang="0">
                      <a:pos x="387" y="184"/>
                    </a:cxn>
                    <a:cxn ang="0">
                      <a:pos x="370" y="176"/>
                    </a:cxn>
                    <a:cxn ang="0">
                      <a:pos x="370" y="136"/>
                    </a:cxn>
                    <a:cxn ang="0">
                      <a:pos x="328" y="160"/>
                    </a:cxn>
                    <a:cxn ang="0">
                      <a:pos x="286" y="144"/>
                    </a:cxn>
                    <a:cxn ang="0">
                      <a:pos x="244" y="136"/>
                    </a:cxn>
                    <a:cxn ang="0">
                      <a:pos x="261" y="104"/>
                    </a:cxn>
                    <a:cxn ang="0">
                      <a:pos x="219" y="88"/>
                    </a:cxn>
                    <a:cxn ang="0">
                      <a:pos x="185" y="64"/>
                    </a:cxn>
                    <a:cxn ang="0">
                      <a:pos x="177" y="40"/>
                    </a:cxn>
                    <a:cxn ang="0">
                      <a:pos x="143" y="16"/>
                    </a:cxn>
                    <a:cxn ang="0">
                      <a:pos x="126" y="0"/>
                    </a:cxn>
                    <a:cxn ang="0">
                      <a:pos x="118" y="8"/>
                    </a:cxn>
                    <a:cxn ang="0">
                      <a:pos x="67" y="8"/>
                    </a:cxn>
                    <a:cxn ang="0">
                      <a:pos x="33" y="24"/>
                    </a:cxn>
                    <a:cxn ang="0">
                      <a:pos x="8" y="24"/>
                    </a:cxn>
                    <a:cxn ang="0">
                      <a:pos x="0" y="48"/>
                    </a:cxn>
                    <a:cxn ang="0">
                      <a:pos x="8" y="80"/>
                    </a:cxn>
                    <a:cxn ang="0">
                      <a:pos x="33" y="112"/>
                    </a:cxn>
                    <a:cxn ang="0">
                      <a:pos x="59" y="120"/>
                    </a:cxn>
                    <a:cxn ang="0">
                      <a:pos x="33" y="128"/>
                    </a:cxn>
                    <a:cxn ang="0">
                      <a:pos x="33" y="160"/>
                    </a:cxn>
                    <a:cxn ang="0">
                      <a:pos x="8" y="152"/>
                    </a:cxn>
                    <a:cxn ang="0">
                      <a:pos x="17" y="168"/>
                    </a:cxn>
                    <a:cxn ang="0">
                      <a:pos x="50" y="168"/>
                    </a:cxn>
                    <a:cxn ang="0">
                      <a:pos x="50" y="200"/>
                    </a:cxn>
                    <a:cxn ang="0">
                      <a:pos x="59" y="232"/>
                    </a:cxn>
                    <a:cxn ang="0">
                      <a:pos x="101" y="256"/>
                    </a:cxn>
                    <a:cxn ang="0">
                      <a:pos x="75" y="272"/>
                    </a:cxn>
                    <a:cxn ang="0">
                      <a:pos x="101" y="312"/>
                    </a:cxn>
                    <a:cxn ang="0">
                      <a:pos x="50" y="328"/>
                    </a:cxn>
                    <a:cxn ang="0">
                      <a:pos x="59" y="352"/>
                    </a:cxn>
                    <a:cxn ang="0">
                      <a:pos x="33" y="352"/>
                    </a:cxn>
                    <a:cxn ang="0">
                      <a:pos x="25" y="384"/>
                    </a:cxn>
                    <a:cxn ang="0">
                      <a:pos x="0" y="400"/>
                    </a:cxn>
                    <a:cxn ang="0">
                      <a:pos x="8" y="416"/>
                    </a:cxn>
                    <a:cxn ang="0">
                      <a:pos x="8" y="456"/>
                    </a:cxn>
                    <a:cxn ang="0">
                      <a:pos x="17" y="456"/>
                    </a:cxn>
                    <a:cxn ang="0">
                      <a:pos x="101" y="504"/>
                    </a:cxn>
                    <a:cxn ang="0">
                      <a:pos x="101" y="496"/>
                    </a:cxn>
                    <a:cxn ang="0">
                      <a:pos x="126" y="424"/>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7" name="Freeform 1190"/>
                <p:cNvSpPr>
                  <a:spLocks/>
                </p:cNvSpPr>
                <p:nvPr/>
              </p:nvSpPr>
              <p:spPr bwMode="auto">
                <a:xfrm>
                  <a:off x="7661975" y="4216523"/>
                  <a:ext cx="761596" cy="368736"/>
                </a:xfrm>
                <a:custGeom>
                  <a:avLst/>
                  <a:gdLst/>
                  <a:ahLst/>
                  <a:cxnLst>
                    <a:cxn ang="0">
                      <a:pos x="421" y="8"/>
                    </a:cxn>
                    <a:cxn ang="0">
                      <a:pos x="396" y="0"/>
                    </a:cxn>
                    <a:cxn ang="0">
                      <a:pos x="353" y="0"/>
                    </a:cxn>
                    <a:cxn ang="0">
                      <a:pos x="328" y="16"/>
                    </a:cxn>
                    <a:cxn ang="0">
                      <a:pos x="294" y="16"/>
                    </a:cxn>
                    <a:cxn ang="0">
                      <a:pos x="269" y="40"/>
                    </a:cxn>
                    <a:cxn ang="0">
                      <a:pos x="244" y="40"/>
                    </a:cxn>
                    <a:cxn ang="0">
                      <a:pos x="236" y="24"/>
                    </a:cxn>
                    <a:cxn ang="0">
                      <a:pos x="210" y="0"/>
                    </a:cxn>
                    <a:cxn ang="0">
                      <a:pos x="177" y="24"/>
                    </a:cxn>
                    <a:cxn ang="0">
                      <a:pos x="168" y="24"/>
                    </a:cxn>
                    <a:cxn ang="0">
                      <a:pos x="151" y="16"/>
                    </a:cxn>
                    <a:cxn ang="0">
                      <a:pos x="126" y="32"/>
                    </a:cxn>
                    <a:cxn ang="0">
                      <a:pos x="101" y="56"/>
                    </a:cxn>
                    <a:cxn ang="0">
                      <a:pos x="67" y="104"/>
                    </a:cxn>
                    <a:cxn ang="0">
                      <a:pos x="25" y="104"/>
                    </a:cxn>
                    <a:cxn ang="0">
                      <a:pos x="0" y="136"/>
                    </a:cxn>
                    <a:cxn ang="0">
                      <a:pos x="0" y="176"/>
                    </a:cxn>
                    <a:cxn ang="0">
                      <a:pos x="33" y="200"/>
                    </a:cxn>
                    <a:cxn ang="0">
                      <a:pos x="25" y="208"/>
                    </a:cxn>
                    <a:cxn ang="0">
                      <a:pos x="42" y="216"/>
                    </a:cxn>
                    <a:cxn ang="0">
                      <a:pos x="67" y="232"/>
                    </a:cxn>
                    <a:cxn ang="0">
                      <a:pos x="185" y="216"/>
                    </a:cxn>
                    <a:cxn ang="0">
                      <a:pos x="185" y="184"/>
                    </a:cxn>
                    <a:cxn ang="0">
                      <a:pos x="236" y="168"/>
                    </a:cxn>
                    <a:cxn ang="0">
                      <a:pos x="244" y="152"/>
                    </a:cxn>
                    <a:cxn ang="0">
                      <a:pos x="286" y="160"/>
                    </a:cxn>
                    <a:cxn ang="0">
                      <a:pos x="328" y="112"/>
                    </a:cxn>
                    <a:cxn ang="0">
                      <a:pos x="362" y="112"/>
                    </a:cxn>
                    <a:cxn ang="0">
                      <a:pos x="404" y="104"/>
                    </a:cxn>
                    <a:cxn ang="0">
                      <a:pos x="404" y="104"/>
                    </a:cxn>
                    <a:cxn ang="0">
                      <a:pos x="412" y="104"/>
                    </a:cxn>
                    <a:cxn ang="0">
                      <a:pos x="438" y="112"/>
                    </a:cxn>
                    <a:cxn ang="0">
                      <a:pos x="455" y="112"/>
                    </a:cxn>
                    <a:cxn ang="0">
                      <a:pos x="463" y="64"/>
                    </a:cxn>
                    <a:cxn ang="0">
                      <a:pos x="480" y="16"/>
                    </a:cxn>
                    <a:cxn ang="0">
                      <a:pos x="421" y="8"/>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04" y="104"/>
                      </a:lnTo>
                      <a:lnTo>
                        <a:pt x="412" y="104"/>
                      </a:lnTo>
                      <a:lnTo>
                        <a:pt x="438" y="112"/>
                      </a:lnTo>
                      <a:lnTo>
                        <a:pt x="455" y="112"/>
                      </a:lnTo>
                      <a:lnTo>
                        <a:pt x="463" y="64"/>
                      </a:lnTo>
                      <a:lnTo>
                        <a:pt x="480" y="16"/>
                      </a:lnTo>
                      <a:lnTo>
                        <a:pt x="421" y="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8" name="Freeform 1191"/>
                <p:cNvSpPr>
                  <a:spLocks/>
                </p:cNvSpPr>
                <p:nvPr/>
              </p:nvSpPr>
              <p:spPr bwMode="auto">
                <a:xfrm>
                  <a:off x="8007929" y="4852817"/>
                  <a:ext cx="696886" cy="800427"/>
                </a:xfrm>
                <a:custGeom>
                  <a:avLst/>
                  <a:gdLst/>
                  <a:ahLst/>
                  <a:cxnLst>
                    <a:cxn ang="0">
                      <a:pos x="126" y="424"/>
                    </a:cxn>
                    <a:cxn ang="0">
                      <a:pos x="160" y="440"/>
                    </a:cxn>
                    <a:cxn ang="0">
                      <a:pos x="185" y="440"/>
                    </a:cxn>
                    <a:cxn ang="0">
                      <a:pos x="202" y="456"/>
                    </a:cxn>
                    <a:cxn ang="0">
                      <a:pos x="236" y="496"/>
                    </a:cxn>
                    <a:cxn ang="0">
                      <a:pos x="252" y="504"/>
                    </a:cxn>
                    <a:cxn ang="0">
                      <a:pos x="261" y="472"/>
                    </a:cxn>
                    <a:cxn ang="0">
                      <a:pos x="286" y="464"/>
                    </a:cxn>
                    <a:cxn ang="0">
                      <a:pos x="311" y="456"/>
                    </a:cxn>
                    <a:cxn ang="0">
                      <a:pos x="370" y="432"/>
                    </a:cxn>
                    <a:cxn ang="0">
                      <a:pos x="413" y="432"/>
                    </a:cxn>
                    <a:cxn ang="0">
                      <a:pos x="421" y="400"/>
                    </a:cxn>
                    <a:cxn ang="0">
                      <a:pos x="404" y="392"/>
                    </a:cxn>
                    <a:cxn ang="0">
                      <a:pos x="404" y="360"/>
                    </a:cxn>
                    <a:cxn ang="0">
                      <a:pos x="421" y="352"/>
                    </a:cxn>
                    <a:cxn ang="0">
                      <a:pos x="438" y="312"/>
                    </a:cxn>
                    <a:cxn ang="0">
                      <a:pos x="396" y="280"/>
                    </a:cxn>
                    <a:cxn ang="0">
                      <a:pos x="379" y="248"/>
                    </a:cxn>
                    <a:cxn ang="0">
                      <a:pos x="370" y="216"/>
                    </a:cxn>
                    <a:cxn ang="0">
                      <a:pos x="387" y="184"/>
                    </a:cxn>
                    <a:cxn ang="0">
                      <a:pos x="370" y="176"/>
                    </a:cxn>
                    <a:cxn ang="0">
                      <a:pos x="370" y="136"/>
                    </a:cxn>
                    <a:cxn ang="0">
                      <a:pos x="328" y="160"/>
                    </a:cxn>
                    <a:cxn ang="0">
                      <a:pos x="286" y="144"/>
                    </a:cxn>
                    <a:cxn ang="0">
                      <a:pos x="244" y="136"/>
                    </a:cxn>
                    <a:cxn ang="0">
                      <a:pos x="261" y="104"/>
                    </a:cxn>
                    <a:cxn ang="0">
                      <a:pos x="219" y="88"/>
                    </a:cxn>
                    <a:cxn ang="0">
                      <a:pos x="185" y="64"/>
                    </a:cxn>
                    <a:cxn ang="0">
                      <a:pos x="177" y="40"/>
                    </a:cxn>
                    <a:cxn ang="0">
                      <a:pos x="143" y="16"/>
                    </a:cxn>
                    <a:cxn ang="0">
                      <a:pos x="126" y="0"/>
                    </a:cxn>
                    <a:cxn ang="0">
                      <a:pos x="118" y="8"/>
                    </a:cxn>
                    <a:cxn ang="0">
                      <a:pos x="67" y="8"/>
                    </a:cxn>
                    <a:cxn ang="0">
                      <a:pos x="33" y="24"/>
                    </a:cxn>
                    <a:cxn ang="0">
                      <a:pos x="8" y="24"/>
                    </a:cxn>
                    <a:cxn ang="0">
                      <a:pos x="0" y="48"/>
                    </a:cxn>
                    <a:cxn ang="0">
                      <a:pos x="8" y="80"/>
                    </a:cxn>
                    <a:cxn ang="0">
                      <a:pos x="33" y="112"/>
                    </a:cxn>
                    <a:cxn ang="0">
                      <a:pos x="59" y="120"/>
                    </a:cxn>
                    <a:cxn ang="0">
                      <a:pos x="33" y="128"/>
                    </a:cxn>
                    <a:cxn ang="0">
                      <a:pos x="33" y="160"/>
                    </a:cxn>
                    <a:cxn ang="0">
                      <a:pos x="8" y="152"/>
                    </a:cxn>
                    <a:cxn ang="0">
                      <a:pos x="17" y="168"/>
                    </a:cxn>
                    <a:cxn ang="0">
                      <a:pos x="50" y="168"/>
                    </a:cxn>
                    <a:cxn ang="0">
                      <a:pos x="50" y="200"/>
                    </a:cxn>
                    <a:cxn ang="0">
                      <a:pos x="59" y="232"/>
                    </a:cxn>
                    <a:cxn ang="0">
                      <a:pos x="101" y="256"/>
                    </a:cxn>
                    <a:cxn ang="0">
                      <a:pos x="75" y="272"/>
                    </a:cxn>
                    <a:cxn ang="0">
                      <a:pos x="101" y="312"/>
                    </a:cxn>
                    <a:cxn ang="0">
                      <a:pos x="50" y="328"/>
                    </a:cxn>
                    <a:cxn ang="0">
                      <a:pos x="59" y="352"/>
                    </a:cxn>
                    <a:cxn ang="0">
                      <a:pos x="33" y="352"/>
                    </a:cxn>
                    <a:cxn ang="0">
                      <a:pos x="25" y="384"/>
                    </a:cxn>
                    <a:cxn ang="0">
                      <a:pos x="0" y="400"/>
                    </a:cxn>
                    <a:cxn ang="0">
                      <a:pos x="8" y="416"/>
                    </a:cxn>
                    <a:cxn ang="0">
                      <a:pos x="8" y="456"/>
                    </a:cxn>
                    <a:cxn ang="0">
                      <a:pos x="17" y="456"/>
                    </a:cxn>
                    <a:cxn ang="0">
                      <a:pos x="101" y="504"/>
                    </a:cxn>
                    <a:cxn ang="0">
                      <a:pos x="101" y="496"/>
                    </a:cxn>
                    <a:cxn ang="0">
                      <a:pos x="126" y="424"/>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69" name="Freeform 1192"/>
                <p:cNvSpPr>
                  <a:spLocks/>
                </p:cNvSpPr>
                <p:nvPr/>
              </p:nvSpPr>
              <p:spPr bwMode="auto">
                <a:xfrm>
                  <a:off x="8169706" y="5525086"/>
                  <a:ext cx="333510" cy="559848"/>
                </a:xfrm>
                <a:custGeom>
                  <a:avLst/>
                  <a:gdLst/>
                  <a:ahLst/>
                  <a:cxnLst>
                    <a:cxn ang="0">
                      <a:pos x="151" y="304"/>
                    </a:cxn>
                    <a:cxn ang="0">
                      <a:pos x="185" y="288"/>
                    </a:cxn>
                    <a:cxn ang="0">
                      <a:pos x="185" y="248"/>
                    </a:cxn>
                    <a:cxn ang="0">
                      <a:pos x="210" y="232"/>
                    </a:cxn>
                    <a:cxn ang="0">
                      <a:pos x="194" y="192"/>
                    </a:cxn>
                    <a:cxn ang="0">
                      <a:pos x="168" y="184"/>
                    </a:cxn>
                    <a:cxn ang="0">
                      <a:pos x="143" y="152"/>
                    </a:cxn>
                    <a:cxn ang="0">
                      <a:pos x="135" y="96"/>
                    </a:cxn>
                    <a:cxn ang="0">
                      <a:pos x="135" y="72"/>
                    </a:cxn>
                    <a:cxn ang="0">
                      <a:pos x="101" y="32"/>
                    </a:cxn>
                    <a:cxn ang="0">
                      <a:pos x="84" y="16"/>
                    </a:cxn>
                    <a:cxn ang="0">
                      <a:pos x="59" y="16"/>
                    </a:cxn>
                    <a:cxn ang="0">
                      <a:pos x="25" y="0"/>
                    </a:cxn>
                    <a:cxn ang="0">
                      <a:pos x="0" y="72"/>
                    </a:cxn>
                    <a:cxn ang="0">
                      <a:pos x="0" y="80"/>
                    </a:cxn>
                    <a:cxn ang="0">
                      <a:pos x="17" y="88"/>
                    </a:cxn>
                    <a:cxn ang="0">
                      <a:pos x="33" y="104"/>
                    </a:cxn>
                    <a:cxn ang="0">
                      <a:pos x="33" y="120"/>
                    </a:cxn>
                    <a:cxn ang="0">
                      <a:pos x="33" y="160"/>
                    </a:cxn>
                    <a:cxn ang="0">
                      <a:pos x="42" y="248"/>
                    </a:cxn>
                    <a:cxn ang="0">
                      <a:pos x="67" y="288"/>
                    </a:cxn>
                    <a:cxn ang="0">
                      <a:pos x="109" y="320"/>
                    </a:cxn>
                    <a:cxn ang="0">
                      <a:pos x="135" y="352"/>
                    </a:cxn>
                    <a:cxn ang="0">
                      <a:pos x="151" y="344"/>
                    </a:cxn>
                    <a:cxn ang="0">
                      <a:pos x="151" y="304"/>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0" name="Freeform 1194"/>
                <p:cNvSpPr>
                  <a:spLocks/>
                </p:cNvSpPr>
                <p:nvPr/>
              </p:nvSpPr>
              <p:spPr bwMode="auto">
                <a:xfrm>
                  <a:off x="8169706" y="5525086"/>
                  <a:ext cx="333510" cy="559848"/>
                </a:xfrm>
                <a:custGeom>
                  <a:avLst/>
                  <a:gdLst/>
                  <a:ahLst/>
                  <a:cxnLst>
                    <a:cxn ang="0">
                      <a:pos x="151" y="304"/>
                    </a:cxn>
                    <a:cxn ang="0">
                      <a:pos x="185" y="288"/>
                    </a:cxn>
                    <a:cxn ang="0">
                      <a:pos x="185" y="248"/>
                    </a:cxn>
                    <a:cxn ang="0">
                      <a:pos x="210" y="232"/>
                    </a:cxn>
                    <a:cxn ang="0">
                      <a:pos x="194" y="192"/>
                    </a:cxn>
                    <a:cxn ang="0">
                      <a:pos x="168" y="184"/>
                    </a:cxn>
                    <a:cxn ang="0">
                      <a:pos x="143" y="152"/>
                    </a:cxn>
                    <a:cxn ang="0">
                      <a:pos x="135" y="96"/>
                    </a:cxn>
                    <a:cxn ang="0">
                      <a:pos x="135" y="72"/>
                    </a:cxn>
                    <a:cxn ang="0">
                      <a:pos x="135" y="72"/>
                    </a:cxn>
                    <a:cxn ang="0">
                      <a:pos x="101" y="32"/>
                    </a:cxn>
                    <a:cxn ang="0">
                      <a:pos x="84" y="16"/>
                    </a:cxn>
                    <a:cxn ang="0">
                      <a:pos x="59" y="16"/>
                    </a:cxn>
                    <a:cxn ang="0">
                      <a:pos x="25" y="0"/>
                    </a:cxn>
                    <a:cxn ang="0">
                      <a:pos x="0" y="72"/>
                    </a:cxn>
                    <a:cxn ang="0">
                      <a:pos x="0" y="80"/>
                    </a:cxn>
                    <a:cxn ang="0">
                      <a:pos x="17" y="88"/>
                    </a:cxn>
                    <a:cxn ang="0">
                      <a:pos x="33" y="104"/>
                    </a:cxn>
                    <a:cxn ang="0">
                      <a:pos x="33" y="120"/>
                    </a:cxn>
                    <a:cxn ang="0">
                      <a:pos x="33" y="160"/>
                    </a:cxn>
                    <a:cxn ang="0">
                      <a:pos x="42" y="248"/>
                    </a:cxn>
                    <a:cxn ang="0">
                      <a:pos x="67" y="288"/>
                    </a:cxn>
                    <a:cxn ang="0">
                      <a:pos x="109" y="320"/>
                    </a:cxn>
                    <a:cxn ang="0">
                      <a:pos x="135" y="352"/>
                    </a:cxn>
                    <a:cxn ang="0">
                      <a:pos x="151" y="344"/>
                    </a:cxn>
                    <a:cxn ang="0">
                      <a:pos x="151" y="304"/>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1" name="Freeform 1196"/>
                <p:cNvSpPr>
                  <a:spLocks/>
                </p:cNvSpPr>
                <p:nvPr/>
              </p:nvSpPr>
              <p:spPr bwMode="auto">
                <a:xfrm>
                  <a:off x="8383749" y="5538576"/>
                  <a:ext cx="388265" cy="303532"/>
                </a:xfrm>
                <a:custGeom>
                  <a:avLst/>
                  <a:gdLst/>
                  <a:ahLst/>
                  <a:cxnLst>
                    <a:cxn ang="0">
                      <a:pos x="227" y="32"/>
                    </a:cxn>
                    <a:cxn ang="0">
                      <a:pos x="185" y="16"/>
                    </a:cxn>
                    <a:cxn ang="0">
                      <a:pos x="177" y="0"/>
                    </a:cxn>
                    <a:cxn ang="0">
                      <a:pos x="134" y="0"/>
                    </a:cxn>
                    <a:cxn ang="0">
                      <a:pos x="75" y="24"/>
                    </a:cxn>
                    <a:cxn ang="0">
                      <a:pos x="50" y="32"/>
                    </a:cxn>
                    <a:cxn ang="0">
                      <a:pos x="25" y="40"/>
                    </a:cxn>
                    <a:cxn ang="0">
                      <a:pos x="16" y="72"/>
                    </a:cxn>
                    <a:cxn ang="0">
                      <a:pos x="0" y="64"/>
                    </a:cxn>
                    <a:cxn ang="0">
                      <a:pos x="0" y="88"/>
                    </a:cxn>
                    <a:cxn ang="0">
                      <a:pos x="8" y="144"/>
                    </a:cxn>
                    <a:cxn ang="0">
                      <a:pos x="33" y="176"/>
                    </a:cxn>
                    <a:cxn ang="0">
                      <a:pos x="59" y="184"/>
                    </a:cxn>
                    <a:cxn ang="0">
                      <a:pos x="67" y="192"/>
                    </a:cxn>
                    <a:cxn ang="0">
                      <a:pos x="75" y="192"/>
                    </a:cxn>
                    <a:cxn ang="0">
                      <a:pos x="109" y="176"/>
                    </a:cxn>
                    <a:cxn ang="0">
                      <a:pos x="134" y="176"/>
                    </a:cxn>
                    <a:cxn ang="0">
                      <a:pos x="168" y="136"/>
                    </a:cxn>
                    <a:cxn ang="0">
                      <a:pos x="236" y="128"/>
                    </a:cxn>
                    <a:cxn ang="0">
                      <a:pos x="244" y="104"/>
                    </a:cxn>
                    <a:cxn ang="0">
                      <a:pos x="244" y="64"/>
                    </a:cxn>
                    <a:cxn ang="0">
                      <a:pos x="227" y="32"/>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rgbClr val="3366FF"/>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2" name="Freeform 1197"/>
                <p:cNvSpPr>
                  <a:spLocks/>
                </p:cNvSpPr>
                <p:nvPr/>
              </p:nvSpPr>
              <p:spPr bwMode="auto">
                <a:xfrm>
                  <a:off x="8595304" y="5055172"/>
                  <a:ext cx="938306" cy="647536"/>
                </a:xfrm>
                <a:custGeom>
                  <a:avLst/>
                  <a:gdLst/>
                  <a:ahLst/>
                  <a:cxnLst>
                    <a:cxn ang="0">
                      <a:pos x="455" y="256"/>
                    </a:cxn>
                    <a:cxn ang="0">
                      <a:pos x="489" y="248"/>
                    </a:cxn>
                    <a:cxn ang="0">
                      <a:pos x="514" y="232"/>
                    </a:cxn>
                    <a:cxn ang="0">
                      <a:pos x="565" y="240"/>
                    </a:cxn>
                    <a:cxn ang="0">
                      <a:pos x="590" y="232"/>
                    </a:cxn>
                    <a:cxn ang="0">
                      <a:pos x="565" y="200"/>
                    </a:cxn>
                    <a:cxn ang="0">
                      <a:pos x="523" y="176"/>
                    </a:cxn>
                    <a:cxn ang="0">
                      <a:pos x="548" y="144"/>
                    </a:cxn>
                    <a:cxn ang="0">
                      <a:pos x="548" y="104"/>
                    </a:cxn>
                    <a:cxn ang="0">
                      <a:pos x="548" y="72"/>
                    </a:cxn>
                    <a:cxn ang="0">
                      <a:pos x="573" y="64"/>
                    </a:cxn>
                    <a:cxn ang="0">
                      <a:pos x="582" y="48"/>
                    </a:cxn>
                    <a:cxn ang="0">
                      <a:pos x="582" y="32"/>
                    </a:cxn>
                    <a:cxn ang="0">
                      <a:pos x="582" y="16"/>
                    </a:cxn>
                    <a:cxn ang="0">
                      <a:pos x="531" y="16"/>
                    </a:cxn>
                    <a:cxn ang="0">
                      <a:pos x="523" y="0"/>
                    </a:cxn>
                    <a:cxn ang="0">
                      <a:pos x="481" y="8"/>
                    </a:cxn>
                    <a:cxn ang="0">
                      <a:pos x="455" y="0"/>
                    </a:cxn>
                    <a:cxn ang="0">
                      <a:pos x="413" y="8"/>
                    </a:cxn>
                    <a:cxn ang="0">
                      <a:pos x="363" y="24"/>
                    </a:cxn>
                    <a:cxn ang="0">
                      <a:pos x="321" y="80"/>
                    </a:cxn>
                    <a:cxn ang="0">
                      <a:pos x="270" y="88"/>
                    </a:cxn>
                    <a:cxn ang="0">
                      <a:pos x="219" y="88"/>
                    </a:cxn>
                    <a:cxn ang="0">
                      <a:pos x="194" y="88"/>
                    </a:cxn>
                    <a:cxn ang="0">
                      <a:pos x="169" y="112"/>
                    </a:cxn>
                    <a:cxn ang="0">
                      <a:pos x="76" y="112"/>
                    </a:cxn>
                    <a:cxn ang="0">
                      <a:pos x="43" y="104"/>
                    </a:cxn>
                    <a:cxn ang="0">
                      <a:pos x="43" y="80"/>
                    </a:cxn>
                    <a:cxn ang="0">
                      <a:pos x="9" y="64"/>
                    </a:cxn>
                    <a:cxn ang="0">
                      <a:pos x="0" y="88"/>
                    </a:cxn>
                    <a:cxn ang="0">
                      <a:pos x="9" y="120"/>
                    </a:cxn>
                    <a:cxn ang="0">
                      <a:pos x="26" y="152"/>
                    </a:cxn>
                    <a:cxn ang="0">
                      <a:pos x="68" y="184"/>
                    </a:cxn>
                    <a:cxn ang="0">
                      <a:pos x="51" y="224"/>
                    </a:cxn>
                    <a:cxn ang="0">
                      <a:pos x="34" y="232"/>
                    </a:cxn>
                    <a:cxn ang="0">
                      <a:pos x="34" y="264"/>
                    </a:cxn>
                    <a:cxn ang="0">
                      <a:pos x="51" y="272"/>
                    </a:cxn>
                    <a:cxn ang="0">
                      <a:pos x="43" y="304"/>
                    </a:cxn>
                    <a:cxn ang="0">
                      <a:pos x="51" y="320"/>
                    </a:cxn>
                    <a:cxn ang="0">
                      <a:pos x="93" y="336"/>
                    </a:cxn>
                    <a:cxn ang="0">
                      <a:pos x="110" y="368"/>
                    </a:cxn>
                    <a:cxn ang="0">
                      <a:pos x="110" y="408"/>
                    </a:cxn>
                    <a:cxn ang="0">
                      <a:pos x="110" y="400"/>
                    </a:cxn>
                    <a:cxn ang="0">
                      <a:pos x="152" y="400"/>
                    </a:cxn>
                    <a:cxn ang="0">
                      <a:pos x="194" y="384"/>
                    </a:cxn>
                    <a:cxn ang="0">
                      <a:pos x="245" y="352"/>
                    </a:cxn>
                    <a:cxn ang="0">
                      <a:pos x="278" y="368"/>
                    </a:cxn>
                    <a:cxn ang="0">
                      <a:pos x="312" y="368"/>
                    </a:cxn>
                    <a:cxn ang="0">
                      <a:pos x="337" y="368"/>
                    </a:cxn>
                    <a:cxn ang="0">
                      <a:pos x="396" y="352"/>
                    </a:cxn>
                    <a:cxn ang="0">
                      <a:pos x="430" y="336"/>
                    </a:cxn>
                    <a:cxn ang="0">
                      <a:pos x="422" y="296"/>
                    </a:cxn>
                    <a:cxn ang="0">
                      <a:pos x="447" y="296"/>
                    </a:cxn>
                    <a:cxn ang="0">
                      <a:pos x="455" y="280"/>
                    </a:cxn>
                    <a:cxn ang="0">
                      <a:pos x="455" y="256"/>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solidFill>
                  <a:schemeClr val="bg1"/>
                </a:solidFill>
                <a:ln w="9525">
                  <a:noFill/>
                  <a:round/>
                  <a:headEnd/>
                  <a:tailEnd/>
                </a:ln>
              </p:spPr>
              <p:txBody>
                <a:bodyPr/>
                <a:lstStyle/>
                <a:p>
                  <a:pPr>
                    <a:defRPr/>
                  </a:pPr>
                  <a:endParaRPr lang="en-GB" dirty="0">
                    <a:solidFill>
                      <a:srgbClr val="3333CC"/>
                    </a:solidFill>
                    <a:effectLst>
                      <a:outerShdw blurRad="38100" dist="38100" dir="2700000" algn="tl">
                        <a:srgbClr val="000000">
                          <a:alpha val="43137"/>
                        </a:srgbClr>
                      </a:outerShdw>
                    </a:effectLst>
                  </a:endParaRPr>
                </a:p>
              </p:txBody>
            </p:sp>
            <p:sp>
              <p:nvSpPr>
                <p:cNvPr id="173" name="Freeform 1198"/>
                <p:cNvSpPr>
                  <a:spLocks/>
                </p:cNvSpPr>
                <p:nvPr/>
              </p:nvSpPr>
              <p:spPr bwMode="auto">
                <a:xfrm>
                  <a:off x="8383749" y="5538576"/>
                  <a:ext cx="388265" cy="303532"/>
                </a:xfrm>
                <a:custGeom>
                  <a:avLst/>
                  <a:gdLst/>
                  <a:ahLst/>
                  <a:cxnLst>
                    <a:cxn ang="0">
                      <a:pos x="227" y="32"/>
                    </a:cxn>
                    <a:cxn ang="0">
                      <a:pos x="185" y="16"/>
                    </a:cxn>
                    <a:cxn ang="0">
                      <a:pos x="177" y="0"/>
                    </a:cxn>
                    <a:cxn ang="0">
                      <a:pos x="177" y="0"/>
                    </a:cxn>
                    <a:cxn ang="0">
                      <a:pos x="134" y="0"/>
                    </a:cxn>
                    <a:cxn ang="0">
                      <a:pos x="75" y="24"/>
                    </a:cxn>
                    <a:cxn ang="0">
                      <a:pos x="50" y="32"/>
                    </a:cxn>
                    <a:cxn ang="0">
                      <a:pos x="25" y="40"/>
                    </a:cxn>
                    <a:cxn ang="0">
                      <a:pos x="16" y="72"/>
                    </a:cxn>
                    <a:cxn ang="0">
                      <a:pos x="0" y="64"/>
                    </a:cxn>
                    <a:cxn ang="0">
                      <a:pos x="0" y="88"/>
                    </a:cxn>
                    <a:cxn ang="0">
                      <a:pos x="8" y="144"/>
                    </a:cxn>
                    <a:cxn ang="0">
                      <a:pos x="33" y="176"/>
                    </a:cxn>
                    <a:cxn ang="0">
                      <a:pos x="59" y="184"/>
                    </a:cxn>
                    <a:cxn ang="0">
                      <a:pos x="67" y="192"/>
                    </a:cxn>
                    <a:cxn ang="0">
                      <a:pos x="75" y="192"/>
                    </a:cxn>
                    <a:cxn ang="0">
                      <a:pos x="109" y="176"/>
                    </a:cxn>
                    <a:cxn ang="0">
                      <a:pos x="134" y="176"/>
                    </a:cxn>
                    <a:cxn ang="0">
                      <a:pos x="168" y="136"/>
                    </a:cxn>
                    <a:cxn ang="0">
                      <a:pos x="236" y="128"/>
                    </a:cxn>
                    <a:cxn ang="0">
                      <a:pos x="244" y="104"/>
                    </a:cxn>
                    <a:cxn ang="0">
                      <a:pos x="244" y="64"/>
                    </a:cxn>
                    <a:cxn ang="0">
                      <a:pos x="227" y="32"/>
                    </a:cxn>
                  </a:cxnLst>
                  <a:rect l="0" t="0" r="r" b="b"/>
                  <a:pathLst>
                    <a:path w="244" h="192">
                      <a:moveTo>
                        <a:pt x="227" y="32"/>
                      </a:moveTo>
                      <a:lnTo>
                        <a:pt x="185" y="16"/>
                      </a:lnTo>
                      <a:lnTo>
                        <a:pt x="177" y="0"/>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4" name="Freeform 1199"/>
                <p:cNvSpPr>
                  <a:spLocks/>
                </p:cNvSpPr>
                <p:nvPr/>
              </p:nvSpPr>
              <p:spPr bwMode="auto">
                <a:xfrm>
                  <a:off x="8595304" y="5055172"/>
                  <a:ext cx="938306" cy="647536"/>
                </a:xfrm>
                <a:custGeom>
                  <a:avLst/>
                  <a:gdLst/>
                  <a:ahLst/>
                  <a:cxnLst>
                    <a:cxn ang="0">
                      <a:pos x="455" y="256"/>
                    </a:cxn>
                    <a:cxn ang="0">
                      <a:pos x="489" y="248"/>
                    </a:cxn>
                    <a:cxn ang="0">
                      <a:pos x="514" y="232"/>
                    </a:cxn>
                    <a:cxn ang="0">
                      <a:pos x="565" y="240"/>
                    </a:cxn>
                    <a:cxn ang="0">
                      <a:pos x="590" y="232"/>
                    </a:cxn>
                    <a:cxn ang="0">
                      <a:pos x="565" y="200"/>
                    </a:cxn>
                    <a:cxn ang="0">
                      <a:pos x="523" y="176"/>
                    </a:cxn>
                    <a:cxn ang="0">
                      <a:pos x="548" y="144"/>
                    </a:cxn>
                    <a:cxn ang="0">
                      <a:pos x="548" y="104"/>
                    </a:cxn>
                    <a:cxn ang="0">
                      <a:pos x="548" y="72"/>
                    </a:cxn>
                    <a:cxn ang="0">
                      <a:pos x="573" y="64"/>
                    </a:cxn>
                    <a:cxn ang="0">
                      <a:pos x="582" y="48"/>
                    </a:cxn>
                    <a:cxn ang="0">
                      <a:pos x="582" y="32"/>
                    </a:cxn>
                    <a:cxn ang="0">
                      <a:pos x="582" y="16"/>
                    </a:cxn>
                    <a:cxn ang="0">
                      <a:pos x="531" y="16"/>
                    </a:cxn>
                    <a:cxn ang="0">
                      <a:pos x="523" y="0"/>
                    </a:cxn>
                    <a:cxn ang="0">
                      <a:pos x="481" y="8"/>
                    </a:cxn>
                    <a:cxn ang="0">
                      <a:pos x="455" y="0"/>
                    </a:cxn>
                    <a:cxn ang="0">
                      <a:pos x="413" y="8"/>
                    </a:cxn>
                    <a:cxn ang="0">
                      <a:pos x="363" y="24"/>
                    </a:cxn>
                    <a:cxn ang="0">
                      <a:pos x="321" y="80"/>
                    </a:cxn>
                    <a:cxn ang="0">
                      <a:pos x="270" y="88"/>
                    </a:cxn>
                    <a:cxn ang="0">
                      <a:pos x="219" y="88"/>
                    </a:cxn>
                    <a:cxn ang="0">
                      <a:pos x="194" y="88"/>
                    </a:cxn>
                    <a:cxn ang="0">
                      <a:pos x="169" y="112"/>
                    </a:cxn>
                    <a:cxn ang="0">
                      <a:pos x="76" y="112"/>
                    </a:cxn>
                    <a:cxn ang="0">
                      <a:pos x="43" y="104"/>
                    </a:cxn>
                    <a:cxn ang="0">
                      <a:pos x="43" y="80"/>
                    </a:cxn>
                    <a:cxn ang="0">
                      <a:pos x="9" y="64"/>
                    </a:cxn>
                    <a:cxn ang="0">
                      <a:pos x="0" y="88"/>
                    </a:cxn>
                    <a:cxn ang="0">
                      <a:pos x="9" y="120"/>
                    </a:cxn>
                    <a:cxn ang="0">
                      <a:pos x="26" y="152"/>
                    </a:cxn>
                    <a:cxn ang="0">
                      <a:pos x="68" y="184"/>
                    </a:cxn>
                    <a:cxn ang="0">
                      <a:pos x="51" y="224"/>
                    </a:cxn>
                    <a:cxn ang="0">
                      <a:pos x="34" y="232"/>
                    </a:cxn>
                    <a:cxn ang="0">
                      <a:pos x="34" y="264"/>
                    </a:cxn>
                    <a:cxn ang="0">
                      <a:pos x="51" y="272"/>
                    </a:cxn>
                    <a:cxn ang="0">
                      <a:pos x="43" y="304"/>
                    </a:cxn>
                    <a:cxn ang="0">
                      <a:pos x="51" y="320"/>
                    </a:cxn>
                    <a:cxn ang="0">
                      <a:pos x="93" y="336"/>
                    </a:cxn>
                    <a:cxn ang="0">
                      <a:pos x="110" y="368"/>
                    </a:cxn>
                    <a:cxn ang="0">
                      <a:pos x="110" y="408"/>
                    </a:cxn>
                    <a:cxn ang="0">
                      <a:pos x="110" y="400"/>
                    </a:cxn>
                    <a:cxn ang="0">
                      <a:pos x="152" y="400"/>
                    </a:cxn>
                    <a:cxn ang="0">
                      <a:pos x="194" y="384"/>
                    </a:cxn>
                    <a:cxn ang="0">
                      <a:pos x="245" y="352"/>
                    </a:cxn>
                    <a:cxn ang="0">
                      <a:pos x="278" y="368"/>
                    </a:cxn>
                    <a:cxn ang="0">
                      <a:pos x="312" y="368"/>
                    </a:cxn>
                    <a:cxn ang="0">
                      <a:pos x="337" y="368"/>
                    </a:cxn>
                    <a:cxn ang="0">
                      <a:pos x="396" y="352"/>
                    </a:cxn>
                    <a:cxn ang="0">
                      <a:pos x="430" y="336"/>
                    </a:cxn>
                    <a:cxn ang="0">
                      <a:pos x="422" y="296"/>
                    </a:cxn>
                    <a:cxn ang="0">
                      <a:pos x="447" y="296"/>
                    </a:cxn>
                    <a:cxn ang="0">
                      <a:pos x="447" y="296"/>
                    </a:cxn>
                    <a:cxn ang="0">
                      <a:pos x="455" y="280"/>
                    </a:cxn>
                    <a:cxn ang="0">
                      <a:pos x="455" y="256"/>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47" y="296"/>
                      </a:lnTo>
                      <a:lnTo>
                        <a:pt x="455" y="280"/>
                      </a:lnTo>
                      <a:lnTo>
                        <a:pt x="455" y="256"/>
                      </a:lnTo>
                      <a:close/>
                    </a:path>
                  </a:pathLst>
                </a:custGeom>
                <a:solidFill>
                  <a:srgbClr val="3333CC"/>
                </a:solid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5" name="Freeform 1201"/>
                <p:cNvSpPr>
                  <a:spLocks/>
                </p:cNvSpPr>
                <p:nvPr/>
              </p:nvSpPr>
              <p:spPr bwMode="auto">
                <a:xfrm>
                  <a:off x="9292190" y="5423908"/>
                  <a:ext cx="574930" cy="978050"/>
                </a:xfrm>
                <a:custGeom>
                  <a:avLst/>
                  <a:gdLst/>
                  <a:ahLst/>
                  <a:cxnLst>
                    <a:cxn ang="0">
                      <a:pos x="303" y="56"/>
                    </a:cxn>
                    <a:cxn ang="0">
                      <a:pos x="219" y="40"/>
                    </a:cxn>
                    <a:cxn ang="0">
                      <a:pos x="185" y="24"/>
                    </a:cxn>
                    <a:cxn ang="0">
                      <a:pos x="151" y="0"/>
                    </a:cxn>
                    <a:cxn ang="0">
                      <a:pos x="126" y="8"/>
                    </a:cxn>
                    <a:cxn ang="0">
                      <a:pos x="75" y="0"/>
                    </a:cxn>
                    <a:cxn ang="0">
                      <a:pos x="50" y="16"/>
                    </a:cxn>
                    <a:cxn ang="0">
                      <a:pos x="16" y="24"/>
                    </a:cxn>
                    <a:cxn ang="0">
                      <a:pos x="16" y="48"/>
                    </a:cxn>
                    <a:cxn ang="0">
                      <a:pos x="8" y="64"/>
                    </a:cxn>
                    <a:cxn ang="0">
                      <a:pos x="33" y="88"/>
                    </a:cxn>
                    <a:cxn ang="0">
                      <a:pos x="16" y="136"/>
                    </a:cxn>
                    <a:cxn ang="0">
                      <a:pos x="25" y="160"/>
                    </a:cxn>
                    <a:cxn ang="0">
                      <a:pos x="0" y="192"/>
                    </a:cxn>
                    <a:cxn ang="0">
                      <a:pos x="0" y="200"/>
                    </a:cxn>
                    <a:cxn ang="0">
                      <a:pos x="67" y="184"/>
                    </a:cxn>
                    <a:cxn ang="0">
                      <a:pos x="42" y="216"/>
                    </a:cxn>
                    <a:cxn ang="0">
                      <a:pos x="33" y="256"/>
                    </a:cxn>
                    <a:cxn ang="0">
                      <a:pos x="50" y="328"/>
                    </a:cxn>
                    <a:cxn ang="0">
                      <a:pos x="118" y="312"/>
                    </a:cxn>
                    <a:cxn ang="0">
                      <a:pos x="118" y="352"/>
                    </a:cxn>
                    <a:cxn ang="0">
                      <a:pos x="160" y="384"/>
                    </a:cxn>
                    <a:cxn ang="0">
                      <a:pos x="151" y="408"/>
                    </a:cxn>
                    <a:cxn ang="0">
                      <a:pos x="168" y="432"/>
                    </a:cxn>
                    <a:cxn ang="0">
                      <a:pos x="134" y="448"/>
                    </a:cxn>
                    <a:cxn ang="0">
                      <a:pos x="101" y="440"/>
                    </a:cxn>
                    <a:cxn ang="0">
                      <a:pos x="101" y="472"/>
                    </a:cxn>
                    <a:cxn ang="0">
                      <a:pos x="126" y="496"/>
                    </a:cxn>
                    <a:cxn ang="0">
                      <a:pos x="151" y="480"/>
                    </a:cxn>
                    <a:cxn ang="0">
                      <a:pos x="168" y="480"/>
                    </a:cxn>
                    <a:cxn ang="0">
                      <a:pos x="185" y="488"/>
                    </a:cxn>
                    <a:cxn ang="0">
                      <a:pos x="219" y="504"/>
                    </a:cxn>
                    <a:cxn ang="0">
                      <a:pos x="227" y="528"/>
                    </a:cxn>
                    <a:cxn ang="0">
                      <a:pos x="235" y="560"/>
                    </a:cxn>
                    <a:cxn ang="0">
                      <a:pos x="269" y="576"/>
                    </a:cxn>
                    <a:cxn ang="0">
                      <a:pos x="244" y="592"/>
                    </a:cxn>
                    <a:cxn ang="0">
                      <a:pos x="244" y="600"/>
                    </a:cxn>
                    <a:cxn ang="0">
                      <a:pos x="261" y="600"/>
                    </a:cxn>
                    <a:cxn ang="0">
                      <a:pos x="345" y="584"/>
                    </a:cxn>
                    <a:cxn ang="0">
                      <a:pos x="337" y="616"/>
                    </a:cxn>
                    <a:cxn ang="0">
                      <a:pos x="362" y="600"/>
                    </a:cxn>
                    <a:cxn ang="0">
                      <a:pos x="354" y="50"/>
                    </a:cxn>
                    <a:cxn ang="0">
                      <a:pos x="303" y="56"/>
                    </a:cxn>
                    <a:cxn ang="0">
                      <a:pos x="303" y="56"/>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lnTo>
                        <a:pt x="303" y="5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6" name="Freeform 1202"/>
                <p:cNvSpPr>
                  <a:spLocks/>
                </p:cNvSpPr>
                <p:nvPr/>
              </p:nvSpPr>
              <p:spPr bwMode="auto">
                <a:xfrm>
                  <a:off x="9359389" y="5549818"/>
                  <a:ext cx="490310" cy="292291"/>
                </a:xfrm>
                <a:custGeom>
                  <a:avLst/>
                  <a:gdLst/>
                  <a:ahLst/>
                  <a:cxnLst>
                    <a:cxn ang="0">
                      <a:pos x="244" y="56"/>
                    </a:cxn>
                    <a:cxn ang="0">
                      <a:pos x="278" y="72"/>
                    </a:cxn>
                    <a:cxn ang="0">
                      <a:pos x="244" y="88"/>
                    </a:cxn>
                    <a:cxn ang="0">
                      <a:pos x="202" y="88"/>
                    </a:cxn>
                    <a:cxn ang="0">
                      <a:pos x="134" y="120"/>
                    </a:cxn>
                    <a:cxn ang="0">
                      <a:pos x="109" y="120"/>
                    </a:cxn>
                    <a:cxn ang="0">
                      <a:pos x="92" y="120"/>
                    </a:cxn>
                    <a:cxn ang="0">
                      <a:pos x="50" y="128"/>
                    </a:cxn>
                    <a:cxn ang="0">
                      <a:pos x="25" y="152"/>
                    </a:cxn>
                    <a:cxn ang="0">
                      <a:pos x="0" y="184"/>
                    </a:cxn>
                    <a:cxn ang="0">
                      <a:pos x="0" y="168"/>
                    </a:cxn>
                    <a:cxn ang="0">
                      <a:pos x="17" y="152"/>
                    </a:cxn>
                    <a:cxn ang="0">
                      <a:pos x="42" y="120"/>
                    </a:cxn>
                    <a:cxn ang="0">
                      <a:pos x="84" y="88"/>
                    </a:cxn>
                    <a:cxn ang="0">
                      <a:pos x="92" y="40"/>
                    </a:cxn>
                    <a:cxn ang="0">
                      <a:pos x="143" y="24"/>
                    </a:cxn>
                    <a:cxn ang="0">
                      <a:pos x="193" y="16"/>
                    </a:cxn>
                    <a:cxn ang="0">
                      <a:pos x="244" y="0"/>
                    </a:cxn>
                    <a:cxn ang="0">
                      <a:pos x="252" y="0"/>
                    </a:cxn>
                    <a:cxn ang="0">
                      <a:pos x="261" y="16"/>
                    </a:cxn>
                    <a:cxn ang="0">
                      <a:pos x="303" y="24"/>
                    </a:cxn>
                    <a:cxn ang="0">
                      <a:pos x="308" y="24"/>
                    </a:cxn>
                    <a:cxn ang="0">
                      <a:pos x="286" y="32"/>
                    </a:cxn>
                    <a:cxn ang="0">
                      <a:pos x="244" y="56"/>
                    </a:cxn>
                    <a:cxn ang="0">
                      <a:pos x="244" y="56"/>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lnTo>
                        <a:pt x="244" y="56"/>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7" name="Freeform 1203"/>
                <p:cNvSpPr>
                  <a:spLocks/>
                </p:cNvSpPr>
                <p:nvPr/>
              </p:nvSpPr>
              <p:spPr bwMode="auto">
                <a:xfrm>
                  <a:off x="8209528" y="4292968"/>
                  <a:ext cx="1418660" cy="939827"/>
                </a:xfrm>
                <a:custGeom>
                  <a:avLst/>
                  <a:gdLst/>
                  <a:ahLst/>
                  <a:cxnLst>
                    <a:cxn ang="0">
                      <a:pos x="784" y="312"/>
                    </a:cxn>
                    <a:cxn ang="0">
                      <a:pos x="725" y="280"/>
                    </a:cxn>
                    <a:cxn ang="0">
                      <a:pos x="708" y="208"/>
                    </a:cxn>
                    <a:cxn ang="0">
                      <a:pos x="708" y="168"/>
                    </a:cxn>
                    <a:cxn ang="0">
                      <a:pos x="666" y="120"/>
                    </a:cxn>
                    <a:cxn ang="0">
                      <a:pos x="632" y="96"/>
                    </a:cxn>
                    <a:cxn ang="0">
                      <a:pos x="581" y="56"/>
                    </a:cxn>
                    <a:cxn ang="0">
                      <a:pos x="548" y="16"/>
                    </a:cxn>
                    <a:cxn ang="0">
                      <a:pos x="506" y="0"/>
                    </a:cxn>
                    <a:cxn ang="0">
                      <a:pos x="472" y="48"/>
                    </a:cxn>
                    <a:cxn ang="0">
                      <a:pos x="396" y="72"/>
                    </a:cxn>
                    <a:cxn ang="0">
                      <a:pos x="371" y="96"/>
                    </a:cxn>
                    <a:cxn ang="0">
                      <a:pos x="337" y="80"/>
                    </a:cxn>
                    <a:cxn ang="0">
                      <a:pos x="287" y="88"/>
                    </a:cxn>
                    <a:cxn ang="0">
                      <a:pos x="253" y="88"/>
                    </a:cxn>
                    <a:cxn ang="0">
                      <a:pos x="219" y="80"/>
                    </a:cxn>
                    <a:cxn ang="0">
                      <a:pos x="185" y="104"/>
                    </a:cxn>
                    <a:cxn ang="0">
                      <a:pos x="160" y="128"/>
                    </a:cxn>
                    <a:cxn ang="0">
                      <a:pos x="135" y="168"/>
                    </a:cxn>
                    <a:cxn ang="0">
                      <a:pos x="110" y="224"/>
                    </a:cxn>
                    <a:cxn ang="0">
                      <a:pos x="84" y="256"/>
                    </a:cxn>
                    <a:cxn ang="0">
                      <a:pos x="76" y="280"/>
                    </a:cxn>
                    <a:cxn ang="0">
                      <a:pos x="67" y="320"/>
                    </a:cxn>
                    <a:cxn ang="0">
                      <a:pos x="51" y="328"/>
                    </a:cxn>
                    <a:cxn ang="0">
                      <a:pos x="25" y="344"/>
                    </a:cxn>
                    <a:cxn ang="0">
                      <a:pos x="0" y="352"/>
                    </a:cxn>
                    <a:cxn ang="0">
                      <a:pos x="17" y="368"/>
                    </a:cxn>
                    <a:cxn ang="0">
                      <a:pos x="51" y="392"/>
                    </a:cxn>
                    <a:cxn ang="0">
                      <a:pos x="59" y="416"/>
                    </a:cxn>
                    <a:cxn ang="0">
                      <a:pos x="93" y="440"/>
                    </a:cxn>
                    <a:cxn ang="0">
                      <a:pos x="135" y="456"/>
                    </a:cxn>
                    <a:cxn ang="0">
                      <a:pos x="118" y="488"/>
                    </a:cxn>
                    <a:cxn ang="0">
                      <a:pos x="160" y="496"/>
                    </a:cxn>
                    <a:cxn ang="0">
                      <a:pos x="202" y="512"/>
                    </a:cxn>
                    <a:cxn ang="0">
                      <a:pos x="244" y="488"/>
                    </a:cxn>
                    <a:cxn ang="0">
                      <a:pos x="244" y="528"/>
                    </a:cxn>
                    <a:cxn ang="0">
                      <a:pos x="261" y="536"/>
                    </a:cxn>
                    <a:cxn ang="0">
                      <a:pos x="253" y="544"/>
                    </a:cxn>
                    <a:cxn ang="0">
                      <a:pos x="287" y="560"/>
                    </a:cxn>
                    <a:cxn ang="0">
                      <a:pos x="287" y="584"/>
                    </a:cxn>
                    <a:cxn ang="0">
                      <a:pos x="320" y="592"/>
                    </a:cxn>
                    <a:cxn ang="0">
                      <a:pos x="413" y="592"/>
                    </a:cxn>
                    <a:cxn ang="0">
                      <a:pos x="438" y="568"/>
                    </a:cxn>
                    <a:cxn ang="0">
                      <a:pos x="463" y="568"/>
                    </a:cxn>
                    <a:cxn ang="0">
                      <a:pos x="514" y="568"/>
                    </a:cxn>
                    <a:cxn ang="0">
                      <a:pos x="565" y="560"/>
                    </a:cxn>
                    <a:cxn ang="0">
                      <a:pos x="607" y="504"/>
                    </a:cxn>
                    <a:cxn ang="0">
                      <a:pos x="657" y="488"/>
                    </a:cxn>
                    <a:cxn ang="0">
                      <a:pos x="699" y="480"/>
                    </a:cxn>
                    <a:cxn ang="0">
                      <a:pos x="725" y="488"/>
                    </a:cxn>
                    <a:cxn ang="0">
                      <a:pos x="767" y="480"/>
                    </a:cxn>
                    <a:cxn ang="0">
                      <a:pos x="775" y="496"/>
                    </a:cxn>
                    <a:cxn ang="0">
                      <a:pos x="826" y="496"/>
                    </a:cxn>
                    <a:cxn ang="0">
                      <a:pos x="834" y="416"/>
                    </a:cxn>
                    <a:cxn ang="0">
                      <a:pos x="851" y="376"/>
                    </a:cxn>
                    <a:cxn ang="0">
                      <a:pos x="885" y="336"/>
                    </a:cxn>
                    <a:cxn ang="0">
                      <a:pos x="893" y="312"/>
                    </a:cxn>
                    <a:cxn ang="0">
                      <a:pos x="876" y="288"/>
                    </a:cxn>
                    <a:cxn ang="0">
                      <a:pos x="834" y="288"/>
                    </a:cxn>
                    <a:cxn ang="0">
                      <a:pos x="784" y="312"/>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8" name="Freeform 1205"/>
                <p:cNvSpPr>
                  <a:spLocks/>
                </p:cNvSpPr>
                <p:nvPr/>
              </p:nvSpPr>
              <p:spPr bwMode="auto">
                <a:xfrm>
                  <a:off x="8209528" y="4292968"/>
                  <a:ext cx="1418660" cy="939827"/>
                </a:xfrm>
                <a:custGeom>
                  <a:avLst/>
                  <a:gdLst/>
                  <a:ahLst/>
                  <a:cxnLst>
                    <a:cxn ang="0">
                      <a:pos x="784" y="312"/>
                    </a:cxn>
                    <a:cxn ang="0">
                      <a:pos x="725" y="280"/>
                    </a:cxn>
                    <a:cxn ang="0">
                      <a:pos x="708" y="208"/>
                    </a:cxn>
                    <a:cxn ang="0">
                      <a:pos x="708" y="168"/>
                    </a:cxn>
                    <a:cxn ang="0">
                      <a:pos x="666" y="120"/>
                    </a:cxn>
                    <a:cxn ang="0">
                      <a:pos x="632" y="96"/>
                    </a:cxn>
                    <a:cxn ang="0">
                      <a:pos x="581" y="56"/>
                    </a:cxn>
                    <a:cxn ang="0">
                      <a:pos x="548" y="16"/>
                    </a:cxn>
                    <a:cxn ang="0">
                      <a:pos x="506" y="0"/>
                    </a:cxn>
                    <a:cxn ang="0">
                      <a:pos x="472" y="48"/>
                    </a:cxn>
                    <a:cxn ang="0">
                      <a:pos x="396" y="72"/>
                    </a:cxn>
                    <a:cxn ang="0">
                      <a:pos x="371" y="96"/>
                    </a:cxn>
                    <a:cxn ang="0">
                      <a:pos x="337" y="80"/>
                    </a:cxn>
                    <a:cxn ang="0">
                      <a:pos x="287" y="88"/>
                    </a:cxn>
                    <a:cxn ang="0">
                      <a:pos x="253" y="88"/>
                    </a:cxn>
                    <a:cxn ang="0">
                      <a:pos x="219" y="80"/>
                    </a:cxn>
                    <a:cxn ang="0">
                      <a:pos x="185" y="104"/>
                    </a:cxn>
                    <a:cxn ang="0">
                      <a:pos x="185" y="104"/>
                    </a:cxn>
                    <a:cxn ang="0">
                      <a:pos x="160" y="128"/>
                    </a:cxn>
                    <a:cxn ang="0">
                      <a:pos x="135" y="168"/>
                    </a:cxn>
                    <a:cxn ang="0">
                      <a:pos x="110" y="224"/>
                    </a:cxn>
                    <a:cxn ang="0">
                      <a:pos x="84" y="256"/>
                    </a:cxn>
                    <a:cxn ang="0">
                      <a:pos x="76" y="280"/>
                    </a:cxn>
                    <a:cxn ang="0">
                      <a:pos x="67" y="320"/>
                    </a:cxn>
                    <a:cxn ang="0">
                      <a:pos x="51" y="328"/>
                    </a:cxn>
                    <a:cxn ang="0">
                      <a:pos x="25" y="344"/>
                    </a:cxn>
                    <a:cxn ang="0">
                      <a:pos x="0" y="352"/>
                    </a:cxn>
                    <a:cxn ang="0">
                      <a:pos x="17" y="368"/>
                    </a:cxn>
                    <a:cxn ang="0">
                      <a:pos x="51" y="392"/>
                    </a:cxn>
                    <a:cxn ang="0">
                      <a:pos x="59" y="416"/>
                    </a:cxn>
                    <a:cxn ang="0">
                      <a:pos x="93" y="440"/>
                    </a:cxn>
                    <a:cxn ang="0">
                      <a:pos x="135" y="456"/>
                    </a:cxn>
                    <a:cxn ang="0">
                      <a:pos x="118" y="488"/>
                    </a:cxn>
                    <a:cxn ang="0">
                      <a:pos x="160" y="496"/>
                    </a:cxn>
                    <a:cxn ang="0">
                      <a:pos x="202" y="512"/>
                    </a:cxn>
                    <a:cxn ang="0">
                      <a:pos x="244" y="488"/>
                    </a:cxn>
                    <a:cxn ang="0">
                      <a:pos x="244" y="528"/>
                    </a:cxn>
                    <a:cxn ang="0">
                      <a:pos x="261" y="536"/>
                    </a:cxn>
                    <a:cxn ang="0">
                      <a:pos x="253" y="544"/>
                    </a:cxn>
                    <a:cxn ang="0">
                      <a:pos x="287" y="560"/>
                    </a:cxn>
                    <a:cxn ang="0">
                      <a:pos x="287" y="584"/>
                    </a:cxn>
                    <a:cxn ang="0">
                      <a:pos x="320" y="592"/>
                    </a:cxn>
                    <a:cxn ang="0">
                      <a:pos x="413" y="592"/>
                    </a:cxn>
                    <a:cxn ang="0">
                      <a:pos x="438" y="568"/>
                    </a:cxn>
                    <a:cxn ang="0">
                      <a:pos x="463" y="568"/>
                    </a:cxn>
                    <a:cxn ang="0">
                      <a:pos x="514" y="568"/>
                    </a:cxn>
                    <a:cxn ang="0">
                      <a:pos x="565" y="560"/>
                    </a:cxn>
                    <a:cxn ang="0">
                      <a:pos x="607" y="504"/>
                    </a:cxn>
                    <a:cxn ang="0">
                      <a:pos x="657" y="488"/>
                    </a:cxn>
                    <a:cxn ang="0">
                      <a:pos x="699" y="480"/>
                    </a:cxn>
                    <a:cxn ang="0">
                      <a:pos x="725" y="488"/>
                    </a:cxn>
                    <a:cxn ang="0">
                      <a:pos x="767" y="480"/>
                    </a:cxn>
                    <a:cxn ang="0">
                      <a:pos x="775" y="496"/>
                    </a:cxn>
                    <a:cxn ang="0">
                      <a:pos x="826" y="496"/>
                    </a:cxn>
                    <a:cxn ang="0">
                      <a:pos x="834" y="416"/>
                    </a:cxn>
                    <a:cxn ang="0">
                      <a:pos x="851" y="376"/>
                    </a:cxn>
                    <a:cxn ang="0">
                      <a:pos x="885" y="336"/>
                    </a:cxn>
                    <a:cxn ang="0">
                      <a:pos x="893" y="312"/>
                    </a:cxn>
                    <a:cxn ang="0">
                      <a:pos x="876" y="288"/>
                    </a:cxn>
                    <a:cxn ang="0">
                      <a:pos x="834" y="288"/>
                    </a:cxn>
                    <a:cxn ang="0">
                      <a:pos x="784" y="312"/>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79" name="Freeform 1207"/>
                <p:cNvSpPr>
                  <a:spLocks/>
                </p:cNvSpPr>
                <p:nvPr/>
              </p:nvSpPr>
              <p:spPr bwMode="auto">
                <a:xfrm>
                  <a:off x="7206511" y="3238472"/>
                  <a:ext cx="1363905" cy="1041005"/>
                </a:xfrm>
                <a:custGeom>
                  <a:avLst/>
                  <a:gdLst/>
                  <a:ahLst/>
                  <a:cxnLst>
                    <a:cxn ang="0">
                      <a:pos x="775" y="560"/>
                    </a:cxn>
                    <a:cxn ang="0">
                      <a:pos x="826" y="464"/>
                    </a:cxn>
                    <a:cxn ang="0">
                      <a:pos x="860" y="456"/>
                    </a:cxn>
                    <a:cxn ang="0">
                      <a:pos x="851" y="416"/>
                    </a:cxn>
                    <a:cxn ang="0">
                      <a:pos x="817" y="352"/>
                    </a:cxn>
                    <a:cxn ang="0">
                      <a:pos x="792" y="320"/>
                    </a:cxn>
                    <a:cxn ang="0">
                      <a:pos x="784" y="264"/>
                    </a:cxn>
                    <a:cxn ang="0">
                      <a:pos x="750" y="256"/>
                    </a:cxn>
                    <a:cxn ang="0">
                      <a:pos x="750" y="232"/>
                    </a:cxn>
                    <a:cxn ang="0">
                      <a:pos x="792" y="184"/>
                    </a:cxn>
                    <a:cxn ang="0">
                      <a:pos x="750" y="104"/>
                    </a:cxn>
                    <a:cxn ang="0">
                      <a:pos x="725" y="40"/>
                    </a:cxn>
                    <a:cxn ang="0">
                      <a:pos x="666" y="16"/>
                    </a:cxn>
                    <a:cxn ang="0">
                      <a:pos x="531" y="40"/>
                    </a:cxn>
                    <a:cxn ang="0">
                      <a:pos x="447" y="24"/>
                    </a:cxn>
                    <a:cxn ang="0">
                      <a:pos x="405" y="48"/>
                    </a:cxn>
                    <a:cxn ang="0">
                      <a:pos x="362" y="40"/>
                    </a:cxn>
                    <a:cxn ang="0">
                      <a:pos x="329" y="24"/>
                    </a:cxn>
                    <a:cxn ang="0">
                      <a:pos x="295" y="0"/>
                    </a:cxn>
                    <a:cxn ang="0">
                      <a:pos x="253" y="8"/>
                    </a:cxn>
                    <a:cxn ang="0">
                      <a:pos x="177" y="40"/>
                    </a:cxn>
                    <a:cxn ang="0">
                      <a:pos x="169" y="72"/>
                    </a:cxn>
                    <a:cxn ang="0">
                      <a:pos x="126" y="88"/>
                    </a:cxn>
                    <a:cxn ang="0">
                      <a:pos x="25" y="128"/>
                    </a:cxn>
                    <a:cxn ang="0">
                      <a:pos x="9" y="128"/>
                    </a:cxn>
                    <a:cxn ang="0">
                      <a:pos x="17" y="176"/>
                    </a:cxn>
                    <a:cxn ang="0">
                      <a:pos x="25" y="208"/>
                    </a:cxn>
                    <a:cxn ang="0">
                      <a:pos x="0" y="256"/>
                    </a:cxn>
                    <a:cxn ang="0">
                      <a:pos x="51" y="288"/>
                    </a:cxn>
                    <a:cxn ang="0">
                      <a:pos x="51" y="320"/>
                    </a:cxn>
                    <a:cxn ang="0">
                      <a:pos x="76" y="360"/>
                    </a:cxn>
                    <a:cxn ang="0">
                      <a:pos x="59" y="400"/>
                    </a:cxn>
                    <a:cxn ang="0">
                      <a:pos x="84" y="432"/>
                    </a:cxn>
                    <a:cxn ang="0">
                      <a:pos x="84" y="472"/>
                    </a:cxn>
                    <a:cxn ang="0">
                      <a:pos x="126" y="496"/>
                    </a:cxn>
                    <a:cxn ang="0">
                      <a:pos x="169" y="512"/>
                    </a:cxn>
                    <a:cxn ang="0">
                      <a:pos x="211" y="512"/>
                    </a:cxn>
                    <a:cxn ang="0">
                      <a:pos x="202" y="544"/>
                    </a:cxn>
                    <a:cxn ang="0">
                      <a:pos x="244" y="576"/>
                    </a:cxn>
                    <a:cxn ang="0">
                      <a:pos x="270" y="560"/>
                    </a:cxn>
                    <a:cxn ang="0">
                      <a:pos x="270" y="536"/>
                    </a:cxn>
                    <a:cxn ang="0">
                      <a:pos x="320" y="552"/>
                    </a:cxn>
                    <a:cxn ang="0">
                      <a:pos x="337" y="576"/>
                    </a:cxn>
                    <a:cxn ang="0">
                      <a:pos x="379" y="584"/>
                    </a:cxn>
                    <a:cxn ang="0">
                      <a:pos x="421" y="592"/>
                    </a:cxn>
                    <a:cxn ang="0">
                      <a:pos x="438" y="624"/>
                    </a:cxn>
                    <a:cxn ang="0">
                      <a:pos x="464" y="640"/>
                    </a:cxn>
                    <a:cxn ang="0">
                      <a:pos x="497" y="616"/>
                    </a:cxn>
                    <a:cxn ang="0">
                      <a:pos x="523" y="640"/>
                    </a:cxn>
                    <a:cxn ang="0">
                      <a:pos x="531" y="656"/>
                    </a:cxn>
                    <a:cxn ang="0">
                      <a:pos x="556" y="656"/>
                    </a:cxn>
                    <a:cxn ang="0">
                      <a:pos x="581" y="632"/>
                    </a:cxn>
                    <a:cxn ang="0">
                      <a:pos x="615" y="632"/>
                    </a:cxn>
                    <a:cxn ang="0">
                      <a:pos x="640" y="616"/>
                    </a:cxn>
                    <a:cxn ang="0">
                      <a:pos x="683" y="616"/>
                    </a:cxn>
                    <a:cxn ang="0">
                      <a:pos x="708" y="624"/>
                    </a:cxn>
                    <a:cxn ang="0">
                      <a:pos x="767" y="632"/>
                    </a:cxn>
                    <a:cxn ang="0">
                      <a:pos x="758" y="640"/>
                    </a:cxn>
                    <a:cxn ang="0">
                      <a:pos x="792" y="632"/>
                    </a:cxn>
                    <a:cxn ang="0">
                      <a:pos x="775" y="560"/>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3333CC"/>
                </a:solidFill>
                <a:ln w="9525">
                  <a:noFill/>
                  <a:round/>
                  <a:headEnd/>
                  <a:tailEnd/>
                </a:ln>
              </p:spPr>
              <p:txBody>
                <a:bodyPr/>
                <a:lstStyle/>
                <a:p>
                  <a:pPr>
                    <a:defRPr/>
                  </a:pPr>
                  <a:endParaRPr lang="en-GB" dirty="0">
                    <a:solidFill>
                      <a:srgbClr val="3333CC"/>
                    </a:solidFill>
                    <a:effectLst>
                      <a:outerShdw blurRad="38100" dist="38100" dir="2700000" algn="tl">
                        <a:srgbClr val="000000">
                          <a:alpha val="43137"/>
                        </a:srgbClr>
                      </a:outerShdw>
                    </a:effectLst>
                  </a:endParaRPr>
                </a:p>
              </p:txBody>
            </p:sp>
            <p:sp>
              <p:nvSpPr>
                <p:cNvPr id="180" name="Freeform 1209"/>
                <p:cNvSpPr>
                  <a:spLocks/>
                </p:cNvSpPr>
                <p:nvPr/>
              </p:nvSpPr>
              <p:spPr bwMode="auto">
                <a:xfrm>
                  <a:off x="7206511" y="3238472"/>
                  <a:ext cx="1363905" cy="1041005"/>
                </a:xfrm>
                <a:custGeom>
                  <a:avLst/>
                  <a:gdLst/>
                  <a:ahLst/>
                  <a:cxnLst>
                    <a:cxn ang="0">
                      <a:pos x="775" y="560"/>
                    </a:cxn>
                    <a:cxn ang="0">
                      <a:pos x="826" y="464"/>
                    </a:cxn>
                    <a:cxn ang="0">
                      <a:pos x="860" y="456"/>
                    </a:cxn>
                    <a:cxn ang="0">
                      <a:pos x="851" y="416"/>
                    </a:cxn>
                    <a:cxn ang="0">
                      <a:pos x="817" y="352"/>
                    </a:cxn>
                    <a:cxn ang="0">
                      <a:pos x="792" y="320"/>
                    </a:cxn>
                    <a:cxn ang="0">
                      <a:pos x="784" y="264"/>
                    </a:cxn>
                    <a:cxn ang="0">
                      <a:pos x="750" y="256"/>
                    </a:cxn>
                    <a:cxn ang="0">
                      <a:pos x="750" y="232"/>
                    </a:cxn>
                    <a:cxn ang="0">
                      <a:pos x="792" y="184"/>
                    </a:cxn>
                    <a:cxn ang="0">
                      <a:pos x="750" y="104"/>
                    </a:cxn>
                    <a:cxn ang="0">
                      <a:pos x="725" y="40"/>
                    </a:cxn>
                    <a:cxn ang="0">
                      <a:pos x="666" y="16"/>
                    </a:cxn>
                    <a:cxn ang="0">
                      <a:pos x="531" y="40"/>
                    </a:cxn>
                    <a:cxn ang="0">
                      <a:pos x="447" y="24"/>
                    </a:cxn>
                    <a:cxn ang="0">
                      <a:pos x="405" y="48"/>
                    </a:cxn>
                    <a:cxn ang="0">
                      <a:pos x="362" y="40"/>
                    </a:cxn>
                    <a:cxn ang="0">
                      <a:pos x="329" y="24"/>
                    </a:cxn>
                    <a:cxn ang="0">
                      <a:pos x="295" y="0"/>
                    </a:cxn>
                    <a:cxn ang="0">
                      <a:pos x="253" y="8"/>
                    </a:cxn>
                    <a:cxn ang="0">
                      <a:pos x="177" y="40"/>
                    </a:cxn>
                    <a:cxn ang="0">
                      <a:pos x="169" y="72"/>
                    </a:cxn>
                    <a:cxn ang="0">
                      <a:pos x="126" y="88"/>
                    </a:cxn>
                    <a:cxn ang="0">
                      <a:pos x="25" y="128"/>
                    </a:cxn>
                    <a:cxn ang="0">
                      <a:pos x="9" y="128"/>
                    </a:cxn>
                    <a:cxn ang="0">
                      <a:pos x="17" y="176"/>
                    </a:cxn>
                    <a:cxn ang="0">
                      <a:pos x="25" y="208"/>
                    </a:cxn>
                    <a:cxn ang="0">
                      <a:pos x="0" y="256"/>
                    </a:cxn>
                    <a:cxn ang="0">
                      <a:pos x="51" y="288"/>
                    </a:cxn>
                    <a:cxn ang="0">
                      <a:pos x="51" y="320"/>
                    </a:cxn>
                    <a:cxn ang="0">
                      <a:pos x="76" y="360"/>
                    </a:cxn>
                    <a:cxn ang="0">
                      <a:pos x="59" y="400"/>
                    </a:cxn>
                    <a:cxn ang="0">
                      <a:pos x="84" y="432"/>
                    </a:cxn>
                    <a:cxn ang="0">
                      <a:pos x="84" y="472"/>
                    </a:cxn>
                    <a:cxn ang="0">
                      <a:pos x="126" y="496"/>
                    </a:cxn>
                    <a:cxn ang="0">
                      <a:pos x="169" y="512"/>
                    </a:cxn>
                    <a:cxn ang="0">
                      <a:pos x="211" y="512"/>
                    </a:cxn>
                    <a:cxn ang="0">
                      <a:pos x="202" y="544"/>
                    </a:cxn>
                    <a:cxn ang="0">
                      <a:pos x="244" y="576"/>
                    </a:cxn>
                    <a:cxn ang="0">
                      <a:pos x="270" y="560"/>
                    </a:cxn>
                    <a:cxn ang="0">
                      <a:pos x="270" y="536"/>
                    </a:cxn>
                    <a:cxn ang="0">
                      <a:pos x="320" y="552"/>
                    </a:cxn>
                    <a:cxn ang="0">
                      <a:pos x="337" y="576"/>
                    </a:cxn>
                    <a:cxn ang="0">
                      <a:pos x="379" y="584"/>
                    </a:cxn>
                    <a:cxn ang="0">
                      <a:pos x="421" y="592"/>
                    </a:cxn>
                    <a:cxn ang="0">
                      <a:pos x="438" y="624"/>
                    </a:cxn>
                    <a:cxn ang="0">
                      <a:pos x="438" y="624"/>
                    </a:cxn>
                    <a:cxn ang="0">
                      <a:pos x="464" y="640"/>
                    </a:cxn>
                    <a:cxn ang="0">
                      <a:pos x="497" y="616"/>
                    </a:cxn>
                    <a:cxn ang="0">
                      <a:pos x="523" y="640"/>
                    </a:cxn>
                    <a:cxn ang="0">
                      <a:pos x="531" y="656"/>
                    </a:cxn>
                    <a:cxn ang="0">
                      <a:pos x="556" y="656"/>
                    </a:cxn>
                    <a:cxn ang="0">
                      <a:pos x="581" y="632"/>
                    </a:cxn>
                    <a:cxn ang="0">
                      <a:pos x="615" y="632"/>
                    </a:cxn>
                    <a:cxn ang="0">
                      <a:pos x="640" y="616"/>
                    </a:cxn>
                    <a:cxn ang="0">
                      <a:pos x="683" y="616"/>
                    </a:cxn>
                    <a:cxn ang="0">
                      <a:pos x="708" y="624"/>
                    </a:cxn>
                    <a:cxn ang="0">
                      <a:pos x="767" y="632"/>
                    </a:cxn>
                    <a:cxn ang="0">
                      <a:pos x="758" y="640"/>
                    </a:cxn>
                    <a:cxn ang="0">
                      <a:pos x="792" y="632"/>
                    </a:cxn>
                    <a:cxn ang="0">
                      <a:pos x="775" y="560"/>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1" name="Freeform 1211"/>
                <p:cNvSpPr>
                  <a:spLocks/>
                </p:cNvSpPr>
                <p:nvPr/>
              </p:nvSpPr>
              <p:spPr bwMode="auto">
                <a:xfrm>
                  <a:off x="7983041" y="2845005"/>
                  <a:ext cx="721774" cy="508136"/>
                </a:xfrm>
                <a:custGeom>
                  <a:avLst/>
                  <a:gdLst/>
                  <a:ahLst/>
                  <a:cxnLst>
                    <a:cxn ang="0">
                      <a:pos x="312" y="304"/>
                    </a:cxn>
                    <a:cxn ang="0">
                      <a:pos x="328" y="296"/>
                    </a:cxn>
                    <a:cxn ang="0">
                      <a:pos x="320" y="272"/>
                    </a:cxn>
                    <a:cxn ang="0">
                      <a:pos x="354" y="264"/>
                    </a:cxn>
                    <a:cxn ang="0">
                      <a:pos x="379" y="248"/>
                    </a:cxn>
                    <a:cxn ang="0">
                      <a:pos x="404" y="256"/>
                    </a:cxn>
                    <a:cxn ang="0">
                      <a:pos x="387" y="224"/>
                    </a:cxn>
                    <a:cxn ang="0">
                      <a:pos x="387" y="192"/>
                    </a:cxn>
                    <a:cxn ang="0">
                      <a:pos x="387" y="160"/>
                    </a:cxn>
                    <a:cxn ang="0">
                      <a:pos x="413" y="152"/>
                    </a:cxn>
                    <a:cxn ang="0">
                      <a:pos x="421" y="128"/>
                    </a:cxn>
                    <a:cxn ang="0">
                      <a:pos x="446" y="120"/>
                    </a:cxn>
                    <a:cxn ang="0">
                      <a:pos x="455" y="104"/>
                    </a:cxn>
                    <a:cxn ang="0">
                      <a:pos x="430" y="96"/>
                    </a:cxn>
                    <a:cxn ang="0">
                      <a:pos x="430" y="64"/>
                    </a:cxn>
                    <a:cxn ang="0">
                      <a:pos x="396" y="56"/>
                    </a:cxn>
                    <a:cxn ang="0">
                      <a:pos x="371" y="40"/>
                    </a:cxn>
                    <a:cxn ang="0">
                      <a:pos x="337" y="24"/>
                    </a:cxn>
                    <a:cxn ang="0">
                      <a:pos x="286" y="16"/>
                    </a:cxn>
                    <a:cxn ang="0">
                      <a:pos x="278" y="0"/>
                    </a:cxn>
                    <a:cxn ang="0">
                      <a:pos x="227" y="32"/>
                    </a:cxn>
                    <a:cxn ang="0">
                      <a:pos x="185" y="24"/>
                    </a:cxn>
                    <a:cxn ang="0">
                      <a:pos x="143" y="32"/>
                    </a:cxn>
                    <a:cxn ang="0">
                      <a:pos x="84" y="32"/>
                    </a:cxn>
                    <a:cxn ang="0">
                      <a:pos x="25" y="64"/>
                    </a:cxn>
                    <a:cxn ang="0">
                      <a:pos x="0" y="88"/>
                    </a:cxn>
                    <a:cxn ang="0">
                      <a:pos x="8" y="104"/>
                    </a:cxn>
                    <a:cxn ang="0">
                      <a:pos x="25" y="168"/>
                    </a:cxn>
                    <a:cxn ang="0">
                      <a:pos x="34" y="184"/>
                    </a:cxn>
                    <a:cxn ang="0">
                      <a:pos x="67" y="192"/>
                    </a:cxn>
                    <a:cxn ang="0">
                      <a:pos x="126" y="192"/>
                    </a:cxn>
                    <a:cxn ang="0">
                      <a:pos x="151" y="200"/>
                    </a:cxn>
                    <a:cxn ang="0">
                      <a:pos x="168" y="272"/>
                    </a:cxn>
                    <a:cxn ang="0">
                      <a:pos x="177" y="272"/>
                    </a:cxn>
                    <a:cxn ang="0">
                      <a:pos x="236" y="296"/>
                    </a:cxn>
                    <a:cxn ang="0">
                      <a:pos x="244" y="320"/>
                    </a:cxn>
                    <a:cxn ang="0">
                      <a:pos x="278" y="296"/>
                    </a:cxn>
                    <a:cxn ang="0">
                      <a:pos x="312" y="304"/>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solidFill>
                  <a:srgbClr val="3333CC"/>
                </a:solidFill>
                <a:ln w="9525">
                  <a:noFill/>
                  <a:round/>
                  <a:headEnd/>
                  <a:tailEnd/>
                </a:ln>
              </p:spPr>
              <p:txBody>
                <a:bodyPr/>
                <a:lstStyle/>
                <a:p>
                  <a:pPr>
                    <a:defRPr/>
                  </a:pPr>
                  <a:endParaRPr lang="en-GB" dirty="0">
                    <a:solidFill>
                      <a:srgbClr val="3333CC"/>
                    </a:solidFill>
                    <a:effectLst>
                      <a:outerShdw blurRad="38100" dist="38100" dir="2700000" algn="tl">
                        <a:srgbClr val="000000">
                          <a:alpha val="43137"/>
                        </a:srgbClr>
                      </a:outerShdw>
                    </a:effectLst>
                  </a:endParaRPr>
                </a:p>
              </p:txBody>
            </p:sp>
            <p:sp>
              <p:nvSpPr>
                <p:cNvPr id="182" name="Freeform 1213"/>
                <p:cNvSpPr>
                  <a:spLocks/>
                </p:cNvSpPr>
                <p:nvPr/>
              </p:nvSpPr>
              <p:spPr bwMode="auto">
                <a:xfrm>
                  <a:off x="7983041" y="2831514"/>
                  <a:ext cx="721774" cy="508136"/>
                </a:xfrm>
                <a:custGeom>
                  <a:avLst/>
                  <a:gdLst/>
                  <a:ahLst/>
                  <a:cxnLst>
                    <a:cxn ang="0">
                      <a:pos x="312" y="304"/>
                    </a:cxn>
                    <a:cxn ang="0">
                      <a:pos x="328" y="296"/>
                    </a:cxn>
                    <a:cxn ang="0">
                      <a:pos x="320" y="272"/>
                    </a:cxn>
                    <a:cxn ang="0">
                      <a:pos x="354" y="264"/>
                    </a:cxn>
                    <a:cxn ang="0">
                      <a:pos x="379" y="248"/>
                    </a:cxn>
                    <a:cxn ang="0">
                      <a:pos x="404" y="256"/>
                    </a:cxn>
                    <a:cxn ang="0">
                      <a:pos x="387" y="224"/>
                    </a:cxn>
                    <a:cxn ang="0">
                      <a:pos x="387" y="192"/>
                    </a:cxn>
                    <a:cxn ang="0">
                      <a:pos x="387" y="160"/>
                    </a:cxn>
                    <a:cxn ang="0">
                      <a:pos x="413" y="152"/>
                    </a:cxn>
                    <a:cxn ang="0">
                      <a:pos x="421" y="128"/>
                    </a:cxn>
                    <a:cxn ang="0">
                      <a:pos x="446" y="120"/>
                    </a:cxn>
                    <a:cxn ang="0">
                      <a:pos x="455" y="104"/>
                    </a:cxn>
                    <a:cxn ang="0">
                      <a:pos x="430" y="96"/>
                    </a:cxn>
                    <a:cxn ang="0">
                      <a:pos x="430" y="64"/>
                    </a:cxn>
                    <a:cxn ang="0">
                      <a:pos x="396" y="56"/>
                    </a:cxn>
                    <a:cxn ang="0">
                      <a:pos x="371" y="40"/>
                    </a:cxn>
                    <a:cxn ang="0">
                      <a:pos x="337" y="24"/>
                    </a:cxn>
                    <a:cxn ang="0">
                      <a:pos x="286" y="16"/>
                    </a:cxn>
                    <a:cxn ang="0">
                      <a:pos x="278" y="0"/>
                    </a:cxn>
                    <a:cxn ang="0">
                      <a:pos x="227" y="32"/>
                    </a:cxn>
                    <a:cxn ang="0">
                      <a:pos x="185" y="24"/>
                    </a:cxn>
                    <a:cxn ang="0">
                      <a:pos x="143" y="32"/>
                    </a:cxn>
                    <a:cxn ang="0">
                      <a:pos x="84" y="32"/>
                    </a:cxn>
                    <a:cxn ang="0">
                      <a:pos x="25" y="64"/>
                    </a:cxn>
                    <a:cxn ang="0">
                      <a:pos x="0" y="88"/>
                    </a:cxn>
                    <a:cxn ang="0">
                      <a:pos x="8" y="104"/>
                    </a:cxn>
                    <a:cxn ang="0">
                      <a:pos x="25" y="168"/>
                    </a:cxn>
                    <a:cxn ang="0">
                      <a:pos x="34" y="184"/>
                    </a:cxn>
                    <a:cxn ang="0">
                      <a:pos x="67" y="192"/>
                    </a:cxn>
                    <a:cxn ang="0">
                      <a:pos x="126" y="192"/>
                    </a:cxn>
                    <a:cxn ang="0">
                      <a:pos x="151" y="200"/>
                    </a:cxn>
                    <a:cxn ang="0">
                      <a:pos x="168" y="272"/>
                    </a:cxn>
                    <a:cxn ang="0">
                      <a:pos x="177" y="272"/>
                    </a:cxn>
                    <a:cxn ang="0">
                      <a:pos x="236" y="296"/>
                    </a:cxn>
                    <a:cxn ang="0">
                      <a:pos x="244" y="320"/>
                    </a:cxn>
                    <a:cxn ang="0">
                      <a:pos x="278" y="296"/>
                    </a:cxn>
                    <a:cxn ang="0">
                      <a:pos x="312" y="304"/>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3" name="Freeform 1214"/>
                <p:cNvSpPr>
                  <a:spLocks/>
                </p:cNvSpPr>
                <p:nvPr/>
              </p:nvSpPr>
              <p:spPr bwMode="auto">
                <a:xfrm>
                  <a:off x="8383749" y="3314918"/>
                  <a:ext cx="1538126" cy="1472696"/>
                </a:xfrm>
                <a:custGeom>
                  <a:avLst/>
                  <a:gdLst/>
                  <a:ahLst/>
                  <a:cxnLst>
                    <a:cxn ang="0">
                      <a:pos x="910" y="96"/>
                    </a:cxn>
                    <a:cxn ang="0">
                      <a:pos x="910" y="40"/>
                    </a:cxn>
                    <a:cxn ang="0">
                      <a:pos x="825" y="0"/>
                    </a:cxn>
                    <a:cxn ang="0">
                      <a:pos x="733" y="32"/>
                    </a:cxn>
                    <a:cxn ang="0">
                      <a:pos x="691" y="72"/>
                    </a:cxn>
                    <a:cxn ang="0">
                      <a:pos x="615" y="160"/>
                    </a:cxn>
                    <a:cxn ang="0">
                      <a:pos x="573" y="176"/>
                    </a:cxn>
                    <a:cxn ang="0">
                      <a:pos x="505" y="184"/>
                    </a:cxn>
                    <a:cxn ang="0">
                      <a:pos x="446" y="200"/>
                    </a:cxn>
                    <a:cxn ang="0">
                      <a:pos x="387" y="224"/>
                    </a:cxn>
                    <a:cxn ang="0">
                      <a:pos x="294" y="208"/>
                    </a:cxn>
                    <a:cxn ang="0">
                      <a:pos x="143" y="224"/>
                    </a:cxn>
                    <a:cxn ang="0">
                      <a:pos x="84" y="272"/>
                    </a:cxn>
                    <a:cxn ang="0">
                      <a:pos x="75" y="304"/>
                    </a:cxn>
                    <a:cxn ang="0">
                      <a:pos x="118" y="408"/>
                    </a:cxn>
                    <a:cxn ang="0">
                      <a:pos x="33" y="512"/>
                    </a:cxn>
                    <a:cxn ang="0">
                      <a:pos x="16" y="592"/>
                    </a:cxn>
                    <a:cxn ang="0">
                      <a:pos x="0" y="680"/>
                    </a:cxn>
                    <a:cxn ang="0">
                      <a:pos x="50" y="696"/>
                    </a:cxn>
                    <a:cxn ang="0">
                      <a:pos x="109" y="696"/>
                    </a:cxn>
                    <a:cxn ang="0">
                      <a:pos x="177" y="704"/>
                    </a:cxn>
                    <a:cxn ang="0">
                      <a:pos x="261" y="712"/>
                    </a:cxn>
                    <a:cxn ang="0">
                      <a:pos x="362" y="664"/>
                    </a:cxn>
                    <a:cxn ang="0">
                      <a:pos x="404" y="616"/>
                    </a:cxn>
                    <a:cxn ang="0">
                      <a:pos x="463" y="600"/>
                    </a:cxn>
                    <a:cxn ang="0">
                      <a:pos x="556" y="600"/>
                    </a:cxn>
                    <a:cxn ang="0">
                      <a:pos x="640" y="648"/>
                    </a:cxn>
                    <a:cxn ang="0">
                      <a:pos x="707" y="696"/>
                    </a:cxn>
                    <a:cxn ang="0">
                      <a:pos x="758" y="760"/>
                    </a:cxn>
                    <a:cxn ang="0">
                      <a:pos x="657" y="800"/>
                    </a:cxn>
                    <a:cxn ang="0">
                      <a:pos x="657" y="888"/>
                    </a:cxn>
                    <a:cxn ang="0">
                      <a:pos x="674" y="928"/>
                    </a:cxn>
                    <a:cxn ang="0">
                      <a:pos x="766" y="904"/>
                    </a:cxn>
                    <a:cxn ang="0">
                      <a:pos x="808" y="768"/>
                    </a:cxn>
                    <a:cxn ang="0">
                      <a:pos x="867" y="704"/>
                    </a:cxn>
                    <a:cxn ang="0">
                      <a:pos x="969" y="688"/>
                    </a:cxn>
                    <a:cxn ang="0">
                      <a:pos x="935" y="104"/>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4" name="Freeform 1216"/>
                <p:cNvSpPr>
                  <a:spLocks/>
                </p:cNvSpPr>
                <p:nvPr/>
              </p:nvSpPr>
              <p:spPr bwMode="auto">
                <a:xfrm>
                  <a:off x="7968107" y="2539224"/>
                  <a:ext cx="843729" cy="445181"/>
                </a:xfrm>
                <a:custGeom>
                  <a:avLst/>
                  <a:gdLst/>
                  <a:ahLst/>
                  <a:cxnLst>
                    <a:cxn ang="0">
                      <a:pos x="472" y="80"/>
                    </a:cxn>
                    <a:cxn ang="0">
                      <a:pos x="464" y="40"/>
                    </a:cxn>
                    <a:cxn ang="0">
                      <a:pos x="413" y="32"/>
                    </a:cxn>
                    <a:cxn ang="0">
                      <a:pos x="371" y="40"/>
                    </a:cxn>
                    <a:cxn ang="0">
                      <a:pos x="304" y="0"/>
                    </a:cxn>
                    <a:cxn ang="0">
                      <a:pos x="262" y="0"/>
                    </a:cxn>
                    <a:cxn ang="0">
                      <a:pos x="211" y="32"/>
                    </a:cxn>
                    <a:cxn ang="0">
                      <a:pos x="211" y="40"/>
                    </a:cxn>
                    <a:cxn ang="0">
                      <a:pos x="219" y="72"/>
                    </a:cxn>
                    <a:cxn ang="0">
                      <a:pos x="219" y="104"/>
                    </a:cxn>
                    <a:cxn ang="0">
                      <a:pos x="211" y="128"/>
                    </a:cxn>
                    <a:cxn ang="0">
                      <a:pos x="194" y="128"/>
                    </a:cxn>
                    <a:cxn ang="0">
                      <a:pos x="160" y="128"/>
                    </a:cxn>
                    <a:cxn ang="0">
                      <a:pos x="110" y="80"/>
                    </a:cxn>
                    <a:cxn ang="0">
                      <a:pos x="76" y="64"/>
                    </a:cxn>
                    <a:cxn ang="0">
                      <a:pos x="43" y="88"/>
                    </a:cxn>
                    <a:cxn ang="0">
                      <a:pos x="17" y="160"/>
                    </a:cxn>
                    <a:cxn ang="0">
                      <a:pos x="0" y="192"/>
                    </a:cxn>
                    <a:cxn ang="0">
                      <a:pos x="0" y="224"/>
                    </a:cxn>
                    <a:cxn ang="0">
                      <a:pos x="9" y="280"/>
                    </a:cxn>
                    <a:cxn ang="0">
                      <a:pos x="34" y="256"/>
                    </a:cxn>
                    <a:cxn ang="0">
                      <a:pos x="93" y="224"/>
                    </a:cxn>
                    <a:cxn ang="0">
                      <a:pos x="152" y="224"/>
                    </a:cxn>
                    <a:cxn ang="0">
                      <a:pos x="194" y="216"/>
                    </a:cxn>
                    <a:cxn ang="0">
                      <a:pos x="236" y="224"/>
                    </a:cxn>
                    <a:cxn ang="0">
                      <a:pos x="287" y="192"/>
                    </a:cxn>
                    <a:cxn ang="0">
                      <a:pos x="295" y="208"/>
                    </a:cxn>
                    <a:cxn ang="0">
                      <a:pos x="346" y="216"/>
                    </a:cxn>
                    <a:cxn ang="0">
                      <a:pos x="380" y="232"/>
                    </a:cxn>
                    <a:cxn ang="0">
                      <a:pos x="405" y="248"/>
                    </a:cxn>
                    <a:cxn ang="0">
                      <a:pos x="430" y="248"/>
                    </a:cxn>
                    <a:cxn ang="0">
                      <a:pos x="455" y="232"/>
                    </a:cxn>
                    <a:cxn ang="0">
                      <a:pos x="498" y="232"/>
                    </a:cxn>
                    <a:cxn ang="0">
                      <a:pos x="531" y="176"/>
                    </a:cxn>
                    <a:cxn ang="0">
                      <a:pos x="506" y="112"/>
                    </a:cxn>
                    <a:cxn ang="0">
                      <a:pos x="472" y="80"/>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solidFill>
                  <a:srgbClr val="FF0000"/>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5" name="Freeform 1217"/>
                <p:cNvSpPr>
                  <a:spLocks/>
                </p:cNvSpPr>
                <p:nvPr/>
              </p:nvSpPr>
              <p:spPr bwMode="auto">
                <a:xfrm>
                  <a:off x="8368816" y="2793291"/>
                  <a:ext cx="1152351" cy="953317"/>
                </a:xfrm>
                <a:custGeom>
                  <a:avLst/>
                  <a:gdLst/>
                  <a:ahLst/>
                  <a:cxnLst>
                    <a:cxn ang="0">
                      <a:pos x="657" y="320"/>
                    </a:cxn>
                    <a:cxn ang="0">
                      <a:pos x="641" y="280"/>
                    </a:cxn>
                    <a:cxn ang="0">
                      <a:pos x="708" y="256"/>
                    </a:cxn>
                    <a:cxn ang="0">
                      <a:pos x="700" y="208"/>
                    </a:cxn>
                    <a:cxn ang="0">
                      <a:pos x="624" y="168"/>
                    </a:cxn>
                    <a:cxn ang="0">
                      <a:pos x="548" y="136"/>
                    </a:cxn>
                    <a:cxn ang="0">
                      <a:pos x="514" y="104"/>
                    </a:cxn>
                    <a:cxn ang="0">
                      <a:pos x="506" y="40"/>
                    </a:cxn>
                    <a:cxn ang="0">
                      <a:pos x="438" y="8"/>
                    </a:cxn>
                    <a:cxn ang="0">
                      <a:pos x="379" y="16"/>
                    </a:cxn>
                    <a:cxn ang="0">
                      <a:pos x="329" y="16"/>
                    </a:cxn>
                    <a:cxn ang="0">
                      <a:pos x="278" y="0"/>
                    </a:cxn>
                    <a:cxn ang="0">
                      <a:pos x="202" y="64"/>
                    </a:cxn>
                    <a:cxn ang="0">
                      <a:pos x="186" y="88"/>
                    </a:cxn>
                    <a:cxn ang="0">
                      <a:pos x="211" y="128"/>
                    </a:cxn>
                    <a:cxn ang="0">
                      <a:pos x="177" y="152"/>
                    </a:cxn>
                    <a:cxn ang="0">
                      <a:pos x="143" y="184"/>
                    </a:cxn>
                    <a:cxn ang="0">
                      <a:pos x="143" y="248"/>
                    </a:cxn>
                    <a:cxn ang="0">
                      <a:pos x="135" y="272"/>
                    </a:cxn>
                    <a:cxn ang="0">
                      <a:pos x="76" y="296"/>
                    </a:cxn>
                    <a:cxn ang="0">
                      <a:pos x="68" y="328"/>
                    </a:cxn>
                    <a:cxn ang="0">
                      <a:pos x="0" y="344"/>
                    </a:cxn>
                    <a:cxn ang="0">
                      <a:pos x="59" y="464"/>
                    </a:cxn>
                    <a:cxn ang="0">
                      <a:pos x="17" y="536"/>
                    </a:cxn>
                    <a:cxn ang="0">
                      <a:pos x="59" y="600"/>
                    </a:cxn>
                    <a:cxn ang="0">
                      <a:pos x="93" y="600"/>
                    </a:cxn>
                    <a:cxn ang="0">
                      <a:pos x="152" y="552"/>
                    </a:cxn>
                    <a:cxn ang="0">
                      <a:pos x="303" y="536"/>
                    </a:cxn>
                    <a:cxn ang="0">
                      <a:pos x="396" y="552"/>
                    </a:cxn>
                    <a:cxn ang="0">
                      <a:pos x="455" y="528"/>
                    </a:cxn>
                    <a:cxn ang="0">
                      <a:pos x="514" y="512"/>
                    </a:cxn>
                    <a:cxn ang="0">
                      <a:pos x="582" y="504"/>
                    </a:cxn>
                    <a:cxn ang="0">
                      <a:pos x="624" y="488"/>
                    </a:cxn>
                    <a:cxn ang="0">
                      <a:pos x="700" y="400"/>
                    </a:cxn>
                    <a:cxn ang="0">
                      <a:pos x="657" y="344"/>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6" name="Freeform 1218"/>
                <p:cNvSpPr>
                  <a:spLocks/>
                </p:cNvSpPr>
                <p:nvPr/>
              </p:nvSpPr>
              <p:spPr bwMode="auto">
                <a:xfrm>
                  <a:off x="7968107" y="2527981"/>
                  <a:ext cx="843729" cy="445181"/>
                </a:xfrm>
                <a:custGeom>
                  <a:avLst/>
                  <a:gdLst/>
                  <a:ahLst/>
                  <a:cxnLst>
                    <a:cxn ang="0">
                      <a:pos x="472" y="80"/>
                    </a:cxn>
                    <a:cxn ang="0">
                      <a:pos x="464" y="40"/>
                    </a:cxn>
                    <a:cxn ang="0">
                      <a:pos x="413" y="32"/>
                    </a:cxn>
                    <a:cxn ang="0">
                      <a:pos x="371" y="40"/>
                    </a:cxn>
                    <a:cxn ang="0">
                      <a:pos x="304" y="0"/>
                    </a:cxn>
                    <a:cxn ang="0">
                      <a:pos x="262" y="0"/>
                    </a:cxn>
                    <a:cxn ang="0">
                      <a:pos x="211" y="32"/>
                    </a:cxn>
                    <a:cxn ang="0">
                      <a:pos x="211" y="40"/>
                    </a:cxn>
                    <a:cxn ang="0">
                      <a:pos x="219" y="72"/>
                    </a:cxn>
                    <a:cxn ang="0">
                      <a:pos x="219" y="104"/>
                    </a:cxn>
                    <a:cxn ang="0">
                      <a:pos x="211" y="128"/>
                    </a:cxn>
                    <a:cxn ang="0">
                      <a:pos x="194" y="128"/>
                    </a:cxn>
                    <a:cxn ang="0">
                      <a:pos x="160" y="128"/>
                    </a:cxn>
                    <a:cxn ang="0">
                      <a:pos x="110" y="80"/>
                    </a:cxn>
                    <a:cxn ang="0">
                      <a:pos x="76" y="64"/>
                    </a:cxn>
                    <a:cxn ang="0">
                      <a:pos x="43" y="88"/>
                    </a:cxn>
                    <a:cxn ang="0">
                      <a:pos x="17" y="160"/>
                    </a:cxn>
                    <a:cxn ang="0">
                      <a:pos x="0" y="192"/>
                    </a:cxn>
                    <a:cxn ang="0">
                      <a:pos x="0" y="224"/>
                    </a:cxn>
                    <a:cxn ang="0">
                      <a:pos x="9" y="280"/>
                    </a:cxn>
                    <a:cxn ang="0">
                      <a:pos x="34" y="256"/>
                    </a:cxn>
                    <a:cxn ang="0">
                      <a:pos x="93" y="224"/>
                    </a:cxn>
                    <a:cxn ang="0">
                      <a:pos x="152" y="224"/>
                    </a:cxn>
                    <a:cxn ang="0">
                      <a:pos x="194" y="216"/>
                    </a:cxn>
                    <a:cxn ang="0">
                      <a:pos x="236" y="224"/>
                    </a:cxn>
                    <a:cxn ang="0">
                      <a:pos x="287" y="192"/>
                    </a:cxn>
                    <a:cxn ang="0">
                      <a:pos x="295" y="208"/>
                    </a:cxn>
                    <a:cxn ang="0">
                      <a:pos x="346" y="216"/>
                    </a:cxn>
                    <a:cxn ang="0">
                      <a:pos x="380" y="232"/>
                    </a:cxn>
                    <a:cxn ang="0">
                      <a:pos x="405" y="248"/>
                    </a:cxn>
                    <a:cxn ang="0">
                      <a:pos x="430" y="248"/>
                    </a:cxn>
                    <a:cxn ang="0">
                      <a:pos x="455" y="232"/>
                    </a:cxn>
                    <a:cxn ang="0">
                      <a:pos x="498" y="232"/>
                    </a:cxn>
                    <a:cxn ang="0">
                      <a:pos x="531" y="176"/>
                    </a:cxn>
                    <a:cxn ang="0">
                      <a:pos x="506" y="112"/>
                    </a:cxn>
                    <a:cxn ang="0">
                      <a:pos x="472" y="80"/>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7" name="Freeform 1219"/>
                <p:cNvSpPr>
                  <a:spLocks/>
                </p:cNvSpPr>
                <p:nvPr/>
              </p:nvSpPr>
              <p:spPr bwMode="auto">
                <a:xfrm>
                  <a:off x="8142329" y="2210959"/>
                  <a:ext cx="537597" cy="393468"/>
                </a:xfrm>
                <a:custGeom>
                  <a:avLst/>
                  <a:gdLst/>
                  <a:ahLst/>
                  <a:cxnLst>
                    <a:cxn ang="0">
                      <a:pos x="295" y="128"/>
                    </a:cxn>
                    <a:cxn ang="0">
                      <a:pos x="295" y="64"/>
                    </a:cxn>
                    <a:cxn ang="0">
                      <a:pos x="295" y="16"/>
                    </a:cxn>
                    <a:cxn ang="0">
                      <a:pos x="286" y="0"/>
                    </a:cxn>
                    <a:cxn ang="0">
                      <a:pos x="236" y="8"/>
                    </a:cxn>
                    <a:cxn ang="0">
                      <a:pos x="126" y="16"/>
                    </a:cxn>
                    <a:cxn ang="0">
                      <a:pos x="67" y="40"/>
                    </a:cxn>
                    <a:cxn ang="0">
                      <a:pos x="25" y="64"/>
                    </a:cxn>
                    <a:cxn ang="0">
                      <a:pos x="8" y="88"/>
                    </a:cxn>
                    <a:cxn ang="0">
                      <a:pos x="0" y="112"/>
                    </a:cxn>
                    <a:cxn ang="0">
                      <a:pos x="25" y="128"/>
                    </a:cxn>
                    <a:cxn ang="0">
                      <a:pos x="17" y="152"/>
                    </a:cxn>
                    <a:cxn ang="0">
                      <a:pos x="25" y="176"/>
                    </a:cxn>
                    <a:cxn ang="0">
                      <a:pos x="42" y="184"/>
                    </a:cxn>
                    <a:cxn ang="0">
                      <a:pos x="67" y="184"/>
                    </a:cxn>
                    <a:cxn ang="0">
                      <a:pos x="93" y="176"/>
                    </a:cxn>
                    <a:cxn ang="0">
                      <a:pos x="101" y="240"/>
                    </a:cxn>
                    <a:cxn ang="0">
                      <a:pos x="152" y="208"/>
                    </a:cxn>
                    <a:cxn ang="0">
                      <a:pos x="194" y="208"/>
                    </a:cxn>
                    <a:cxn ang="0">
                      <a:pos x="261" y="248"/>
                    </a:cxn>
                    <a:cxn ang="0">
                      <a:pos x="303" y="240"/>
                    </a:cxn>
                    <a:cxn ang="0">
                      <a:pos x="320" y="240"/>
                    </a:cxn>
                    <a:cxn ang="0">
                      <a:pos x="337" y="176"/>
                    </a:cxn>
                    <a:cxn ang="0">
                      <a:pos x="295" y="128"/>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8" name="Freeform 1221"/>
                <p:cNvSpPr>
                  <a:spLocks/>
                </p:cNvSpPr>
                <p:nvPr/>
              </p:nvSpPr>
              <p:spPr bwMode="auto">
                <a:xfrm>
                  <a:off x="8142329" y="2197468"/>
                  <a:ext cx="537597" cy="393468"/>
                </a:xfrm>
                <a:custGeom>
                  <a:avLst/>
                  <a:gdLst/>
                  <a:ahLst/>
                  <a:cxnLst>
                    <a:cxn ang="0">
                      <a:pos x="295" y="128"/>
                    </a:cxn>
                    <a:cxn ang="0">
                      <a:pos x="295" y="64"/>
                    </a:cxn>
                    <a:cxn ang="0">
                      <a:pos x="295" y="16"/>
                    </a:cxn>
                    <a:cxn ang="0">
                      <a:pos x="286" y="0"/>
                    </a:cxn>
                    <a:cxn ang="0">
                      <a:pos x="236" y="8"/>
                    </a:cxn>
                    <a:cxn ang="0">
                      <a:pos x="126" y="16"/>
                    </a:cxn>
                    <a:cxn ang="0">
                      <a:pos x="67" y="40"/>
                    </a:cxn>
                    <a:cxn ang="0">
                      <a:pos x="25" y="64"/>
                    </a:cxn>
                    <a:cxn ang="0">
                      <a:pos x="8" y="88"/>
                    </a:cxn>
                    <a:cxn ang="0">
                      <a:pos x="0" y="112"/>
                    </a:cxn>
                    <a:cxn ang="0">
                      <a:pos x="25" y="128"/>
                    </a:cxn>
                    <a:cxn ang="0">
                      <a:pos x="17" y="152"/>
                    </a:cxn>
                    <a:cxn ang="0">
                      <a:pos x="25" y="176"/>
                    </a:cxn>
                    <a:cxn ang="0">
                      <a:pos x="42" y="184"/>
                    </a:cxn>
                    <a:cxn ang="0">
                      <a:pos x="67" y="184"/>
                    </a:cxn>
                    <a:cxn ang="0">
                      <a:pos x="93" y="176"/>
                    </a:cxn>
                    <a:cxn ang="0">
                      <a:pos x="101" y="240"/>
                    </a:cxn>
                    <a:cxn ang="0">
                      <a:pos x="152" y="208"/>
                    </a:cxn>
                    <a:cxn ang="0">
                      <a:pos x="194" y="208"/>
                    </a:cxn>
                    <a:cxn ang="0">
                      <a:pos x="261" y="248"/>
                    </a:cxn>
                    <a:cxn ang="0">
                      <a:pos x="303" y="240"/>
                    </a:cxn>
                    <a:cxn ang="0">
                      <a:pos x="320" y="240"/>
                    </a:cxn>
                    <a:cxn ang="0">
                      <a:pos x="337" y="176"/>
                    </a:cxn>
                    <a:cxn ang="0">
                      <a:pos x="295" y="128"/>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89" name="Freeform 1222"/>
                <p:cNvSpPr>
                  <a:spLocks/>
                </p:cNvSpPr>
                <p:nvPr/>
              </p:nvSpPr>
              <p:spPr bwMode="auto">
                <a:xfrm>
                  <a:off x="8149794" y="790"/>
                  <a:ext cx="1769592" cy="3476011"/>
                </a:xfrm>
                <a:custGeom>
                  <a:avLst/>
                  <a:gdLst/>
                  <a:ahLst/>
                  <a:cxnLst>
                    <a:cxn ang="0">
                      <a:pos x="1011" y="102"/>
                    </a:cxn>
                    <a:cxn ang="0">
                      <a:pos x="961" y="174"/>
                    </a:cxn>
                    <a:cxn ang="0">
                      <a:pos x="902" y="150"/>
                    </a:cxn>
                    <a:cxn ang="0">
                      <a:pos x="877" y="134"/>
                    </a:cxn>
                    <a:cxn ang="0">
                      <a:pos x="902" y="54"/>
                    </a:cxn>
                    <a:cxn ang="0">
                      <a:pos x="801" y="14"/>
                    </a:cxn>
                    <a:cxn ang="0">
                      <a:pos x="742" y="54"/>
                    </a:cxn>
                    <a:cxn ang="0">
                      <a:pos x="818" y="190"/>
                    </a:cxn>
                    <a:cxn ang="0">
                      <a:pos x="902" y="254"/>
                    </a:cxn>
                    <a:cxn ang="0">
                      <a:pos x="801" y="302"/>
                    </a:cxn>
                    <a:cxn ang="0">
                      <a:pos x="776" y="350"/>
                    </a:cxn>
                    <a:cxn ang="0">
                      <a:pos x="717" y="470"/>
                    </a:cxn>
                    <a:cxn ang="0">
                      <a:pos x="750" y="574"/>
                    </a:cxn>
                    <a:cxn ang="0">
                      <a:pos x="582" y="574"/>
                    </a:cxn>
                    <a:cxn ang="0">
                      <a:pos x="658" y="638"/>
                    </a:cxn>
                    <a:cxn ang="0">
                      <a:pos x="700" y="670"/>
                    </a:cxn>
                    <a:cxn ang="0">
                      <a:pos x="649" y="702"/>
                    </a:cxn>
                    <a:cxn ang="0">
                      <a:pos x="523" y="670"/>
                    </a:cxn>
                    <a:cxn ang="0">
                      <a:pos x="438" y="542"/>
                    </a:cxn>
                    <a:cxn ang="0">
                      <a:pos x="380" y="486"/>
                    </a:cxn>
                    <a:cxn ang="0">
                      <a:pos x="287" y="414"/>
                    </a:cxn>
                    <a:cxn ang="0">
                      <a:pos x="565" y="438"/>
                    </a:cxn>
                    <a:cxn ang="0">
                      <a:pos x="683" y="374"/>
                    </a:cxn>
                    <a:cxn ang="0">
                      <a:pos x="708" y="246"/>
                    </a:cxn>
                    <a:cxn ang="0">
                      <a:pos x="447" y="142"/>
                    </a:cxn>
                    <a:cxn ang="0">
                      <a:pos x="152" y="118"/>
                    </a:cxn>
                    <a:cxn ang="0">
                      <a:pos x="169" y="78"/>
                    </a:cxn>
                    <a:cxn ang="0">
                      <a:pos x="76" y="110"/>
                    </a:cxn>
                    <a:cxn ang="0">
                      <a:pos x="9" y="214"/>
                    </a:cxn>
                    <a:cxn ang="0">
                      <a:pos x="68" y="342"/>
                    </a:cxn>
                    <a:cxn ang="0">
                      <a:pos x="144" y="534"/>
                    </a:cxn>
                    <a:cxn ang="0">
                      <a:pos x="177" y="702"/>
                    </a:cxn>
                    <a:cxn ang="0">
                      <a:pos x="270" y="846"/>
                    </a:cxn>
                    <a:cxn ang="0">
                      <a:pos x="380" y="998"/>
                    </a:cxn>
                    <a:cxn ang="0">
                      <a:pos x="262" y="1238"/>
                    </a:cxn>
                    <a:cxn ang="0">
                      <a:pos x="346" y="1270"/>
                    </a:cxn>
                    <a:cxn ang="0">
                      <a:pos x="388" y="1294"/>
                    </a:cxn>
                    <a:cxn ang="0">
                      <a:pos x="337" y="1326"/>
                    </a:cxn>
                    <a:cxn ang="0">
                      <a:pos x="287" y="1382"/>
                    </a:cxn>
                    <a:cxn ang="0">
                      <a:pos x="287" y="1446"/>
                    </a:cxn>
                    <a:cxn ang="0">
                      <a:pos x="312" y="1622"/>
                    </a:cxn>
                    <a:cxn ang="0">
                      <a:pos x="388" y="1702"/>
                    </a:cxn>
                    <a:cxn ang="0">
                      <a:pos x="438" y="1758"/>
                    </a:cxn>
                    <a:cxn ang="0">
                      <a:pos x="514" y="1774"/>
                    </a:cxn>
                    <a:cxn ang="0">
                      <a:pos x="607" y="1774"/>
                    </a:cxn>
                    <a:cxn ang="0">
                      <a:pos x="649" y="1862"/>
                    </a:cxn>
                    <a:cxn ang="0">
                      <a:pos x="717" y="1918"/>
                    </a:cxn>
                    <a:cxn ang="0">
                      <a:pos x="835" y="1966"/>
                    </a:cxn>
                    <a:cxn ang="0">
                      <a:pos x="826" y="2030"/>
                    </a:cxn>
                    <a:cxn ang="0">
                      <a:pos x="792" y="2078"/>
                    </a:cxn>
                    <a:cxn ang="0">
                      <a:pos x="835" y="2158"/>
                    </a:cxn>
                    <a:cxn ang="0">
                      <a:pos x="877" y="2118"/>
                    </a:cxn>
                    <a:cxn ang="0">
                      <a:pos x="1011" y="2102"/>
                    </a:cxn>
                    <a:cxn ang="0">
                      <a:pos x="1054" y="2182"/>
                    </a:cxn>
                    <a:cxn ang="0">
                      <a:pos x="1115" y="0"/>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0" name="Freeform 1223"/>
                <p:cNvSpPr>
                  <a:spLocks/>
                </p:cNvSpPr>
                <p:nvPr/>
              </p:nvSpPr>
              <p:spPr bwMode="auto">
                <a:xfrm>
                  <a:off x="7500198" y="216636"/>
                  <a:ext cx="1271815" cy="2019054"/>
                </a:xfrm>
                <a:custGeom>
                  <a:avLst/>
                  <a:gdLst/>
                  <a:ahLst/>
                  <a:cxnLst>
                    <a:cxn ang="0">
                      <a:pos x="683" y="720"/>
                    </a:cxn>
                    <a:cxn ang="0">
                      <a:pos x="658" y="616"/>
                    </a:cxn>
                    <a:cxn ang="0">
                      <a:pos x="582" y="520"/>
                    </a:cxn>
                    <a:cxn ang="0">
                      <a:pos x="557" y="408"/>
                    </a:cxn>
                    <a:cxn ang="0">
                      <a:pos x="523" y="256"/>
                    </a:cxn>
                    <a:cxn ang="0">
                      <a:pos x="439" y="200"/>
                    </a:cxn>
                    <a:cxn ang="0">
                      <a:pos x="422" y="88"/>
                    </a:cxn>
                    <a:cxn ang="0">
                      <a:pos x="413" y="32"/>
                    </a:cxn>
                    <a:cxn ang="0">
                      <a:pos x="295" y="0"/>
                    </a:cxn>
                    <a:cxn ang="0">
                      <a:pos x="262" y="112"/>
                    </a:cxn>
                    <a:cxn ang="0">
                      <a:pos x="186" y="168"/>
                    </a:cxn>
                    <a:cxn ang="0">
                      <a:pos x="43" y="136"/>
                    </a:cxn>
                    <a:cxn ang="0">
                      <a:pos x="51" y="216"/>
                    </a:cxn>
                    <a:cxn ang="0">
                      <a:pos x="177" y="296"/>
                    </a:cxn>
                    <a:cxn ang="0">
                      <a:pos x="220" y="368"/>
                    </a:cxn>
                    <a:cxn ang="0">
                      <a:pos x="228" y="464"/>
                    </a:cxn>
                    <a:cxn ang="0">
                      <a:pos x="262" y="552"/>
                    </a:cxn>
                    <a:cxn ang="0">
                      <a:pos x="329" y="576"/>
                    </a:cxn>
                    <a:cxn ang="0">
                      <a:pos x="354" y="600"/>
                    </a:cxn>
                    <a:cxn ang="0">
                      <a:pos x="354" y="632"/>
                    </a:cxn>
                    <a:cxn ang="0">
                      <a:pos x="236" y="832"/>
                    </a:cxn>
                    <a:cxn ang="0">
                      <a:pos x="177" y="896"/>
                    </a:cxn>
                    <a:cxn ang="0">
                      <a:pos x="186" y="976"/>
                    </a:cxn>
                    <a:cxn ang="0">
                      <a:pos x="228" y="1080"/>
                    </a:cxn>
                    <a:cxn ang="0">
                      <a:pos x="236" y="1160"/>
                    </a:cxn>
                    <a:cxn ang="0">
                      <a:pos x="287" y="1208"/>
                    </a:cxn>
                    <a:cxn ang="0">
                      <a:pos x="312" y="1272"/>
                    </a:cxn>
                    <a:cxn ang="0">
                      <a:pos x="380" y="1264"/>
                    </a:cxn>
                    <a:cxn ang="0">
                      <a:pos x="506" y="1192"/>
                    </a:cxn>
                    <a:cxn ang="0">
                      <a:pos x="675" y="1112"/>
                    </a:cxn>
                    <a:cxn ang="0">
                      <a:pos x="750" y="944"/>
                    </a:cxn>
                    <a:cxn ang="0">
                      <a:pos x="801" y="808"/>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1" name="Freeform 1224"/>
                <p:cNvSpPr>
                  <a:spLocks/>
                </p:cNvSpPr>
                <p:nvPr/>
              </p:nvSpPr>
              <p:spPr bwMode="auto">
                <a:xfrm>
                  <a:off x="6818246" y="495436"/>
                  <a:ext cx="1097594" cy="2693572"/>
                </a:xfrm>
                <a:custGeom>
                  <a:avLst/>
                  <a:gdLst/>
                  <a:ahLst/>
                  <a:cxnLst>
                    <a:cxn ang="0">
                      <a:pos x="354" y="72"/>
                    </a:cxn>
                    <a:cxn ang="0">
                      <a:pos x="295" y="128"/>
                    </a:cxn>
                    <a:cxn ang="0">
                      <a:pos x="261" y="216"/>
                    </a:cxn>
                    <a:cxn ang="0">
                      <a:pos x="210" y="312"/>
                    </a:cxn>
                    <a:cxn ang="0">
                      <a:pos x="168" y="400"/>
                    </a:cxn>
                    <a:cxn ang="0">
                      <a:pos x="118" y="576"/>
                    </a:cxn>
                    <a:cxn ang="0">
                      <a:pos x="143" y="656"/>
                    </a:cxn>
                    <a:cxn ang="0">
                      <a:pos x="33" y="736"/>
                    </a:cxn>
                    <a:cxn ang="0">
                      <a:pos x="50" y="936"/>
                    </a:cxn>
                    <a:cxn ang="0">
                      <a:pos x="92" y="1016"/>
                    </a:cxn>
                    <a:cxn ang="0">
                      <a:pos x="67" y="1144"/>
                    </a:cxn>
                    <a:cxn ang="0">
                      <a:pos x="17" y="1272"/>
                    </a:cxn>
                    <a:cxn ang="0">
                      <a:pos x="8" y="1328"/>
                    </a:cxn>
                    <a:cxn ang="0">
                      <a:pos x="42" y="1376"/>
                    </a:cxn>
                    <a:cxn ang="0">
                      <a:pos x="84" y="1504"/>
                    </a:cxn>
                    <a:cxn ang="0">
                      <a:pos x="118" y="1568"/>
                    </a:cxn>
                    <a:cxn ang="0">
                      <a:pos x="109" y="1616"/>
                    </a:cxn>
                    <a:cxn ang="0">
                      <a:pos x="135" y="1664"/>
                    </a:cxn>
                    <a:cxn ang="0">
                      <a:pos x="202" y="1696"/>
                    </a:cxn>
                    <a:cxn ang="0">
                      <a:pos x="244" y="1648"/>
                    </a:cxn>
                    <a:cxn ang="0">
                      <a:pos x="286" y="1600"/>
                    </a:cxn>
                    <a:cxn ang="0">
                      <a:pos x="387" y="1472"/>
                    </a:cxn>
                    <a:cxn ang="0">
                      <a:pos x="387" y="1408"/>
                    </a:cxn>
                    <a:cxn ang="0">
                      <a:pos x="396" y="1336"/>
                    </a:cxn>
                    <a:cxn ang="0">
                      <a:pos x="421" y="1272"/>
                    </a:cxn>
                    <a:cxn ang="0">
                      <a:pos x="497" y="1224"/>
                    </a:cxn>
                    <a:cxn ang="0">
                      <a:pos x="505" y="1168"/>
                    </a:cxn>
                    <a:cxn ang="0">
                      <a:pos x="480" y="1088"/>
                    </a:cxn>
                    <a:cxn ang="0">
                      <a:pos x="396" y="1040"/>
                    </a:cxn>
                    <a:cxn ang="0">
                      <a:pos x="387" y="984"/>
                    </a:cxn>
                    <a:cxn ang="0">
                      <a:pos x="387" y="832"/>
                    </a:cxn>
                    <a:cxn ang="0">
                      <a:pos x="480" y="704"/>
                    </a:cxn>
                    <a:cxn ang="0">
                      <a:pos x="556" y="624"/>
                    </a:cxn>
                    <a:cxn ang="0">
                      <a:pos x="581" y="560"/>
                    </a:cxn>
                    <a:cxn ang="0">
                      <a:pos x="573" y="496"/>
                    </a:cxn>
                    <a:cxn ang="0">
                      <a:pos x="606" y="424"/>
                    </a:cxn>
                    <a:cxn ang="0">
                      <a:pos x="682" y="376"/>
                    </a:cxn>
                    <a:cxn ang="0">
                      <a:pos x="674" y="328"/>
                    </a:cxn>
                    <a:cxn ang="0">
                      <a:pos x="649" y="240"/>
                    </a:cxn>
                    <a:cxn ang="0">
                      <a:pos x="606" y="160"/>
                    </a:cxn>
                    <a:cxn ang="0">
                      <a:pos x="573" y="80"/>
                    </a:cxn>
                    <a:cxn ang="0">
                      <a:pos x="446" y="0"/>
                    </a:cxn>
                    <a:cxn ang="0">
                      <a:pos x="429" y="88"/>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2" name="Freeform 1225"/>
                <p:cNvSpPr>
                  <a:spLocks/>
                </p:cNvSpPr>
                <p:nvPr/>
              </p:nvSpPr>
              <p:spPr bwMode="auto">
                <a:xfrm>
                  <a:off x="7500198" y="203145"/>
                  <a:ext cx="1271815" cy="2019054"/>
                </a:xfrm>
                <a:custGeom>
                  <a:avLst/>
                  <a:gdLst/>
                  <a:ahLst/>
                  <a:cxnLst>
                    <a:cxn ang="0">
                      <a:pos x="683" y="720"/>
                    </a:cxn>
                    <a:cxn ang="0">
                      <a:pos x="658" y="616"/>
                    </a:cxn>
                    <a:cxn ang="0">
                      <a:pos x="582" y="520"/>
                    </a:cxn>
                    <a:cxn ang="0">
                      <a:pos x="557" y="408"/>
                    </a:cxn>
                    <a:cxn ang="0">
                      <a:pos x="523" y="256"/>
                    </a:cxn>
                    <a:cxn ang="0">
                      <a:pos x="439" y="200"/>
                    </a:cxn>
                    <a:cxn ang="0">
                      <a:pos x="422" y="88"/>
                    </a:cxn>
                    <a:cxn ang="0">
                      <a:pos x="413" y="32"/>
                    </a:cxn>
                    <a:cxn ang="0">
                      <a:pos x="295" y="0"/>
                    </a:cxn>
                    <a:cxn ang="0">
                      <a:pos x="262" y="112"/>
                    </a:cxn>
                    <a:cxn ang="0">
                      <a:pos x="186" y="168"/>
                    </a:cxn>
                    <a:cxn ang="0">
                      <a:pos x="43" y="136"/>
                    </a:cxn>
                    <a:cxn ang="0">
                      <a:pos x="51" y="216"/>
                    </a:cxn>
                    <a:cxn ang="0">
                      <a:pos x="177" y="296"/>
                    </a:cxn>
                    <a:cxn ang="0">
                      <a:pos x="220" y="368"/>
                    </a:cxn>
                    <a:cxn ang="0">
                      <a:pos x="228" y="464"/>
                    </a:cxn>
                    <a:cxn ang="0">
                      <a:pos x="262" y="552"/>
                    </a:cxn>
                    <a:cxn ang="0">
                      <a:pos x="329" y="576"/>
                    </a:cxn>
                    <a:cxn ang="0">
                      <a:pos x="354" y="600"/>
                    </a:cxn>
                    <a:cxn ang="0">
                      <a:pos x="354" y="632"/>
                    </a:cxn>
                    <a:cxn ang="0">
                      <a:pos x="236" y="832"/>
                    </a:cxn>
                    <a:cxn ang="0">
                      <a:pos x="177" y="896"/>
                    </a:cxn>
                    <a:cxn ang="0">
                      <a:pos x="186" y="976"/>
                    </a:cxn>
                    <a:cxn ang="0">
                      <a:pos x="228" y="1080"/>
                    </a:cxn>
                    <a:cxn ang="0">
                      <a:pos x="236" y="1160"/>
                    </a:cxn>
                    <a:cxn ang="0">
                      <a:pos x="287" y="1208"/>
                    </a:cxn>
                    <a:cxn ang="0">
                      <a:pos x="312" y="1272"/>
                    </a:cxn>
                    <a:cxn ang="0">
                      <a:pos x="380" y="1264"/>
                    </a:cxn>
                    <a:cxn ang="0">
                      <a:pos x="506" y="1192"/>
                    </a:cxn>
                    <a:cxn ang="0">
                      <a:pos x="675" y="1112"/>
                    </a:cxn>
                    <a:cxn ang="0">
                      <a:pos x="750" y="944"/>
                    </a:cxn>
                    <a:cxn ang="0">
                      <a:pos x="801" y="808"/>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3" name="Freeform 1226"/>
                <p:cNvSpPr>
                  <a:spLocks/>
                </p:cNvSpPr>
                <p:nvPr/>
              </p:nvSpPr>
              <p:spPr bwMode="auto">
                <a:xfrm>
                  <a:off x="6818246" y="481946"/>
                  <a:ext cx="1097594" cy="2693572"/>
                </a:xfrm>
                <a:custGeom>
                  <a:avLst/>
                  <a:gdLst/>
                  <a:ahLst/>
                  <a:cxnLst>
                    <a:cxn ang="0">
                      <a:pos x="354" y="72"/>
                    </a:cxn>
                    <a:cxn ang="0">
                      <a:pos x="295" y="128"/>
                    </a:cxn>
                    <a:cxn ang="0">
                      <a:pos x="261" y="216"/>
                    </a:cxn>
                    <a:cxn ang="0">
                      <a:pos x="210" y="312"/>
                    </a:cxn>
                    <a:cxn ang="0">
                      <a:pos x="168" y="400"/>
                    </a:cxn>
                    <a:cxn ang="0">
                      <a:pos x="118" y="576"/>
                    </a:cxn>
                    <a:cxn ang="0">
                      <a:pos x="143" y="656"/>
                    </a:cxn>
                    <a:cxn ang="0">
                      <a:pos x="33" y="736"/>
                    </a:cxn>
                    <a:cxn ang="0">
                      <a:pos x="50" y="936"/>
                    </a:cxn>
                    <a:cxn ang="0">
                      <a:pos x="92" y="1016"/>
                    </a:cxn>
                    <a:cxn ang="0">
                      <a:pos x="67" y="1144"/>
                    </a:cxn>
                    <a:cxn ang="0">
                      <a:pos x="17" y="1272"/>
                    </a:cxn>
                    <a:cxn ang="0">
                      <a:pos x="8" y="1328"/>
                    </a:cxn>
                    <a:cxn ang="0">
                      <a:pos x="42" y="1376"/>
                    </a:cxn>
                    <a:cxn ang="0">
                      <a:pos x="84" y="1504"/>
                    </a:cxn>
                    <a:cxn ang="0">
                      <a:pos x="118" y="1568"/>
                    </a:cxn>
                    <a:cxn ang="0">
                      <a:pos x="109" y="1616"/>
                    </a:cxn>
                    <a:cxn ang="0">
                      <a:pos x="135" y="1664"/>
                    </a:cxn>
                    <a:cxn ang="0">
                      <a:pos x="202" y="1696"/>
                    </a:cxn>
                    <a:cxn ang="0">
                      <a:pos x="244" y="1648"/>
                    </a:cxn>
                    <a:cxn ang="0">
                      <a:pos x="286" y="1600"/>
                    </a:cxn>
                    <a:cxn ang="0">
                      <a:pos x="387" y="1472"/>
                    </a:cxn>
                    <a:cxn ang="0">
                      <a:pos x="387" y="1408"/>
                    </a:cxn>
                    <a:cxn ang="0">
                      <a:pos x="396" y="1336"/>
                    </a:cxn>
                    <a:cxn ang="0">
                      <a:pos x="421" y="1272"/>
                    </a:cxn>
                    <a:cxn ang="0">
                      <a:pos x="497" y="1224"/>
                    </a:cxn>
                    <a:cxn ang="0">
                      <a:pos x="505" y="1168"/>
                    </a:cxn>
                    <a:cxn ang="0">
                      <a:pos x="480" y="1088"/>
                    </a:cxn>
                    <a:cxn ang="0">
                      <a:pos x="396" y="1040"/>
                    </a:cxn>
                    <a:cxn ang="0">
                      <a:pos x="387" y="984"/>
                    </a:cxn>
                    <a:cxn ang="0">
                      <a:pos x="387" y="832"/>
                    </a:cxn>
                    <a:cxn ang="0">
                      <a:pos x="480" y="704"/>
                    </a:cxn>
                    <a:cxn ang="0">
                      <a:pos x="556" y="624"/>
                    </a:cxn>
                    <a:cxn ang="0">
                      <a:pos x="581" y="560"/>
                    </a:cxn>
                    <a:cxn ang="0">
                      <a:pos x="573" y="496"/>
                    </a:cxn>
                    <a:cxn ang="0">
                      <a:pos x="606" y="424"/>
                    </a:cxn>
                    <a:cxn ang="0">
                      <a:pos x="682" y="376"/>
                    </a:cxn>
                    <a:cxn ang="0">
                      <a:pos x="674" y="328"/>
                    </a:cxn>
                    <a:cxn ang="0">
                      <a:pos x="649" y="240"/>
                    </a:cxn>
                    <a:cxn ang="0">
                      <a:pos x="606" y="160"/>
                    </a:cxn>
                    <a:cxn ang="0">
                      <a:pos x="573" y="80"/>
                    </a:cxn>
                    <a:cxn ang="0">
                      <a:pos x="446" y="0"/>
                    </a:cxn>
                    <a:cxn ang="0">
                      <a:pos x="429" y="88"/>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4" name="Freeform 1227"/>
                <p:cNvSpPr>
                  <a:spLocks/>
                </p:cNvSpPr>
                <p:nvPr/>
              </p:nvSpPr>
              <p:spPr bwMode="auto">
                <a:xfrm>
                  <a:off x="6148737" y="790"/>
                  <a:ext cx="2127991" cy="2680081"/>
                </a:xfrm>
                <a:custGeom>
                  <a:avLst/>
                  <a:gdLst/>
                  <a:ahLst/>
                  <a:cxnLst>
                    <a:cxn ang="0">
                      <a:pos x="1323" y="40"/>
                    </a:cxn>
                    <a:cxn ang="0">
                      <a:pos x="1205" y="24"/>
                    </a:cxn>
                    <a:cxn ang="0">
                      <a:pos x="1172" y="0"/>
                    </a:cxn>
                    <a:cxn ang="0">
                      <a:pos x="1130" y="24"/>
                    </a:cxn>
                    <a:cxn ang="0">
                      <a:pos x="1071" y="120"/>
                    </a:cxn>
                    <a:cxn ang="0">
                      <a:pos x="1012" y="40"/>
                    </a:cxn>
                    <a:cxn ang="0">
                      <a:pos x="961" y="136"/>
                    </a:cxn>
                    <a:cxn ang="0">
                      <a:pos x="877" y="184"/>
                    </a:cxn>
                    <a:cxn ang="0">
                      <a:pos x="809" y="176"/>
                    </a:cxn>
                    <a:cxn ang="0">
                      <a:pos x="717" y="248"/>
                    </a:cxn>
                    <a:cxn ang="0">
                      <a:pos x="700" y="328"/>
                    </a:cxn>
                    <a:cxn ang="0">
                      <a:pos x="645" y="418"/>
                    </a:cxn>
                    <a:cxn ang="0">
                      <a:pos x="590" y="504"/>
                    </a:cxn>
                    <a:cxn ang="0">
                      <a:pos x="565" y="560"/>
                    </a:cxn>
                    <a:cxn ang="0">
                      <a:pos x="472" y="744"/>
                    </a:cxn>
                    <a:cxn ang="0">
                      <a:pos x="396" y="848"/>
                    </a:cxn>
                    <a:cxn ang="0">
                      <a:pos x="396" y="896"/>
                    </a:cxn>
                    <a:cxn ang="0">
                      <a:pos x="304" y="1024"/>
                    </a:cxn>
                    <a:cxn ang="0">
                      <a:pos x="236" y="1032"/>
                    </a:cxn>
                    <a:cxn ang="0">
                      <a:pos x="186" y="1088"/>
                    </a:cxn>
                    <a:cxn ang="0">
                      <a:pos x="93" y="1144"/>
                    </a:cxn>
                    <a:cxn ang="0">
                      <a:pos x="26" y="1200"/>
                    </a:cxn>
                    <a:cxn ang="0">
                      <a:pos x="9" y="1264"/>
                    </a:cxn>
                    <a:cxn ang="0">
                      <a:pos x="9" y="1304"/>
                    </a:cxn>
                    <a:cxn ang="0">
                      <a:pos x="0" y="1352"/>
                    </a:cxn>
                    <a:cxn ang="0">
                      <a:pos x="9" y="1424"/>
                    </a:cxn>
                    <a:cxn ang="0">
                      <a:pos x="51" y="1464"/>
                    </a:cxn>
                    <a:cxn ang="0">
                      <a:pos x="17" y="1512"/>
                    </a:cxn>
                    <a:cxn ang="0">
                      <a:pos x="59" y="1552"/>
                    </a:cxn>
                    <a:cxn ang="0">
                      <a:pos x="17" y="1584"/>
                    </a:cxn>
                    <a:cxn ang="0">
                      <a:pos x="51" y="1632"/>
                    </a:cxn>
                    <a:cxn ang="0">
                      <a:pos x="102" y="1688"/>
                    </a:cxn>
                    <a:cxn ang="0">
                      <a:pos x="278" y="1624"/>
                    </a:cxn>
                    <a:cxn ang="0">
                      <a:pos x="346" y="1576"/>
                    </a:cxn>
                    <a:cxn ang="0">
                      <a:pos x="388" y="1512"/>
                    </a:cxn>
                    <a:cxn ang="0">
                      <a:pos x="422" y="1592"/>
                    </a:cxn>
                    <a:cxn ang="0">
                      <a:pos x="489" y="1456"/>
                    </a:cxn>
                    <a:cxn ang="0">
                      <a:pos x="514" y="1288"/>
                    </a:cxn>
                    <a:cxn ang="0">
                      <a:pos x="455" y="1048"/>
                    </a:cxn>
                    <a:cxn ang="0">
                      <a:pos x="582" y="912"/>
                    </a:cxn>
                    <a:cxn ang="0">
                      <a:pos x="590" y="712"/>
                    </a:cxn>
                    <a:cxn ang="0">
                      <a:pos x="691" y="568"/>
                    </a:cxn>
                    <a:cxn ang="0">
                      <a:pos x="717" y="440"/>
                    </a:cxn>
                    <a:cxn ang="0">
                      <a:pos x="851" y="400"/>
                    </a:cxn>
                    <a:cxn ang="0">
                      <a:pos x="851" y="296"/>
                    </a:cxn>
                    <a:cxn ang="0">
                      <a:pos x="1037" y="304"/>
                    </a:cxn>
                    <a:cxn ang="0">
                      <a:pos x="1113" y="176"/>
                    </a:cxn>
                    <a:cxn ang="0">
                      <a:pos x="1264" y="168"/>
                    </a:cxn>
                    <a:cxn ang="0">
                      <a:pos x="1340" y="144"/>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5" name="Freeform 1228"/>
                <p:cNvSpPr>
                  <a:spLocks/>
                </p:cNvSpPr>
                <p:nvPr/>
              </p:nvSpPr>
              <p:spPr bwMode="auto">
                <a:xfrm>
                  <a:off x="6148737" y="-12700"/>
                  <a:ext cx="2127991" cy="2680081"/>
                </a:xfrm>
                <a:custGeom>
                  <a:avLst/>
                  <a:gdLst/>
                  <a:ahLst/>
                  <a:cxnLst>
                    <a:cxn ang="0">
                      <a:pos x="1323" y="40"/>
                    </a:cxn>
                    <a:cxn ang="0">
                      <a:pos x="1205" y="24"/>
                    </a:cxn>
                    <a:cxn ang="0">
                      <a:pos x="1172" y="0"/>
                    </a:cxn>
                    <a:cxn ang="0">
                      <a:pos x="1130" y="24"/>
                    </a:cxn>
                    <a:cxn ang="0">
                      <a:pos x="1071" y="120"/>
                    </a:cxn>
                    <a:cxn ang="0">
                      <a:pos x="1012" y="40"/>
                    </a:cxn>
                    <a:cxn ang="0">
                      <a:pos x="961" y="136"/>
                    </a:cxn>
                    <a:cxn ang="0">
                      <a:pos x="877" y="184"/>
                    </a:cxn>
                    <a:cxn ang="0">
                      <a:pos x="809" y="176"/>
                    </a:cxn>
                    <a:cxn ang="0">
                      <a:pos x="717" y="248"/>
                    </a:cxn>
                    <a:cxn ang="0">
                      <a:pos x="700" y="328"/>
                    </a:cxn>
                    <a:cxn ang="0">
                      <a:pos x="645" y="422"/>
                    </a:cxn>
                    <a:cxn ang="0">
                      <a:pos x="590" y="504"/>
                    </a:cxn>
                    <a:cxn ang="0">
                      <a:pos x="565" y="560"/>
                    </a:cxn>
                    <a:cxn ang="0">
                      <a:pos x="472" y="744"/>
                    </a:cxn>
                    <a:cxn ang="0">
                      <a:pos x="396" y="848"/>
                    </a:cxn>
                    <a:cxn ang="0">
                      <a:pos x="396" y="896"/>
                    </a:cxn>
                    <a:cxn ang="0">
                      <a:pos x="304" y="1024"/>
                    </a:cxn>
                    <a:cxn ang="0">
                      <a:pos x="236" y="1032"/>
                    </a:cxn>
                    <a:cxn ang="0">
                      <a:pos x="186" y="1088"/>
                    </a:cxn>
                    <a:cxn ang="0">
                      <a:pos x="93" y="1144"/>
                    </a:cxn>
                    <a:cxn ang="0">
                      <a:pos x="26" y="1200"/>
                    </a:cxn>
                    <a:cxn ang="0">
                      <a:pos x="9" y="1264"/>
                    </a:cxn>
                    <a:cxn ang="0">
                      <a:pos x="9" y="1304"/>
                    </a:cxn>
                    <a:cxn ang="0">
                      <a:pos x="0" y="1352"/>
                    </a:cxn>
                    <a:cxn ang="0">
                      <a:pos x="9" y="1424"/>
                    </a:cxn>
                    <a:cxn ang="0">
                      <a:pos x="51" y="1464"/>
                    </a:cxn>
                    <a:cxn ang="0">
                      <a:pos x="17" y="1512"/>
                    </a:cxn>
                    <a:cxn ang="0">
                      <a:pos x="59" y="1552"/>
                    </a:cxn>
                    <a:cxn ang="0">
                      <a:pos x="17" y="1584"/>
                    </a:cxn>
                    <a:cxn ang="0">
                      <a:pos x="51" y="1632"/>
                    </a:cxn>
                    <a:cxn ang="0">
                      <a:pos x="102" y="1688"/>
                    </a:cxn>
                    <a:cxn ang="0">
                      <a:pos x="278" y="1624"/>
                    </a:cxn>
                    <a:cxn ang="0">
                      <a:pos x="346" y="1576"/>
                    </a:cxn>
                    <a:cxn ang="0">
                      <a:pos x="388" y="1512"/>
                    </a:cxn>
                    <a:cxn ang="0">
                      <a:pos x="422" y="1592"/>
                    </a:cxn>
                    <a:cxn ang="0">
                      <a:pos x="489" y="1456"/>
                    </a:cxn>
                    <a:cxn ang="0">
                      <a:pos x="514" y="1288"/>
                    </a:cxn>
                    <a:cxn ang="0">
                      <a:pos x="455" y="1048"/>
                    </a:cxn>
                    <a:cxn ang="0">
                      <a:pos x="582" y="912"/>
                    </a:cxn>
                    <a:cxn ang="0">
                      <a:pos x="590" y="712"/>
                    </a:cxn>
                    <a:cxn ang="0">
                      <a:pos x="691" y="568"/>
                    </a:cxn>
                    <a:cxn ang="0">
                      <a:pos x="717" y="440"/>
                    </a:cxn>
                    <a:cxn ang="0">
                      <a:pos x="851" y="400"/>
                    </a:cxn>
                    <a:cxn ang="0">
                      <a:pos x="851" y="296"/>
                    </a:cxn>
                    <a:cxn ang="0">
                      <a:pos x="1037" y="304"/>
                    </a:cxn>
                    <a:cxn ang="0">
                      <a:pos x="1113" y="176"/>
                    </a:cxn>
                    <a:cxn ang="0">
                      <a:pos x="1264" y="168"/>
                    </a:cxn>
                    <a:cxn ang="0">
                      <a:pos x="1340" y="144"/>
                    </a:cxn>
                    <a:cxn ang="0">
                      <a:pos x="1239" y="104"/>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lnTo>
                        <a:pt x="1239" y="104"/>
                      </a:lnTo>
                      <a:close/>
                    </a:path>
                  </a:pathLst>
                </a:custGeom>
                <a:noFill/>
                <a:ln w="12700">
                  <a:solidFill>
                    <a:srgbClr val="000000"/>
                  </a:solidFill>
                  <a:prstDash val="solid"/>
                  <a:round/>
                  <a:headEnd/>
                  <a:tailEnd/>
                </a:ln>
              </p:spPr>
              <p:txBody>
                <a:bodyPr/>
                <a:lstStyle/>
                <a:p>
                  <a:pPr>
                    <a:defRPr/>
                  </a:pPr>
                  <a:endParaRPr lang="en-GB">
                    <a:effectLst>
                      <a:outerShdw blurRad="38100" dist="38100" dir="2700000" algn="tl">
                        <a:srgbClr val="000000">
                          <a:alpha val="43137"/>
                        </a:srgbClr>
                      </a:outerShdw>
                    </a:effectLst>
                  </a:endParaRPr>
                </a:p>
              </p:txBody>
            </p:sp>
            <p:sp>
              <p:nvSpPr>
                <p:cNvPr id="196" name="Freeform 1231"/>
                <p:cNvSpPr>
                  <a:spLocks/>
                </p:cNvSpPr>
                <p:nvPr/>
              </p:nvSpPr>
              <p:spPr bwMode="auto">
                <a:xfrm>
                  <a:off x="6203493" y="4787614"/>
                  <a:ext cx="1871636" cy="1715521"/>
                </a:xfrm>
                <a:custGeom>
                  <a:avLst/>
                  <a:gdLst/>
                  <a:ahLst/>
                  <a:cxnLst>
                    <a:cxn ang="0">
                      <a:pos x="1121" y="728"/>
                    </a:cxn>
                    <a:cxn ang="0">
                      <a:pos x="1003" y="672"/>
                    </a:cxn>
                    <a:cxn ang="0">
                      <a:pos x="935" y="616"/>
                    </a:cxn>
                    <a:cxn ang="0">
                      <a:pos x="902" y="584"/>
                    </a:cxn>
                    <a:cxn ang="0">
                      <a:pos x="817" y="592"/>
                    </a:cxn>
                    <a:cxn ang="0">
                      <a:pos x="733" y="528"/>
                    </a:cxn>
                    <a:cxn ang="0">
                      <a:pos x="683" y="448"/>
                    </a:cxn>
                    <a:cxn ang="0">
                      <a:pos x="556" y="344"/>
                    </a:cxn>
                    <a:cxn ang="0">
                      <a:pos x="523" y="280"/>
                    </a:cxn>
                    <a:cxn ang="0">
                      <a:pos x="548" y="240"/>
                    </a:cxn>
                    <a:cxn ang="0">
                      <a:pos x="531" y="216"/>
                    </a:cxn>
                    <a:cxn ang="0">
                      <a:pos x="556" y="184"/>
                    </a:cxn>
                    <a:cxn ang="0">
                      <a:pos x="649" y="144"/>
                    </a:cxn>
                    <a:cxn ang="0">
                      <a:pos x="649" y="56"/>
                    </a:cxn>
                    <a:cxn ang="0">
                      <a:pos x="514" y="0"/>
                    </a:cxn>
                    <a:cxn ang="0">
                      <a:pos x="405" y="40"/>
                    </a:cxn>
                    <a:cxn ang="0">
                      <a:pos x="354" y="64"/>
                    </a:cxn>
                    <a:cxn ang="0">
                      <a:pos x="295" y="80"/>
                    </a:cxn>
                    <a:cxn ang="0">
                      <a:pos x="228" y="152"/>
                    </a:cxn>
                    <a:cxn ang="0">
                      <a:pos x="118" y="136"/>
                    </a:cxn>
                    <a:cxn ang="0">
                      <a:pos x="42" y="208"/>
                    </a:cxn>
                    <a:cxn ang="0">
                      <a:pos x="25" y="272"/>
                    </a:cxn>
                    <a:cxn ang="0">
                      <a:pos x="93" y="352"/>
                    </a:cxn>
                    <a:cxn ang="0">
                      <a:pos x="93" y="392"/>
                    </a:cxn>
                    <a:cxn ang="0">
                      <a:pos x="160" y="344"/>
                    </a:cxn>
                    <a:cxn ang="0">
                      <a:pos x="202" y="320"/>
                    </a:cxn>
                    <a:cxn ang="0">
                      <a:pos x="261" y="352"/>
                    </a:cxn>
                    <a:cxn ang="0">
                      <a:pos x="312" y="368"/>
                    </a:cxn>
                    <a:cxn ang="0">
                      <a:pos x="337" y="424"/>
                    </a:cxn>
                    <a:cxn ang="0">
                      <a:pos x="371" y="496"/>
                    </a:cxn>
                    <a:cxn ang="0">
                      <a:pos x="430" y="552"/>
                    </a:cxn>
                    <a:cxn ang="0">
                      <a:pos x="497" y="592"/>
                    </a:cxn>
                    <a:cxn ang="0">
                      <a:pos x="607" y="680"/>
                    </a:cxn>
                    <a:cxn ang="0">
                      <a:pos x="649" y="688"/>
                    </a:cxn>
                    <a:cxn ang="0">
                      <a:pos x="742" y="744"/>
                    </a:cxn>
                    <a:cxn ang="0">
                      <a:pos x="775" y="752"/>
                    </a:cxn>
                    <a:cxn ang="0">
                      <a:pos x="809" y="768"/>
                    </a:cxn>
                    <a:cxn ang="0">
                      <a:pos x="851" y="824"/>
                    </a:cxn>
                    <a:cxn ang="0">
                      <a:pos x="927" y="856"/>
                    </a:cxn>
                    <a:cxn ang="0">
                      <a:pos x="978" y="984"/>
                    </a:cxn>
                    <a:cxn ang="0">
                      <a:pos x="935" y="1000"/>
                    </a:cxn>
                    <a:cxn ang="0">
                      <a:pos x="927" y="1040"/>
                    </a:cxn>
                    <a:cxn ang="0">
                      <a:pos x="935" y="1072"/>
                    </a:cxn>
                    <a:cxn ang="0">
                      <a:pos x="978" y="1072"/>
                    </a:cxn>
                    <a:cxn ang="0">
                      <a:pos x="1011" y="1000"/>
                    </a:cxn>
                    <a:cxn ang="0">
                      <a:pos x="1070" y="952"/>
                    </a:cxn>
                    <a:cxn ang="0">
                      <a:pos x="1053" y="888"/>
                    </a:cxn>
                    <a:cxn ang="0">
                      <a:pos x="1003" y="864"/>
                    </a:cxn>
                    <a:cxn ang="0">
                      <a:pos x="1011" y="800"/>
                    </a:cxn>
                    <a:cxn ang="0">
                      <a:pos x="1045" y="768"/>
                    </a:cxn>
                    <a:cxn ang="0">
                      <a:pos x="1146" y="792"/>
                    </a:cxn>
                    <a:cxn ang="0">
                      <a:pos x="1180" y="784"/>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3333CC"/>
                </a:solidFill>
                <a:ln w="9525">
                  <a:noFill/>
                  <a:round/>
                  <a:headEnd/>
                  <a:tailEnd/>
                </a:ln>
              </p:spPr>
              <p:txBody>
                <a:bodyPr/>
                <a:lstStyle/>
                <a:p>
                  <a:pPr>
                    <a:defRPr/>
                  </a:pPr>
                  <a:endParaRPr lang="en-GB" dirty="0">
                    <a:solidFill>
                      <a:srgbClr val="3333CC"/>
                    </a:solidFill>
                    <a:effectLst>
                      <a:outerShdw blurRad="38100" dist="38100" dir="2700000" algn="tl">
                        <a:srgbClr val="000000">
                          <a:alpha val="43137"/>
                        </a:srgbClr>
                      </a:outerShdw>
                    </a:effectLst>
                  </a:endParaRPr>
                </a:p>
              </p:txBody>
            </p:sp>
            <p:sp>
              <p:nvSpPr>
                <p:cNvPr id="197" name="Freeform 1232"/>
                <p:cNvSpPr>
                  <a:spLocks/>
                </p:cNvSpPr>
                <p:nvPr/>
              </p:nvSpPr>
              <p:spPr bwMode="auto">
                <a:xfrm>
                  <a:off x="6395137" y="5896070"/>
                  <a:ext cx="266309" cy="458672"/>
                </a:xfrm>
                <a:custGeom>
                  <a:avLst/>
                  <a:gdLst/>
                  <a:ahLst/>
                  <a:cxnLst>
                    <a:cxn ang="0">
                      <a:pos x="0" y="40"/>
                    </a:cxn>
                    <a:cxn ang="0">
                      <a:pos x="33" y="48"/>
                    </a:cxn>
                    <a:cxn ang="0">
                      <a:pos x="59" y="40"/>
                    </a:cxn>
                    <a:cxn ang="0">
                      <a:pos x="101" y="8"/>
                    </a:cxn>
                    <a:cxn ang="0">
                      <a:pos x="109" y="0"/>
                    </a:cxn>
                    <a:cxn ang="0">
                      <a:pos x="143" y="16"/>
                    </a:cxn>
                    <a:cxn ang="0">
                      <a:pos x="143" y="32"/>
                    </a:cxn>
                    <a:cxn ang="0">
                      <a:pos x="168" y="96"/>
                    </a:cxn>
                    <a:cxn ang="0">
                      <a:pos x="151" y="120"/>
                    </a:cxn>
                    <a:cxn ang="0">
                      <a:pos x="168" y="152"/>
                    </a:cxn>
                    <a:cxn ang="0">
                      <a:pos x="143" y="256"/>
                    </a:cxn>
                    <a:cxn ang="0">
                      <a:pos x="117" y="248"/>
                    </a:cxn>
                    <a:cxn ang="0">
                      <a:pos x="92" y="248"/>
                    </a:cxn>
                    <a:cxn ang="0">
                      <a:pos x="84" y="264"/>
                    </a:cxn>
                    <a:cxn ang="0">
                      <a:pos x="67" y="280"/>
                    </a:cxn>
                    <a:cxn ang="0">
                      <a:pos x="42" y="288"/>
                    </a:cxn>
                    <a:cxn ang="0">
                      <a:pos x="25" y="248"/>
                    </a:cxn>
                    <a:cxn ang="0">
                      <a:pos x="25" y="200"/>
                    </a:cxn>
                    <a:cxn ang="0">
                      <a:pos x="33" y="176"/>
                    </a:cxn>
                    <a:cxn ang="0">
                      <a:pos x="25" y="160"/>
                    </a:cxn>
                    <a:cxn ang="0">
                      <a:pos x="33" y="136"/>
                    </a:cxn>
                    <a:cxn ang="0">
                      <a:pos x="33" y="112"/>
                    </a:cxn>
                    <a:cxn ang="0">
                      <a:pos x="25" y="80"/>
                    </a:cxn>
                    <a:cxn ang="0">
                      <a:pos x="0" y="72"/>
                    </a:cxn>
                    <a:cxn ang="0">
                      <a:pos x="0" y="40"/>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grpSp>
          <p:sp>
            <p:nvSpPr>
              <p:cNvPr id="114" name="Freeform 1233"/>
              <p:cNvSpPr>
                <a:spLocks/>
              </p:cNvSpPr>
              <p:nvPr/>
            </p:nvSpPr>
            <p:spPr bwMode="auto">
              <a:xfrm>
                <a:off x="7097000" y="6467161"/>
                <a:ext cx="520175" cy="330514"/>
              </a:xfrm>
              <a:custGeom>
                <a:avLst/>
                <a:gdLst/>
                <a:ahLst/>
                <a:cxnLst>
                  <a:cxn ang="0">
                    <a:pos x="0" y="80"/>
                  </a:cxn>
                  <a:cxn ang="0">
                    <a:pos x="0" y="56"/>
                  </a:cxn>
                  <a:cxn ang="0">
                    <a:pos x="25" y="32"/>
                  </a:cxn>
                  <a:cxn ang="0">
                    <a:pos x="50" y="48"/>
                  </a:cxn>
                  <a:cxn ang="0">
                    <a:pos x="67" y="32"/>
                  </a:cxn>
                  <a:cxn ang="0">
                    <a:pos x="92" y="24"/>
                  </a:cxn>
                  <a:cxn ang="0">
                    <a:pos x="101" y="32"/>
                  </a:cxn>
                  <a:cxn ang="0">
                    <a:pos x="117" y="40"/>
                  </a:cxn>
                  <a:cxn ang="0">
                    <a:pos x="134" y="48"/>
                  </a:cxn>
                  <a:cxn ang="0">
                    <a:pos x="160" y="40"/>
                  </a:cxn>
                  <a:cxn ang="0">
                    <a:pos x="210" y="40"/>
                  </a:cxn>
                  <a:cxn ang="0">
                    <a:pos x="235" y="32"/>
                  </a:cxn>
                  <a:cxn ang="0">
                    <a:pos x="252" y="16"/>
                  </a:cxn>
                  <a:cxn ang="0">
                    <a:pos x="261" y="16"/>
                  </a:cxn>
                  <a:cxn ang="0">
                    <a:pos x="286" y="24"/>
                  </a:cxn>
                  <a:cxn ang="0">
                    <a:pos x="294" y="8"/>
                  </a:cxn>
                  <a:cxn ang="0">
                    <a:pos x="320" y="0"/>
                  </a:cxn>
                  <a:cxn ang="0">
                    <a:pos x="328" y="16"/>
                  </a:cxn>
                  <a:cxn ang="0">
                    <a:pos x="311" y="56"/>
                  </a:cxn>
                  <a:cxn ang="0">
                    <a:pos x="303" y="80"/>
                  </a:cxn>
                  <a:cxn ang="0">
                    <a:pos x="286" y="104"/>
                  </a:cxn>
                  <a:cxn ang="0">
                    <a:pos x="286" y="112"/>
                  </a:cxn>
                  <a:cxn ang="0">
                    <a:pos x="303" y="128"/>
                  </a:cxn>
                  <a:cxn ang="0">
                    <a:pos x="320" y="160"/>
                  </a:cxn>
                  <a:cxn ang="0">
                    <a:pos x="303" y="176"/>
                  </a:cxn>
                  <a:cxn ang="0">
                    <a:pos x="303" y="208"/>
                  </a:cxn>
                  <a:cxn ang="0">
                    <a:pos x="269" y="200"/>
                  </a:cxn>
                  <a:cxn ang="0">
                    <a:pos x="227" y="192"/>
                  </a:cxn>
                  <a:cxn ang="0">
                    <a:pos x="202" y="152"/>
                  </a:cxn>
                  <a:cxn ang="0">
                    <a:pos x="168" y="160"/>
                  </a:cxn>
                  <a:cxn ang="0">
                    <a:pos x="143" y="144"/>
                  </a:cxn>
                  <a:cxn ang="0">
                    <a:pos x="126" y="128"/>
                  </a:cxn>
                  <a:cxn ang="0">
                    <a:pos x="109" y="128"/>
                  </a:cxn>
                  <a:cxn ang="0">
                    <a:pos x="84" y="112"/>
                  </a:cxn>
                  <a:cxn ang="0">
                    <a:pos x="67" y="112"/>
                  </a:cxn>
                  <a:cxn ang="0">
                    <a:pos x="50" y="96"/>
                  </a:cxn>
                  <a:cxn ang="0">
                    <a:pos x="25" y="104"/>
                  </a:cxn>
                  <a:cxn ang="0">
                    <a:pos x="0" y="80"/>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3333CC"/>
              </a:solidFill>
              <a:ln w="9525">
                <a:noFill/>
                <a:round/>
                <a:headEnd/>
                <a:tailEnd/>
              </a:ln>
            </p:spPr>
            <p:txBody>
              <a:bodyPr/>
              <a:lstStyle/>
              <a:p>
                <a:pPr>
                  <a:defRPr/>
                </a:pPr>
                <a:endParaRPr lang="en-GB">
                  <a:effectLst>
                    <a:outerShdw blurRad="38100" dist="38100" dir="2700000" algn="tl">
                      <a:srgbClr val="000000">
                        <a:alpha val="43137"/>
                      </a:srgbClr>
                    </a:outerShdw>
                  </a:effectLst>
                </a:endParaRPr>
              </a:p>
            </p:txBody>
          </p:sp>
        </p:gr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52400" y="1143000"/>
            <a:ext cx="4343400" cy="5257800"/>
          </a:xfrm>
        </p:spPr>
        <p:txBody>
          <a:bodyPr/>
          <a:lstStyle/>
          <a:p>
            <a:pPr lvl="1">
              <a:defRPr/>
            </a:pPr>
            <a:endParaRPr lang="fr-FR" dirty="0"/>
          </a:p>
          <a:p>
            <a:pPr lvl="1">
              <a:defRPr/>
            </a:pPr>
            <a:endParaRPr lang="fr-FR" dirty="0" smtClean="0"/>
          </a:p>
          <a:p>
            <a:pPr lvl="1">
              <a:defRPr/>
            </a:pPr>
            <a:endParaRPr lang="fr-FR" dirty="0"/>
          </a:p>
        </p:txBody>
      </p:sp>
      <p:graphicFrame>
        <p:nvGraphicFramePr>
          <p:cNvPr id="7" name="Tableau 6"/>
          <p:cNvGraphicFramePr>
            <a:graphicFrameLocks noGrp="1"/>
          </p:cNvGraphicFramePr>
          <p:nvPr/>
        </p:nvGraphicFramePr>
        <p:xfrm>
          <a:off x="304800" y="1600200"/>
          <a:ext cx="3733798" cy="4602035"/>
        </p:xfrm>
        <a:graphic>
          <a:graphicData uri="http://schemas.openxmlformats.org/drawingml/2006/table">
            <a:tbl>
              <a:tblPr/>
              <a:tblGrid>
                <a:gridCol w="1459404"/>
                <a:gridCol w="1137197"/>
                <a:gridCol w="1137197"/>
              </a:tblGrid>
              <a:tr h="190155">
                <a:tc>
                  <a:txBody>
                    <a:bodyPr/>
                    <a:lstStyle/>
                    <a:p>
                      <a:pPr algn="l" fontAlgn="b"/>
                      <a:r>
                        <a:rPr lang="fr-FR" sz="1000" b="1"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err="1" smtClean="0">
                          <a:effectLst/>
                          <a:latin typeface="Arial"/>
                        </a:rPr>
                        <a:t>Allowed</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smtClean="0">
                          <a:effectLst/>
                          <a:latin typeface="Arial"/>
                        </a:rPr>
                        <a:t>Not </a:t>
                      </a:r>
                      <a:r>
                        <a:rPr lang="fr-FR" sz="1200" b="1" i="0" u="none" strike="noStrike" dirty="0" err="1">
                          <a:effectLst/>
                          <a:latin typeface="Arial"/>
                        </a:rPr>
                        <a:t>allowed</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Austria</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Belgium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Bulgaria</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Czech</a:t>
                      </a:r>
                      <a:r>
                        <a:rPr lang="fr-FR" sz="1200" b="1" i="0" u="none" strike="noStrike" dirty="0">
                          <a:effectLst/>
                          <a:latin typeface="Arial"/>
                        </a:rPr>
                        <a:t> </a:t>
                      </a:r>
                      <a:r>
                        <a:rPr lang="fr-FR" sz="1200" b="1" i="0" u="none" strike="noStrike" dirty="0" err="1">
                          <a:effectLst/>
                          <a:latin typeface="Arial"/>
                        </a:rPr>
                        <a:t>Republic</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Cyprus</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Denmark</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Estonia</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Finland</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smtClean="0">
                          <a:effectLst/>
                          <a:latin typeface="Wingdings"/>
                        </a:rPr>
                        <a:t>ü</a:t>
                      </a:r>
                      <a:endParaRPr lang="fr-FR" sz="1200" b="1" i="0" u="none" strike="noStrike" dirty="0">
                        <a:effectLst/>
                        <a:latin typeface="Wingding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Germany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smtClean="0">
                          <a:effectLst/>
                          <a:latin typeface="Wingdings"/>
                        </a:rPr>
                        <a:t>ü</a:t>
                      </a:r>
                      <a:endParaRPr lang="fr-FR" sz="1200" b="1" i="0" u="none" strike="noStrike" dirty="0">
                        <a:effectLst/>
                        <a:latin typeface="Wingding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Hungary</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Italy</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Lithuania</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Luxembourg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Netherlands</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Portugal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Romania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smtClean="0">
                          <a:effectLst/>
                          <a:latin typeface="Arial"/>
                        </a:rPr>
                        <a:t>Slovak</a:t>
                      </a:r>
                      <a:r>
                        <a:rPr lang="fr-FR" sz="1200" b="1" i="0" u="none" strike="noStrike" baseline="0" dirty="0" smtClean="0">
                          <a:effectLst/>
                          <a:latin typeface="Arial"/>
                        </a:rPr>
                        <a:t> </a:t>
                      </a:r>
                      <a:r>
                        <a:rPr lang="fr-FR" sz="1200" b="1" i="0" u="none" strike="noStrike" baseline="0" dirty="0" err="1" smtClean="0">
                          <a:effectLst/>
                          <a:latin typeface="Arial"/>
                        </a:rPr>
                        <a:t>Republic</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endParaRPr lang="fr-FR" sz="1200" b="1" i="0" u="none" strike="noStrike" dirty="0">
                        <a:effectLst/>
                        <a:latin typeface="Wingding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smtClean="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Slovenia</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endParaRPr lang="fr-FR" sz="1200" b="1" i="0" u="none" strike="noStrike" dirty="0">
                        <a:effectLst/>
                        <a:latin typeface="Wingding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a:effectLst/>
                          <a:latin typeface="Arial"/>
                        </a:rPr>
                        <a:t>Spain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smtClean="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190155">
                <a:tc>
                  <a:txBody>
                    <a:bodyPr/>
                    <a:lstStyle/>
                    <a:p>
                      <a:pPr algn="ctr" fontAlgn="b"/>
                      <a:r>
                        <a:rPr lang="fr-FR" sz="1200" b="1" i="0" u="none" strike="noStrike" dirty="0" err="1">
                          <a:effectLst/>
                          <a:latin typeface="Arial"/>
                        </a:rPr>
                        <a:t>Sweden</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smtClean="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369125">
                <a:tc>
                  <a:txBody>
                    <a:bodyPr/>
                    <a:lstStyle/>
                    <a:p>
                      <a:pPr algn="ctr" fontAlgn="b"/>
                      <a:r>
                        <a:rPr lang="fr-FR" sz="1200" b="1" i="0" u="none" strike="noStrike" dirty="0">
                          <a:effectLst/>
                          <a:latin typeface="Arial"/>
                        </a:rPr>
                        <a:t>United </a:t>
                      </a:r>
                      <a:r>
                        <a:rPr lang="fr-FR" sz="1200" b="1" i="0" u="none" strike="noStrike" dirty="0" err="1">
                          <a:effectLst/>
                          <a:latin typeface="Arial"/>
                        </a:rPr>
                        <a:t>Kingdom</a:t>
                      </a:r>
                      <a:endParaRPr lang="fr-FR" sz="12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b"/>
                      <a:r>
                        <a:rPr lang="fr-FR" sz="1200" b="1" i="0" u="none" strike="noStrike" dirty="0">
                          <a:effectLst/>
                          <a:latin typeface="Wingdings"/>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
        <p:nvSpPr>
          <p:cNvPr id="6" name="Rectangle 5"/>
          <p:cNvSpPr/>
          <p:nvPr/>
        </p:nvSpPr>
        <p:spPr>
          <a:xfrm>
            <a:off x="0" y="6553200"/>
            <a:ext cx="9144000" cy="304800"/>
          </a:xfrm>
          <a:prstGeom prst="rect">
            <a:avLst/>
          </a:prstGeom>
          <a:solidFill>
            <a:schemeClr val="bg2">
              <a:lumMod val="2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2">
                  <a:lumMod val="25000"/>
                </a:schemeClr>
              </a:solidFill>
            </a:endParaRPr>
          </a:p>
        </p:txBody>
      </p:sp>
      <p:pic>
        <p:nvPicPr>
          <p:cNvPr id="17512" name="Picture 2"/>
          <p:cNvPicPr>
            <a:picLocks noGrp="1" noChangeAspect="1" noChangeArrowheads="1"/>
          </p:cNvPicPr>
          <p:nvPr>
            <p:ph sz="half" idx="2"/>
          </p:nvPr>
        </p:nvPicPr>
        <p:blipFill>
          <a:blip r:embed="rId3" cstate="print"/>
          <a:srcRect/>
          <a:stretch>
            <a:fillRect/>
          </a:stretch>
        </p:blipFill>
        <p:spPr>
          <a:xfrm>
            <a:off x="4295775" y="1600200"/>
            <a:ext cx="4391025" cy="4648200"/>
          </a:xfrm>
        </p:spPr>
      </p:pic>
      <p:pic>
        <p:nvPicPr>
          <p:cNvPr id="17513" name="Picture 3"/>
          <p:cNvPicPr>
            <a:picLocks noChangeAspect="1" noChangeArrowheads="1"/>
          </p:cNvPicPr>
          <p:nvPr/>
        </p:nvPicPr>
        <p:blipFill>
          <a:blip r:embed="rId4" cstate="print"/>
          <a:srcRect r="75276" b="31429"/>
          <a:stretch>
            <a:fillRect/>
          </a:stretch>
        </p:blipFill>
        <p:spPr bwMode="auto">
          <a:xfrm>
            <a:off x="7543800" y="2286000"/>
            <a:ext cx="355600" cy="342900"/>
          </a:xfrm>
          <a:prstGeom prst="rect">
            <a:avLst/>
          </a:prstGeom>
          <a:noFill/>
          <a:ln w="9525">
            <a:noFill/>
            <a:miter lim="800000"/>
            <a:headEnd/>
            <a:tailEnd/>
          </a:ln>
        </p:spPr>
      </p:pic>
      <p:sp>
        <p:nvSpPr>
          <p:cNvPr id="17514" name="ZoneTexte 8"/>
          <p:cNvSpPr txBox="1">
            <a:spLocks noChangeArrowheads="1"/>
          </p:cNvSpPr>
          <p:nvPr/>
        </p:nvSpPr>
        <p:spPr bwMode="auto">
          <a:xfrm>
            <a:off x="7772400" y="2286000"/>
            <a:ext cx="1244600" cy="461665"/>
          </a:xfrm>
          <a:prstGeom prst="rect">
            <a:avLst/>
          </a:prstGeom>
          <a:noFill/>
          <a:ln w="9525">
            <a:noFill/>
            <a:miter lim="800000"/>
            <a:headEnd/>
            <a:tailEnd/>
          </a:ln>
        </p:spPr>
        <p:txBody>
          <a:bodyPr>
            <a:spAutoFit/>
          </a:bodyPr>
          <a:lstStyle/>
          <a:p>
            <a:pPr>
              <a:buNone/>
            </a:pPr>
            <a:r>
              <a:rPr lang="fr-FR" sz="1000" dirty="0" err="1">
                <a:solidFill>
                  <a:schemeClr val="tx1"/>
                </a:solidFill>
              </a:rPr>
              <a:t>Allowed</a:t>
            </a:r>
            <a:endParaRPr lang="fr-FR" sz="1000" dirty="0">
              <a:solidFill>
                <a:schemeClr val="tx1"/>
              </a:solidFill>
            </a:endParaRPr>
          </a:p>
          <a:p>
            <a:pPr>
              <a:buNone/>
            </a:pPr>
            <a:r>
              <a:rPr lang="fr-FR" sz="1000" dirty="0">
                <a:solidFill>
                  <a:schemeClr val="tx1"/>
                </a:solidFill>
              </a:rPr>
              <a:t>Not </a:t>
            </a:r>
            <a:r>
              <a:rPr lang="fr-FR" sz="1000" dirty="0" err="1">
                <a:solidFill>
                  <a:schemeClr val="tx1"/>
                </a:solidFill>
              </a:rPr>
              <a:t>allowed</a:t>
            </a:r>
            <a:endParaRPr lang="fr-FR" sz="1000" dirty="0">
              <a:solidFill>
                <a:schemeClr val="tx1"/>
              </a:solidFill>
            </a:endParaRPr>
          </a:p>
        </p:txBody>
      </p:sp>
      <p:sp>
        <p:nvSpPr>
          <p:cNvPr id="10" name="TextBox 9"/>
          <p:cNvSpPr txBox="1"/>
          <p:nvPr/>
        </p:nvSpPr>
        <p:spPr>
          <a:xfrm>
            <a:off x="4283968" y="1628800"/>
            <a:ext cx="1903085" cy="383182"/>
          </a:xfrm>
          <a:prstGeom prst="rect">
            <a:avLst/>
          </a:prstGeom>
          <a:noFill/>
        </p:spPr>
        <p:txBody>
          <a:bodyPr wrap="none" rtlCol="0">
            <a:spAutoFit/>
          </a:bodyPr>
          <a:lstStyle/>
          <a:p>
            <a:pPr>
              <a:buNone/>
            </a:pPr>
            <a:r>
              <a:rPr lang="en-GB" sz="1800" dirty="0" smtClean="0">
                <a:solidFill>
                  <a:srgbClr val="FF0000"/>
                </a:solidFill>
              </a:rPr>
              <a:t>In-house training</a:t>
            </a:r>
            <a:endParaRPr lang="en-GB" sz="1800" dirty="0">
              <a:solidFill>
                <a:srgbClr val="FF0000"/>
              </a:solidFill>
            </a:endParaRPr>
          </a:p>
        </p:txBody>
      </p:sp>
      <p:sp>
        <p:nvSpPr>
          <p:cNvPr id="12" name="Title 1"/>
          <p:cNvSpPr>
            <a:spLocks noGrp="1"/>
          </p:cNvSpPr>
          <p:nvPr>
            <p:ph type="title"/>
          </p:nvPr>
        </p:nvSpPr>
        <p:spPr>
          <a:xfrm>
            <a:off x="1049338" y="457200"/>
            <a:ext cx="7256462" cy="914400"/>
          </a:xfrm>
        </p:spPr>
        <p:txBody>
          <a:bodyPr/>
          <a:lstStyle/>
          <a:p>
            <a:r>
              <a:rPr lang="en-GB" sz="3200" kern="1200" dirty="0" smtClean="0">
                <a:effectLst/>
              </a:rPr>
              <a:t>CPC Driver EU – State of Play</a:t>
            </a:r>
            <a:br>
              <a:rPr lang="en-GB" sz="3200" kern="1200" dirty="0" smtClean="0">
                <a:effectLst/>
              </a:rPr>
            </a:br>
            <a:endParaRPr lang="en-GB" sz="3200" kern="1200" dirty="0">
              <a:effectLs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8" name="Text Box 34"/>
          <p:cNvSpPr txBox="1">
            <a:spLocks noChangeArrowheads="1"/>
          </p:cNvSpPr>
          <p:nvPr/>
        </p:nvSpPr>
        <p:spPr bwMode="auto">
          <a:xfrm>
            <a:off x="2112963" y="3068638"/>
            <a:ext cx="4319587" cy="461962"/>
          </a:xfrm>
          <a:prstGeom prst="rect">
            <a:avLst/>
          </a:prstGeom>
          <a:noFill/>
          <a:ln w="9525">
            <a:noFill/>
            <a:miter lim="800000"/>
            <a:headEnd/>
            <a:tailEnd/>
          </a:ln>
          <a:effectLst/>
        </p:spPr>
        <p:txBody>
          <a:bodyPr>
            <a:spAutoFit/>
          </a:bodyPr>
          <a:lstStyle/>
          <a:p>
            <a:pPr>
              <a:spcBef>
                <a:spcPct val="50000"/>
              </a:spcBef>
              <a:defRPr/>
            </a:pPr>
            <a:endParaRPr lang="fr-FR">
              <a:effectLst>
                <a:outerShdw blurRad="38100" dist="38100" dir="2700000" algn="tl">
                  <a:srgbClr val="000000"/>
                </a:outerShdw>
              </a:effectLst>
              <a:latin typeface="Arial" charset="0"/>
              <a:cs typeface="+mn-cs"/>
            </a:endParaRPr>
          </a:p>
        </p:txBody>
      </p:sp>
      <p:sp>
        <p:nvSpPr>
          <p:cNvPr id="8" name="Footer Placeholder 7"/>
          <p:cNvSpPr>
            <a:spLocks noGrp="1"/>
          </p:cNvSpPr>
          <p:nvPr>
            <p:ph type="ftr" sz="quarter" idx="11"/>
          </p:nvPr>
        </p:nvSpPr>
        <p:spPr/>
        <p:txBody>
          <a:bodyPr/>
          <a:lstStyle/>
          <a:p>
            <a:pPr>
              <a:defRPr/>
            </a:pPr>
            <a:r>
              <a:rPr lang="en-US" dirty="0" smtClean="0"/>
              <a:t>(c) IRU Academy 2012</a:t>
            </a:r>
            <a:endParaRPr lang="en-US" dirty="0"/>
          </a:p>
        </p:txBody>
      </p:sp>
      <p:sp>
        <p:nvSpPr>
          <p:cNvPr id="11" name="Content Placeholder 10"/>
          <p:cNvSpPr>
            <a:spLocks noGrp="1"/>
          </p:cNvSpPr>
          <p:nvPr>
            <p:ph idx="1"/>
          </p:nvPr>
        </p:nvSpPr>
        <p:spPr/>
        <p:txBody>
          <a:bodyPr/>
          <a:lstStyle/>
          <a:p>
            <a:pPr marL="0" lvl="1" indent="0" algn="just">
              <a:buClr>
                <a:schemeClr val="bg1"/>
              </a:buClr>
              <a:buFontTx/>
              <a:buNone/>
              <a:defRPr/>
            </a:pPr>
            <a:r>
              <a:rPr lang="en-GB" smtClean="0">
                <a:solidFill>
                  <a:schemeClr val="bg1"/>
                </a:solidFill>
                <a:effectLst/>
              </a:rPr>
              <a:t>“Respondents have reported failures in the training programs of their member states”. In some occurrences this was due to a poor quality trainer profile.”</a:t>
            </a:r>
          </a:p>
          <a:p>
            <a:pPr marL="0" lvl="1" indent="0" algn="just">
              <a:buClr>
                <a:schemeClr val="bg1"/>
              </a:buClr>
              <a:buFontTx/>
              <a:buNone/>
              <a:defRPr/>
            </a:pPr>
            <a:endParaRPr lang="en-GB" sz="900" smtClean="0">
              <a:solidFill>
                <a:schemeClr val="bg1"/>
              </a:solidFill>
              <a:effectLst/>
            </a:endParaRPr>
          </a:p>
          <a:p>
            <a:pPr marL="0" lvl="1" indent="0" algn="just">
              <a:buClr>
                <a:schemeClr val="bg1"/>
              </a:buClr>
              <a:buFontTx/>
              <a:buNone/>
              <a:defRPr/>
            </a:pPr>
            <a:r>
              <a:rPr lang="en-GB" smtClean="0">
                <a:solidFill>
                  <a:schemeClr val="bg1"/>
                </a:solidFill>
                <a:effectLst/>
              </a:rPr>
              <a:t>“Therefore, the principle of the Directive EC/2003/59, which aims at driver professionalisation by adopting a better driving behaviour acquired during training sessions, such as safe and economically driving courses, is misguided since periodic training is sometimes used only as a business opportunity for training operators. “</a:t>
            </a:r>
          </a:p>
          <a:p>
            <a:pPr marL="341313" lvl="1" indent="-341313" algn="just">
              <a:buClr>
                <a:schemeClr val="bg1"/>
              </a:buClr>
              <a:buFontTx/>
              <a:buNone/>
              <a:defRPr/>
            </a:pPr>
            <a:endParaRPr lang="en-GB" smtClean="0">
              <a:solidFill>
                <a:schemeClr val="bg1"/>
              </a:solidFill>
              <a:effectLst/>
            </a:endParaRPr>
          </a:p>
        </p:txBody>
      </p:sp>
      <p:pic>
        <p:nvPicPr>
          <p:cNvPr id="6" name="Picture 2" descr="C:\Documents and Settings\pphilipp\Local Settings\Temporary Internet Files\Content.IE5\APYDP08L\MP910220928[1].jpg"/>
          <p:cNvPicPr>
            <a:picLocks noChangeAspect="1" noChangeArrowheads="1"/>
          </p:cNvPicPr>
          <p:nvPr/>
        </p:nvPicPr>
        <p:blipFill>
          <a:blip r:embed="rId3" cstate="print">
            <a:lum bright="-9000"/>
          </a:blip>
          <a:srcRect/>
          <a:stretch>
            <a:fillRect/>
          </a:stretch>
        </p:blipFill>
        <p:spPr bwMode="auto">
          <a:xfrm>
            <a:off x="4800600" y="4953000"/>
            <a:ext cx="2640026" cy="1905001"/>
          </a:xfrm>
          <a:prstGeom prst="ellipse">
            <a:avLst/>
          </a:prstGeom>
          <a:ln>
            <a:noFill/>
          </a:ln>
          <a:effectLst>
            <a:softEdge rad="112500"/>
          </a:effectLst>
        </p:spPr>
      </p:pic>
      <p:sp>
        <p:nvSpPr>
          <p:cNvPr id="9" name="Title 1"/>
          <p:cNvSpPr>
            <a:spLocks noGrp="1"/>
          </p:cNvSpPr>
          <p:nvPr>
            <p:ph type="title"/>
          </p:nvPr>
        </p:nvSpPr>
        <p:spPr>
          <a:xfrm>
            <a:off x="1475656" y="404664"/>
            <a:ext cx="7256462" cy="914400"/>
          </a:xfrm>
        </p:spPr>
        <p:txBody>
          <a:bodyPr/>
          <a:lstStyle/>
          <a:p>
            <a:r>
              <a:rPr lang="en-GB" sz="3200" kern="1200" dirty="0" smtClean="0">
                <a:effectLst/>
              </a:rPr>
              <a:t>CPC Driver EU – State of Play</a:t>
            </a:r>
            <a:br>
              <a:rPr lang="en-GB" sz="3200" kern="1200" dirty="0" smtClean="0">
                <a:effectLst/>
              </a:rPr>
            </a:br>
            <a:endParaRPr lang="en-GB" sz="3200" kern="1200" dirty="0">
              <a:effectLst/>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9200"/>
            <a:ext cx="8964488" cy="5410200"/>
          </a:xfrm>
        </p:spPr>
        <p:txBody>
          <a:bodyPr/>
          <a:lstStyle/>
          <a:p>
            <a:pPr>
              <a:buFont typeface="Arial" pitchFamily="34" charset="0"/>
              <a:buChar char="•"/>
              <a:defRPr/>
            </a:pPr>
            <a:r>
              <a:rPr lang="en-GB" sz="2400" dirty="0" smtClean="0"/>
              <a:t>EC Report on Transposition of Directive 2003/59/EC Published 12 July 2012 reiterates existing knowledge.</a:t>
            </a:r>
          </a:p>
          <a:p>
            <a:pPr>
              <a:buFont typeface="Arial" pitchFamily="34" charset="0"/>
              <a:buChar char="•"/>
              <a:defRPr/>
            </a:pPr>
            <a:r>
              <a:rPr lang="en-GB" sz="2400" dirty="0" smtClean="0"/>
              <a:t>Key conclusions: </a:t>
            </a:r>
          </a:p>
          <a:p>
            <a:pPr lvl="1">
              <a:buFont typeface="Arial" pitchFamily="34" charset="0"/>
              <a:buChar char="•"/>
              <a:defRPr/>
            </a:pPr>
            <a:r>
              <a:rPr lang="en-GB" sz="2000" dirty="0" smtClean="0"/>
              <a:t>EU Driver Training Committee to adopt guidelines for MS on the application of exemptions via article 2.</a:t>
            </a:r>
          </a:p>
          <a:p>
            <a:pPr lvl="1">
              <a:buFont typeface="Arial" pitchFamily="34" charset="0"/>
              <a:buChar char="•"/>
              <a:defRPr/>
            </a:pPr>
            <a:r>
              <a:rPr lang="en-US" sz="2000" dirty="0" smtClean="0"/>
              <a:t>Big differences between MS in: training programme design; teaching method; class size; technology and requirements to become an instructor or approved training centre. </a:t>
            </a:r>
          </a:p>
          <a:p>
            <a:pPr lvl="1">
              <a:buFont typeface="Arial" pitchFamily="34" charset="0"/>
              <a:buChar char="•"/>
              <a:defRPr/>
            </a:pPr>
            <a:r>
              <a:rPr lang="en-GB" sz="2000" dirty="0" smtClean="0"/>
              <a:t>Equivalence of qualification guaranteed by minimum requirements of annex 1 of the Directive.</a:t>
            </a:r>
          </a:p>
          <a:p>
            <a:pPr lvl="1">
              <a:buFont typeface="Arial" pitchFamily="34" charset="0"/>
              <a:buChar char="•"/>
              <a:defRPr/>
            </a:pPr>
            <a:r>
              <a:rPr lang="en-GB" sz="2000" dirty="0" smtClean="0"/>
              <a:t>No </a:t>
            </a:r>
            <a:r>
              <a:rPr lang="en-GB" sz="2000" u="sng" dirty="0" smtClean="0"/>
              <a:t>major</a:t>
            </a:r>
            <a:r>
              <a:rPr lang="en-GB" sz="2000" dirty="0" smtClean="0"/>
              <a:t> problems in cross border enforcement.</a:t>
            </a:r>
          </a:p>
          <a:p>
            <a:pPr lvl="1">
              <a:buFont typeface="Arial" pitchFamily="34" charset="0"/>
              <a:buChar char="•"/>
              <a:defRPr/>
            </a:pPr>
            <a:r>
              <a:rPr lang="en-GB" sz="2000" dirty="0" smtClean="0"/>
              <a:t>EU Social Partners should join EU Driver Training Committee</a:t>
            </a:r>
            <a:endParaRPr lang="en-GB" sz="2000" dirty="0"/>
          </a:p>
        </p:txBody>
      </p:sp>
      <p:sp>
        <p:nvSpPr>
          <p:cNvPr id="4" name="Footer Placeholder 3"/>
          <p:cNvSpPr>
            <a:spLocks noGrp="1"/>
          </p:cNvSpPr>
          <p:nvPr>
            <p:ph type="ftr" sz="quarter" idx="11"/>
          </p:nvPr>
        </p:nvSpPr>
        <p:spPr/>
        <p:txBody>
          <a:bodyPr/>
          <a:lstStyle/>
          <a:p>
            <a:pPr>
              <a:defRPr/>
            </a:pPr>
            <a:r>
              <a:rPr lang="en-US" dirty="0" smtClean="0"/>
              <a:t>(c) IRU Academy 2012</a:t>
            </a:r>
            <a:endParaRPr lang="en-US" dirty="0"/>
          </a:p>
        </p:txBody>
      </p:sp>
      <p:sp>
        <p:nvSpPr>
          <p:cNvPr id="5" name="Title 1"/>
          <p:cNvSpPr txBox="1">
            <a:spLocks/>
          </p:cNvSpPr>
          <p:nvPr/>
        </p:nvSpPr>
        <p:spPr bwMode="auto">
          <a:xfrm>
            <a:off x="1049338" y="457200"/>
            <a:ext cx="725646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dirty="0" smtClean="0">
                <a:effectLst/>
                <a:latin typeface="+mj-lt"/>
                <a:ea typeface="+mj-ea"/>
                <a:cs typeface="+mj-cs"/>
              </a:rPr>
              <a:t>CPC Driver EU – State of Play</a:t>
            </a:r>
            <a:br>
              <a:rPr lang="en-GB" sz="3200" b="1" dirty="0" smtClean="0">
                <a:effectLst/>
                <a:latin typeface="+mj-lt"/>
                <a:ea typeface="+mj-ea"/>
                <a:cs typeface="+mj-cs"/>
              </a:rPr>
            </a:br>
            <a:endParaRPr lang="en-GB" sz="3200" b="1" dirty="0">
              <a:effectLst/>
              <a:latin typeface="+mj-lt"/>
              <a:ea typeface="+mj-ea"/>
              <a:cs typeface="+mj-cs"/>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en-GB" sz="2000" dirty="0" smtClean="0">
                <a:effectLst/>
              </a:rPr>
              <a:t>Focus on policies and industry requirements </a:t>
            </a:r>
            <a:br>
              <a:rPr lang="en-GB" sz="2000" dirty="0" smtClean="0">
                <a:effectLst/>
              </a:rPr>
            </a:br>
            <a:r>
              <a:rPr lang="en-GB" sz="2000" dirty="0" smtClean="0">
                <a:effectLst/>
              </a:rPr>
              <a:t>established in cooperation with the social </a:t>
            </a:r>
            <a:br>
              <a:rPr lang="en-GB" sz="2000" dirty="0" smtClean="0">
                <a:effectLst/>
              </a:rPr>
            </a:br>
            <a:r>
              <a:rPr lang="en-GB" sz="2000" dirty="0" smtClean="0">
                <a:effectLst/>
              </a:rPr>
              <a:t>partners and providing an harmonised </a:t>
            </a:r>
            <a:br>
              <a:rPr lang="en-GB" sz="2000" dirty="0" smtClean="0">
                <a:effectLst/>
              </a:rPr>
            </a:br>
            <a:r>
              <a:rPr lang="en-GB" sz="2000" dirty="0" smtClean="0">
                <a:effectLst/>
              </a:rPr>
              <a:t>qualification framework.</a:t>
            </a:r>
          </a:p>
          <a:p>
            <a:pPr marL="0" indent="0"/>
            <a:endParaRPr lang="en-GB" sz="2000" dirty="0" smtClean="0">
              <a:effectLst/>
            </a:endParaRPr>
          </a:p>
          <a:p>
            <a:pPr marL="206375" indent="-185738">
              <a:buClr>
                <a:srgbClr val="FFFF00"/>
              </a:buClr>
              <a:buFont typeface="Arial" pitchFamily="34" charset="0"/>
              <a:buChar char="•"/>
              <a:defRPr/>
            </a:pPr>
            <a:r>
              <a:rPr lang="en-US" sz="2000" dirty="0" smtClean="0">
                <a:solidFill>
                  <a:srgbClr val="FFFF00"/>
                </a:solidFill>
                <a:effectLst/>
              </a:rPr>
              <a:t>Define an EQF compatible job/qualification and profile that describes skills, knowledge and competencies required to perform competently in the workplace and thus create conditions for employability,</a:t>
            </a:r>
            <a:endParaRPr lang="en-GB" sz="2000" dirty="0" smtClean="0">
              <a:solidFill>
                <a:srgbClr val="FFFF00"/>
              </a:solidFill>
              <a:effectLst/>
            </a:endParaRPr>
          </a:p>
          <a:p>
            <a:pPr marL="206375" indent="-185738">
              <a:buClr>
                <a:srgbClr val="FFFF00"/>
              </a:buClr>
              <a:buFont typeface="Arial" pitchFamily="34" charset="0"/>
              <a:buChar char="•"/>
              <a:defRPr/>
            </a:pPr>
            <a:r>
              <a:rPr lang="en-US" sz="2000" dirty="0" smtClean="0">
                <a:solidFill>
                  <a:srgbClr val="FFFF00"/>
                </a:solidFill>
                <a:effectLst/>
              </a:rPr>
              <a:t>Draft a "European educational standard”</a:t>
            </a:r>
          </a:p>
          <a:p>
            <a:pPr marL="206375" indent="-185738">
              <a:buClr>
                <a:srgbClr val="FFFF00"/>
              </a:buClr>
              <a:buFont typeface="Arial" pitchFamily="34" charset="0"/>
              <a:buChar char="•"/>
              <a:defRPr/>
            </a:pPr>
            <a:r>
              <a:rPr lang="en-GB" sz="2000" dirty="0" smtClean="0">
                <a:solidFill>
                  <a:srgbClr val="FFFF00"/>
                </a:solidFill>
                <a:effectLst/>
              </a:rPr>
              <a:t>Harmonise Trainer’s requirements,</a:t>
            </a:r>
            <a:r>
              <a:rPr lang="en-US" sz="2000" dirty="0" smtClean="0">
                <a:solidFill>
                  <a:srgbClr val="FFFF00"/>
                </a:solidFill>
                <a:effectLst/>
              </a:rPr>
              <a:t> </a:t>
            </a:r>
          </a:p>
          <a:p>
            <a:pPr marL="206375" indent="-185738">
              <a:buClr>
                <a:srgbClr val="FFFF00"/>
              </a:buClr>
              <a:buFont typeface="Arial" pitchFamily="34" charset="0"/>
              <a:buChar char="•"/>
              <a:defRPr/>
            </a:pPr>
            <a:r>
              <a:rPr lang="en-US" sz="2000" dirty="0" smtClean="0">
                <a:solidFill>
                  <a:srgbClr val="FFFF00"/>
                </a:solidFill>
                <a:effectLst/>
              </a:rPr>
              <a:t> MS must develop a quality assurance systems for training institutes, curricula, trainers and inspectors, as well as step up their coordination, approval and audit. </a:t>
            </a:r>
          </a:p>
          <a:p>
            <a:pPr marL="0" indent="0"/>
            <a:endParaRPr lang="en-GB" sz="2000" dirty="0" smtClean="0">
              <a:effectLst/>
            </a:endParaRPr>
          </a:p>
          <a:p>
            <a:endParaRPr lang="fr-CH" dirty="0"/>
          </a:p>
        </p:txBody>
      </p:sp>
      <p:sp>
        <p:nvSpPr>
          <p:cNvPr id="4" name="Footer Placeholder 3"/>
          <p:cNvSpPr>
            <a:spLocks noGrp="1"/>
          </p:cNvSpPr>
          <p:nvPr>
            <p:ph type="ftr" sz="quarter" idx="11"/>
          </p:nvPr>
        </p:nvSpPr>
        <p:spPr/>
        <p:txBody>
          <a:bodyPr/>
          <a:lstStyle/>
          <a:p>
            <a:pPr>
              <a:defRPr/>
            </a:pPr>
            <a:r>
              <a:rPr lang="en-US" smtClean="0"/>
              <a:t>(c) IRU Academy 2013</a:t>
            </a:r>
            <a:endParaRPr lang="en-US" dirty="0"/>
          </a:p>
        </p:txBody>
      </p:sp>
      <p:sp>
        <p:nvSpPr>
          <p:cNvPr id="5" name="Title 1"/>
          <p:cNvSpPr>
            <a:spLocks noGrp="1"/>
          </p:cNvSpPr>
          <p:nvPr>
            <p:ph type="title"/>
          </p:nvPr>
        </p:nvSpPr>
        <p:spPr>
          <a:xfrm>
            <a:off x="2195736" y="260648"/>
            <a:ext cx="4675202" cy="914400"/>
          </a:xfrm>
        </p:spPr>
        <p:txBody>
          <a:bodyPr/>
          <a:lstStyle/>
          <a:p>
            <a:pPr>
              <a:defRPr/>
            </a:pPr>
            <a:r>
              <a:rPr lang="en-GB" sz="3200" kern="1200" dirty="0" smtClean="0">
                <a:effectLst/>
              </a:rPr>
              <a:t>The Way Forward</a:t>
            </a:r>
            <a:endParaRPr lang="en-GB" sz="3200" kern="1200" dirty="0">
              <a:effectLst/>
            </a:endParaRPr>
          </a:p>
        </p:txBody>
      </p:sp>
      <p:pic>
        <p:nvPicPr>
          <p:cNvPr id="6" name="Picture 3"/>
          <p:cNvPicPr>
            <a:picLocks noChangeAspect="1" noChangeArrowheads="1"/>
          </p:cNvPicPr>
          <p:nvPr/>
        </p:nvPicPr>
        <p:blipFill>
          <a:blip r:embed="rId2" cstate="print"/>
          <a:srcRect/>
          <a:stretch>
            <a:fillRect/>
          </a:stretch>
        </p:blipFill>
        <p:spPr bwMode="auto">
          <a:xfrm>
            <a:off x="5400984" y="1052736"/>
            <a:ext cx="1115232" cy="1584176"/>
          </a:xfrm>
          <a:prstGeom prst="rect">
            <a:avLst/>
          </a:prstGeom>
          <a:noFill/>
          <a:ln w="9525">
            <a:noFill/>
            <a:miter lim="800000"/>
            <a:headEnd/>
            <a:tailEnd/>
          </a:ln>
        </p:spPr>
      </p:pic>
      <p:pic>
        <p:nvPicPr>
          <p:cNvPr id="7" name="Picture 5" descr="Road Safety Charter"/>
          <p:cNvPicPr>
            <a:picLocks noChangeAspect="1" noChangeArrowheads="1"/>
          </p:cNvPicPr>
          <p:nvPr/>
        </p:nvPicPr>
        <p:blipFill>
          <a:blip r:embed="rId3" cstate="print"/>
          <a:srcRect/>
          <a:stretch>
            <a:fillRect/>
          </a:stretch>
        </p:blipFill>
        <p:spPr bwMode="auto">
          <a:xfrm>
            <a:off x="6555676" y="1052736"/>
            <a:ext cx="1146004" cy="1578496"/>
          </a:xfrm>
          <a:prstGeom prst="rect">
            <a:avLst/>
          </a:prstGeom>
          <a:noFill/>
          <a:ln w="9525">
            <a:solidFill>
              <a:schemeClr val="bg1"/>
            </a:solid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220072" y="2636912"/>
            <a:ext cx="3888432" cy="665943"/>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7740351" y="1052736"/>
            <a:ext cx="1248659" cy="1584176"/>
          </a:xfrm>
          <a:prstGeom prst="rect">
            <a:avLst/>
          </a:prstGeom>
          <a:noFill/>
          <a:ln w="9525">
            <a:noFill/>
            <a:miter lim="800000"/>
            <a:headEnd/>
            <a:tailEnd/>
          </a:ln>
        </p:spPr>
      </p:pic>
      <p:pic>
        <p:nvPicPr>
          <p:cNvPr id="10" name="Picture 9" descr="Driven - all logo.png"/>
          <p:cNvPicPr>
            <a:picLocks noChangeAspect="1"/>
          </p:cNvPicPr>
          <p:nvPr/>
        </p:nvPicPr>
        <p:blipFill>
          <a:blip r:embed="rId6" cstate="print"/>
          <a:stretch>
            <a:fillRect/>
          </a:stretch>
        </p:blipFill>
        <p:spPr>
          <a:xfrm>
            <a:off x="3059832" y="6093296"/>
            <a:ext cx="4503444" cy="462862"/>
          </a:xfrm>
          <a:prstGeom prst="rect">
            <a:avLst/>
          </a:prstGeom>
        </p:spPr>
      </p:pic>
      <p:pic>
        <p:nvPicPr>
          <p:cNvPr id="11" name="Picture 5"/>
          <p:cNvPicPr>
            <a:picLocks noChangeAspect="1" noChangeArrowheads="1"/>
          </p:cNvPicPr>
          <p:nvPr/>
        </p:nvPicPr>
        <p:blipFill>
          <a:blip r:embed="rId7" cstate="print"/>
          <a:srcRect/>
          <a:stretch>
            <a:fillRect/>
          </a:stretch>
        </p:blipFill>
        <p:spPr bwMode="auto">
          <a:xfrm>
            <a:off x="7596336" y="4365104"/>
            <a:ext cx="1080120" cy="67943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4"/>
          <p:cNvSpPr txBox="1">
            <a:spLocks noGrp="1"/>
          </p:cNvSpPr>
          <p:nvPr/>
        </p:nvSpPr>
        <p:spPr bwMode="auto">
          <a:xfrm>
            <a:off x="4572002" y="6629400"/>
            <a:ext cx="1336675" cy="457200"/>
          </a:xfrm>
          <a:prstGeom prst="rect">
            <a:avLst/>
          </a:prstGeom>
          <a:noFill/>
          <a:ln>
            <a:miter lim="800000"/>
            <a:headEnd/>
            <a:tailEnd/>
          </a:ln>
        </p:spPr>
        <p:txBody>
          <a:bodyPr/>
          <a:lstStyle/>
          <a:p>
            <a:pPr>
              <a:defRPr/>
            </a:pPr>
            <a:endParaRPr lang="en-US" sz="1000" dirty="0">
              <a:solidFill>
                <a:srgbClr val="FF0000"/>
              </a:solidFill>
              <a:cs typeface="+mn-cs"/>
            </a:endParaRPr>
          </a:p>
        </p:txBody>
      </p:sp>
      <p:sp>
        <p:nvSpPr>
          <p:cNvPr id="228354" name="Rectangle 2"/>
          <p:cNvSpPr>
            <a:spLocks noGrp="1" noChangeArrowheads="1"/>
          </p:cNvSpPr>
          <p:nvPr>
            <p:ph type="title" idx="4294967295"/>
          </p:nvPr>
        </p:nvSpPr>
        <p:spPr>
          <a:xfrm>
            <a:off x="1547664" y="228600"/>
            <a:ext cx="7596336" cy="914400"/>
          </a:xfrm>
        </p:spPr>
        <p:txBody>
          <a:bodyPr/>
          <a:lstStyle/>
          <a:p>
            <a:pPr>
              <a:defRPr/>
            </a:pPr>
            <a:r>
              <a:rPr lang="fr-CH" sz="3200" kern="1200" dirty="0" smtClean="0">
                <a:effectLst/>
              </a:rPr>
              <a:t>Focus on </a:t>
            </a:r>
            <a:r>
              <a:rPr lang="fr-CH" sz="3200" kern="1200" dirty="0" err="1" smtClean="0">
                <a:effectLst/>
              </a:rPr>
              <a:t>Priorities</a:t>
            </a:r>
            <a:r>
              <a:rPr lang="fr-CH" sz="3200" kern="1200" dirty="0" smtClean="0">
                <a:effectLst/>
              </a:rPr>
              <a:t> – Road </a:t>
            </a:r>
            <a:r>
              <a:rPr lang="fr-CH" sz="3200" kern="1200" dirty="0" err="1" smtClean="0">
                <a:effectLst/>
              </a:rPr>
              <a:t>Safety</a:t>
            </a:r>
            <a:r>
              <a:rPr lang="fr-CH" sz="3200" kern="1200" dirty="0" smtClean="0">
                <a:effectLst/>
              </a:rPr>
              <a:t> - Main Cause: The </a:t>
            </a:r>
            <a:r>
              <a:rPr lang="fr-CH" sz="3200" kern="1200" dirty="0" err="1" smtClean="0">
                <a:effectLst/>
              </a:rPr>
              <a:t>Human</a:t>
            </a:r>
            <a:r>
              <a:rPr lang="fr-CH" sz="3200" kern="1200" dirty="0" smtClean="0">
                <a:effectLst/>
              </a:rPr>
              <a:t> Factor</a:t>
            </a:r>
            <a:endParaRPr lang="en-US" sz="3200" kern="1200" dirty="0" smtClean="0">
              <a:effectLst/>
            </a:endParaRPr>
          </a:p>
        </p:txBody>
      </p:sp>
      <p:sp>
        <p:nvSpPr>
          <p:cNvPr id="228355" name="Rectangle 3"/>
          <p:cNvSpPr>
            <a:spLocks noGrp="1" noChangeArrowheads="1"/>
          </p:cNvSpPr>
          <p:nvPr>
            <p:ph type="body" idx="4294967295"/>
          </p:nvPr>
        </p:nvSpPr>
        <p:spPr>
          <a:xfrm>
            <a:off x="280988" y="1341438"/>
            <a:ext cx="8582025" cy="4800600"/>
          </a:xfrm>
        </p:spPr>
        <p:txBody>
          <a:bodyPr lIns="91440" tIns="45720" rIns="91440" bIns="45720"/>
          <a:lstStyle/>
          <a:p>
            <a:pPr algn="ctr" eaLnBrk="1" hangingPunct="1">
              <a:defRPr/>
            </a:pPr>
            <a:r>
              <a:rPr lang="en-GB" b="1" dirty="0" smtClean="0">
                <a:effectLst>
                  <a:outerShdw blurRad="38100" dist="38100" dir="2700000" algn="tl">
                    <a:srgbClr val="000000"/>
                  </a:outerShdw>
                </a:effectLst>
              </a:rPr>
              <a:t>Investigation of 624 accidents showed the main cause of the accident is human error</a:t>
            </a:r>
          </a:p>
        </p:txBody>
      </p:sp>
      <p:pic>
        <p:nvPicPr>
          <p:cNvPr id="17414" name="Picture 4"/>
          <p:cNvPicPr>
            <a:picLocks noChangeAspect="1" noChangeArrowheads="1"/>
          </p:cNvPicPr>
          <p:nvPr/>
        </p:nvPicPr>
        <p:blipFill>
          <a:blip r:embed="rId3" cstate="email"/>
          <a:srcRect/>
          <a:stretch>
            <a:fillRect/>
          </a:stretch>
        </p:blipFill>
        <p:spPr bwMode="auto">
          <a:xfrm>
            <a:off x="1524002" y="2349504"/>
            <a:ext cx="6486525" cy="3228975"/>
          </a:xfrm>
          <a:prstGeom prst="rect">
            <a:avLst/>
          </a:prstGeom>
          <a:noFill/>
          <a:ln w="9525">
            <a:noFill/>
            <a:miter lim="800000"/>
            <a:headEnd/>
            <a:tailEnd/>
          </a:ln>
        </p:spPr>
      </p:pic>
      <p:sp>
        <p:nvSpPr>
          <p:cNvPr id="228357" name="Rectangle 5"/>
          <p:cNvSpPr>
            <a:spLocks noChangeArrowheads="1"/>
          </p:cNvSpPr>
          <p:nvPr/>
        </p:nvSpPr>
        <p:spPr bwMode="auto">
          <a:xfrm>
            <a:off x="1447800" y="6019800"/>
            <a:ext cx="6172200" cy="381000"/>
          </a:xfrm>
          <a:prstGeom prst="rect">
            <a:avLst/>
          </a:prstGeom>
          <a:noFill/>
          <a:ln w="9525">
            <a:noFill/>
            <a:miter lim="800000"/>
            <a:headEnd/>
            <a:tailEnd/>
          </a:ln>
          <a:effectLst/>
        </p:spPr>
        <p:txBody>
          <a:bodyPr wrap="none" anchor="ctr"/>
          <a:lstStyle/>
          <a:p>
            <a:pPr algn="ctr">
              <a:buNone/>
              <a:defRPr/>
            </a:pPr>
            <a:r>
              <a:rPr lang="en-GB" sz="2800" b="1" i="1" dirty="0">
                <a:solidFill>
                  <a:schemeClr val="tx1"/>
                </a:solidFill>
                <a:effectLst>
                  <a:outerShdw blurRad="38100" dist="38100" dir="2700000" algn="tl">
                    <a:srgbClr val="000000"/>
                  </a:outerShdw>
                </a:effectLst>
                <a:cs typeface="+mn-cs"/>
              </a:rPr>
              <a:t> </a:t>
            </a:r>
            <a:r>
              <a:rPr lang="en-GB" sz="2800" b="1" i="1" dirty="0">
                <a:solidFill>
                  <a:srgbClr val="FFFF00"/>
                </a:solidFill>
                <a:effectLst>
                  <a:outerShdw blurRad="38100" dist="38100" dir="2700000" algn="tl">
                    <a:srgbClr val="000000"/>
                  </a:outerShdw>
                </a:effectLst>
                <a:cs typeface="+mn-cs"/>
              </a:rPr>
              <a:t>However, from the 85.2% linked to human error, </a:t>
            </a:r>
            <a:br>
              <a:rPr lang="en-GB" sz="2800" b="1" i="1" dirty="0">
                <a:solidFill>
                  <a:srgbClr val="FFFF00"/>
                </a:solidFill>
                <a:effectLst>
                  <a:outerShdw blurRad="38100" dist="38100" dir="2700000" algn="tl">
                    <a:srgbClr val="000000"/>
                  </a:outerShdw>
                </a:effectLst>
                <a:cs typeface="+mn-cs"/>
              </a:rPr>
            </a:br>
            <a:r>
              <a:rPr lang="en-GB" sz="2800" b="1" i="1" dirty="0">
                <a:solidFill>
                  <a:srgbClr val="FFFF00"/>
                </a:solidFill>
                <a:effectLst>
                  <a:outerShdw blurRad="38100" dist="38100" dir="2700000" algn="tl">
                    <a:srgbClr val="000000"/>
                  </a:outerShdw>
                </a:effectLst>
                <a:cs typeface="+mn-cs"/>
              </a:rPr>
              <a:t>75% were caused by other road users!</a:t>
            </a:r>
            <a:endParaRPr lang="en-US" sz="2800" i="1" dirty="0">
              <a:solidFill>
                <a:srgbClr val="FFFF00"/>
              </a:solidFill>
              <a:effectLst>
                <a:outerShdw blurRad="38100" dist="38100" dir="2700000" algn="tl">
                  <a:srgbClr val="000000"/>
                </a:outerShdw>
              </a:effectLst>
              <a:cs typeface="+mn-cs"/>
            </a:endParaRPr>
          </a:p>
        </p:txBody>
      </p:sp>
      <p:sp>
        <p:nvSpPr>
          <p:cNvPr id="17416" name="Text Box 6"/>
          <p:cNvSpPr txBox="1">
            <a:spLocks noChangeArrowheads="1"/>
          </p:cNvSpPr>
          <p:nvPr/>
        </p:nvSpPr>
        <p:spPr bwMode="auto">
          <a:xfrm>
            <a:off x="2" y="6553203"/>
            <a:ext cx="4519613" cy="302840"/>
          </a:xfrm>
          <a:prstGeom prst="rect">
            <a:avLst/>
          </a:prstGeom>
          <a:noFill/>
          <a:ln w="9525">
            <a:noFill/>
            <a:miter lim="800000"/>
            <a:headEnd/>
            <a:tailEnd/>
          </a:ln>
        </p:spPr>
        <p:txBody>
          <a:bodyPr>
            <a:spAutoFit/>
          </a:bodyPr>
          <a:lstStyle/>
          <a:p>
            <a:pPr>
              <a:spcBef>
                <a:spcPct val="50000"/>
              </a:spcBef>
              <a:buNone/>
            </a:pPr>
            <a:r>
              <a:rPr lang="fr-CH" sz="1400" dirty="0"/>
              <a:t>Source: EU, IRU</a:t>
            </a:r>
            <a:endParaRPr lang="en-GB" sz="1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763713" y="260350"/>
            <a:ext cx="7104062" cy="914400"/>
          </a:xfrm>
        </p:spPr>
        <p:txBody>
          <a:bodyPr/>
          <a:lstStyle/>
          <a:p>
            <a:pPr eaLnBrk="1" hangingPunct="1">
              <a:defRPr/>
            </a:pPr>
            <a:r>
              <a:rPr lang="fr-CH" sz="3200" kern="1200" dirty="0" smtClean="0">
                <a:effectLst/>
              </a:rPr>
              <a:t>Accident </a:t>
            </a:r>
            <a:r>
              <a:rPr lang="fr-CH" sz="3200" kern="1200" dirty="0" err="1" smtClean="0">
                <a:effectLst/>
              </a:rPr>
              <a:t>Analysis</a:t>
            </a:r>
            <a:r>
              <a:rPr lang="fr-CH" sz="3200" kern="1200" dirty="0" smtClean="0">
                <a:effectLst/>
              </a:rPr>
              <a:t> ETAC</a:t>
            </a:r>
            <a:r>
              <a:rPr lang="en-GB" sz="3200" kern="1200" dirty="0" smtClean="0">
                <a:effectLst/>
              </a:rPr>
              <a:t> – </a:t>
            </a:r>
            <a:br>
              <a:rPr lang="en-GB" sz="3200" kern="1200" dirty="0" smtClean="0">
                <a:effectLst/>
              </a:rPr>
            </a:br>
            <a:r>
              <a:rPr lang="en-GB" sz="3200" kern="1200" dirty="0" smtClean="0">
                <a:effectLst/>
              </a:rPr>
              <a:t>A Scientific Study</a:t>
            </a:r>
            <a:endParaRPr lang="en-US" sz="3200" kern="1200" dirty="0" smtClean="0">
              <a:effectLst/>
            </a:endParaRPr>
          </a:p>
        </p:txBody>
      </p:sp>
      <p:sp>
        <p:nvSpPr>
          <p:cNvPr id="8" name="Footer Placeholder 14"/>
          <p:cNvSpPr txBox="1">
            <a:spLocks/>
          </p:cNvSpPr>
          <p:nvPr/>
        </p:nvSpPr>
        <p:spPr>
          <a:xfrm>
            <a:off x="6000750" y="6643688"/>
            <a:ext cx="3429000" cy="457200"/>
          </a:xfrm>
          <a:prstGeom prst="rect">
            <a:avLst/>
          </a:prstGeom>
          <a:effectLst/>
        </p:spPr>
        <p:txBody>
          <a:bodyPr/>
          <a:lstStyle/>
          <a:p>
            <a:pPr>
              <a:lnSpc>
                <a:spcPct val="105000"/>
              </a:lnSpc>
              <a:spcBef>
                <a:spcPct val="15000"/>
              </a:spcBef>
              <a:spcAft>
                <a:spcPct val="15000"/>
              </a:spcAft>
              <a:buClr>
                <a:schemeClr val="bg1"/>
              </a:buClr>
              <a:buFontTx/>
              <a:buChar char="•"/>
              <a:defRPr/>
            </a:pPr>
            <a:endParaRPr lang="en-US" sz="1000" dirty="0">
              <a:effectLst>
                <a:outerShdw blurRad="38100" dist="38100" dir="2700000" algn="tl">
                  <a:srgbClr val="000000">
                    <a:alpha val="43137"/>
                  </a:srgbClr>
                </a:outerShdw>
              </a:effectLst>
            </a:endParaRPr>
          </a:p>
        </p:txBody>
      </p:sp>
      <p:pic>
        <p:nvPicPr>
          <p:cNvPr id="51204" name="Picture 2"/>
          <p:cNvPicPr>
            <a:picLocks noChangeAspect="1" noChangeArrowheads="1"/>
          </p:cNvPicPr>
          <p:nvPr/>
        </p:nvPicPr>
        <p:blipFill>
          <a:blip r:embed="rId3" cstate="email"/>
          <a:srcRect/>
          <a:stretch>
            <a:fillRect/>
          </a:stretch>
        </p:blipFill>
        <p:spPr bwMode="auto">
          <a:xfrm>
            <a:off x="251520" y="1628800"/>
            <a:ext cx="2952327" cy="4240957"/>
          </a:xfrm>
          <a:prstGeom prst="rect">
            <a:avLst/>
          </a:prstGeom>
          <a:noFill/>
          <a:ln w="9525">
            <a:noFill/>
            <a:miter lim="800000"/>
            <a:headEnd/>
            <a:tailEnd/>
          </a:ln>
        </p:spPr>
      </p:pic>
      <p:pic>
        <p:nvPicPr>
          <p:cNvPr id="51206" name="Picture 2"/>
          <p:cNvPicPr>
            <a:picLocks noChangeAspect="1" noChangeArrowheads="1"/>
          </p:cNvPicPr>
          <p:nvPr/>
        </p:nvPicPr>
        <p:blipFill>
          <a:blip r:embed="rId4" cstate="email"/>
          <a:srcRect/>
          <a:stretch>
            <a:fillRect/>
          </a:stretch>
        </p:blipFill>
        <p:spPr bwMode="auto">
          <a:xfrm>
            <a:off x="3347865" y="2276872"/>
            <a:ext cx="2736303" cy="3845616"/>
          </a:xfrm>
          <a:prstGeom prst="rect">
            <a:avLst/>
          </a:prstGeom>
          <a:noFill/>
          <a:ln w="9525">
            <a:noFill/>
            <a:miter lim="800000"/>
            <a:headEnd/>
            <a:tailEnd/>
          </a:ln>
        </p:spPr>
      </p:pic>
      <p:sp>
        <p:nvSpPr>
          <p:cNvPr id="9" name="Rectangle 2"/>
          <p:cNvSpPr txBox="1">
            <a:spLocks noChangeArrowheads="1"/>
          </p:cNvSpPr>
          <p:nvPr/>
        </p:nvSpPr>
        <p:spPr bwMode="auto">
          <a:xfrm>
            <a:off x="3491880" y="1412776"/>
            <a:ext cx="5652120" cy="864096"/>
          </a:xfrm>
          <a:prstGeom prst="rect">
            <a:avLst/>
          </a:prstGeom>
          <a:noFill/>
          <a:ln w="9525">
            <a:noFill/>
            <a:miter lim="800000"/>
            <a:headEnd/>
            <a:tailEnd/>
          </a:ln>
          <a:effectLst/>
        </p:spPr>
        <p:txBody>
          <a:bodyPr anchor="ctr"/>
          <a:lstStyle/>
          <a:p>
            <a:pPr algn="ctr">
              <a:lnSpc>
                <a:spcPct val="105000"/>
              </a:lnSpc>
              <a:spcBef>
                <a:spcPct val="15000"/>
              </a:spcBef>
              <a:spcAft>
                <a:spcPct val="15000"/>
              </a:spcAft>
              <a:buClr>
                <a:schemeClr val="bg1"/>
              </a:buClr>
              <a:buNone/>
              <a:defRPr/>
            </a:pPr>
            <a:r>
              <a:rPr lang="fr-CH" b="1" kern="0" dirty="0" err="1">
                <a:effectLst>
                  <a:outerShdw blurRad="38100" dist="38100" dir="2700000" algn="tl">
                    <a:srgbClr val="000000">
                      <a:alpha val="43137"/>
                    </a:srgbClr>
                  </a:outerShdw>
                </a:effectLst>
                <a:latin typeface="+mj-lt"/>
                <a:ea typeface="+mj-ea"/>
                <a:cs typeface="+mj-cs"/>
              </a:rPr>
              <a:t>Results</a:t>
            </a:r>
            <a:r>
              <a:rPr lang="fr-CH" b="1" kern="0" dirty="0">
                <a:effectLst>
                  <a:outerShdw blurRad="38100" dist="38100" dir="2700000" algn="tl">
                    <a:srgbClr val="000000">
                      <a:alpha val="43137"/>
                    </a:srgbClr>
                  </a:outerShdw>
                </a:effectLst>
                <a:latin typeface="+mj-lt"/>
                <a:ea typeface="+mj-ea"/>
                <a:cs typeface="+mj-cs"/>
              </a:rPr>
              <a:t> </a:t>
            </a:r>
            <a:r>
              <a:rPr lang="fr-CH" b="1" kern="0" dirty="0" err="1" smtClean="0">
                <a:effectLst>
                  <a:outerShdw blurRad="38100" dist="38100" dir="2700000" algn="tl">
                    <a:srgbClr val="000000">
                      <a:alpha val="43137"/>
                    </a:srgbClr>
                  </a:outerShdw>
                </a:effectLst>
                <a:latin typeface="+mj-lt"/>
                <a:ea typeface="+mj-ea"/>
                <a:cs typeface="+mj-cs"/>
              </a:rPr>
              <a:t>confirmed</a:t>
            </a:r>
            <a:r>
              <a:rPr lang="fr-CH" b="1" kern="0" dirty="0" smtClean="0">
                <a:effectLst>
                  <a:outerShdw blurRad="38100" dist="38100" dir="2700000" algn="tl">
                    <a:srgbClr val="000000">
                      <a:alpha val="43137"/>
                    </a:srgbClr>
                  </a:outerShdw>
                </a:effectLst>
                <a:latin typeface="+mj-lt"/>
                <a:ea typeface="+mj-ea"/>
                <a:cs typeface="+mj-cs"/>
              </a:rPr>
              <a:t> by:</a:t>
            </a:r>
            <a:endParaRPr lang="en-US" b="1" kern="0" dirty="0">
              <a:effectLst>
                <a:outerShdw blurRad="38100" dist="38100" dir="2700000" algn="tl">
                  <a:srgbClr val="000000">
                    <a:alpha val="43137"/>
                  </a:srgbClr>
                </a:outerShdw>
              </a:effectLst>
              <a:latin typeface="+mj-lt"/>
              <a:ea typeface="+mj-ea"/>
              <a:cs typeface="+mj-cs"/>
            </a:endParaRPr>
          </a:p>
        </p:txBody>
      </p:sp>
      <p:pic>
        <p:nvPicPr>
          <p:cNvPr id="2050" name="Picture 2"/>
          <p:cNvPicPr>
            <a:picLocks noChangeAspect="1" noChangeArrowheads="1"/>
          </p:cNvPicPr>
          <p:nvPr/>
        </p:nvPicPr>
        <p:blipFill>
          <a:blip r:embed="rId5" cstate="print"/>
          <a:srcRect/>
          <a:stretch>
            <a:fillRect/>
          </a:stretch>
        </p:blipFill>
        <p:spPr bwMode="auto">
          <a:xfrm>
            <a:off x="6191672" y="2691549"/>
            <a:ext cx="2952328" cy="416645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475402" cy="914400"/>
          </a:xfrm>
        </p:spPr>
        <p:txBody>
          <a:bodyPr/>
          <a:lstStyle/>
          <a:p>
            <a:pPr>
              <a:defRPr/>
            </a:pPr>
            <a:r>
              <a:rPr lang="en-GB" sz="3200" kern="1200" dirty="0" smtClean="0">
                <a:effectLst/>
              </a:rPr>
              <a:t>Raise your driver qualification concerns </a:t>
            </a:r>
            <a:endParaRPr lang="en-GB" sz="3200" kern="1200" dirty="0">
              <a:effectLst/>
            </a:endParaRPr>
          </a:p>
        </p:txBody>
      </p:sp>
      <p:sp>
        <p:nvSpPr>
          <p:cNvPr id="5" name="Footer Placeholder 4"/>
          <p:cNvSpPr>
            <a:spLocks noGrp="1"/>
          </p:cNvSpPr>
          <p:nvPr>
            <p:ph type="ftr" sz="quarter" idx="11"/>
          </p:nvPr>
        </p:nvSpPr>
        <p:spPr/>
        <p:txBody>
          <a:bodyPr/>
          <a:lstStyle/>
          <a:p>
            <a:pPr>
              <a:defRPr/>
            </a:pPr>
            <a:r>
              <a:rPr lang="en-US" smtClean="0"/>
              <a:t>(c) IRU Academy 2013</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87624" y="1556792"/>
            <a:ext cx="6588224" cy="4658340"/>
          </a:xfrm>
          <a:prstGeom prst="rect">
            <a:avLst/>
          </a:prstGeom>
          <a:noFill/>
          <a:ln w="9525">
            <a:noFill/>
            <a:miter lim="800000"/>
            <a:headEnd/>
            <a:tailEnd/>
          </a:ln>
        </p:spPr>
      </p:pic>
      <p:sp>
        <p:nvSpPr>
          <p:cNvPr id="9" name="Rectangle 8"/>
          <p:cNvSpPr/>
          <p:nvPr/>
        </p:nvSpPr>
        <p:spPr>
          <a:xfrm>
            <a:off x="107504" y="6366520"/>
            <a:ext cx="9036496" cy="302840"/>
          </a:xfrm>
          <a:prstGeom prst="rect">
            <a:avLst/>
          </a:prstGeom>
        </p:spPr>
        <p:txBody>
          <a:bodyPr wrap="square">
            <a:spAutoFit/>
          </a:bodyPr>
          <a:lstStyle/>
          <a:p>
            <a:pPr>
              <a:buNone/>
            </a:pPr>
            <a:r>
              <a:rPr lang="en-GB" sz="1400" dirty="0" smtClean="0">
                <a:hlinkClick r:id="rId3"/>
              </a:rPr>
              <a:t>http://ec.europa.eu/transport/media/consultations/2013-professional-drivers-training_en.htm</a:t>
            </a:r>
            <a:endParaRPr lang="en-GB" sz="14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39938" y="228600"/>
            <a:ext cx="6420494" cy="914400"/>
          </a:xfrm>
        </p:spPr>
        <p:txBody>
          <a:bodyPr/>
          <a:lstStyle/>
          <a:p>
            <a:pPr>
              <a:defRPr/>
            </a:pPr>
            <a:r>
              <a:rPr lang="fr-CH" sz="3200" kern="1200" dirty="0" smtClean="0">
                <a:effectLst/>
              </a:rPr>
              <a:t>Focus on </a:t>
            </a:r>
            <a:r>
              <a:rPr lang="fr-CH" sz="3200" kern="1200" dirty="0" err="1" smtClean="0">
                <a:effectLst/>
              </a:rPr>
              <a:t>Priority</a:t>
            </a:r>
            <a:r>
              <a:rPr lang="fr-CH" sz="3200" kern="1200" dirty="0" smtClean="0">
                <a:effectLst/>
              </a:rPr>
              <a:t> – </a:t>
            </a:r>
            <a:br>
              <a:rPr lang="fr-CH" sz="3200" kern="1200" dirty="0" smtClean="0">
                <a:effectLst/>
              </a:rPr>
            </a:br>
            <a:r>
              <a:rPr lang="fr-CH" sz="3200" kern="1200" dirty="0" smtClean="0">
                <a:effectLst/>
              </a:rPr>
              <a:t>ECO-</a:t>
            </a:r>
            <a:r>
              <a:rPr lang="fr-CH" sz="3200" kern="1200" dirty="0" err="1" smtClean="0">
                <a:effectLst/>
              </a:rPr>
              <a:t>Driving</a:t>
            </a:r>
            <a:r>
              <a:rPr lang="fr-CH" sz="3200" kern="1200" dirty="0" smtClean="0">
                <a:effectLst/>
              </a:rPr>
              <a:t> </a:t>
            </a:r>
            <a:endParaRPr lang="en-US" sz="3200" kern="1200" dirty="0">
              <a:effectLst/>
            </a:endParaRPr>
          </a:p>
        </p:txBody>
      </p:sp>
      <p:sp>
        <p:nvSpPr>
          <p:cNvPr id="3" name="Content Placeholder 2"/>
          <p:cNvSpPr>
            <a:spLocks noGrp="1"/>
          </p:cNvSpPr>
          <p:nvPr>
            <p:ph idx="1"/>
          </p:nvPr>
        </p:nvSpPr>
        <p:spPr/>
        <p:txBody>
          <a:bodyPr/>
          <a:lstStyle/>
          <a:p>
            <a:pPr marL="347663" lvl="0" indent="-347663" algn="just">
              <a:spcAft>
                <a:spcPts val="396"/>
              </a:spcAft>
              <a:buClr>
                <a:srgbClr val="FFFFFF"/>
              </a:buClr>
              <a:buFont typeface="Wingdings" pitchFamily="2" charset="2"/>
              <a:buChar char="ü"/>
            </a:pPr>
            <a:r>
              <a:rPr lang="en-GB" sz="2200" dirty="0" smtClean="0">
                <a:solidFill>
                  <a:srgbClr val="FFFFFF"/>
                </a:solidFill>
                <a:effectLst/>
              </a:rPr>
              <a:t>An ECO driving programme combining technology and the latest training techniques that will improve efficiency and safety </a:t>
            </a:r>
            <a:r>
              <a:rPr lang="en-US" sz="2200" dirty="0" smtClean="0">
                <a:effectLst/>
              </a:rPr>
              <a:t>for the commercial sector;</a:t>
            </a:r>
          </a:p>
          <a:p>
            <a:pPr marL="347663" lvl="0" indent="-347663" algn="just">
              <a:spcAft>
                <a:spcPts val="396"/>
              </a:spcAft>
              <a:buClr>
                <a:srgbClr val="FFFFFF"/>
              </a:buClr>
              <a:buFont typeface="Wingdings" pitchFamily="2" charset="2"/>
              <a:buChar char="ü"/>
            </a:pPr>
            <a:r>
              <a:rPr lang="en-GB" sz="2200" dirty="0" smtClean="0">
                <a:effectLst/>
              </a:rPr>
              <a:t>Train-the-Trainer &amp; Driver training that have been specifically designed for the road transport sector and contribute to:</a:t>
            </a:r>
          </a:p>
          <a:p>
            <a:pPr marL="727075" lvl="1" indent="-347663" algn="just">
              <a:spcAft>
                <a:spcPts val="396"/>
              </a:spcAft>
              <a:buFont typeface="Wingdings" pitchFamily="2" charset="2"/>
              <a:buChar char="ü"/>
            </a:pPr>
            <a:r>
              <a:rPr lang="en-GB" sz="2200" dirty="0" smtClean="0">
                <a:effectLst/>
              </a:rPr>
              <a:t>important financial savings in fuel and fleet costs, </a:t>
            </a:r>
          </a:p>
          <a:p>
            <a:pPr marL="727075" lvl="1" indent="-347663" algn="just">
              <a:spcAft>
                <a:spcPts val="396"/>
              </a:spcAft>
              <a:buFont typeface="Wingdings" pitchFamily="2" charset="2"/>
              <a:buChar char="ü"/>
            </a:pPr>
            <a:r>
              <a:rPr lang="en-GB" sz="2200" dirty="0" smtClean="0">
                <a:effectLst/>
              </a:rPr>
              <a:t>significant reduction of CO</a:t>
            </a:r>
            <a:r>
              <a:rPr lang="en-GB" sz="2200" baseline="-25000" dirty="0" smtClean="0">
                <a:effectLst/>
              </a:rPr>
              <a:t>2</a:t>
            </a:r>
            <a:r>
              <a:rPr lang="en-GB" sz="2200" dirty="0" smtClean="0">
                <a:effectLst/>
              </a:rPr>
              <a:t> emissions and improve fuel-efficiency,</a:t>
            </a:r>
          </a:p>
          <a:p>
            <a:pPr marL="727075" lvl="1" indent="-347663" algn="just">
              <a:spcAft>
                <a:spcPts val="396"/>
              </a:spcAft>
              <a:buFont typeface="Wingdings" pitchFamily="2" charset="2"/>
              <a:buChar char="ü"/>
            </a:pPr>
            <a:r>
              <a:rPr lang="en-GB" sz="2200" dirty="0" smtClean="0">
                <a:effectLst/>
              </a:rPr>
              <a:t>indirect impact on the reduction of the road risks, accidents and casualties. </a:t>
            </a:r>
            <a:endParaRPr lang="en-GB" sz="2200" dirty="0" smtClean="0">
              <a:solidFill>
                <a:srgbClr val="FFFFFF"/>
              </a:solidFill>
              <a:effectLst/>
            </a:endParaRPr>
          </a:p>
          <a:p>
            <a:pPr marL="0" indent="0" algn="just"/>
            <a:endParaRPr lang="en-GB" dirty="0"/>
          </a:p>
        </p:txBody>
      </p:sp>
      <p:sp>
        <p:nvSpPr>
          <p:cNvPr id="5" name="Footer Placeholder 4"/>
          <p:cNvSpPr>
            <a:spLocks noGrp="1"/>
          </p:cNvSpPr>
          <p:nvPr>
            <p:ph type="ftr" sz="quarter" idx="11"/>
          </p:nvPr>
        </p:nvSpPr>
        <p:spPr/>
        <p:txBody>
          <a:bodyPr/>
          <a:lstStyle/>
          <a:p>
            <a:pPr>
              <a:defRPr/>
            </a:pPr>
            <a:r>
              <a:rPr lang="en-US" smtClean="0"/>
              <a:t>(c) IRU Academy 2013</a:t>
            </a:r>
            <a:endParaRPr lang="en-US" dirty="0"/>
          </a:p>
        </p:txBody>
      </p:sp>
      <p:pic>
        <p:nvPicPr>
          <p:cNvPr id="7" name="Picture 6" descr="FINAL ecoeffect logo.jpg"/>
          <p:cNvPicPr>
            <a:picLocks noChangeAspect="1"/>
          </p:cNvPicPr>
          <p:nvPr/>
        </p:nvPicPr>
        <p:blipFill>
          <a:blip r:embed="rId2" cstate="print"/>
          <a:stretch>
            <a:fillRect/>
          </a:stretch>
        </p:blipFill>
        <p:spPr>
          <a:xfrm>
            <a:off x="3995936" y="5517220"/>
            <a:ext cx="2078478" cy="1008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4675202" cy="914400"/>
          </a:xfrm>
        </p:spPr>
        <p:txBody>
          <a:bodyPr/>
          <a:lstStyle/>
          <a:p>
            <a:r>
              <a:rPr lang="en-GB" sz="3200" kern="1200" dirty="0" smtClean="0">
                <a:effectLst/>
              </a:rPr>
              <a:t>Road Transport</a:t>
            </a:r>
            <a:endParaRPr lang="en-GB" sz="3200" kern="1200" dirty="0">
              <a:effectLst/>
            </a:endParaRPr>
          </a:p>
        </p:txBody>
      </p:sp>
      <p:sp>
        <p:nvSpPr>
          <p:cNvPr id="4" name="Footer Placeholder 3"/>
          <p:cNvSpPr>
            <a:spLocks noGrp="1"/>
          </p:cNvSpPr>
          <p:nvPr>
            <p:ph type="ftr" sz="quarter" idx="11"/>
          </p:nvPr>
        </p:nvSpPr>
        <p:spPr/>
        <p:txBody>
          <a:bodyPr/>
          <a:lstStyle/>
          <a:p>
            <a:pPr>
              <a:defRPr/>
            </a:pPr>
            <a:r>
              <a:rPr lang="en-US" smtClean="0"/>
              <a:t>(c) IRU Academy 2013</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95536" y="1484784"/>
            <a:ext cx="1926614" cy="3096344"/>
          </a:xfrm>
          <a:prstGeom prst="rect">
            <a:avLst/>
          </a:prstGeom>
          <a:noFill/>
          <a:ln w="9525">
            <a:noFill/>
            <a:miter lim="800000"/>
            <a:headEnd/>
            <a:tailEnd/>
          </a:ln>
        </p:spPr>
      </p:pic>
      <p:sp>
        <p:nvSpPr>
          <p:cNvPr id="7" name="Rectangle 6"/>
          <p:cNvSpPr/>
          <p:nvPr/>
        </p:nvSpPr>
        <p:spPr>
          <a:xfrm>
            <a:off x="2627784" y="1556792"/>
            <a:ext cx="6264696" cy="5078313"/>
          </a:xfrm>
          <a:prstGeom prst="rect">
            <a:avLst/>
          </a:prstGeom>
        </p:spPr>
        <p:txBody>
          <a:bodyPr wrap="square">
            <a:spAutoFit/>
          </a:bodyPr>
          <a:lstStyle/>
          <a:p>
            <a:pPr>
              <a:buNone/>
            </a:pPr>
            <a:r>
              <a:rPr lang="en-US" i="1" dirty="0" smtClean="0">
                <a:effectLst/>
              </a:rPr>
              <a:t>Road transport is part of the lifeblood of the European economy and single market. It delivers goods across Europe fast, efficiently, flexibly and cheaply.</a:t>
            </a:r>
          </a:p>
          <a:p>
            <a:pPr>
              <a:buNone/>
            </a:pPr>
            <a:r>
              <a:rPr lang="en-US" i="1" dirty="0" smtClean="0">
                <a:effectLst/>
              </a:rPr>
              <a:t>Road transport is a vital economic sector in its own right, employing about 5 million people across the EU and generating close to 2% of its GDP.</a:t>
            </a:r>
          </a:p>
          <a:p>
            <a:pPr>
              <a:buNone/>
            </a:pPr>
            <a:r>
              <a:rPr lang="en-US" i="1" dirty="0" smtClean="0">
                <a:effectLst/>
              </a:rPr>
              <a:t>Road transport is a tool for reviving growth through the enhancement of competitiveness and the creation of jobs.</a:t>
            </a:r>
          </a:p>
          <a:p>
            <a:pPr>
              <a:buNone/>
            </a:pPr>
            <a:endParaRPr lang="en-GB" dirty="0"/>
          </a:p>
        </p:txBody>
      </p:sp>
      <p:pic>
        <p:nvPicPr>
          <p:cNvPr id="1027" name="Picture 3"/>
          <p:cNvPicPr>
            <a:picLocks noChangeAspect="1" noChangeArrowheads="1"/>
          </p:cNvPicPr>
          <p:nvPr/>
        </p:nvPicPr>
        <p:blipFill>
          <a:blip r:embed="rId4" cstate="print"/>
          <a:srcRect/>
          <a:stretch>
            <a:fillRect/>
          </a:stretch>
        </p:blipFill>
        <p:spPr bwMode="auto">
          <a:xfrm>
            <a:off x="251520" y="6093296"/>
            <a:ext cx="2647950" cy="561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5" cstate="print"/>
          <a:srcRect/>
          <a:stretch>
            <a:fillRect/>
          </a:stretch>
        </p:blipFill>
        <p:spPr bwMode="auto">
          <a:xfrm>
            <a:off x="899592" y="4869160"/>
            <a:ext cx="1057275" cy="1257300"/>
          </a:xfrm>
          <a:prstGeom prst="ellipse">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Grp="1" noChangeArrowheads="1"/>
          </p:cNvSpPr>
          <p:nvPr>
            <p:ph idx="1"/>
          </p:nvPr>
        </p:nvSpPr>
        <p:spPr/>
        <p:txBody>
          <a:bodyPr/>
          <a:lstStyle/>
          <a:p>
            <a:pPr marL="0" indent="0" algn="just">
              <a:defRPr/>
            </a:pPr>
            <a:r>
              <a:rPr lang="en-US" sz="2200" dirty="0" err="1" smtClean="0">
                <a:effectLst/>
              </a:rPr>
              <a:t>ECOeffect</a:t>
            </a:r>
            <a:r>
              <a:rPr lang="en-US" sz="2200" dirty="0" smtClean="0">
                <a:effectLst/>
              </a:rPr>
              <a:t> aims to:</a:t>
            </a:r>
          </a:p>
          <a:p>
            <a:pPr marL="268288" indent="-268288" algn="just">
              <a:buFont typeface="Wingdings" pitchFamily="2" charset="2"/>
              <a:buChar char="ü"/>
              <a:defRPr/>
            </a:pPr>
            <a:r>
              <a:rPr lang="en-US" sz="2200" dirty="0" smtClean="0">
                <a:effectLst/>
              </a:rPr>
              <a:t>Provide sustainability and continued growth in ECO driving training, </a:t>
            </a:r>
          </a:p>
          <a:p>
            <a:pPr marL="268288" indent="-268288" algn="just">
              <a:buFont typeface="Wingdings" pitchFamily="2" charset="2"/>
              <a:buChar char="ü"/>
              <a:defRPr/>
            </a:pPr>
            <a:r>
              <a:rPr lang="en-US" sz="2200" dirty="0" smtClean="0">
                <a:effectLst/>
              </a:rPr>
              <a:t>A long-lasting workable business model for the partners and for the associated partners that join the concept, </a:t>
            </a:r>
          </a:p>
          <a:p>
            <a:pPr marL="268288" indent="-268288" algn="just">
              <a:buFont typeface="Wingdings" pitchFamily="2" charset="2"/>
              <a:buChar char="ü"/>
              <a:defRPr/>
            </a:pPr>
            <a:r>
              <a:rPr lang="en-US" sz="2200" dirty="0" smtClean="0">
                <a:effectLst/>
              </a:rPr>
              <a:t>Become established into the professional qualification of the commercial drivers,</a:t>
            </a:r>
          </a:p>
          <a:p>
            <a:pPr marL="268288" indent="-268288" algn="just">
              <a:buFont typeface="Wingdings" pitchFamily="2" charset="2"/>
              <a:buChar char="ü"/>
              <a:defRPr/>
            </a:pPr>
            <a:r>
              <a:rPr lang="en-US" sz="2200" dirty="0" smtClean="0">
                <a:effectLst/>
              </a:rPr>
              <a:t>Incorporate ECO driving into the certificate of professional competence (CPC) </a:t>
            </a:r>
            <a:r>
              <a:rPr lang="en-US" sz="2200" dirty="0" err="1" smtClean="0">
                <a:effectLst/>
              </a:rPr>
              <a:t>programmes</a:t>
            </a:r>
            <a:r>
              <a:rPr lang="en-US" sz="2200" dirty="0" smtClean="0">
                <a:effectLst/>
              </a:rPr>
              <a:t> of the target countries, providing the potential to ensure that all drivers receive training. </a:t>
            </a:r>
          </a:p>
        </p:txBody>
      </p:sp>
      <p:sp>
        <p:nvSpPr>
          <p:cNvPr id="5" name="Footer Placeholder 5"/>
          <p:cNvSpPr>
            <a:spLocks noGrp="1"/>
          </p:cNvSpPr>
          <p:nvPr>
            <p:ph type="ftr" sz="quarter" idx="11"/>
          </p:nvPr>
        </p:nvSpPr>
        <p:spPr/>
        <p:txBody>
          <a:bodyPr/>
          <a:lstStyle/>
          <a:p>
            <a:pPr>
              <a:defRPr/>
            </a:pPr>
            <a:r>
              <a:rPr lang="en-US" dirty="0" smtClean="0"/>
              <a:t>(c) IRU Academy 2013</a:t>
            </a:r>
            <a:endParaRPr lang="en-US" dirty="0"/>
          </a:p>
        </p:txBody>
      </p:sp>
      <p:sp>
        <p:nvSpPr>
          <p:cNvPr id="7" name="Title 1"/>
          <p:cNvSpPr txBox="1">
            <a:spLocks/>
          </p:cNvSpPr>
          <p:nvPr/>
        </p:nvSpPr>
        <p:spPr bwMode="auto">
          <a:xfrm>
            <a:off x="1403648" y="260648"/>
            <a:ext cx="705678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latinLnBrk="0">
              <a:lnSpc>
                <a:spcPct val="100000"/>
              </a:lnSpc>
              <a:spcBef>
                <a:spcPct val="0"/>
              </a:spcBef>
              <a:spcAft>
                <a:spcPct val="0"/>
              </a:spcAft>
              <a:buClrTx/>
              <a:buSzTx/>
              <a:buFontTx/>
              <a:buNone/>
              <a:tabLst/>
              <a:defRPr/>
            </a:pPr>
            <a:r>
              <a:rPr lang="fr-CH" sz="3200" b="1" dirty="0" smtClean="0">
                <a:effectLst/>
                <a:latin typeface="+mj-lt"/>
                <a:ea typeface="+mj-ea"/>
                <a:cs typeface="+mj-cs"/>
              </a:rPr>
              <a:t>Focus on </a:t>
            </a:r>
            <a:r>
              <a:rPr lang="fr-CH" sz="3200" b="1" dirty="0" err="1" smtClean="0">
                <a:effectLst/>
                <a:latin typeface="+mj-lt"/>
                <a:ea typeface="+mj-ea"/>
                <a:cs typeface="+mj-cs"/>
              </a:rPr>
              <a:t>Priority</a:t>
            </a:r>
            <a:r>
              <a:rPr lang="fr-CH" sz="3200" b="1" dirty="0" smtClean="0">
                <a:effectLst/>
                <a:latin typeface="+mj-lt"/>
                <a:ea typeface="+mj-ea"/>
                <a:cs typeface="+mj-cs"/>
              </a:rPr>
              <a:t> – </a:t>
            </a:r>
          </a:p>
          <a:p>
            <a:pPr marL="0" marR="0" lvl="0" indent="0" algn="ctr" defTabSz="914400" latinLnBrk="0">
              <a:lnSpc>
                <a:spcPct val="100000"/>
              </a:lnSpc>
              <a:spcBef>
                <a:spcPct val="0"/>
              </a:spcBef>
              <a:spcAft>
                <a:spcPct val="0"/>
              </a:spcAft>
              <a:buClrTx/>
              <a:buSzTx/>
              <a:buFontTx/>
              <a:buNone/>
              <a:tabLst/>
              <a:defRPr/>
            </a:pPr>
            <a:r>
              <a:rPr lang="fr-CH" sz="3200" b="1" dirty="0" smtClean="0">
                <a:effectLst/>
                <a:latin typeface="+mj-lt"/>
                <a:ea typeface="+mj-ea"/>
                <a:cs typeface="+mj-cs"/>
              </a:rPr>
              <a:t>ECO-</a:t>
            </a:r>
            <a:r>
              <a:rPr lang="fr-CH" sz="3200" b="1" dirty="0" err="1" smtClean="0">
                <a:effectLst/>
                <a:latin typeface="+mj-lt"/>
                <a:ea typeface="+mj-ea"/>
                <a:cs typeface="+mj-cs"/>
              </a:rPr>
              <a:t>Driving</a:t>
            </a:r>
            <a:r>
              <a:rPr lang="fr-CH" sz="3200" b="1" dirty="0" smtClean="0">
                <a:effectLst/>
                <a:latin typeface="+mj-lt"/>
                <a:ea typeface="+mj-ea"/>
                <a:cs typeface="+mj-cs"/>
              </a:rPr>
              <a:t> </a:t>
            </a:r>
            <a:endParaRPr lang="en-US" sz="3200" b="1" dirty="0">
              <a:effectLst/>
              <a:latin typeface="+mj-lt"/>
              <a:ea typeface="+mj-ea"/>
              <a:cs typeface="+mj-cs"/>
            </a:endParaRPr>
          </a:p>
        </p:txBody>
      </p:sp>
      <p:pic>
        <p:nvPicPr>
          <p:cNvPr id="6" name="Picture 5" descr="FINAL ecoeffect logo.jpg"/>
          <p:cNvPicPr>
            <a:picLocks noChangeAspect="1"/>
          </p:cNvPicPr>
          <p:nvPr/>
        </p:nvPicPr>
        <p:blipFill>
          <a:blip r:embed="rId2" cstate="print"/>
          <a:stretch>
            <a:fillRect/>
          </a:stretch>
        </p:blipFill>
        <p:spPr>
          <a:xfrm>
            <a:off x="6886010" y="764704"/>
            <a:ext cx="2078478" cy="1008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228725" y="228600"/>
            <a:ext cx="7229475" cy="914400"/>
          </a:xfrm>
        </p:spPr>
        <p:txBody>
          <a:bodyPr/>
          <a:lstStyle/>
          <a:p>
            <a:pPr>
              <a:defRPr/>
            </a:pPr>
            <a:r>
              <a:rPr lang="en-GB" sz="4000" dirty="0" smtClean="0">
                <a:effectLst/>
              </a:rPr>
              <a:t>Impact of Training</a:t>
            </a:r>
          </a:p>
        </p:txBody>
      </p:sp>
      <p:pic>
        <p:nvPicPr>
          <p:cNvPr id="62468" name="Picture 4" descr="skilled_workers"/>
          <p:cNvPicPr>
            <a:picLocks noChangeAspect="1" noChangeArrowheads="1"/>
          </p:cNvPicPr>
          <p:nvPr/>
        </p:nvPicPr>
        <p:blipFill>
          <a:blip r:embed="rId3" cstate="print"/>
          <a:srcRect/>
          <a:stretch>
            <a:fillRect/>
          </a:stretch>
        </p:blipFill>
        <p:spPr bwMode="auto">
          <a:xfrm>
            <a:off x="323528" y="2372444"/>
            <a:ext cx="8539162" cy="4152900"/>
          </a:xfrm>
          <a:prstGeom prst="rect">
            <a:avLst/>
          </a:prstGeom>
          <a:noFill/>
          <a:effectLst>
            <a:outerShdw dist="45791" dir="2021404" algn="ctr" rotWithShape="0">
              <a:srgbClr val="808080"/>
            </a:outerShdw>
          </a:effectLst>
        </p:spPr>
      </p:pic>
      <p:sp>
        <p:nvSpPr>
          <p:cNvPr id="17413" name="Rectangle 3"/>
          <p:cNvSpPr>
            <a:spLocks noGrp="1" noChangeArrowheads="1"/>
          </p:cNvSpPr>
          <p:nvPr>
            <p:ph type="body" idx="4294967295"/>
          </p:nvPr>
        </p:nvSpPr>
        <p:spPr>
          <a:xfrm>
            <a:off x="684213" y="2819400"/>
            <a:ext cx="4697412" cy="3200400"/>
          </a:xfrm>
          <a:noFill/>
        </p:spPr>
        <p:txBody>
          <a:bodyPr lIns="91440" tIns="45720" rIns="91440" bIns="45720"/>
          <a:lstStyle/>
          <a:p>
            <a:pPr>
              <a:buNone/>
            </a:pPr>
            <a:r>
              <a:rPr lang="en-US" dirty="0" smtClean="0">
                <a:effectLst/>
              </a:rPr>
              <a:t>	</a:t>
            </a:r>
            <a:endParaRPr lang="en-GB" sz="2600" i="1" dirty="0" smtClean="0">
              <a:effectLst/>
            </a:endParaRPr>
          </a:p>
        </p:txBody>
      </p:sp>
      <p:sp>
        <p:nvSpPr>
          <p:cNvPr id="20486" name="Text Box 5"/>
          <p:cNvSpPr txBox="1">
            <a:spLocks noChangeArrowheads="1"/>
          </p:cNvSpPr>
          <p:nvPr/>
        </p:nvSpPr>
        <p:spPr bwMode="auto">
          <a:xfrm rot="-5400000">
            <a:off x="8312944" y="5569744"/>
            <a:ext cx="1447800" cy="214312"/>
          </a:xfrm>
          <a:prstGeom prst="rect">
            <a:avLst/>
          </a:prstGeom>
          <a:noFill/>
          <a:ln w="9525" algn="ctr">
            <a:noFill/>
            <a:miter lim="800000"/>
            <a:headEnd/>
            <a:tailEnd/>
          </a:ln>
        </p:spPr>
        <p:txBody>
          <a:bodyPr>
            <a:spAutoFit/>
          </a:bodyPr>
          <a:lstStyle/>
          <a:p>
            <a:pPr algn="ctr">
              <a:spcBef>
                <a:spcPct val="50000"/>
              </a:spcBef>
            </a:pPr>
            <a:r>
              <a:rPr lang="en-GB" sz="800" dirty="0">
                <a:solidFill>
                  <a:schemeClr val="tx1"/>
                </a:solidFill>
              </a:rPr>
              <a:t>Copyright cic.gc.ca</a:t>
            </a:r>
          </a:p>
        </p:txBody>
      </p:sp>
      <p:sp>
        <p:nvSpPr>
          <p:cNvPr id="20487" name="Text Box 6"/>
          <p:cNvSpPr txBox="1">
            <a:spLocks noChangeArrowheads="1"/>
          </p:cNvSpPr>
          <p:nvPr/>
        </p:nvSpPr>
        <p:spPr bwMode="auto">
          <a:xfrm>
            <a:off x="914400" y="1447800"/>
            <a:ext cx="8001000" cy="1270284"/>
          </a:xfrm>
          <a:prstGeom prst="rect">
            <a:avLst/>
          </a:prstGeom>
          <a:noFill/>
          <a:ln w="9525" algn="ctr">
            <a:noFill/>
            <a:miter lim="800000"/>
            <a:headEnd/>
            <a:tailEnd/>
          </a:ln>
        </p:spPr>
        <p:txBody>
          <a:bodyPr>
            <a:spAutoFit/>
          </a:bodyPr>
          <a:lstStyle/>
          <a:p>
            <a:pPr>
              <a:lnSpc>
                <a:spcPct val="105000"/>
              </a:lnSpc>
              <a:spcBef>
                <a:spcPct val="15000"/>
              </a:spcBef>
              <a:spcAft>
                <a:spcPct val="15000"/>
              </a:spcAft>
              <a:buClr>
                <a:schemeClr val="bg1"/>
              </a:buClr>
              <a:buFont typeface="Wingdings" pitchFamily="2" charset="2"/>
              <a:buNone/>
            </a:pPr>
            <a:r>
              <a:rPr lang="en-GB" b="1" dirty="0">
                <a:effectLst/>
              </a:rPr>
              <a:t>Education, vocational training and lifelong learning play a vital role in both economic and social context.</a:t>
            </a:r>
          </a:p>
          <a:p>
            <a:pPr algn="ctr"/>
            <a:endParaRPr lang="en-GB" sz="2000" b="1" dirty="0"/>
          </a:p>
        </p:txBody>
      </p:sp>
      <p:pic>
        <p:nvPicPr>
          <p:cNvPr id="20488" name="Picture 2" descr="C:\Documents and Settings\pphilipp\Local Settings\Temporary Internet Files\Content.IE5\Y1XTHRPB\MPj04423630000[1].jpg"/>
          <p:cNvPicPr>
            <a:picLocks noChangeAspect="1" noChangeArrowheads="1"/>
          </p:cNvPicPr>
          <p:nvPr/>
        </p:nvPicPr>
        <p:blipFill>
          <a:blip r:embed="rId4" cstate="print"/>
          <a:srcRect/>
          <a:stretch>
            <a:fillRect/>
          </a:stretch>
        </p:blipFill>
        <p:spPr bwMode="auto">
          <a:xfrm>
            <a:off x="4588771" y="2348880"/>
            <a:ext cx="4242293" cy="4176464"/>
          </a:xfrm>
          <a:prstGeom prst="rect">
            <a:avLst/>
          </a:prstGeom>
          <a:noFill/>
          <a:ln w="9525">
            <a:noFill/>
            <a:miter lim="800000"/>
            <a:headEnd/>
            <a:tailEnd/>
          </a:ln>
        </p:spPr>
      </p:pic>
      <p:sp>
        <p:nvSpPr>
          <p:cNvPr id="9" name="Slide Number Placeholder 7"/>
          <p:cNvSpPr>
            <a:spLocks noGrp="1"/>
          </p:cNvSpPr>
          <p:nvPr>
            <p:ph type="sldNum" sz="quarter" idx="12"/>
          </p:nvPr>
        </p:nvSpPr>
        <p:spPr>
          <a:xfrm>
            <a:off x="0" y="6613376"/>
            <a:ext cx="9144000" cy="489248"/>
          </a:xfrm>
        </p:spPr>
        <p:txBody>
          <a:bodyPr/>
          <a:lstStyle/>
          <a:p>
            <a:pPr algn="ctr">
              <a:defRPr/>
            </a:pPr>
            <a:r>
              <a:rPr lang="en-US" dirty="0" smtClean="0">
                <a:effectLst/>
              </a:rPr>
              <a:t>Page </a:t>
            </a:r>
            <a:fld id="{E4324F84-85F6-407D-B0D9-7D48FD87B6F5}" type="slidenum">
              <a:rPr lang="en-US" smtClean="0">
                <a:effectLst/>
              </a:rPr>
              <a:pPr algn="ctr">
                <a:defRPr/>
              </a:pPr>
              <a:t>21</a:t>
            </a:fld>
            <a:endParaRPr lang="en-US" dirty="0">
              <a:effectLst/>
            </a:endParaRPr>
          </a:p>
        </p:txBody>
      </p:sp>
      <p:sp>
        <p:nvSpPr>
          <p:cNvPr id="10" name="Footer Placeholder 4"/>
          <p:cNvSpPr>
            <a:spLocks noGrp="1"/>
          </p:cNvSpPr>
          <p:nvPr>
            <p:ph type="ftr" sz="quarter" idx="11"/>
          </p:nvPr>
        </p:nvSpPr>
        <p:spPr>
          <a:xfrm>
            <a:off x="5940152" y="6629400"/>
            <a:ext cx="3168352" cy="457200"/>
          </a:xfrm>
        </p:spPr>
        <p:txBody>
          <a:bodyPr/>
          <a:lstStyle/>
          <a:p>
            <a:pPr algn="r">
              <a:defRPr/>
            </a:pPr>
            <a:r>
              <a:rPr lang="en-US" smtClean="0">
                <a:effectLst/>
              </a:rPr>
              <a:t>© International Road Transport Union (IRU) 2013</a:t>
            </a:r>
            <a:endParaRPr lang="en-US" dirty="0">
              <a:effectLst/>
            </a:endParaRPr>
          </a:p>
        </p:txBody>
      </p:sp>
      <p:sp>
        <p:nvSpPr>
          <p:cNvPr id="11" name="Rectangle 10"/>
          <p:cNvSpPr/>
          <p:nvPr/>
        </p:nvSpPr>
        <p:spPr>
          <a:xfrm>
            <a:off x="323528" y="2348880"/>
            <a:ext cx="4464496" cy="3721788"/>
          </a:xfrm>
          <a:prstGeom prst="rect">
            <a:avLst/>
          </a:prstGeom>
        </p:spPr>
        <p:txBody>
          <a:bodyPr wrap="square">
            <a:spAutoFit/>
          </a:bodyPr>
          <a:lstStyle/>
          <a:p>
            <a:pPr marL="363538" lvl="1" indent="-363538">
              <a:buClr>
                <a:schemeClr val="bg1"/>
              </a:buClr>
              <a:buFont typeface="Wingdings" pitchFamily="2" charset="2"/>
              <a:buChar char="§"/>
              <a:defRPr/>
            </a:pPr>
            <a:r>
              <a:rPr lang="en-US" b="1" dirty="0" smtClean="0">
                <a:effectLst/>
              </a:rPr>
              <a:t>Safety</a:t>
            </a:r>
          </a:p>
          <a:p>
            <a:pPr marL="363538" lvl="1" indent="-363538">
              <a:buClr>
                <a:schemeClr val="bg1"/>
              </a:buClr>
              <a:buFont typeface="Wingdings" pitchFamily="2" charset="2"/>
              <a:buChar char="§"/>
              <a:defRPr/>
            </a:pPr>
            <a:r>
              <a:rPr lang="en-US" b="1" dirty="0" smtClean="0">
                <a:effectLst/>
              </a:rPr>
              <a:t>Behavioral</a:t>
            </a:r>
            <a:br>
              <a:rPr lang="en-US" b="1" dirty="0" smtClean="0">
                <a:effectLst/>
              </a:rPr>
            </a:br>
            <a:r>
              <a:rPr lang="en-US" b="1" dirty="0" smtClean="0">
                <a:effectLst/>
              </a:rPr>
              <a:t>performance change</a:t>
            </a:r>
          </a:p>
          <a:p>
            <a:pPr marL="363538" lvl="1" indent="-363538">
              <a:buClr>
                <a:schemeClr val="bg1"/>
              </a:buClr>
              <a:buFont typeface="Wingdings" pitchFamily="2" charset="2"/>
              <a:buChar char="§"/>
              <a:defRPr/>
            </a:pPr>
            <a:r>
              <a:rPr lang="en-US" b="1" dirty="0" smtClean="0">
                <a:effectLst/>
              </a:rPr>
              <a:t>Process improvements</a:t>
            </a:r>
          </a:p>
          <a:p>
            <a:pPr marL="363538" lvl="1" indent="-363538">
              <a:buClr>
                <a:schemeClr val="bg1"/>
              </a:buClr>
              <a:buFont typeface="Wingdings" pitchFamily="2" charset="2"/>
              <a:buChar char="§"/>
              <a:defRPr/>
            </a:pPr>
            <a:r>
              <a:rPr lang="en-US" b="1" dirty="0" smtClean="0">
                <a:effectLst/>
              </a:rPr>
              <a:t>Increased customer</a:t>
            </a:r>
            <a:br>
              <a:rPr lang="en-US" b="1" dirty="0" smtClean="0">
                <a:effectLst/>
              </a:rPr>
            </a:br>
            <a:r>
              <a:rPr lang="en-US" b="1" dirty="0" smtClean="0">
                <a:effectLst/>
              </a:rPr>
              <a:t>satisfaction</a:t>
            </a:r>
          </a:p>
          <a:p>
            <a:pPr marL="363538" lvl="1" indent="-363538">
              <a:buClr>
                <a:schemeClr val="bg1"/>
              </a:buClr>
              <a:buFont typeface="Wingdings" pitchFamily="2" charset="2"/>
              <a:buChar char="§"/>
              <a:defRPr/>
            </a:pPr>
            <a:r>
              <a:rPr lang="en-US" b="1" dirty="0" smtClean="0">
                <a:effectLst/>
              </a:rPr>
              <a:t>Staff retention</a:t>
            </a:r>
          </a:p>
          <a:p>
            <a:pPr marL="363538" lvl="1" indent="-363538">
              <a:buClr>
                <a:schemeClr val="bg1"/>
              </a:buClr>
              <a:buFont typeface="Wingdings" pitchFamily="2" charset="2"/>
              <a:buChar char="§"/>
              <a:defRPr/>
            </a:pPr>
            <a:r>
              <a:rPr lang="en-US" b="1" dirty="0" smtClean="0">
                <a:effectLst/>
              </a:rPr>
              <a:t>Profitability </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descr="iru_slo_e_ne_ppt"/>
          <p:cNvPicPr>
            <a:picLocks noChangeAspect="1" noChangeArrowheads="1"/>
          </p:cNvPicPr>
          <p:nvPr/>
        </p:nvPicPr>
        <p:blipFill>
          <a:blip r:embed="rId3" cstate="print"/>
          <a:srcRect/>
          <a:stretch>
            <a:fillRect/>
          </a:stretch>
        </p:blipFill>
        <p:spPr bwMode="auto">
          <a:xfrm>
            <a:off x="1647825" y="1700213"/>
            <a:ext cx="5792788" cy="4629150"/>
          </a:xfrm>
          <a:prstGeom prst="rect">
            <a:avLst/>
          </a:prstGeom>
          <a:noFill/>
          <a:ln w="9525">
            <a:noFill/>
            <a:miter lim="800000"/>
            <a:headEnd/>
            <a:tailEnd/>
          </a:ln>
        </p:spPr>
      </p:pic>
      <p:sp>
        <p:nvSpPr>
          <p:cNvPr id="5" name="Footer Placeholder 4"/>
          <p:cNvSpPr>
            <a:spLocks noGrp="1"/>
          </p:cNvSpPr>
          <p:nvPr>
            <p:ph type="ftr" sz="quarter" idx="11"/>
          </p:nvPr>
        </p:nvSpPr>
        <p:spPr>
          <a:xfrm>
            <a:off x="5643570" y="6615138"/>
            <a:ext cx="3428992" cy="457200"/>
          </a:xfrm>
        </p:spPr>
        <p:txBody>
          <a:bodyPr/>
          <a:lstStyle/>
          <a:p>
            <a:pPr>
              <a:defRPr/>
            </a:pPr>
            <a:r>
              <a:rPr lang="en-US" smtClean="0"/>
              <a:t>(c) IRU Academy 2013</a:t>
            </a: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6276478" cy="914400"/>
          </a:xfrm>
        </p:spPr>
        <p:txBody>
          <a:bodyPr/>
          <a:lstStyle/>
          <a:p>
            <a:r>
              <a:rPr lang="en-GB" sz="3200" kern="1200" dirty="0" smtClean="0">
                <a:effectLst/>
              </a:rPr>
              <a:t>EU objectives and policy</a:t>
            </a:r>
            <a:endParaRPr lang="en-GB" sz="3200" kern="1200" dirty="0">
              <a:effectLst/>
            </a:endParaRPr>
          </a:p>
        </p:txBody>
      </p:sp>
      <p:sp>
        <p:nvSpPr>
          <p:cNvPr id="3" name="Content Placeholder 2"/>
          <p:cNvSpPr>
            <a:spLocks noGrp="1"/>
          </p:cNvSpPr>
          <p:nvPr>
            <p:ph idx="1"/>
          </p:nvPr>
        </p:nvSpPr>
        <p:spPr>
          <a:xfrm>
            <a:off x="251520" y="2057400"/>
            <a:ext cx="8583613" cy="4800600"/>
          </a:xfrm>
        </p:spPr>
        <p:txBody>
          <a:bodyPr/>
          <a:lstStyle/>
          <a:p>
            <a:pPr algn="just"/>
            <a:r>
              <a:rPr lang="en-GB" dirty="0" smtClean="0">
                <a:effectLst/>
              </a:rPr>
              <a:t>	The EU 2011 White </a:t>
            </a:r>
            <a:r>
              <a:rPr lang="en-US" dirty="0" smtClean="0">
                <a:effectLst/>
              </a:rPr>
              <a:t>Paper on transport defines them: </a:t>
            </a:r>
            <a:r>
              <a:rPr lang="en-US" dirty="0" smtClean="0">
                <a:solidFill>
                  <a:srgbClr val="FFFF00"/>
                </a:solidFill>
                <a:effectLst/>
              </a:rPr>
              <a:t>ensure mobility</a:t>
            </a:r>
            <a:r>
              <a:rPr lang="en-US" dirty="0" smtClean="0">
                <a:effectLst/>
              </a:rPr>
              <a:t> on ever more congested road networks, significantly </a:t>
            </a:r>
            <a:r>
              <a:rPr lang="en-US" dirty="0" smtClean="0">
                <a:solidFill>
                  <a:srgbClr val="FFFF00"/>
                </a:solidFill>
                <a:effectLst/>
              </a:rPr>
              <a:t>further reduce road fatalities, lower CO</a:t>
            </a:r>
            <a:r>
              <a:rPr lang="en-US" baseline="-25000" dirty="0" smtClean="0">
                <a:solidFill>
                  <a:srgbClr val="FFFF00"/>
                </a:solidFill>
                <a:effectLst/>
              </a:rPr>
              <a:t>2</a:t>
            </a:r>
            <a:r>
              <a:rPr lang="en-US" dirty="0" smtClean="0">
                <a:solidFill>
                  <a:srgbClr val="FFFF00"/>
                </a:solidFill>
                <a:effectLst/>
              </a:rPr>
              <a:t> and other emissions</a:t>
            </a:r>
            <a:r>
              <a:rPr lang="en-US" dirty="0" smtClean="0">
                <a:effectLst/>
              </a:rPr>
              <a:t> of pollutants from road transport to preserve the environment and lessen the impact of climate change on future generations, and decrease fossil fuel use to improve the Europe’s </a:t>
            </a:r>
            <a:r>
              <a:rPr lang="en-GB" dirty="0" smtClean="0">
                <a:effectLst/>
              </a:rPr>
              <a:t>fuel security.</a:t>
            </a:r>
            <a:endParaRPr lang="en-GB" dirty="0">
              <a:effectLst/>
            </a:endParaRPr>
          </a:p>
        </p:txBody>
      </p:sp>
      <p:sp>
        <p:nvSpPr>
          <p:cNvPr id="4" name="Footer Placeholder 3"/>
          <p:cNvSpPr>
            <a:spLocks noGrp="1"/>
          </p:cNvSpPr>
          <p:nvPr>
            <p:ph type="ftr" sz="quarter" idx="11"/>
          </p:nvPr>
        </p:nvSpPr>
        <p:spPr/>
        <p:txBody>
          <a:bodyPr/>
          <a:lstStyle/>
          <a:p>
            <a:pPr>
              <a:defRPr/>
            </a:pPr>
            <a:r>
              <a:rPr lang="en-US" smtClean="0"/>
              <a:t>(c) IRU Academy 2013</a:t>
            </a: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6120680" cy="914400"/>
          </a:xfrm>
        </p:spPr>
        <p:txBody>
          <a:bodyPr/>
          <a:lstStyle/>
          <a:p>
            <a:pPr>
              <a:defRPr/>
            </a:pPr>
            <a:r>
              <a:rPr lang="en-GB" sz="3200" kern="1200" dirty="0" smtClean="0">
                <a:effectLst/>
              </a:rPr>
              <a:t>Policies are reaping benefits</a:t>
            </a:r>
            <a:endParaRPr lang="en-GB" sz="3200" kern="1200" dirty="0">
              <a:effectLst/>
            </a:endParaRPr>
          </a:p>
        </p:txBody>
      </p:sp>
      <p:sp>
        <p:nvSpPr>
          <p:cNvPr id="4" name="Footer Placeholder 3"/>
          <p:cNvSpPr>
            <a:spLocks noGrp="1"/>
          </p:cNvSpPr>
          <p:nvPr>
            <p:ph type="ftr" sz="quarter" idx="11"/>
          </p:nvPr>
        </p:nvSpPr>
        <p:spPr/>
        <p:txBody>
          <a:bodyPr/>
          <a:lstStyle/>
          <a:p>
            <a:pPr>
              <a:defRPr/>
            </a:pPr>
            <a:r>
              <a:rPr lang="en-US" smtClean="0"/>
              <a:t>(c) IRU Academy 2013</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67544" y="1844824"/>
            <a:ext cx="3548673" cy="4218856"/>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427984" y="2996952"/>
            <a:ext cx="4209835" cy="2424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 IRU Academy 2013</a:t>
            </a:r>
            <a:endParaRPr lang="en-US" dirty="0"/>
          </a:p>
        </p:txBody>
      </p:sp>
      <p:sp>
        <p:nvSpPr>
          <p:cNvPr id="6" name="Title 1"/>
          <p:cNvSpPr>
            <a:spLocks noGrp="1"/>
          </p:cNvSpPr>
          <p:nvPr>
            <p:ph type="title"/>
          </p:nvPr>
        </p:nvSpPr>
        <p:spPr>
          <a:xfrm>
            <a:off x="2411760" y="188640"/>
            <a:ext cx="4675202" cy="914400"/>
          </a:xfrm>
        </p:spPr>
        <p:txBody>
          <a:bodyPr/>
          <a:lstStyle/>
          <a:p>
            <a:pPr>
              <a:defRPr/>
            </a:pPr>
            <a:r>
              <a:rPr lang="en-GB" sz="3200" kern="1200" dirty="0" smtClean="0">
                <a:effectLst/>
              </a:rPr>
              <a:t>Challenges remain</a:t>
            </a:r>
            <a:endParaRPr lang="en-GB" sz="3200" kern="1200" dirty="0">
              <a:effectLst/>
            </a:endParaRPr>
          </a:p>
        </p:txBody>
      </p:sp>
      <p:pic>
        <p:nvPicPr>
          <p:cNvPr id="10242" name="Picture 2" descr="http://ts4.mm.bing.net/th?id=H.4825134796309951&amp;pid=1.9"/>
          <p:cNvPicPr>
            <a:picLocks noChangeAspect="1" noChangeArrowheads="1"/>
          </p:cNvPicPr>
          <p:nvPr/>
        </p:nvPicPr>
        <p:blipFill>
          <a:blip r:embed="rId2" cstate="print"/>
          <a:srcRect/>
          <a:stretch>
            <a:fillRect/>
          </a:stretch>
        </p:blipFill>
        <p:spPr bwMode="auto">
          <a:xfrm>
            <a:off x="3707904" y="1484784"/>
            <a:ext cx="2520280" cy="2520280"/>
          </a:xfrm>
          <a:prstGeom prst="ellipse">
            <a:avLst/>
          </a:prstGeom>
          <a:ln>
            <a:noFill/>
          </a:ln>
          <a:effectLst>
            <a:softEdge rad="112500"/>
          </a:effectLst>
        </p:spPr>
      </p:pic>
      <p:pic>
        <p:nvPicPr>
          <p:cNvPr id="10244" name="Picture 4" descr="http://ts2.mm.bing.net/th?id=H.4611417215863273&amp;pid=1.9"/>
          <p:cNvPicPr>
            <a:picLocks noChangeAspect="1" noChangeArrowheads="1"/>
          </p:cNvPicPr>
          <p:nvPr/>
        </p:nvPicPr>
        <p:blipFill>
          <a:blip r:embed="rId3" cstate="print"/>
          <a:srcRect/>
          <a:stretch>
            <a:fillRect/>
          </a:stretch>
        </p:blipFill>
        <p:spPr bwMode="auto">
          <a:xfrm>
            <a:off x="971600" y="3212976"/>
            <a:ext cx="2857500" cy="2857500"/>
          </a:xfrm>
          <a:prstGeom prst="ellipse">
            <a:avLst/>
          </a:prstGeom>
          <a:ln>
            <a:noFill/>
          </a:ln>
          <a:effectLst>
            <a:softEdge rad="112500"/>
          </a:effectLst>
        </p:spPr>
      </p:pic>
      <p:pic>
        <p:nvPicPr>
          <p:cNvPr id="10250" name="Picture 10" descr="http://ts4.mm.bing.net/th?id=H.4735228257371483&amp;pid=1.9"/>
          <p:cNvPicPr>
            <a:picLocks noChangeAspect="1" noChangeArrowheads="1"/>
          </p:cNvPicPr>
          <p:nvPr/>
        </p:nvPicPr>
        <p:blipFill>
          <a:blip r:embed="rId4" cstate="print"/>
          <a:srcRect/>
          <a:stretch>
            <a:fillRect/>
          </a:stretch>
        </p:blipFill>
        <p:spPr bwMode="auto">
          <a:xfrm>
            <a:off x="5364088" y="4365104"/>
            <a:ext cx="2857500" cy="1905000"/>
          </a:xfrm>
          <a:prstGeom prst="ellipse">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813" y="228600"/>
            <a:ext cx="4675187" cy="914400"/>
          </a:xfrm>
        </p:spPr>
        <p:txBody>
          <a:bodyPr/>
          <a:lstStyle/>
          <a:p>
            <a:pPr>
              <a:defRPr/>
            </a:pPr>
            <a:r>
              <a:rPr lang="en-GB" sz="3200" kern="1200" dirty="0" smtClean="0">
                <a:effectLst/>
              </a:rPr>
              <a:t>State of Play</a:t>
            </a:r>
            <a:endParaRPr lang="en-GB" sz="3200" kern="1200" dirty="0">
              <a:effectLst/>
            </a:endParaRPr>
          </a:p>
        </p:txBody>
      </p:sp>
      <p:sp>
        <p:nvSpPr>
          <p:cNvPr id="3" name="Content Placeholder 2"/>
          <p:cNvSpPr>
            <a:spLocks noGrp="1"/>
          </p:cNvSpPr>
          <p:nvPr>
            <p:ph idx="1"/>
          </p:nvPr>
        </p:nvSpPr>
        <p:spPr/>
        <p:txBody>
          <a:bodyPr/>
          <a:lstStyle/>
          <a:p>
            <a:pPr marL="339725" indent="-339725" algn="just">
              <a:buFont typeface="Arial" pitchFamily="34" charset="0"/>
              <a:buChar char="•"/>
              <a:defRPr/>
            </a:pPr>
            <a:r>
              <a:rPr lang="en-GB" sz="2400" dirty="0" smtClean="0">
                <a:effectLst/>
                <a:latin typeface="Arial" pitchFamily="34" charset="0"/>
                <a:cs typeface="Arial" pitchFamily="34" charset="0"/>
              </a:rPr>
              <a:t>Road Transport accounts for nearly 75% of all delivered goods in the EU</a:t>
            </a:r>
          </a:p>
          <a:p>
            <a:pPr marL="339725" indent="-339725" algn="just">
              <a:buFont typeface="Arial" pitchFamily="34" charset="0"/>
              <a:buChar char="•"/>
              <a:defRPr/>
            </a:pPr>
            <a:r>
              <a:rPr lang="en-US" sz="2400" dirty="0" smtClean="0">
                <a:effectLst/>
                <a:latin typeface="Arial" pitchFamily="34" charset="0"/>
                <a:cs typeface="Arial" pitchFamily="34" charset="0"/>
              </a:rPr>
              <a:t>Transport of passengers and goods by road will remain 100% dependent on the services of skilled and motivated drivers</a:t>
            </a:r>
          </a:p>
          <a:p>
            <a:pPr marL="339725" indent="-339725" algn="just">
              <a:buFont typeface="Arial" pitchFamily="34" charset="0"/>
              <a:buChar char="•"/>
              <a:defRPr/>
            </a:pPr>
            <a:r>
              <a:rPr lang="en-US" sz="2400" dirty="0" smtClean="0">
                <a:effectLst/>
                <a:latin typeface="Arial" pitchFamily="34" charset="0"/>
                <a:cs typeface="Arial" pitchFamily="34" charset="0"/>
              </a:rPr>
              <a:t>Commercial road transport undertakings around the world have suffered persistently from shortages of skilled drivers; most acutely during periods of economic growth and low unemployment </a:t>
            </a:r>
          </a:p>
          <a:p>
            <a:pPr>
              <a:defRPr/>
            </a:pPr>
            <a:endParaRPr lang="en-GB" dirty="0"/>
          </a:p>
        </p:txBody>
      </p:sp>
      <p:pic>
        <p:nvPicPr>
          <p:cNvPr id="4" name="Picture 2" descr="http://caracaschronicles.files.wordpress.com/2012/02/prosperity1.jpg"/>
          <p:cNvPicPr>
            <a:picLocks noChangeAspect="1" noChangeArrowheads="1"/>
          </p:cNvPicPr>
          <p:nvPr/>
        </p:nvPicPr>
        <p:blipFill>
          <a:blip r:embed="rId2" cstate="print"/>
          <a:srcRect/>
          <a:stretch>
            <a:fillRect/>
          </a:stretch>
        </p:blipFill>
        <p:spPr bwMode="auto">
          <a:xfrm>
            <a:off x="6386972" y="5181600"/>
            <a:ext cx="1766428" cy="1524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2039938" y="228600"/>
            <a:ext cx="5580062" cy="914400"/>
          </a:xfrm>
        </p:spPr>
        <p:txBody>
          <a:bodyPr/>
          <a:lstStyle/>
          <a:p>
            <a:pPr eaLnBrk="1" hangingPunct="1">
              <a:defRPr/>
            </a:pPr>
            <a:r>
              <a:rPr lang="en-GB" sz="3200" kern="1200" dirty="0" smtClean="0">
                <a:effectLst/>
              </a:rPr>
              <a:t>State of Play</a:t>
            </a:r>
            <a:endParaRPr lang="en-US" sz="3200" kern="1200" dirty="0" smtClean="0">
              <a:effectLst/>
            </a:endParaRPr>
          </a:p>
        </p:txBody>
      </p:sp>
      <p:sp>
        <p:nvSpPr>
          <p:cNvPr id="375810" name="Rectangle 1026"/>
          <p:cNvSpPr>
            <a:spLocks noGrp="1" noChangeArrowheads="1"/>
          </p:cNvSpPr>
          <p:nvPr>
            <p:ph idx="1"/>
          </p:nvPr>
        </p:nvSpPr>
        <p:spPr/>
        <p:txBody>
          <a:bodyPr/>
          <a:lstStyle/>
          <a:p>
            <a:pPr marL="347663" indent="-347663" eaLnBrk="1" hangingPunct="1">
              <a:lnSpc>
                <a:spcPct val="85000"/>
              </a:lnSpc>
              <a:buFont typeface="Arial" pitchFamily="34" charset="0"/>
              <a:buChar char="•"/>
              <a:defRPr/>
            </a:pPr>
            <a:r>
              <a:rPr lang="en-GB" sz="2400" dirty="0" smtClean="0">
                <a:solidFill>
                  <a:srgbClr val="FFFFFF"/>
                </a:solidFill>
                <a:effectLst/>
                <a:latin typeface="Arial" pitchFamily="34" charset="0"/>
                <a:cs typeface="Arial" pitchFamily="34" charset="0"/>
              </a:rPr>
              <a:t>Need to respond to the EU transport and energy policy</a:t>
            </a:r>
          </a:p>
          <a:p>
            <a:pPr algn="ctr" eaLnBrk="1" hangingPunct="1">
              <a:lnSpc>
                <a:spcPct val="85000"/>
              </a:lnSpc>
              <a:buClr>
                <a:srgbClr val="FFFF00"/>
              </a:buClr>
              <a:defRPr/>
            </a:pPr>
            <a:endParaRPr lang="en-GB" sz="1200" dirty="0" smtClean="0">
              <a:solidFill>
                <a:srgbClr val="FFFFFF"/>
              </a:solidFill>
              <a:effectLst/>
              <a:latin typeface="Arial" pitchFamily="34" charset="0"/>
              <a:cs typeface="Arial" pitchFamily="34" charset="0"/>
            </a:endParaRPr>
          </a:p>
          <a:p>
            <a:pPr marL="347663" indent="-347663" eaLnBrk="1" hangingPunct="1">
              <a:lnSpc>
                <a:spcPct val="85000"/>
              </a:lnSpc>
              <a:buFont typeface="Arial" pitchFamily="34" charset="0"/>
              <a:buChar char="•"/>
              <a:defRPr/>
            </a:pPr>
            <a:r>
              <a:rPr lang="en-GB" sz="2400" dirty="0" smtClean="0">
                <a:solidFill>
                  <a:srgbClr val="FFFFFF"/>
                </a:solidFill>
                <a:effectLst/>
                <a:latin typeface="Arial" pitchFamily="34" charset="0"/>
                <a:cs typeface="Arial" pitchFamily="34" charset="0"/>
              </a:rPr>
              <a:t>Road freight transport:</a:t>
            </a:r>
          </a:p>
          <a:p>
            <a:pPr marL="804863" lvl="2" indent="-347663" eaLnBrk="1" hangingPunct="1">
              <a:lnSpc>
                <a:spcPct val="85000"/>
              </a:lnSpc>
              <a:buFont typeface="Arial" pitchFamily="34" charset="0"/>
              <a:buChar char="•"/>
              <a:defRPr/>
            </a:pPr>
            <a:r>
              <a:rPr lang="en-GB" sz="2400" dirty="0" smtClean="0">
                <a:solidFill>
                  <a:srgbClr val="FFFFFF"/>
                </a:solidFill>
                <a:effectLst/>
                <a:latin typeface="Arial" pitchFamily="34" charset="0"/>
                <a:cs typeface="Arial" pitchFamily="34" charset="0"/>
              </a:rPr>
              <a:t>24% increase from 2000 to 2008</a:t>
            </a:r>
          </a:p>
          <a:p>
            <a:pPr marL="804863" lvl="2" indent="-347663" eaLnBrk="1" hangingPunct="1">
              <a:lnSpc>
                <a:spcPct val="85000"/>
              </a:lnSpc>
              <a:buFont typeface="Arial" pitchFamily="34" charset="0"/>
              <a:buChar char="•"/>
              <a:defRPr/>
            </a:pPr>
            <a:r>
              <a:rPr lang="fr-FR" sz="2400" dirty="0" err="1" smtClean="0">
                <a:solidFill>
                  <a:srgbClr val="FFFFFF"/>
                </a:solidFill>
                <a:effectLst/>
                <a:latin typeface="Arial" pitchFamily="34" charset="0"/>
                <a:cs typeface="Arial" pitchFamily="34" charset="0"/>
              </a:rPr>
              <a:t>Concern</a:t>
            </a:r>
            <a:r>
              <a:rPr lang="fr-FR" sz="2400" dirty="0" smtClean="0">
                <a:solidFill>
                  <a:srgbClr val="FFFFFF"/>
                </a:solidFill>
                <a:effectLst/>
                <a:latin typeface="Arial" pitchFamily="34" charset="0"/>
                <a:cs typeface="Arial" pitchFamily="34" charset="0"/>
              </a:rPr>
              <a:t> of CO</a:t>
            </a:r>
            <a:r>
              <a:rPr lang="fr-FR" sz="2400" baseline="-25000" dirty="0" smtClean="0">
                <a:solidFill>
                  <a:srgbClr val="FFFFFF"/>
                </a:solidFill>
                <a:effectLst/>
                <a:latin typeface="Arial" pitchFamily="34" charset="0"/>
                <a:cs typeface="Arial" pitchFamily="34" charset="0"/>
              </a:rPr>
              <a:t>2 </a:t>
            </a:r>
            <a:r>
              <a:rPr lang="fr-FR" sz="2400" dirty="0" err="1" smtClean="0">
                <a:solidFill>
                  <a:srgbClr val="FFFFFF"/>
                </a:solidFill>
                <a:effectLst/>
                <a:latin typeface="Arial" pitchFamily="34" charset="0"/>
                <a:cs typeface="Arial" pitchFamily="34" charset="0"/>
              </a:rPr>
              <a:t>emissions</a:t>
            </a:r>
            <a:r>
              <a:rPr lang="fr-FR" sz="2400" dirty="0" smtClean="0">
                <a:solidFill>
                  <a:srgbClr val="FFFFFF"/>
                </a:solidFill>
                <a:effectLst/>
                <a:latin typeface="Arial" pitchFamily="34" charset="0"/>
                <a:cs typeface="Arial" pitchFamily="34" charset="0"/>
              </a:rPr>
              <a:t> </a:t>
            </a:r>
          </a:p>
          <a:p>
            <a:pPr marL="804863" lvl="2" indent="-347663" eaLnBrk="1" hangingPunct="1">
              <a:lnSpc>
                <a:spcPct val="85000"/>
              </a:lnSpc>
              <a:buFont typeface="Arial" pitchFamily="34" charset="0"/>
              <a:buChar char="•"/>
              <a:defRPr/>
            </a:pPr>
            <a:r>
              <a:rPr lang="fr-FR" sz="2400" dirty="0" smtClean="0">
                <a:solidFill>
                  <a:srgbClr val="FFFFFF"/>
                </a:solidFill>
                <a:effectLst/>
                <a:latin typeface="Arial" pitchFamily="34" charset="0"/>
                <a:cs typeface="Arial" pitchFamily="34" charset="0"/>
              </a:rPr>
              <a:t>Road Safety a </a:t>
            </a:r>
            <a:r>
              <a:rPr lang="fr-FR" sz="2400" dirty="0" err="1" smtClean="0">
                <a:solidFill>
                  <a:srgbClr val="FFFFFF"/>
                </a:solidFill>
                <a:effectLst/>
                <a:latin typeface="Arial" pitchFamily="34" charset="0"/>
                <a:cs typeface="Arial" pitchFamily="34" charset="0"/>
              </a:rPr>
              <a:t>key</a:t>
            </a:r>
            <a:r>
              <a:rPr lang="fr-FR" sz="2400" dirty="0" smtClean="0">
                <a:solidFill>
                  <a:srgbClr val="FFFFFF"/>
                </a:solidFill>
                <a:effectLst/>
                <a:latin typeface="Arial" pitchFamily="34" charset="0"/>
                <a:cs typeface="Arial" pitchFamily="34" charset="0"/>
              </a:rPr>
              <a:t> focus</a:t>
            </a:r>
          </a:p>
          <a:p>
            <a:pPr marL="804863" lvl="2" indent="-347663" eaLnBrk="1" hangingPunct="1">
              <a:lnSpc>
                <a:spcPct val="85000"/>
              </a:lnSpc>
              <a:buNone/>
              <a:defRPr/>
            </a:pPr>
            <a:endParaRPr lang="fr-FR" sz="1200" dirty="0" smtClean="0">
              <a:solidFill>
                <a:srgbClr val="FFFFFF"/>
              </a:solidFill>
              <a:effectLst/>
              <a:latin typeface="Arial" pitchFamily="34" charset="0"/>
              <a:cs typeface="Arial" pitchFamily="34" charset="0"/>
            </a:endParaRPr>
          </a:p>
          <a:p>
            <a:pPr marL="417513" lvl="1" indent="-347663" eaLnBrk="1" hangingPunct="1">
              <a:lnSpc>
                <a:spcPct val="85000"/>
              </a:lnSpc>
              <a:buClr>
                <a:schemeClr val="bg1"/>
              </a:buClr>
              <a:buFont typeface="Arial" pitchFamily="34" charset="0"/>
              <a:buChar char="•"/>
              <a:defRPr/>
            </a:pPr>
            <a:r>
              <a:rPr lang="en-GB" dirty="0" smtClean="0">
                <a:solidFill>
                  <a:srgbClr val="FFFFFF"/>
                </a:solidFill>
                <a:effectLst/>
                <a:latin typeface="Arial" pitchFamily="34" charset="0"/>
                <a:cs typeface="Arial" pitchFamily="34" charset="0"/>
              </a:rPr>
              <a:t>Safer, greener, smarter road transport – How?</a:t>
            </a:r>
          </a:p>
          <a:p>
            <a:pPr marL="914400" lvl="1" indent="-436563" eaLnBrk="1" hangingPunct="1">
              <a:lnSpc>
                <a:spcPct val="85000"/>
              </a:lnSpc>
              <a:buClr>
                <a:schemeClr val="bg1"/>
              </a:buClr>
              <a:defRPr/>
            </a:pPr>
            <a:r>
              <a:rPr lang="en-GB" dirty="0" smtClean="0">
                <a:solidFill>
                  <a:srgbClr val="FFFF00"/>
                </a:solidFill>
                <a:effectLst/>
                <a:latin typeface="Arial" pitchFamily="34" charset="0"/>
                <a:cs typeface="Arial" pitchFamily="34" charset="0"/>
              </a:rPr>
              <a:t>Change driver behaviour</a:t>
            </a:r>
          </a:p>
          <a:p>
            <a:pPr marL="914400" lvl="1" indent="-436563" eaLnBrk="1" hangingPunct="1">
              <a:lnSpc>
                <a:spcPct val="85000"/>
              </a:lnSpc>
              <a:buClr>
                <a:schemeClr val="bg1"/>
              </a:buClr>
              <a:defRPr/>
            </a:pPr>
            <a:r>
              <a:rPr lang="en-GB" dirty="0" smtClean="0">
                <a:solidFill>
                  <a:srgbClr val="FFFFFF"/>
                </a:solidFill>
                <a:effectLst/>
                <a:latin typeface="Arial" pitchFamily="34" charset="0"/>
                <a:cs typeface="Arial" pitchFamily="34" charset="0"/>
              </a:rPr>
              <a:t>More energy efficient – technological changes</a:t>
            </a:r>
          </a:p>
          <a:p>
            <a:pPr marL="914400" lvl="1" indent="-436563" eaLnBrk="1" hangingPunct="1">
              <a:lnSpc>
                <a:spcPct val="85000"/>
              </a:lnSpc>
              <a:buClr>
                <a:schemeClr val="bg1"/>
              </a:buClr>
              <a:defRPr/>
            </a:pPr>
            <a:r>
              <a:rPr lang="en-GB" dirty="0" smtClean="0">
                <a:solidFill>
                  <a:srgbClr val="FFFFFF"/>
                </a:solidFill>
                <a:effectLst/>
                <a:latin typeface="Arial" pitchFamily="34" charset="0"/>
                <a:cs typeface="Arial" pitchFamily="34" charset="0"/>
              </a:rPr>
              <a:t>Innovative road safety technologies (ITS)</a:t>
            </a:r>
            <a:endParaRPr lang="en-GB" b="1" dirty="0" smtClean="0">
              <a:solidFill>
                <a:srgbClr val="FFFFFF"/>
              </a:solidFill>
              <a:effectLst/>
            </a:endParaRPr>
          </a:p>
          <a:p>
            <a:pPr marL="914400" lvl="1" indent="-436563" eaLnBrk="1" hangingPunct="1">
              <a:lnSpc>
                <a:spcPct val="85000"/>
              </a:lnSpc>
              <a:buClr>
                <a:schemeClr val="bg1"/>
              </a:buClr>
              <a:buFontTx/>
              <a:buNone/>
              <a:defRPr/>
            </a:pPr>
            <a:endParaRPr lang="fr-FR" sz="1600" dirty="0" smtClean="0">
              <a:effectLst/>
            </a:endParaRPr>
          </a:p>
          <a:p>
            <a:pPr marL="914400" lvl="1" indent="-436563" eaLnBrk="1" hangingPunct="1">
              <a:lnSpc>
                <a:spcPct val="85000"/>
              </a:lnSpc>
              <a:buClr>
                <a:schemeClr val="bg1"/>
              </a:buClr>
              <a:buFontTx/>
              <a:buNone/>
              <a:defRPr/>
            </a:pPr>
            <a:endParaRPr lang="en-GB" sz="1600" b="1" dirty="0" smtClean="0">
              <a:solidFill>
                <a:srgbClr val="FFFFFF"/>
              </a:solidFill>
              <a:effectLst/>
            </a:endParaRPr>
          </a:p>
        </p:txBody>
      </p:sp>
      <p:sp>
        <p:nvSpPr>
          <p:cNvPr id="4" name="Rectangle 3"/>
          <p:cNvSpPr/>
          <p:nvPr/>
        </p:nvSpPr>
        <p:spPr>
          <a:xfrm>
            <a:off x="304800" y="6324600"/>
            <a:ext cx="6019800" cy="406265"/>
          </a:xfrm>
          <a:prstGeom prst="rect">
            <a:avLst/>
          </a:prstGeom>
        </p:spPr>
        <p:txBody>
          <a:bodyPr wrap="square">
            <a:spAutoFit/>
          </a:bodyPr>
          <a:lstStyle/>
          <a:p>
            <a:pPr marL="0" lvl="1">
              <a:lnSpc>
                <a:spcPct val="85000"/>
              </a:lnSpc>
              <a:spcBef>
                <a:spcPct val="15000"/>
              </a:spcBef>
              <a:spcAft>
                <a:spcPct val="15000"/>
              </a:spcAft>
              <a:buClr>
                <a:srgbClr val="FFFFFF"/>
              </a:buClr>
              <a:buNone/>
              <a:defRPr/>
            </a:pPr>
            <a:r>
              <a:rPr lang="fr-FR" sz="1200" kern="0" dirty="0" smtClean="0">
                <a:solidFill>
                  <a:srgbClr val="FFFFFF"/>
                </a:solidFill>
                <a:latin typeface="Arial"/>
                <a:cs typeface="Arial"/>
              </a:rPr>
              <a:t>Source</a:t>
            </a:r>
            <a:r>
              <a:rPr lang="fr-FR" sz="1200" kern="0" dirty="0">
                <a:solidFill>
                  <a:srgbClr val="FFFFFF"/>
                </a:solidFill>
                <a:latin typeface="Arial"/>
                <a:cs typeface="Arial"/>
              </a:rPr>
              <a:t>: </a:t>
            </a:r>
            <a:r>
              <a:rPr lang="en-US" sz="1200" kern="0" dirty="0">
                <a:solidFill>
                  <a:srgbClr val="FFFFFF"/>
                </a:solidFill>
                <a:latin typeface="Arial"/>
                <a:cs typeface="Arial"/>
              </a:rPr>
              <a:t>Keep Europe moving:  a transport policy for sustainable mobility / June </a:t>
            </a:r>
            <a:r>
              <a:rPr lang="en-US" sz="1200" kern="0" dirty="0" smtClean="0">
                <a:solidFill>
                  <a:srgbClr val="FFFFFF"/>
                </a:solidFill>
                <a:latin typeface="Arial"/>
                <a:cs typeface="Arial"/>
              </a:rPr>
              <a:t>2006, </a:t>
            </a:r>
            <a:br>
              <a:rPr lang="en-US" sz="1200" kern="0" dirty="0" smtClean="0">
                <a:solidFill>
                  <a:srgbClr val="FFFFFF"/>
                </a:solidFill>
                <a:latin typeface="Arial"/>
                <a:cs typeface="Arial"/>
              </a:rPr>
            </a:br>
            <a:r>
              <a:rPr lang="en-US" sz="1200" kern="0" dirty="0" smtClean="0">
                <a:solidFill>
                  <a:srgbClr val="FFFFFF"/>
                </a:solidFill>
                <a:latin typeface="Arial"/>
                <a:cs typeface="Arial"/>
              </a:rPr>
              <a:t>              EU </a:t>
            </a:r>
            <a:r>
              <a:rPr lang="en-US" sz="1200" kern="0" dirty="0">
                <a:solidFill>
                  <a:srgbClr val="FFFFFF"/>
                </a:solidFill>
                <a:latin typeface="Arial"/>
                <a:cs typeface="Arial"/>
              </a:rPr>
              <a:t>energy and transport in Figures </a:t>
            </a:r>
            <a:r>
              <a:rPr lang="en-US" sz="1200" kern="0" dirty="0" smtClean="0">
                <a:solidFill>
                  <a:srgbClr val="FFFFFF"/>
                </a:solidFill>
                <a:latin typeface="Arial"/>
                <a:cs typeface="Arial"/>
              </a:rPr>
              <a:t>– 2010  </a:t>
            </a:r>
            <a:endParaRPr lang="en-US" sz="1200" kern="0" dirty="0">
              <a:solidFill>
                <a:srgbClr val="FFFFFF"/>
              </a:solidFill>
              <a:latin typeface="Arial"/>
              <a:cs typeface="Aria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6336704" cy="914400"/>
          </a:xfrm>
        </p:spPr>
        <p:txBody>
          <a:bodyPr/>
          <a:lstStyle/>
          <a:p>
            <a:r>
              <a:rPr lang="en-GB" sz="3200" kern="1200" dirty="0" smtClean="0">
                <a:effectLst/>
              </a:rPr>
              <a:t>Professional Qualification</a:t>
            </a:r>
            <a:endParaRPr lang="en-GB" sz="3200" kern="1200" dirty="0">
              <a:effectLst/>
            </a:endParaRPr>
          </a:p>
        </p:txBody>
      </p:sp>
      <p:sp>
        <p:nvSpPr>
          <p:cNvPr id="4" name="Footer Placeholder 3"/>
          <p:cNvSpPr>
            <a:spLocks noGrp="1"/>
          </p:cNvSpPr>
          <p:nvPr>
            <p:ph type="ftr" sz="quarter" idx="11"/>
          </p:nvPr>
        </p:nvSpPr>
        <p:spPr/>
        <p:txBody>
          <a:bodyPr/>
          <a:lstStyle/>
          <a:p>
            <a:pPr>
              <a:defRPr/>
            </a:pPr>
            <a:r>
              <a:rPr lang="en-US" smtClean="0"/>
              <a:t>(c) IRU Academy 2013</a:t>
            </a:r>
            <a:endParaRPr lang="en-US" dirty="0"/>
          </a:p>
        </p:txBody>
      </p:sp>
      <p:pic>
        <p:nvPicPr>
          <p:cNvPr id="5" name="Picture 4" descr="Picture 303.jpg"/>
          <p:cNvPicPr>
            <a:picLocks noChangeAspect="1"/>
          </p:cNvPicPr>
          <p:nvPr/>
        </p:nvPicPr>
        <p:blipFill>
          <a:blip r:embed="rId2" cstate="print"/>
          <a:stretch>
            <a:fillRect/>
          </a:stretch>
        </p:blipFill>
        <p:spPr>
          <a:xfrm>
            <a:off x="763626" y="1849585"/>
            <a:ext cx="3016286" cy="20067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Picture 094.jpg"/>
          <p:cNvPicPr>
            <a:picLocks noChangeAspect="1"/>
          </p:cNvPicPr>
          <p:nvPr/>
        </p:nvPicPr>
        <p:blipFill>
          <a:blip r:embed="rId3" cstate="print"/>
          <a:stretch>
            <a:fillRect/>
          </a:stretch>
        </p:blipFill>
        <p:spPr>
          <a:xfrm>
            <a:off x="684462" y="4293096"/>
            <a:ext cx="3097672" cy="2060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DSC_0279.JPG"/>
          <p:cNvPicPr>
            <a:picLocks noChangeAspect="1"/>
          </p:cNvPicPr>
          <p:nvPr/>
        </p:nvPicPr>
        <p:blipFill>
          <a:blip r:embed="rId4" cstate="print"/>
          <a:srcRect/>
          <a:stretch>
            <a:fillRect/>
          </a:stretch>
        </p:blipFill>
        <p:spPr bwMode="auto">
          <a:xfrm>
            <a:off x="4932040" y="1700808"/>
            <a:ext cx="3167063" cy="4767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2051720" y="260648"/>
            <a:ext cx="5996136" cy="914400"/>
          </a:xfrm>
        </p:spPr>
        <p:txBody>
          <a:bodyPr/>
          <a:lstStyle/>
          <a:p>
            <a:pPr eaLnBrk="1" hangingPunct="1">
              <a:defRPr/>
            </a:pPr>
            <a:r>
              <a:rPr lang="en-GB" sz="3200" kern="1200" dirty="0" smtClean="0">
                <a:effectLst/>
              </a:rPr>
              <a:t>European Professional Driver Qualification Framework</a:t>
            </a:r>
            <a:endParaRPr lang="en-US" sz="3200" kern="1200" dirty="0">
              <a:effectLst/>
            </a:endParaRPr>
          </a:p>
        </p:txBody>
      </p:sp>
      <p:sp>
        <p:nvSpPr>
          <p:cNvPr id="497666" name="Rectangle 2"/>
          <p:cNvSpPr>
            <a:spLocks noGrp="1" noChangeArrowheads="1"/>
          </p:cNvSpPr>
          <p:nvPr>
            <p:ph idx="1"/>
          </p:nvPr>
        </p:nvSpPr>
        <p:spPr/>
        <p:txBody>
          <a:bodyPr/>
          <a:lstStyle/>
          <a:p>
            <a:pPr marL="347663" indent="-347663" algn="just">
              <a:lnSpc>
                <a:spcPct val="85000"/>
              </a:lnSpc>
              <a:buFont typeface="Arial" pitchFamily="34" charset="0"/>
              <a:buChar char="•"/>
              <a:defRPr/>
            </a:pPr>
            <a:r>
              <a:rPr lang="en-GB" sz="2400" dirty="0" smtClean="0">
                <a:solidFill>
                  <a:srgbClr val="FFFFFF"/>
                </a:solidFill>
                <a:effectLst/>
                <a:latin typeface="Arial" pitchFamily="34" charset="0"/>
                <a:cs typeface="Arial" pitchFamily="34" charset="0"/>
              </a:rPr>
              <a:t>To address the above mentioned challenges, the EU implemented Directive EC/2003/59:</a:t>
            </a:r>
          </a:p>
          <a:p>
            <a:pPr marL="804863" lvl="1" indent="-347663" algn="just">
              <a:lnSpc>
                <a:spcPct val="100000"/>
              </a:lnSpc>
              <a:spcBef>
                <a:spcPct val="0"/>
              </a:spcBef>
              <a:spcAft>
                <a:spcPct val="0"/>
              </a:spcAft>
              <a:buClrTx/>
              <a:buFont typeface="Arial" pitchFamily="34" charset="0"/>
              <a:buChar char="•"/>
              <a:defRPr/>
            </a:pPr>
            <a:r>
              <a:rPr lang="en-GB" dirty="0" smtClean="0">
                <a:effectLst/>
                <a:latin typeface="Arial" pitchFamily="34" charset="0"/>
                <a:cs typeface="Arial" pitchFamily="34" charset="0"/>
              </a:rPr>
              <a:t>CPC Driver compulsory for professional drivers throughout Europe</a:t>
            </a:r>
          </a:p>
          <a:p>
            <a:pPr marL="804863" lvl="1" indent="-347663" algn="just">
              <a:lnSpc>
                <a:spcPct val="100000"/>
              </a:lnSpc>
              <a:spcBef>
                <a:spcPct val="0"/>
              </a:spcBef>
              <a:spcAft>
                <a:spcPct val="0"/>
              </a:spcAft>
              <a:buClrTx/>
              <a:buFont typeface="Arial" pitchFamily="34" charset="0"/>
              <a:buChar char="•"/>
              <a:defRPr/>
            </a:pPr>
            <a:r>
              <a:rPr lang="en-GB" dirty="0" smtClean="0">
                <a:effectLst/>
                <a:latin typeface="Arial" pitchFamily="34" charset="0"/>
                <a:cs typeface="Arial" pitchFamily="34" charset="0"/>
              </a:rPr>
              <a:t>Initial Qualification and Periodic Training (35 hours training every five years)</a:t>
            </a:r>
          </a:p>
          <a:p>
            <a:pPr marL="804863" lvl="1" indent="-347663" algn="just">
              <a:lnSpc>
                <a:spcPct val="100000"/>
              </a:lnSpc>
              <a:spcBef>
                <a:spcPct val="0"/>
              </a:spcBef>
              <a:spcAft>
                <a:spcPct val="0"/>
              </a:spcAft>
              <a:buClrTx/>
              <a:buNone/>
              <a:defRPr/>
            </a:pPr>
            <a:endParaRPr lang="en-GB" sz="1200" dirty="0" smtClean="0">
              <a:solidFill>
                <a:srgbClr val="FFFFFF"/>
              </a:solidFill>
              <a:effectLst/>
              <a:latin typeface="Arial" pitchFamily="34" charset="0"/>
              <a:cs typeface="Arial" pitchFamily="34" charset="0"/>
            </a:endParaRPr>
          </a:p>
          <a:p>
            <a:pPr marL="347663" indent="-347663" algn="just">
              <a:buFont typeface="Arial" pitchFamily="34" charset="0"/>
              <a:buChar char="•"/>
              <a:defRPr/>
            </a:pPr>
            <a:r>
              <a:rPr lang="en-GB" sz="2400" dirty="0" smtClean="0">
                <a:solidFill>
                  <a:srgbClr val="FFFFFF"/>
                </a:solidFill>
                <a:effectLst/>
                <a:latin typeface="Arial" pitchFamily="34" charset="0"/>
                <a:cs typeface="Arial" pitchFamily="34" charset="0"/>
              </a:rPr>
              <a:t>Focus on: </a:t>
            </a:r>
          </a:p>
          <a:p>
            <a:pPr marL="914400" lvl="1" indent="-436563" algn="just">
              <a:lnSpc>
                <a:spcPct val="100000"/>
              </a:lnSpc>
              <a:spcBef>
                <a:spcPct val="0"/>
              </a:spcBef>
              <a:spcAft>
                <a:spcPct val="0"/>
              </a:spcAft>
              <a:buClrTx/>
              <a:buFont typeface="Arial" pitchFamily="34" charset="0"/>
              <a:buChar char="•"/>
              <a:defRPr/>
            </a:pPr>
            <a:r>
              <a:rPr lang="en-US" dirty="0" smtClean="0">
                <a:effectLst/>
                <a:latin typeface="Arial" pitchFamily="34" charset="0"/>
                <a:cs typeface="Arial" pitchFamily="34" charset="0"/>
              </a:rPr>
              <a:t>Advanced Training in </a:t>
            </a:r>
            <a:r>
              <a:rPr lang="en-US" u="sng" dirty="0" smtClean="0">
                <a:effectLst/>
                <a:latin typeface="Arial" pitchFamily="34" charset="0"/>
                <a:cs typeface="Arial" pitchFamily="34" charset="0"/>
              </a:rPr>
              <a:t>Rational Driving based on Safety Regulations</a:t>
            </a:r>
          </a:p>
          <a:p>
            <a:pPr marL="914400" lvl="1" indent="-436563" algn="just">
              <a:lnSpc>
                <a:spcPct val="100000"/>
              </a:lnSpc>
              <a:spcBef>
                <a:spcPct val="0"/>
              </a:spcBef>
              <a:spcAft>
                <a:spcPct val="0"/>
              </a:spcAft>
              <a:buClrTx/>
              <a:buFont typeface="Arial" pitchFamily="34" charset="0"/>
              <a:buChar char="•"/>
              <a:defRPr/>
            </a:pPr>
            <a:r>
              <a:rPr lang="en-US" dirty="0" smtClean="0">
                <a:effectLst/>
                <a:latin typeface="Arial" pitchFamily="34" charset="0"/>
                <a:cs typeface="Arial" pitchFamily="34" charset="0"/>
              </a:rPr>
              <a:t>Applications of Regulations</a:t>
            </a:r>
          </a:p>
          <a:p>
            <a:pPr marL="914400" lvl="1" indent="-436563" algn="just">
              <a:lnSpc>
                <a:spcPct val="100000"/>
              </a:lnSpc>
              <a:spcBef>
                <a:spcPct val="0"/>
              </a:spcBef>
              <a:spcAft>
                <a:spcPct val="0"/>
              </a:spcAft>
              <a:buClrTx/>
              <a:buFont typeface="Arial" pitchFamily="34" charset="0"/>
              <a:buChar char="•"/>
              <a:defRPr/>
            </a:pPr>
            <a:r>
              <a:rPr lang="en-US" dirty="0" smtClean="0">
                <a:effectLst/>
                <a:latin typeface="Arial" pitchFamily="34" charset="0"/>
                <a:cs typeface="Arial" pitchFamily="34" charset="0"/>
              </a:rPr>
              <a:t>Health, Road and Environmental Safety, Services and Logistics</a:t>
            </a:r>
            <a:endParaRPr lang="en-GB" sz="2400" b="1" dirty="0">
              <a:solidFill>
                <a:srgbClr val="FFFF00"/>
              </a:solidFill>
              <a:latin typeface="Arial" pitchFamily="34" charset="0"/>
              <a:cs typeface="Arial" pitchFamily="34" charset="0"/>
            </a:endParaRPr>
          </a:p>
          <a:p>
            <a:pPr eaLnBrk="1" hangingPunct="1">
              <a:lnSpc>
                <a:spcPct val="85000"/>
              </a:lnSpc>
              <a:buClr>
                <a:srgbClr val="FFFF00"/>
              </a:buClr>
              <a:defRPr/>
            </a:pPr>
            <a:endParaRPr lang="en-GB" sz="2400" b="1" dirty="0">
              <a:solidFill>
                <a:srgbClr val="FFFF00"/>
              </a:solidFill>
              <a:latin typeface="Arial" pitchFamily="34" charset="0"/>
              <a:cs typeface="Arial" pitchFamily="34" charset="0"/>
            </a:endParaRPr>
          </a:p>
          <a:p>
            <a:pPr eaLnBrk="1" hangingPunct="1">
              <a:lnSpc>
                <a:spcPct val="85000"/>
              </a:lnSpc>
              <a:buClr>
                <a:srgbClr val="FFFF00"/>
              </a:buClr>
              <a:defRPr/>
            </a:pPr>
            <a:endParaRPr lang="en-GB" sz="2400" b="1" dirty="0">
              <a:solidFill>
                <a:srgbClr val="FFFF00"/>
              </a:solidFill>
              <a:latin typeface="Arial" pitchFamily="34" charset="0"/>
              <a:cs typeface="Arial" pitchFamily="34" charset="0"/>
            </a:endParaRPr>
          </a:p>
          <a:p>
            <a:pPr algn="ctr" eaLnBrk="1" hangingPunct="1">
              <a:lnSpc>
                <a:spcPct val="85000"/>
              </a:lnSpc>
              <a:buClr>
                <a:srgbClr val="FFFF00"/>
              </a:buClr>
              <a:defRPr/>
            </a:pPr>
            <a:endParaRPr lang="en-GB" sz="2400" b="1" dirty="0">
              <a:solidFill>
                <a:srgbClr val="FFFF00"/>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defRPr/>
            </a:pPr>
            <a:r>
              <a:rPr lang="en-US" smtClean="0"/>
              <a:t>(c) IRU Academy 2011</a:t>
            </a: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esentation Template - Academy">
  <a:themeElements>
    <a:clrScheme name="">
      <a:dk1>
        <a:srgbClr val="000000"/>
      </a:dk1>
      <a:lt1>
        <a:srgbClr val="FFFFFF"/>
      </a:lt1>
      <a:dk2>
        <a:srgbClr val="000000"/>
      </a:dk2>
      <a:lt2>
        <a:srgbClr val="808080"/>
      </a:lt2>
      <a:accent1>
        <a:srgbClr val="993366"/>
      </a:accent1>
      <a:accent2>
        <a:srgbClr val="339966"/>
      </a:accent2>
      <a:accent3>
        <a:srgbClr val="FFFFFF"/>
      </a:accent3>
      <a:accent4>
        <a:srgbClr val="000000"/>
      </a:accent4>
      <a:accent5>
        <a:srgbClr val="CAADB8"/>
      </a:accent5>
      <a:accent6>
        <a:srgbClr val="2D8A5C"/>
      </a:accent6>
      <a:hlink>
        <a:srgbClr val="FFCC00"/>
      </a:hlink>
      <a:folHlink>
        <a:srgbClr val="B2B2B2"/>
      </a:folHlink>
    </a:clrScheme>
    <a:fontScheme name="standard 07">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5000"/>
          </a:lnSpc>
          <a:spcBef>
            <a:spcPct val="15000"/>
          </a:spcBef>
          <a:spcAft>
            <a:spcPct val="15000"/>
          </a:spcAft>
          <a:buClr>
            <a:schemeClr val="bg1"/>
          </a:buClr>
          <a:buSzTx/>
          <a:buFontTx/>
          <a:buChar char="•"/>
          <a:tabLst/>
          <a:defRPr kumimoji="0" lang="en-US"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gradFill rotWithShape="1">
          <a:gsLst>
            <a:gs pos="0">
              <a:srgbClr val="CCFFFF"/>
            </a:gs>
            <a:gs pos="100000">
              <a:schemeClr val="bg1"/>
            </a:gs>
          </a:gsLst>
          <a:lin ang="5400000" scaled="1"/>
        </a:gradFill>
        <a:ln w="9525" cap="flat" cmpd="sng" algn="ctr">
          <a:noFill/>
          <a:prstDash val="solid"/>
          <a:round/>
          <a:headEnd type="none" w="med" len="med"/>
          <a:tailEnd type="none" w="med" len="med"/>
        </a:ln>
        <a:effectLst>
          <a:outerShdw dist="35921" dir="2700000" algn="ctr" rotWithShape="0">
            <a:schemeClr val="tx2"/>
          </a:outerShdw>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5000"/>
          </a:lnSpc>
          <a:spcBef>
            <a:spcPct val="15000"/>
          </a:spcBef>
          <a:spcAft>
            <a:spcPct val="15000"/>
          </a:spcAft>
          <a:buClr>
            <a:schemeClr val="bg1"/>
          </a:buClr>
          <a:buSzTx/>
          <a:buFontTx/>
          <a:buChar char="•"/>
          <a:tabLst/>
          <a:defRPr kumimoji="0" lang="en-US" sz="24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standard 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07 8">
        <a:dk1>
          <a:srgbClr val="000000"/>
        </a:dk1>
        <a:lt1>
          <a:srgbClr val="FFFFFF"/>
        </a:lt1>
        <a:dk2>
          <a:srgbClr val="000000"/>
        </a:dk2>
        <a:lt2>
          <a:srgbClr val="808080"/>
        </a:lt2>
        <a:accent1>
          <a:srgbClr val="FFCC00"/>
        </a:accent1>
        <a:accent2>
          <a:srgbClr val="006600"/>
        </a:accent2>
        <a:accent3>
          <a:srgbClr val="FFFFFF"/>
        </a:accent3>
        <a:accent4>
          <a:srgbClr val="000000"/>
        </a:accent4>
        <a:accent5>
          <a:srgbClr val="FFE2AA"/>
        </a:accent5>
        <a:accent6>
          <a:srgbClr val="005C00"/>
        </a:accent6>
        <a:hlink>
          <a:srgbClr val="99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 Academy</Template>
  <TotalTime>5225</TotalTime>
  <Words>1343</Words>
  <Application>Microsoft Office PowerPoint</Application>
  <PresentationFormat>On-screen Show (4:3)</PresentationFormat>
  <Paragraphs>260</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Presentation Template - Academy</vt:lpstr>
      <vt:lpstr>“Smart Driving Solutions for Safer and Greener Road Transport”  </vt:lpstr>
      <vt:lpstr>Road Transport</vt:lpstr>
      <vt:lpstr>EU objectives and policy</vt:lpstr>
      <vt:lpstr>Policies are reaping benefits</vt:lpstr>
      <vt:lpstr>Challenges remain</vt:lpstr>
      <vt:lpstr>State of Play</vt:lpstr>
      <vt:lpstr>State of Play</vt:lpstr>
      <vt:lpstr>Professional Qualification</vt:lpstr>
      <vt:lpstr>European Professional Driver Qualification Framework</vt:lpstr>
      <vt:lpstr>Slide 10</vt:lpstr>
      <vt:lpstr>CPC Driver EU – State of Play </vt:lpstr>
      <vt:lpstr>CPC Driver EU – State of Play </vt:lpstr>
      <vt:lpstr>CPC Driver EU – State of Play </vt:lpstr>
      <vt:lpstr>Slide 14</vt:lpstr>
      <vt:lpstr>The Way Forward</vt:lpstr>
      <vt:lpstr>Focus on Priorities – Road Safety - Main Cause: The Human Factor</vt:lpstr>
      <vt:lpstr>Accident Analysis ETAC –  A Scientific Study</vt:lpstr>
      <vt:lpstr>Raise your driver qualification concerns </vt:lpstr>
      <vt:lpstr>Focus on Priority –  ECO-Driving </vt:lpstr>
      <vt:lpstr>Slide 20</vt:lpstr>
      <vt:lpstr>Impact of Training</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ECO-driving</dc:title>
  <dc:creator>Mlacna</dc:creator>
  <cp:lastModifiedBy>Migration2</cp:lastModifiedBy>
  <cp:revision>503</cp:revision>
  <dcterms:created xsi:type="dcterms:W3CDTF">2013-02-28T07:49:20Z</dcterms:created>
  <dcterms:modified xsi:type="dcterms:W3CDTF">2016-06-06T13:48:54Z</dcterms:modified>
</cp:coreProperties>
</file>