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72640" autoAdjust="0"/>
  </p:normalViewPr>
  <p:slideViewPr>
    <p:cSldViewPr>
      <p:cViewPr varScale="1">
        <p:scale>
          <a:sx n="74" d="100"/>
          <a:sy n="74" d="100"/>
        </p:scale>
        <p:origin x="-1938" y="-90"/>
      </p:cViewPr>
      <p:guideLst>
        <p:guide orient="horz" pos="2205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95554E-66AF-4741-BC20-8D8C53E495D7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CA62B-35BA-46F0-97DA-EB70CB7B3FF6}" type="slidenum">
              <a:rPr lang="de-DE"/>
              <a:pPr/>
              <a:t>1</a:t>
            </a:fld>
            <a:endParaRPr lang="de-DE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2A7A2-0D2C-4F2B-B97D-DF42C7FF07BD}" type="slidenum">
              <a:rPr lang="de-DE"/>
              <a:pPr/>
              <a:t>2</a:t>
            </a:fld>
            <a:endParaRPr lang="de-DE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fr-FR" sz="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9B947-6CC3-4C5D-8761-150213D7AAE4}" type="slidenum">
              <a:rPr lang="de-DE"/>
              <a:pPr/>
              <a:t>3</a:t>
            </a:fld>
            <a:endParaRPr lang="de-DE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E8177-E522-4E4D-A7D9-D100CFE134A4}" type="slidenum">
              <a:rPr lang="de-DE"/>
              <a:pPr/>
              <a:t>4</a:t>
            </a:fld>
            <a:endParaRPr lang="de-DE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27D9F5-4EDD-4D16-9DE7-9699332D7008}" type="slidenum">
              <a:rPr lang="de-DE"/>
              <a:pPr/>
              <a:t>5</a:t>
            </a:fld>
            <a:endParaRPr lang="de-DE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E63F0-2B6A-45F6-8FDC-CEB32553A5F4}" type="slidenum">
              <a:rPr lang="de-DE"/>
              <a:pPr/>
              <a:t>6</a:t>
            </a:fld>
            <a:endParaRPr lang="de-DE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E0B8D-716A-43D5-8CBA-267454567432}" type="slidenum">
              <a:rPr lang="de-DE"/>
              <a:pPr/>
              <a:t>7</a:t>
            </a:fld>
            <a:endParaRPr lang="de-DE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BDO_Logo RGB_ 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6232525"/>
            <a:ext cx="1944688" cy="449263"/>
          </a:xfrm>
          <a:prstGeom prst="rect">
            <a:avLst/>
          </a:prstGeom>
          <a:noFill/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179388" y="6021388"/>
            <a:ext cx="8785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/>
              <a:t>Meyering - Reisen KG </a:t>
            </a:r>
            <a:br>
              <a:rPr lang="de-DE"/>
            </a:br>
            <a:endParaRPr lang="de-DE"/>
          </a:p>
        </p:txBody>
      </p:sp>
      <p:pic>
        <p:nvPicPr>
          <p:cNvPr id="1034" name="Picture 10" descr="Meyering"/>
          <p:cNvPicPr>
            <a:picLocks noChangeAspect="1" noChangeArrowheads="1"/>
          </p:cNvPicPr>
          <p:nvPr userDrawn="1"/>
        </p:nvPicPr>
        <p:blipFill>
          <a:blip r:embed="rId14" cstate="print"/>
          <a:srcRect t="9117" b="17500"/>
          <a:stretch>
            <a:fillRect/>
          </a:stretch>
        </p:blipFill>
        <p:spPr bwMode="auto">
          <a:xfrm>
            <a:off x="6791325" y="6092825"/>
            <a:ext cx="1525588" cy="7921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1785938"/>
            <a:ext cx="9144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3200" b="1"/>
              <a:t>Der Reisebus: </a:t>
            </a:r>
            <a:br>
              <a:rPr lang="de-DE" sz="3200" b="1"/>
            </a:br>
            <a:r>
              <a:rPr lang="de-DE" sz="3200" b="1"/>
              <a:t>„Die umweltfreundliche und sichere Lösung”</a:t>
            </a:r>
          </a:p>
          <a:p>
            <a:pPr algn="ctr"/>
            <a:endParaRPr lang="de-DE" sz="1600"/>
          </a:p>
          <a:p>
            <a:pPr algn="ctr"/>
            <a:r>
              <a:rPr lang="de-DE" sz="1600">
                <a:solidFill>
                  <a:schemeClr val="accent2"/>
                </a:solidFill>
              </a:rPr>
              <a:t>Die Standards festlegen: </a:t>
            </a:r>
          </a:p>
          <a:p>
            <a:pPr algn="ctr"/>
            <a:r>
              <a:rPr lang="de-DE" sz="1600">
                <a:solidFill>
                  <a:schemeClr val="accent2"/>
                </a:solidFill>
              </a:rPr>
              <a:t>Probleme der Omnibusunternehmer und best practice aus der Sicht Deutschlands </a:t>
            </a:r>
          </a:p>
          <a:p>
            <a:pPr algn="ctr"/>
            <a:endParaRPr lang="de-DE" sz="1600" i="1">
              <a:solidFill>
                <a:schemeClr val="accent2"/>
              </a:solidFill>
            </a:endParaRPr>
          </a:p>
          <a:p>
            <a:pPr algn="ctr"/>
            <a:r>
              <a:rPr lang="de-DE" sz="1600" b="1" i="1">
                <a:solidFill>
                  <a:schemeClr val="accent2"/>
                </a:solidFill>
              </a:rPr>
              <a:t>Hermann Meyering, Geschäftsführer, Meyering - Reisen KG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4365625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/>
              <a:t>5. Europäisches Bus- und Reisebusforum</a:t>
            </a:r>
          </a:p>
          <a:p>
            <a:pPr algn="ctr"/>
            <a:r>
              <a:rPr lang="de-DE" sz="1400"/>
              <a:t>Kortrijk, Belgien, 19. Oktober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9388" y="476250"/>
            <a:ext cx="8785225" cy="11874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100000"/>
              </a:spcBef>
            </a:pPr>
            <a:r>
              <a:rPr lang="de-DE" sz="2400" b="1">
                <a:solidFill>
                  <a:schemeClr val="bg1"/>
                </a:solidFill>
              </a:rPr>
              <a:t>Wettbewerbsverhältnisse der Reiseverkehrsmittel </a:t>
            </a:r>
            <a:br>
              <a:rPr lang="de-DE" sz="2400" b="1">
                <a:solidFill>
                  <a:schemeClr val="bg1"/>
                </a:solidFill>
              </a:rPr>
            </a:br>
            <a:r>
              <a:rPr lang="de-DE" sz="2400" b="1">
                <a:solidFill>
                  <a:schemeClr val="bg1"/>
                </a:solidFill>
              </a:rPr>
              <a:t>in Deutschland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9388" y="2159000"/>
            <a:ext cx="8964612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3525" indent="-263525">
              <a:spcBef>
                <a:spcPct val="100000"/>
              </a:spcBef>
              <a:tabLst>
                <a:tab pos="263525" algn="l"/>
              </a:tabLst>
            </a:pPr>
            <a:r>
              <a:rPr lang="de-DE"/>
              <a:t>Die Bustouristik wird im Wettbewerb der Verkehrsmittel nachweislich diskriminiert </a:t>
            </a:r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Luftverkehr ist von der Mineralölsteuer befreit </a:t>
            </a:r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Reisebusse unterliegen vollständig der Mineralölsteuer sowie weiteren Steuern und Abgaben (wie z. B. der so genannten Ökosteuer) für Dieselkraftstoff</a:t>
            </a:r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Internationale Flugreisen sind mehrwertsteuerbefreit </a:t>
            </a:r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Grenzüberschreitende Busreisen unterliegen nach dem Streckenprinzip anteilig der Mehrwertsteuer</a:t>
            </a:r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Subventionierung sekundärer Flughäfen, die von Low Cost Carriern angeflogen werden</a:t>
            </a:r>
            <a:endParaRPr lang="de-DE"/>
          </a:p>
          <a:p>
            <a:pPr marL="811213" lvl="1" indent="-354013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Einfahrverbote in die Städte (Kennzeichnungsverordnung)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785225" cy="11874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100000"/>
              </a:spcBef>
            </a:pPr>
            <a:r>
              <a:rPr lang="de-DE" sz="2400" b="1">
                <a:solidFill>
                  <a:schemeClr val="bg1"/>
                </a:solidFill>
              </a:rPr>
              <a:t>Wettbewerbsverhältnisse der Reiseverkehrsmittel </a:t>
            </a:r>
            <a:br>
              <a:rPr lang="de-DE" sz="2400" b="1">
                <a:solidFill>
                  <a:schemeClr val="bg1"/>
                </a:solidFill>
              </a:rPr>
            </a:br>
            <a:r>
              <a:rPr lang="de-DE" sz="2400" b="1">
                <a:solidFill>
                  <a:schemeClr val="bg1"/>
                </a:solidFill>
              </a:rPr>
              <a:t>in Deutschland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9388" y="1773238"/>
            <a:ext cx="896461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3525" indent="-263525" algn="just">
              <a:spcBef>
                <a:spcPct val="100000"/>
              </a:spcBef>
              <a:tabLst>
                <a:tab pos="1165225" algn="l"/>
              </a:tabLst>
            </a:pPr>
            <a:r>
              <a:rPr lang="de-DE">
                <a:solidFill>
                  <a:srgbClr val="000000"/>
                </a:solidFill>
                <a:cs typeface="Arial" charset="0"/>
              </a:rPr>
              <a:t>Übersicht der Steuerpflicht nach Verkehrsarten</a:t>
            </a:r>
          </a:p>
          <a:p>
            <a:pPr marL="263525" indent="-263525">
              <a:spcBef>
                <a:spcPct val="100000"/>
              </a:spcBef>
              <a:tabLst>
                <a:tab pos="1165225" algn="l"/>
              </a:tabLst>
            </a:pPr>
            <a:r>
              <a:rPr lang="de-DE" b="1"/>
              <a:t>Bus</a:t>
            </a:r>
            <a:r>
              <a:rPr lang="de-DE"/>
              <a:t>	</a:t>
            </a:r>
            <a:r>
              <a:rPr lang="de-DE" sz="1600"/>
              <a:t>Mineralölsteuer 	Benzin: 50,1 ct/L Diesel: 47 ct/L (zzgl. 19% MwSt)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Ökosteuer 	15,4 ct/L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Mehrwertsteuer	19% für Benzin/Diesel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</a:t>
            </a:r>
            <a:r>
              <a:rPr lang="de-DE" sz="1600" b="1" i="1"/>
              <a:t>70% des Kraftstoffpreises sind Steuern 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Mehrwertsteuer Reisepreis 19%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</a:t>
            </a:r>
            <a:endParaRPr lang="de-DE" sz="1600" b="1" i="1"/>
          </a:p>
          <a:p>
            <a:pPr marL="263525" indent="-263525">
              <a:tabLst>
                <a:tab pos="1165225" algn="l"/>
              </a:tabLst>
            </a:pPr>
            <a:r>
              <a:rPr lang="de-DE" b="1"/>
              <a:t>Bahn	</a:t>
            </a:r>
            <a:r>
              <a:rPr lang="de-DE" sz="1600"/>
              <a:t>Mineralölsteuer 	Diesel 47 ct/L</a:t>
            </a:r>
            <a:endParaRPr lang="de-DE" sz="1600" b="1"/>
          </a:p>
          <a:p>
            <a:pPr marL="263525" indent="-263525">
              <a:tabLst>
                <a:tab pos="1165225" algn="l"/>
              </a:tabLst>
            </a:pPr>
            <a:r>
              <a:rPr lang="de-DE" sz="1600" b="1"/>
              <a:t>		</a:t>
            </a:r>
            <a:r>
              <a:rPr lang="de-DE" sz="1600"/>
              <a:t>Ökosteuer	15,4 ct/L</a:t>
            </a:r>
            <a:endParaRPr lang="de-DE" sz="1600" b="1"/>
          </a:p>
          <a:p>
            <a:pPr marL="263525" indent="-263525">
              <a:tabLst>
                <a:tab pos="1165225" algn="l"/>
              </a:tabLst>
            </a:pPr>
            <a:r>
              <a:rPr lang="de-DE" sz="1600" b="1"/>
              <a:t>		</a:t>
            </a:r>
            <a:r>
              <a:rPr lang="de-DE" sz="1600"/>
              <a:t>Stromsteuer	reduzierter Satz – 50% von 100% (1,03 ct/kWh)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Mehrwertsteuer 	reduzierter Satz – 7% von 19% für Diesel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Mehrwertsteuer Reisepreis 19%</a:t>
            </a:r>
          </a:p>
          <a:p>
            <a:pPr marL="263525" indent="-263525">
              <a:tabLst>
                <a:tab pos="1165225" algn="l"/>
              </a:tabLst>
            </a:pPr>
            <a:endParaRPr lang="de-DE" sz="1600" b="1"/>
          </a:p>
          <a:p>
            <a:pPr marL="263525" indent="-263525">
              <a:tabLst>
                <a:tab pos="1165225" algn="l"/>
              </a:tabLst>
            </a:pPr>
            <a:r>
              <a:rPr lang="de-DE" b="1"/>
              <a:t>Flugzeug 	</a:t>
            </a:r>
            <a:r>
              <a:rPr lang="de-DE" sz="1600"/>
              <a:t>Befreit von der Zahlung von der Mineralöl- und Ökosteuer </a:t>
            </a:r>
          </a:p>
          <a:p>
            <a:pPr marL="263525" indent="-263525">
              <a:tabLst>
                <a:tab pos="1165225" algn="l"/>
              </a:tabLst>
            </a:pPr>
            <a:r>
              <a:rPr lang="de-DE" sz="1600"/>
              <a:t>		Befreit von der Mehrwertsteuer für grenzüberschreitende Flüge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785225" cy="11874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100000"/>
              </a:spcBef>
            </a:pPr>
            <a:r>
              <a:rPr lang="de-DE" sz="2400" b="1">
                <a:solidFill>
                  <a:schemeClr val="bg1"/>
                </a:solidFill>
              </a:rPr>
              <a:t>Wettbewerbsverhältnisse der Reiseverkehrsmittel </a:t>
            </a:r>
            <a:br>
              <a:rPr lang="de-DE" sz="2400" b="1">
                <a:solidFill>
                  <a:schemeClr val="bg1"/>
                </a:solidFill>
              </a:rPr>
            </a:br>
            <a:r>
              <a:rPr lang="de-DE" sz="2400" b="1">
                <a:solidFill>
                  <a:schemeClr val="bg1"/>
                </a:solidFill>
              </a:rPr>
              <a:t> in Deutschland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9388" y="1773238"/>
            <a:ext cx="8964612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3525" indent="-263525">
              <a:spcBef>
                <a:spcPct val="100000"/>
              </a:spcBef>
              <a:tabLst>
                <a:tab pos="263525" algn="l"/>
              </a:tabLst>
            </a:pPr>
            <a:r>
              <a:rPr lang="de-DE"/>
              <a:t>Forderungen der deutschen Bustouristik 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Steuerliche Benachteilungen der Bustouristik gegenüber dem Luftverkehr zu beseitigen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Kerosinsteuerbefreiung im Allgemeinen und die Mehrwertsteuerbefreiung im grenzüberschreitenden Flugverkehr sind aufzuheben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Alternativ fordert die Bustouristik eine Mineralölsteuerbefreiung sowie Mehrwertsteuerbefreiung im grenzüberschreitenden Busverkehr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Subventionierungen an Sekundärflughäfen, die u.a. in Form reduzierter Start-, Lande- und Abfertigungsentgelte an Low Cost Carrier weitergereicht werden, zu unterbinden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Die Bundesregierung Deutschland wird als „Eigner und Aufsichtsbehörde“ der Deutschen Bahn AG aufgefordert, Subventionierungen an die Deutsche Bahn AG zu reduzieren und keinesfalls in Form einer Mehrwertsteuerreduktion auszuweiten.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785225" cy="11874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100000"/>
              </a:spcBef>
            </a:pPr>
            <a:r>
              <a:rPr lang="de-DE" sz="2400" b="1">
                <a:solidFill>
                  <a:schemeClr val="bg1"/>
                </a:solidFill>
              </a:rPr>
              <a:t>Hauptproblem im Gelegenheitsverkehr </a:t>
            </a:r>
            <a:br>
              <a:rPr lang="de-DE" sz="2400" b="1">
                <a:solidFill>
                  <a:schemeClr val="bg1"/>
                </a:solidFill>
              </a:rPr>
            </a:br>
            <a:r>
              <a:rPr lang="de-DE" sz="2400" b="1">
                <a:solidFill>
                  <a:schemeClr val="bg1"/>
                </a:solidFill>
              </a:rPr>
              <a:t>EU-Verordnung 561/2006 EG-Sozialvorschriften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79388" y="2162175"/>
            <a:ext cx="8964612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3525" indent="-263525">
              <a:spcBef>
                <a:spcPct val="100000"/>
              </a:spcBef>
              <a:tabLst>
                <a:tab pos="263525" algn="l"/>
              </a:tabLst>
            </a:pPr>
            <a:r>
              <a:rPr lang="de-DE" sz="1600" b="1"/>
              <a:t>EG-Sozialvorschriften - Folgen der neuen Regelung: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Behinderung von Rundfahrten, die maßgeblich zur flächendeckenden Erschließung touristischer Ziele beitragen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Wegfall von notwendiger Flexibilität, die die Omnibusunternehmer benötigen  für die Existenzsicherung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Schlechte Arbeitsbedingungen für viele Fahrer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Sinkende Nachfrage nach Beförderungsleistungen einschließlich Abbau von Arbeitsplätzen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r>
              <a:rPr lang="de-DE" sz="1600"/>
              <a:t>Verlagerung von Beförderungsleistungen auf PKW mit höheren Umweltbelastungen und mehr Unfallopfern</a:t>
            </a:r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endParaRPr lang="de-DE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785225" cy="639763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100000"/>
              </a:spcBef>
            </a:pPr>
            <a:r>
              <a:rPr lang="de-DE" sz="2400" b="1">
                <a:solidFill>
                  <a:schemeClr val="bg1"/>
                </a:solidFill>
              </a:rPr>
              <a:t>Best practice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9388" y="2735263"/>
            <a:ext cx="89646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3525" indent="-263525" algn="ctr">
              <a:spcBef>
                <a:spcPct val="100000"/>
              </a:spcBef>
              <a:tabLst>
                <a:tab pos="263525" algn="l"/>
              </a:tabLst>
            </a:pPr>
            <a:r>
              <a:rPr lang="de-DE" sz="2400" b="1"/>
              <a:t>Erfahrungsbericht aus Sicht des </a:t>
            </a:r>
          </a:p>
          <a:p>
            <a:pPr marL="263525" indent="-263525" algn="ctr">
              <a:spcBef>
                <a:spcPct val="100000"/>
              </a:spcBef>
              <a:tabLst>
                <a:tab pos="263525" algn="l"/>
              </a:tabLst>
            </a:pPr>
            <a:r>
              <a:rPr lang="de-DE" sz="2400" b="1"/>
              <a:t>Unternehmens Meyering-Reisen KG</a:t>
            </a:r>
            <a:endParaRPr lang="de-DE" sz="2400"/>
          </a:p>
          <a:p>
            <a:pPr marL="263525" indent="-263525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8964612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100000"/>
              </a:spcBef>
              <a:tabLst>
                <a:tab pos="263525" algn="l"/>
              </a:tabLst>
            </a:pPr>
            <a:endParaRPr lang="de-DE"/>
          </a:p>
          <a:p>
            <a:pPr marL="342900" indent="-342900" algn="ctr">
              <a:spcBef>
                <a:spcPct val="100000"/>
              </a:spcBef>
              <a:tabLst>
                <a:tab pos="263525" algn="l"/>
              </a:tabLst>
            </a:pPr>
            <a:r>
              <a:rPr lang="de-DE" sz="3200" b="1"/>
              <a:t>Herzlichen Dank für Ihre Aufmerksamkeit!</a:t>
            </a:r>
          </a:p>
          <a:p>
            <a:pPr marL="342900" indent="-342900" algn="ctr">
              <a:spcBef>
                <a:spcPct val="100000"/>
              </a:spcBef>
              <a:tabLst>
                <a:tab pos="263525" algn="l"/>
              </a:tabLst>
            </a:pPr>
            <a:endParaRPr lang="de-DE" sz="3200" b="1"/>
          </a:p>
          <a:p>
            <a:pPr marL="342900" indent="-342900" algn="ctr">
              <a:tabLst>
                <a:tab pos="263525" algn="l"/>
              </a:tabLst>
            </a:pPr>
            <a:r>
              <a:rPr lang="de-DE" sz="1600"/>
              <a:t>Hermann Meyering</a:t>
            </a:r>
          </a:p>
          <a:p>
            <a:pPr marL="342900" indent="-342900" algn="ctr">
              <a:tabLst>
                <a:tab pos="263525" algn="l"/>
              </a:tabLst>
            </a:pPr>
            <a:r>
              <a:rPr lang="nb-NO" sz="1600"/>
              <a:t>Meyering Reisen KG</a:t>
            </a:r>
          </a:p>
          <a:p>
            <a:pPr marL="342900" indent="-342900" algn="ctr">
              <a:tabLst>
                <a:tab pos="263525" algn="l"/>
              </a:tabLst>
            </a:pPr>
            <a:r>
              <a:rPr lang="nb-NO" sz="1600"/>
              <a:t>49808 Lingen, Emsufer 9</a:t>
            </a:r>
          </a:p>
          <a:p>
            <a:pPr marL="342900" indent="-342900" algn="ctr">
              <a:tabLst>
                <a:tab pos="263525" algn="l"/>
              </a:tabLst>
            </a:pPr>
            <a:r>
              <a:rPr lang="nb-NO" sz="1600"/>
              <a:t>Tel. 0591- 804 20 0</a:t>
            </a:r>
          </a:p>
          <a:p>
            <a:pPr marL="342900" indent="-342900" algn="ctr">
              <a:tabLst>
                <a:tab pos="263525" algn="l"/>
              </a:tabLst>
            </a:pPr>
            <a:r>
              <a:rPr lang="nb-NO" sz="1600"/>
              <a:t>Fax  0591- 804 20 14</a:t>
            </a:r>
          </a:p>
          <a:p>
            <a:pPr marL="342900" indent="-342900" algn="ctr">
              <a:tabLst>
                <a:tab pos="263525" algn="l"/>
              </a:tabLst>
            </a:pPr>
            <a:r>
              <a:rPr lang="de-DE" sz="1600"/>
              <a:t>info@meyering.de</a:t>
            </a:r>
          </a:p>
          <a:p>
            <a:pPr marL="342900" indent="-342900">
              <a:spcBef>
                <a:spcPct val="100000"/>
              </a:spcBef>
              <a:buFontTx/>
              <a:buChar char="•"/>
              <a:tabLst>
                <a:tab pos="263525" algn="l"/>
              </a:tabLst>
            </a:pPr>
            <a:endParaRPr lang="de-DE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Standarddesign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Bundesverband deutscher Omnibusfahrer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azubi</dc:creator>
  <cp:lastModifiedBy>Migration2</cp:lastModifiedBy>
  <cp:revision>9</cp:revision>
  <dcterms:created xsi:type="dcterms:W3CDTF">2007-09-25T10:15:32Z</dcterms:created>
  <dcterms:modified xsi:type="dcterms:W3CDTF">2016-06-06T09:48:52Z</dcterms:modified>
</cp:coreProperties>
</file>