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2" r:id="rId2"/>
    <p:sldId id="307" r:id="rId3"/>
    <p:sldId id="308" r:id="rId4"/>
    <p:sldId id="310" r:id="rId5"/>
    <p:sldId id="312" r:id="rId6"/>
    <p:sldId id="313" r:id="rId7"/>
    <p:sldId id="314" r:id="rId8"/>
    <p:sldId id="326" r:id="rId9"/>
    <p:sldId id="315" r:id="rId10"/>
    <p:sldId id="316" r:id="rId11"/>
    <p:sldId id="317" r:id="rId12"/>
    <p:sldId id="321" r:id="rId13"/>
    <p:sldId id="320" r:id="rId14"/>
    <p:sldId id="322" r:id="rId15"/>
    <p:sldId id="323" r:id="rId16"/>
    <p:sldId id="324" r:id="rId17"/>
    <p:sldId id="325" r:id="rId18"/>
  </p:sldIdLst>
  <p:sldSz cx="9144000" cy="6858000" type="screen4x3"/>
  <p:notesSz cx="6858000" cy="9144000"/>
  <p:defaultTextStyle>
    <a:defPPr>
      <a:defRPr lang="nl-NL"/>
    </a:defPPr>
    <a:lvl1pPr algn="l" rtl="0" eaLnBrk="0" fontAlgn="base" hangingPunct="0">
      <a:spcBef>
        <a:spcPct val="0"/>
      </a:spcBef>
      <a:spcAft>
        <a:spcPct val="0"/>
      </a:spcAft>
      <a:defRPr sz="3200" b="1" kern="1200">
        <a:solidFill>
          <a:schemeClr val="bg1"/>
        </a:solidFill>
        <a:latin typeface="Arial" charset="0"/>
        <a:ea typeface="+mn-ea"/>
        <a:cs typeface="+mn-cs"/>
      </a:defRPr>
    </a:lvl1pPr>
    <a:lvl2pPr marL="457200" algn="l" rtl="0" eaLnBrk="0" fontAlgn="base" hangingPunct="0">
      <a:spcBef>
        <a:spcPct val="0"/>
      </a:spcBef>
      <a:spcAft>
        <a:spcPct val="0"/>
      </a:spcAft>
      <a:defRPr sz="3200" b="1" kern="1200">
        <a:solidFill>
          <a:schemeClr val="bg1"/>
        </a:solidFill>
        <a:latin typeface="Arial" charset="0"/>
        <a:ea typeface="+mn-ea"/>
        <a:cs typeface="+mn-cs"/>
      </a:defRPr>
    </a:lvl2pPr>
    <a:lvl3pPr marL="914400" algn="l" rtl="0" eaLnBrk="0" fontAlgn="base" hangingPunct="0">
      <a:spcBef>
        <a:spcPct val="0"/>
      </a:spcBef>
      <a:spcAft>
        <a:spcPct val="0"/>
      </a:spcAft>
      <a:defRPr sz="3200" b="1" kern="1200">
        <a:solidFill>
          <a:schemeClr val="bg1"/>
        </a:solidFill>
        <a:latin typeface="Arial" charset="0"/>
        <a:ea typeface="+mn-ea"/>
        <a:cs typeface="+mn-cs"/>
      </a:defRPr>
    </a:lvl3pPr>
    <a:lvl4pPr marL="1371600" algn="l" rtl="0" eaLnBrk="0" fontAlgn="base" hangingPunct="0">
      <a:spcBef>
        <a:spcPct val="0"/>
      </a:spcBef>
      <a:spcAft>
        <a:spcPct val="0"/>
      </a:spcAft>
      <a:defRPr sz="3200" b="1" kern="1200">
        <a:solidFill>
          <a:schemeClr val="bg1"/>
        </a:solidFill>
        <a:latin typeface="Arial" charset="0"/>
        <a:ea typeface="+mn-ea"/>
        <a:cs typeface="+mn-cs"/>
      </a:defRPr>
    </a:lvl4pPr>
    <a:lvl5pPr marL="1828800" algn="l" rtl="0" eaLnBrk="0" fontAlgn="base" hangingPunct="0">
      <a:spcBef>
        <a:spcPct val="0"/>
      </a:spcBef>
      <a:spcAft>
        <a:spcPct val="0"/>
      </a:spcAft>
      <a:defRPr sz="3200" b="1" kern="1200">
        <a:solidFill>
          <a:schemeClr val="bg1"/>
        </a:solidFill>
        <a:latin typeface="Arial" charset="0"/>
        <a:ea typeface="+mn-ea"/>
        <a:cs typeface="+mn-cs"/>
      </a:defRPr>
    </a:lvl5pPr>
    <a:lvl6pPr marL="2286000" algn="l" defTabSz="914400" rtl="0" eaLnBrk="1" latinLnBrk="0" hangingPunct="1">
      <a:defRPr sz="3200" b="1" kern="1200">
        <a:solidFill>
          <a:schemeClr val="bg1"/>
        </a:solidFill>
        <a:latin typeface="Arial" charset="0"/>
        <a:ea typeface="+mn-ea"/>
        <a:cs typeface="+mn-cs"/>
      </a:defRPr>
    </a:lvl6pPr>
    <a:lvl7pPr marL="2743200" algn="l" defTabSz="914400" rtl="0" eaLnBrk="1" latinLnBrk="0" hangingPunct="1">
      <a:defRPr sz="3200" b="1" kern="1200">
        <a:solidFill>
          <a:schemeClr val="bg1"/>
        </a:solidFill>
        <a:latin typeface="Arial" charset="0"/>
        <a:ea typeface="+mn-ea"/>
        <a:cs typeface="+mn-cs"/>
      </a:defRPr>
    </a:lvl7pPr>
    <a:lvl8pPr marL="3200400" algn="l" defTabSz="914400" rtl="0" eaLnBrk="1" latinLnBrk="0" hangingPunct="1">
      <a:defRPr sz="3200" b="1" kern="1200">
        <a:solidFill>
          <a:schemeClr val="bg1"/>
        </a:solidFill>
        <a:latin typeface="Arial" charset="0"/>
        <a:ea typeface="+mn-ea"/>
        <a:cs typeface="+mn-cs"/>
      </a:defRPr>
    </a:lvl8pPr>
    <a:lvl9pPr marL="3657600" algn="l" defTabSz="914400" rtl="0" eaLnBrk="1" latinLnBrk="0" hangingPunct="1">
      <a:defRPr sz="3200" b="1"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4" autoAdjust="0"/>
  </p:normalViewPr>
  <p:slideViewPr>
    <p:cSldViewPr>
      <p:cViewPr>
        <p:scale>
          <a:sx n="50" d="100"/>
          <a:sy n="50" d="100"/>
        </p:scale>
        <p:origin x="-2100" y="-11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endParaRPr lang="nl-NL"/>
          </a:p>
        </p:txBody>
      </p:sp>
      <p:sp>
        <p:nvSpPr>
          <p:cNvPr id="1361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endParaRPr lang="nl-NL"/>
          </a:p>
        </p:txBody>
      </p:sp>
      <p:sp>
        <p:nvSpPr>
          <p:cNvPr id="1361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endParaRPr lang="nl-NL"/>
          </a:p>
        </p:txBody>
      </p:sp>
      <p:sp>
        <p:nvSpPr>
          <p:cNvPr id="1361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itchFamily="18" charset="0"/>
              </a:defRPr>
            </a:lvl1pPr>
          </a:lstStyle>
          <a:p>
            <a:fld id="{F26D56E1-9383-410A-BF51-F3DC03D93B98}" type="slidenum">
              <a:rPr lang="nl-NL"/>
              <a:pPr/>
              <a:t>‹#›</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endParaRPr lang="en-GB"/>
          </a:p>
        </p:txBody>
      </p:sp>
      <p:sp>
        <p:nvSpPr>
          <p:cNvPr id="153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endParaRPr lang="en-GB"/>
          </a:p>
        </p:txBody>
      </p:sp>
      <p:sp>
        <p:nvSpPr>
          <p:cNvPr id="1536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Klik om de opmaakprofielen van de modeltekst te bewerken</a:t>
            </a:r>
          </a:p>
          <a:p>
            <a:pPr lvl="1"/>
            <a:r>
              <a:rPr lang="en-GB" smtClean="0"/>
              <a:t>Tweede niveau</a:t>
            </a:r>
          </a:p>
          <a:p>
            <a:pPr lvl="2"/>
            <a:r>
              <a:rPr lang="en-GB" smtClean="0"/>
              <a:t>Derde niveau</a:t>
            </a:r>
          </a:p>
          <a:p>
            <a:pPr lvl="3"/>
            <a:r>
              <a:rPr lang="en-GB" smtClean="0"/>
              <a:t>Vierde niveau</a:t>
            </a:r>
          </a:p>
          <a:p>
            <a:pPr lvl="4"/>
            <a:r>
              <a:rPr lang="en-GB" smtClean="0"/>
              <a:t>Vijfde niveau</a:t>
            </a:r>
          </a:p>
        </p:txBody>
      </p:sp>
      <p:sp>
        <p:nvSpPr>
          <p:cNvPr id="153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endParaRPr lang="en-GB"/>
          </a:p>
        </p:txBody>
      </p:sp>
      <p:sp>
        <p:nvSpPr>
          <p:cNvPr id="153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itchFamily="18" charset="0"/>
              </a:defRPr>
            </a:lvl1pPr>
          </a:lstStyle>
          <a:p>
            <a:fld id="{33F0D044-6AF0-4B4B-94D0-57F402467156}"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88B426-1A37-4BFF-AAE2-A8F2B274F0A0}" type="slidenum">
              <a:rPr lang="en-GB"/>
              <a:pPr/>
              <a:t>1</a:t>
            </a:fld>
            <a:endParaRPr lang="en-GB"/>
          </a:p>
        </p:txBody>
      </p:sp>
      <p:sp>
        <p:nvSpPr>
          <p:cNvPr id="154626" name="Rectangle 2"/>
          <p:cNvSpPr>
            <a:spLocks noRo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E506B3-ECF4-4C27-8A35-90A37FEC1A0B}" type="slidenum">
              <a:rPr lang="en-GB"/>
              <a:pPr/>
              <a:t>10</a:t>
            </a:fld>
            <a:endParaRPr lang="en-GB"/>
          </a:p>
        </p:txBody>
      </p:sp>
      <p:sp>
        <p:nvSpPr>
          <p:cNvPr id="171010" name="Rectangle 2"/>
          <p:cNvSpPr>
            <a:spLocks noRo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5DF28-5EB1-480B-8521-94401A31D487}" type="slidenum">
              <a:rPr lang="en-GB"/>
              <a:pPr/>
              <a:t>11</a:t>
            </a:fld>
            <a:endParaRPr lang="en-GB"/>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95D126-4CFA-4366-B55F-14BB803811AA}" type="slidenum">
              <a:rPr lang="en-GB"/>
              <a:pPr/>
              <a:t>13</a:t>
            </a:fld>
            <a:endParaRPr lang="en-GB"/>
          </a:p>
        </p:txBody>
      </p:sp>
      <p:sp>
        <p:nvSpPr>
          <p:cNvPr id="179202" name="Rectangle 2"/>
          <p:cNvSpPr>
            <a:spLocks noRo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5EC71C-E336-4EA1-8A42-6DAC8F831F38}" type="slidenum">
              <a:rPr lang="en-GB"/>
              <a:pPr/>
              <a:t>14</a:t>
            </a:fld>
            <a:endParaRPr lang="en-GB"/>
          </a:p>
        </p:txBody>
      </p:sp>
      <p:sp>
        <p:nvSpPr>
          <p:cNvPr id="186370" name="Rectangle 2"/>
          <p:cNvSpPr>
            <a:spLocks noRo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9C65B-CFAD-4F20-9A40-EF899BF546B9}" type="slidenum">
              <a:rPr lang="en-GB"/>
              <a:pPr/>
              <a:t>15</a:t>
            </a:fld>
            <a:endParaRPr lang="en-GB"/>
          </a:p>
        </p:txBody>
      </p:sp>
      <p:sp>
        <p:nvSpPr>
          <p:cNvPr id="188418" name="Rectangle 2"/>
          <p:cNvSpPr>
            <a:spLocks noRo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0FFCF5-D55E-412F-96D0-544403804A8B}" type="slidenum">
              <a:rPr lang="en-GB"/>
              <a:pPr/>
              <a:t>16</a:t>
            </a:fld>
            <a:endParaRPr lang="en-GB"/>
          </a:p>
        </p:txBody>
      </p:sp>
      <p:sp>
        <p:nvSpPr>
          <p:cNvPr id="190466" name="Rectangle 2"/>
          <p:cNvSpPr>
            <a:spLocks noRo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3667F5-A006-46C2-9DF6-A091F4455C84}" type="slidenum">
              <a:rPr lang="en-GB"/>
              <a:pPr/>
              <a:t>17</a:t>
            </a:fld>
            <a:endParaRPr lang="en-GB"/>
          </a:p>
        </p:txBody>
      </p:sp>
      <p:sp>
        <p:nvSpPr>
          <p:cNvPr id="192514" name="Rectangle 2"/>
          <p:cNvSpPr>
            <a:spLocks noRo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AC305B-C19E-481D-9DFE-B724F6ADFBDF}" type="slidenum">
              <a:rPr lang="en-GB"/>
              <a:pPr/>
              <a:t>2</a:t>
            </a:fld>
            <a:endParaRPr lang="en-GB"/>
          </a:p>
        </p:txBody>
      </p:sp>
      <p:sp>
        <p:nvSpPr>
          <p:cNvPr id="155650" name="Rectangle 2"/>
          <p:cNvSpPr>
            <a:spLocks noRo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443E86-FB6D-40CE-94BC-3D83BDB32466}" type="slidenum">
              <a:rPr lang="en-GB"/>
              <a:pPr/>
              <a:t>3</a:t>
            </a:fld>
            <a:endParaRPr lang="en-GB"/>
          </a:p>
        </p:txBody>
      </p:sp>
      <p:sp>
        <p:nvSpPr>
          <p:cNvPr id="156674" name="Rectangle 2"/>
          <p:cNvSpPr>
            <a:spLocks noRo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B704DA-A9FA-464F-B4AB-3370013300AD}" type="slidenum">
              <a:rPr lang="en-GB"/>
              <a:pPr/>
              <a:t>4</a:t>
            </a:fld>
            <a:endParaRPr lang="en-GB"/>
          </a:p>
        </p:txBody>
      </p:sp>
      <p:sp>
        <p:nvSpPr>
          <p:cNvPr id="157698" name="Rectangle 2"/>
          <p:cNvSpPr>
            <a:spLocks noRo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F316D4-C24C-4711-9C90-63A87585B49F}" type="slidenum">
              <a:rPr lang="en-GB"/>
              <a:pPr/>
              <a:t>5</a:t>
            </a:fld>
            <a:endParaRPr lang="en-GB"/>
          </a:p>
        </p:txBody>
      </p:sp>
      <p:sp>
        <p:nvSpPr>
          <p:cNvPr id="162818" name="Rectangle 2"/>
          <p:cNvSpPr>
            <a:spLocks noRo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4D3F81-CCBD-4437-8531-ADA0E4FC21BF}" type="slidenum">
              <a:rPr lang="en-GB"/>
              <a:pPr/>
              <a:t>6</a:t>
            </a:fld>
            <a:endParaRPr lang="en-GB"/>
          </a:p>
        </p:txBody>
      </p:sp>
      <p:sp>
        <p:nvSpPr>
          <p:cNvPr id="164866" name="Rectangle 2"/>
          <p:cNvSpPr>
            <a:spLocks noRo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A53336-DDA1-4AAA-AC0F-8E86C6F5D626}" type="slidenum">
              <a:rPr lang="en-GB"/>
              <a:pPr/>
              <a:t>7</a:t>
            </a:fld>
            <a:endParaRPr lang="en-GB"/>
          </a:p>
        </p:txBody>
      </p:sp>
      <p:sp>
        <p:nvSpPr>
          <p:cNvPr id="166914" name="Rectangle 2"/>
          <p:cNvSpPr>
            <a:spLocks noRo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E0185A-5B17-4357-AD02-76CCB5D0DE3A}" type="slidenum">
              <a:rPr lang="en-GB"/>
              <a:pPr/>
              <a:t>8</a:t>
            </a:fld>
            <a:endParaRPr lang="en-GB"/>
          </a:p>
        </p:txBody>
      </p:sp>
      <p:sp>
        <p:nvSpPr>
          <p:cNvPr id="195586" name="Rectangle 2"/>
          <p:cNvSpPr>
            <a:spLocks noRo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F9210B-70A0-4CD0-B772-C6F175EC3212}" type="slidenum">
              <a:rPr lang="en-GB"/>
              <a:pPr/>
              <a:t>9</a:t>
            </a:fld>
            <a:endParaRPr lang="en-GB"/>
          </a:p>
        </p:txBody>
      </p:sp>
      <p:sp>
        <p:nvSpPr>
          <p:cNvPr id="168962" name="Rectangle 2"/>
          <p:cNvSpPr>
            <a:spLocks noRo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CH"/>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CH"/>
          </a:p>
        </p:txBody>
      </p:sp>
      <p:sp>
        <p:nvSpPr>
          <p:cNvPr id="4" name="Date Placeholder 3"/>
          <p:cNvSpPr>
            <a:spLocks noGrp="1"/>
          </p:cNvSpPr>
          <p:nvPr>
            <p:ph type="dt" sz="half" idx="10"/>
          </p:nvPr>
        </p:nvSpPr>
        <p:spPr/>
        <p:txBody>
          <a:bodyPr/>
          <a:lstStyle>
            <a:lvl1pPr>
              <a:defRPr/>
            </a:lvl1pPr>
          </a:lstStyle>
          <a:p>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1C6390E9-2CD4-4BE6-A67B-30E8772311CD}" type="slidenum">
              <a:rPr lang="nl-NL"/>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F98658D4-C303-419E-AD7D-7E31D85F9825}" type="slidenum">
              <a:rPr lang="nl-NL"/>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F607DFD7-0B27-4D5C-B280-FB830F8972C0}" type="slidenum">
              <a:rPr lang="nl-NL"/>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1C80A354-5DF6-4CF0-887A-9C26BB799D33}" type="slidenum">
              <a:rPr lang="nl-NL"/>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nl-NL"/>
          </a:p>
        </p:txBody>
      </p:sp>
      <p:sp>
        <p:nvSpPr>
          <p:cNvPr id="5" name="Footer Placeholder 4"/>
          <p:cNvSpPr>
            <a:spLocks noGrp="1"/>
          </p:cNvSpPr>
          <p:nvPr>
            <p:ph type="ftr" sz="quarter" idx="11"/>
          </p:nvPr>
        </p:nvSpPr>
        <p:spPr/>
        <p:txBody>
          <a:bodyPr/>
          <a:lstStyle>
            <a:lvl1pPr>
              <a:defRPr/>
            </a:lvl1pPr>
          </a:lstStyle>
          <a:p>
            <a:endParaRPr lang="nl-NL"/>
          </a:p>
        </p:txBody>
      </p:sp>
      <p:sp>
        <p:nvSpPr>
          <p:cNvPr id="6" name="Slide Number Placeholder 5"/>
          <p:cNvSpPr>
            <a:spLocks noGrp="1"/>
          </p:cNvSpPr>
          <p:nvPr>
            <p:ph type="sldNum" sz="quarter" idx="12"/>
          </p:nvPr>
        </p:nvSpPr>
        <p:spPr/>
        <p:txBody>
          <a:bodyPr/>
          <a:lstStyle>
            <a:lvl1pPr>
              <a:defRPr/>
            </a:lvl1pPr>
          </a:lstStyle>
          <a:p>
            <a:fld id="{19B29D66-D719-41CA-9E4E-C2DE86F0DF94}" type="slidenum">
              <a:rPr lang="nl-NL"/>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Date Placeholder 4"/>
          <p:cNvSpPr>
            <a:spLocks noGrp="1"/>
          </p:cNvSpPr>
          <p:nvPr>
            <p:ph type="dt" sz="half" idx="10"/>
          </p:nvPr>
        </p:nvSpPr>
        <p:spPr/>
        <p:txBody>
          <a:bodyPr/>
          <a:lstStyle>
            <a:lvl1pPr>
              <a:defRPr/>
            </a:lvl1pPr>
          </a:lstStyle>
          <a:p>
            <a:endParaRPr lang="nl-NL"/>
          </a:p>
        </p:txBody>
      </p:sp>
      <p:sp>
        <p:nvSpPr>
          <p:cNvPr id="6" name="Footer Placeholder 5"/>
          <p:cNvSpPr>
            <a:spLocks noGrp="1"/>
          </p:cNvSpPr>
          <p:nvPr>
            <p:ph type="ftr" sz="quarter" idx="11"/>
          </p:nvPr>
        </p:nvSpPr>
        <p:spPr/>
        <p:txBody>
          <a:bodyPr/>
          <a:lstStyle>
            <a:lvl1pPr>
              <a:defRPr/>
            </a:lvl1pPr>
          </a:lstStyle>
          <a:p>
            <a:endParaRPr lang="nl-NL"/>
          </a:p>
        </p:txBody>
      </p:sp>
      <p:sp>
        <p:nvSpPr>
          <p:cNvPr id="7" name="Slide Number Placeholder 6"/>
          <p:cNvSpPr>
            <a:spLocks noGrp="1"/>
          </p:cNvSpPr>
          <p:nvPr>
            <p:ph type="sldNum" sz="quarter" idx="12"/>
          </p:nvPr>
        </p:nvSpPr>
        <p:spPr/>
        <p:txBody>
          <a:bodyPr/>
          <a:lstStyle>
            <a:lvl1pPr>
              <a:defRPr/>
            </a:lvl1pPr>
          </a:lstStyle>
          <a:p>
            <a:fld id="{A9DD3689-CFF2-4ED0-9D3F-07995A301C7D}" type="slidenum">
              <a:rPr lang="nl-NL"/>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Date Placeholder 6"/>
          <p:cNvSpPr>
            <a:spLocks noGrp="1"/>
          </p:cNvSpPr>
          <p:nvPr>
            <p:ph type="dt" sz="half" idx="10"/>
          </p:nvPr>
        </p:nvSpPr>
        <p:spPr/>
        <p:txBody>
          <a:bodyPr/>
          <a:lstStyle>
            <a:lvl1pPr>
              <a:defRPr/>
            </a:lvl1pPr>
          </a:lstStyle>
          <a:p>
            <a:endParaRPr lang="nl-NL"/>
          </a:p>
        </p:txBody>
      </p:sp>
      <p:sp>
        <p:nvSpPr>
          <p:cNvPr id="8" name="Footer Placeholder 7"/>
          <p:cNvSpPr>
            <a:spLocks noGrp="1"/>
          </p:cNvSpPr>
          <p:nvPr>
            <p:ph type="ftr" sz="quarter" idx="11"/>
          </p:nvPr>
        </p:nvSpPr>
        <p:spPr/>
        <p:txBody>
          <a:bodyPr/>
          <a:lstStyle>
            <a:lvl1pPr>
              <a:defRPr/>
            </a:lvl1pPr>
          </a:lstStyle>
          <a:p>
            <a:endParaRPr lang="nl-NL"/>
          </a:p>
        </p:txBody>
      </p:sp>
      <p:sp>
        <p:nvSpPr>
          <p:cNvPr id="9" name="Slide Number Placeholder 8"/>
          <p:cNvSpPr>
            <a:spLocks noGrp="1"/>
          </p:cNvSpPr>
          <p:nvPr>
            <p:ph type="sldNum" sz="quarter" idx="12"/>
          </p:nvPr>
        </p:nvSpPr>
        <p:spPr/>
        <p:txBody>
          <a:bodyPr/>
          <a:lstStyle>
            <a:lvl1pPr>
              <a:defRPr/>
            </a:lvl1pPr>
          </a:lstStyle>
          <a:p>
            <a:fld id="{8A3D6329-D187-4137-95CE-83EDF6CFE953}" type="slidenum">
              <a:rPr lang="nl-NL"/>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Date Placeholder 2"/>
          <p:cNvSpPr>
            <a:spLocks noGrp="1"/>
          </p:cNvSpPr>
          <p:nvPr>
            <p:ph type="dt" sz="half" idx="10"/>
          </p:nvPr>
        </p:nvSpPr>
        <p:spPr/>
        <p:txBody>
          <a:bodyPr/>
          <a:lstStyle>
            <a:lvl1pPr>
              <a:defRPr/>
            </a:lvl1pPr>
          </a:lstStyle>
          <a:p>
            <a:endParaRPr lang="nl-NL"/>
          </a:p>
        </p:txBody>
      </p:sp>
      <p:sp>
        <p:nvSpPr>
          <p:cNvPr id="4" name="Footer Placeholder 3"/>
          <p:cNvSpPr>
            <a:spLocks noGrp="1"/>
          </p:cNvSpPr>
          <p:nvPr>
            <p:ph type="ftr" sz="quarter" idx="11"/>
          </p:nvPr>
        </p:nvSpPr>
        <p:spPr/>
        <p:txBody>
          <a:bodyPr/>
          <a:lstStyle>
            <a:lvl1pPr>
              <a:defRPr/>
            </a:lvl1pPr>
          </a:lstStyle>
          <a:p>
            <a:endParaRPr lang="nl-NL"/>
          </a:p>
        </p:txBody>
      </p:sp>
      <p:sp>
        <p:nvSpPr>
          <p:cNvPr id="5" name="Slide Number Placeholder 4"/>
          <p:cNvSpPr>
            <a:spLocks noGrp="1"/>
          </p:cNvSpPr>
          <p:nvPr>
            <p:ph type="sldNum" sz="quarter" idx="12"/>
          </p:nvPr>
        </p:nvSpPr>
        <p:spPr/>
        <p:txBody>
          <a:bodyPr/>
          <a:lstStyle>
            <a:lvl1pPr>
              <a:defRPr/>
            </a:lvl1pPr>
          </a:lstStyle>
          <a:p>
            <a:fld id="{44AE61D3-65C6-480C-8E1A-E236F99BCC5F}" type="slidenum">
              <a:rPr lang="nl-NL"/>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nl-NL"/>
          </a:p>
        </p:txBody>
      </p:sp>
      <p:sp>
        <p:nvSpPr>
          <p:cNvPr id="3" name="Footer Placeholder 2"/>
          <p:cNvSpPr>
            <a:spLocks noGrp="1"/>
          </p:cNvSpPr>
          <p:nvPr>
            <p:ph type="ftr" sz="quarter" idx="11"/>
          </p:nvPr>
        </p:nvSpPr>
        <p:spPr/>
        <p:txBody>
          <a:bodyPr/>
          <a:lstStyle>
            <a:lvl1pPr>
              <a:defRPr/>
            </a:lvl1pPr>
          </a:lstStyle>
          <a:p>
            <a:endParaRPr lang="nl-NL"/>
          </a:p>
        </p:txBody>
      </p:sp>
      <p:sp>
        <p:nvSpPr>
          <p:cNvPr id="4" name="Slide Number Placeholder 3"/>
          <p:cNvSpPr>
            <a:spLocks noGrp="1"/>
          </p:cNvSpPr>
          <p:nvPr>
            <p:ph type="sldNum" sz="quarter" idx="12"/>
          </p:nvPr>
        </p:nvSpPr>
        <p:spPr/>
        <p:txBody>
          <a:bodyPr/>
          <a:lstStyle>
            <a:lvl1pPr>
              <a:defRPr/>
            </a:lvl1pPr>
          </a:lstStyle>
          <a:p>
            <a:fld id="{488E56BF-882E-4AD5-BBB6-199D2DC041DC}" type="slidenum">
              <a:rPr lang="nl-NL"/>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nl-NL"/>
          </a:p>
        </p:txBody>
      </p:sp>
      <p:sp>
        <p:nvSpPr>
          <p:cNvPr id="6" name="Footer Placeholder 5"/>
          <p:cNvSpPr>
            <a:spLocks noGrp="1"/>
          </p:cNvSpPr>
          <p:nvPr>
            <p:ph type="ftr" sz="quarter" idx="11"/>
          </p:nvPr>
        </p:nvSpPr>
        <p:spPr/>
        <p:txBody>
          <a:bodyPr/>
          <a:lstStyle>
            <a:lvl1pPr>
              <a:defRPr/>
            </a:lvl1pPr>
          </a:lstStyle>
          <a:p>
            <a:endParaRPr lang="nl-NL"/>
          </a:p>
        </p:txBody>
      </p:sp>
      <p:sp>
        <p:nvSpPr>
          <p:cNvPr id="7" name="Slide Number Placeholder 6"/>
          <p:cNvSpPr>
            <a:spLocks noGrp="1"/>
          </p:cNvSpPr>
          <p:nvPr>
            <p:ph type="sldNum" sz="quarter" idx="12"/>
          </p:nvPr>
        </p:nvSpPr>
        <p:spPr/>
        <p:txBody>
          <a:bodyPr/>
          <a:lstStyle>
            <a:lvl1pPr>
              <a:defRPr/>
            </a:lvl1pPr>
          </a:lstStyle>
          <a:p>
            <a:fld id="{2E28F80B-7F8E-4D3D-9847-B572359A93E4}" type="slidenum">
              <a:rPr lang="nl-NL"/>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nl-NL"/>
          </a:p>
        </p:txBody>
      </p:sp>
      <p:sp>
        <p:nvSpPr>
          <p:cNvPr id="6" name="Footer Placeholder 5"/>
          <p:cNvSpPr>
            <a:spLocks noGrp="1"/>
          </p:cNvSpPr>
          <p:nvPr>
            <p:ph type="ftr" sz="quarter" idx="11"/>
          </p:nvPr>
        </p:nvSpPr>
        <p:spPr/>
        <p:txBody>
          <a:bodyPr/>
          <a:lstStyle>
            <a:lvl1pPr>
              <a:defRPr/>
            </a:lvl1pPr>
          </a:lstStyle>
          <a:p>
            <a:endParaRPr lang="nl-NL"/>
          </a:p>
        </p:txBody>
      </p:sp>
      <p:sp>
        <p:nvSpPr>
          <p:cNvPr id="7" name="Slide Number Placeholder 6"/>
          <p:cNvSpPr>
            <a:spLocks noGrp="1"/>
          </p:cNvSpPr>
          <p:nvPr>
            <p:ph type="sldNum" sz="quarter" idx="12"/>
          </p:nvPr>
        </p:nvSpPr>
        <p:spPr/>
        <p:txBody>
          <a:bodyPr/>
          <a:lstStyle>
            <a:lvl1pPr>
              <a:defRPr/>
            </a:lvl1pPr>
          </a:lstStyle>
          <a:p>
            <a:fld id="{5A88896E-CAB2-439C-8592-8FD241F3FEF2}" type="slidenum">
              <a:rPr lang="nl-NL"/>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l-NL" smtClean="0"/>
              <a:t>Klik om het opmaakprofiel van de modeltitel te bewerken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smtClean="0"/>
              <a:t>Klik om het opmaakprofiel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n-lt"/>
              </a:defRPr>
            </a:lvl1pPr>
          </a:lstStyle>
          <a:p>
            <a:endParaRPr lang="nl-N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latin typeface="+mn-lt"/>
              </a:defRPr>
            </a:lvl1pPr>
          </a:lstStyle>
          <a:p>
            <a:endParaRPr lang="nl-N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mn-lt"/>
              </a:defRPr>
            </a:lvl1pPr>
          </a:lstStyle>
          <a:p>
            <a:fld id="{05478BAB-9F9A-4835-ADF7-89FFFA3834E9}" type="slidenum">
              <a:rPr lang="nl-NL"/>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KNV kleur groot-jpg"/>
          <p:cNvPicPr>
            <a:picLocks noChangeAspect="1" noChangeArrowheads="1"/>
          </p:cNvPicPr>
          <p:nvPr/>
        </p:nvPicPr>
        <p:blipFill>
          <a:blip r:embed="rId3" cstate="print"/>
          <a:srcRect/>
          <a:stretch>
            <a:fillRect/>
          </a:stretch>
        </p:blipFill>
        <p:spPr bwMode="auto">
          <a:xfrm>
            <a:off x="1828800" y="381000"/>
            <a:ext cx="5614988" cy="59055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nl-NL" sz="4000">
                <a:latin typeface="Arial" charset="0"/>
              </a:rPr>
              <a:t>Global Quality Charter </a:t>
            </a:r>
            <a:br>
              <a:rPr lang="nl-NL" sz="4000">
                <a:latin typeface="Arial" charset="0"/>
              </a:rPr>
            </a:br>
            <a:r>
              <a:rPr lang="nl-NL" sz="4000">
                <a:latin typeface="Arial" charset="0"/>
              </a:rPr>
              <a:t>&amp; Coach Marque(1)</a:t>
            </a:r>
          </a:p>
        </p:txBody>
      </p:sp>
      <p:sp>
        <p:nvSpPr>
          <p:cNvPr id="169987" name="Rectangle 3"/>
          <p:cNvSpPr>
            <a:spLocks noGrp="1" noChangeArrowheads="1"/>
          </p:cNvSpPr>
          <p:nvPr>
            <p:ph type="body" idx="1"/>
          </p:nvPr>
        </p:nvSpPr>
        <p:spPr/>
        <p:txBody>
          <a:bodyPr/>
          <a:lstStyle/>
          <a:p>
            <a:r>
              <a:rPr lang="en-GB" sz="2800">
                <a:latin typeface="Arial" charset="0"/>
              </a:rPr>
              <a:t>The Dutch Coach Marque has been the starting point for the IRU Global Quality Charter</a:t>
            </a:r>
          </a:p>
          <a:p>
            <a:r>
              <a:rPr lang="en-GB" sz="2800">
                <a:latin typeface="Arial" charset="0"/>
              </a:rPr>
              <a:t>Acceptance by IRU and IRU-members (Great-Britain &amp; Sweden)</a:t>
            </a:r>
          </a:p>
          <a:p>
            <a:r>
              <a:rPr lang="en-GB" sz="2800">
                <a:latin typeface="Arial" charset="0"/>
              </a:rPr>
              <a:t>The Dutch Coach Marque) is based on audits by independent auditors and on performance information from strategic partners.</a:t>
            </a:r>
          </a:p>
          <a:p>
            <a:endParaRPr lang="en-GB" sz="2800">
              <a:latin typeface="Arial" charset="0"/>
            </a:endParaRPr>
          </a:p>
          <a:p>
            <a:pPr>
              <a:buFontTx/>
              <a:buNone/>
            </a:pPr>
            <a:endParaRPr lang="nl-NL" sz="2800"/>
          </a:p>
          <a:p>
            <a:endParaRPr lang="en-GB" sz="2800"/>
          </a:p>
        </p:txBody>
      </p:sp>
      <p:pic>
        <p:nvPicPr>
          <p:cNvPr id="169988"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69989"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nl-NL">
                <a:latin typeface="Arial" charset="0"/>
              </a:rPr>
              <a:t>Global Quality Charter </a:t>
            </a:r>
            <a:br>
              <a:rPr lang="nl-NL">
                <a:latin typeface="Arial" charset="0"/>
              </a:rPr>
            </a:br>
            <a:r>
              <a:rPr lang="nl-NL">
                <a:latin typeface="Arial" charset="0"/>
              </a:rPr>
              <a:t>&amp; Coach Marque (2)</a:t>
            </a:r>
          </a:p>
        </p:txBody>
      </p:sp>
      <p:sp>
        <p:nvSpPr>
          <p:cNvPr id="172035" name="Rectangle 3"/>
          <p:cNvSpPr>
            <a:spLocks noGrp="1" noChangeArrowheads="1"/>
          </p:cNvSpPr>
          <p:nvPr>
            <p:ph type="body" idx="1"/>
          </p:nvPr>
        </p:nvSpPr>
        <p:spPr/>
        <p:txBody>
          <a:bodyPr/>
          <a:lstStyle/>
          <a:p>
            <a:r>
              <a:rPr lang="en-GB">
                <a:latin typeface="Arial" charset="0"/>
              </a:rPr>
              <a:t>The Coach Marque Quality system is 90 % comparable with ISO 9002: 2000.</a:t>
            </a:r>
          </a:p>
          <a:p>
            <a:r>
              <a:rPr lang="en-GB">
                <a:latin typeface="Arial" charset="0"/>
              </a:rPr>
              <a:t>The Coach Marque has grown to 167 recognized companies, with over 2750 coaches (60 % market share)</a:t>
            </a:r>
          </a:p>
          <a:p>
            <a:pPr>
              <a:buFontTx/>
              <a:buNone/>
            </a:pPr>
            <a:endParaRPr lang="nl-NL"/>
          </a:p>
          <a:p>
            <a:endParaRPr lang="en-GB"/>
          </a:p>
        </p:txBody>
      </p:sp>
      <p:pic>
        <p:nvPicPr>
          <p:cNvPr id="172036"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72037"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Rectangle 4"/>
          <p:cNvSpPr>
            <a:spLocks noGrp="1" noChangeArrowheads="1"/>
          </p:cNvSpPr>
          <p:nvPr>
            <p:ph type="title"/>
          </p:nvPr>
        </p:nvSpPr>
        <p:spPr/>
        <p:txBody>
          <a:bodyPr/>
          <a:lstStyle/>
          <a:p>
            <a:r>
              <a:rPr lang="en-GB" sz="4000">
                <a:latin typeface="Arial" charset="0"/>
              </a:rPr>
              <a:t>Ten criteria are used as a basis for the Quality system:</a:t>
            </a:r>
            <a:br>
              <a:rPr lang="en-GB" sz="4000">
                <a:latin typeface="Arial" charset="0"/>
              </a:rPr>
            </a:br>
            <a:endParaRPr lang="en-GB" sz="4000">
              <a:latin typeface="Arial" charset="0"/>
            </a:endParaRPr>
          </a:p>
        </p:txBody>
      </p:sp>
      <p:sp>
        <p:nvSpPr>
          <p:cNvPr id="183301" name="Rectangle 5"/>
          <p:cNvSpPr>
            <a:spLocks noGrp="1" noChangeArrowheads="1"/>
          </p:cNvSpPr>
          <p:nvPr>
            <p:ph type="body" sz="half" idx="1"/>
          </p:nvPr>
        </p:nvSpPr>
        <p:spPr/>
        <p:txBody>
          <a:bodyPr/>
          <a:lstStyle/>
          <a:p>
            <a:pPr>
              <a:lnSpc>
                <a:spcPct val="90000"/>
              </a:lnSpc>
            </a:pPr>
            <a:r>
              <a:rPr lang="en-GB">
                <a:latin typeface="Arial" charset="0"/>
              </a:rPr>
              <a:t>Quality Policy</a:t>
            </a:r>
          </a:p>
          <a:p>
            <a:pPr>
              <a:lnSpc>
                <a:spcPct val="90000"/>
              </a:lnSpc>
            </a:pPr>
            <a:r>
              <a:rPr lang="en-GB">
                <a:latin typeface="Arial" charset="0"/>
              </a:rPr>
              <a:t>Responsibility and authority</a:t>
            </a:r>
          </a:p>
          <a:p>
            <a:pPr>
              <a:lnSpc>
                <a:spcPct val="90000"/>
              </a:lnSpc>
            </a:pPr>
            <a:r>
              <a:rPr lang="en-GB">
                <a:latin typeface="Arial" charset="0"/>
              </a:rPr>
              <a:t>Preparation for transport</a:t>
            </a:r>
          </a:p>
          <a:p>
            <a:pPr>
              <a:lnSpc>
                <a:spcPct val="90000"/>
              </a:lnSpc>
            </a:pPr>
            <a:r>
              <a:rPr lang="en-GB">
                <a:latin typeface="Arial" charset="0"/>
              </a:rPr>
              <a:t>Execution of transport</a:t>
            </a:r>
          </a:p>
          <a:p>
            <a:pPr>
              <a:lnSpc>
                <a:spcPct val="90000"/>
              </a:lnSpc>
            </a:pPr>
            <a:r>
              <a:rPr lang="en-GB">
                <a:latin typeface="Arial" charset="0"/>
              </a:rPr>
              <a:t>Record keeping 	</a:t>
            </a:r>
          </a:p>
          <a:p>
            <a:pPr>
              <a:lnSpc>
                <a:spcPct val="90000"/>
              </a:lnSpc>
            </a:pPr>
            <a:endParaRPr lang="en-GB"/>
          </a:p>
        </p:txBody>
      </p:sp>
      <p:sp>
        <p:nvSpPr>
          <p:cNvPr id="183302" name="Rectangle 6"/>
          <p:cNvSpPr>
            <a:spLocks noGrp="1" noChangeArrowheads="1"/>
          </p:cNvSpPr>
          <p:nvPr>
            <p:ph type="body" sz="half" idx="2"/>
          </p:nvPr>
        </p:nvSpPr>
        <p:spPr/>
        <p:txBody>
          <a:bodyPr/>
          <a:lstStyle/>
          <a:p>
            <a:pPr>
              <a:lnSpc>
                <a:spcPct val="90000"/>
              </a:lnSpc>
            </a:pPr>
            <a:r>
              <a:rPr lang="en-GB">
                <a:latin typeface="Arial" charset="0"/>
              </a:rPr>
              <a:t>Document control</a:t>
            </a:r>
          </a:p>
          <a:p>
            <a:pPr>
              <a:lnSpc>
                <a:spcPct val="90000"/>
              </a:lnSpc>
            </a:pPr>
            <a:r>
              <a:rPr lang="en-GB">
                <a:latin typeface="Arial" charset="0"/>
              </a:rPr>
              <a:t>Measuring devices</a:t>
            </a:r>
          </a:p>
          <a:p>
            <a:pPr>
              <a:lnSpc>
                <a:spcPct val="90000"/>
              </a:lnSpc>
            </a:pPr>
            <a:r>
              <a:rPr lang="en-GB">
                <a:latin typeface="Arial" charset="0"/>
              </a:rPr>
              <a:t>Analysis and improvement</a:t>
            </a:r>
          </a:p>
          <a:p>
            <a:pPr>
              <a:lnSpc>
                <a:spcPct val="90000"/>
              </a:lnSpc>
            </a:pPr>
            <a:r>
              <a:rPr lang="en-GB">
                <a:latin typeface="Arial" charset="0"/>
              </a:rPr>
              <a:t>Training and qualifications</a:t>
            </a:r>
          </a:p>
          <a:p>
            <a:pPr>
              <a:lnSpc>
                <a:spcPct val="90000"/>
              </a:lnSpc>
            </a:pPr>
            <a:r>
              <a:rPr lang="en-GB">
                <a:latin typeface="Arial" charset="0"/>
              </a:rPr>
              <a:t>Handling complaints</a:t>
            </a:r>
          </a:p>
          <a:p>
            <a:pPr>
              <a:lnSpc>
                <a:spcPct val="90000"/>
              </a:lnSpc>
            </a:pP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nl-NL">
                <a:latin typeface="Arial" charset="0"/>
              </a:rPr>
              <a:t>Global Quality Charter </a:t>
            </a:r>
            <a:br>
              <a:rPr lang="nl-NL">
                <a:latin typeface="Arial" charset="0"/>
              </a:rPr>
            </a:br>
            <a:r>
              <a:rPr lang="nl-NL">
                <a:latin typeface="Arial" charset="0"/>
              </a:rPr>
              <a:t>&amp; Coach Marque (4)</a:t>
            </a:r>
          </a:p>
        </p:txBody>
      </p:sp>
      <p:sp>
        <p:nvSpPr>
          <p:cNvPr id="178179" name="Rectangle 3"/>
          <p:cNvSpPr>
            <a:spLocks noGrp="1" noChangeArrowheads="1"/>
          </p:cNvSpPr>
          <p:nvPr>
            <p:ph type="body" idx="1"/>
          </p:nvPr>
        </p:nvSpPr>
        <p:spPr/>
        <p:txBody>
          <a:bodyPr/>
          <a:lstStyle/>
          <a:p>
            <a:r>
              <a:rPr lang="en-GB">
                <a:latin typeface="Arial" charset="0"/>
              </a:rPr>
              <a:t>The latest suggestion by IRU, to combine a new Star Classification System for coaches with demands on the safety and quality policy from the companies, is applauded by SKT.</a:t>
            </a:r>
          </a:p>
          <a:p>
            <a:r>
              <a:rPr lang="en-GB">
                <a:latin typeface="Arial" charset="0"/>
              </a:rPr>
              <a:t>The Global Quality System can be used as a good example and a starting point!</a:t>
            </a:r>
          </a:p>
          <a:p>
            <a:pPr>
              <a:buFontTx/>
              <a:buNone/>
            </a:pPr>
            <a:endParaRPr lang="nl-NL"/>
          </a:p>
          <a:p>
            <a:endParaRPr lang="en-GB"/>
          </a:p>
        </p:txBody>
      </p:sp>
      <p:pic>
        <p:nvPicPr>
          <p:cNvPr id="178180"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78181"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nl-NL" sz="4000">
                <a:latin typeface="Arial" charset="0"/>
              </a:rPr>
              <a:t>Problems with Commission Decision 561(1)</a:t>
            </a:r>
            <a:br>
              <a:rPr lang="nl-NL" sz="4000">
                <a:latin typeface="Arial" charset="0"/>
              </a:rPr>
            </a:br>
            <a:endParaRPr lang="nl-NL" sz="4000">
              <a:latin typeface="Arial" charset="0"/>
            </a:endParaRPr>
          </a:p>
        </p:txBody>
      </p:sp>
      <p:sp>
        <p:nvSpPr>
          <p:cNvPr id="185347" name="Rectangle 3"/>
          <p:cNvSpPr>
            <a:spLocks noGrp="1" noChangeArrowheads="1"/>
          </p:cNvSpPr>
          <p:nvPr>
            <p:ph type="body" idx="1"/>
          </p:nvPr>
        </p:nvSpPr>
        <p:spPr/>
        <p:txBody>
          <a:bodyPr/>
          <a:lstStyle/>
          <a:p>
            <a:r>
              <a:rPr lang="en-GB">
                <a:latin typeface="Arial" charset="0"/>
              </a:rPr>
              <a:t>The Dutch authorities agree with KNV that the abolishment of the 12 days rule is negative for the coach industry. For the time being, they allow coach companies to stick to the old rules on this point, as laid down in Decision 3820/85.</a:t>
            </a:r>
          </a:p>
          <a:p>
            <a:pPr>
              <a:buFontTx/>
              <a:buNone/>
            </a:pPr>
            <a:endParaRPr lang="nl-NL"/>
          </a:p>
          <a:p>
            <a:endParaRPr lang="en-GB"/>
          </a:p>
        </p:txBody>
      </p:sp>
      <p:pic>
        <p:nvPicPr>
          <p:cNvPr id="185348"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85349"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nl-NL" sz="4000">
                <a:latin typeface="Arial" charset="0"/>
              </a:rPr>
              <a:t>Problems with Commission Decision 561 (2)</a:t>
            </a:r>
            <a:r>
              <a:rPr lang="nl-NL">
                <a:latin typeface="Arial" charset="0"/>
              </a:rPr>
              <a:t/>
            </a:r>
            <a:br>
              <a:rPr lang="nl-NL">
                <a:latin typeface="Arial" charset="0"/>
              </a:rPr>
            </a:br>
            <a:endParaRPr lang="nl-NL">
              <a:latin typeface="Arial" charset="0"/>
            </a:endParaRPr>
          </a:p>
        </p:txBody>
      </p:sp>
      <p:sp>
        <p:nvSpPr>
          <p:cNvPr id="187395" name="Rectangle 3"/>
          <p:cNvSpPr>
            <a:spLocks noGrp="1" noChangeArrowheads="1"/>
          </p:cNvSpPr>
          <p:nvPr>
            <p:ph type="body" idx="1"/>
          </p:nvPr>
        </p:nvSpPr>
        <p:spPr/>
        <p:txBody>
          <a:bodyPr/>
          <a:lstStyle/>
          <a:p>
            <a:r>
              <a:rPr lang="en-GB">
                <a:latin typeface="Arial" charset="0"/>
              </a:rPr>
              <a:t>For those coach companies and touroperators that have already adjusted their travelling program to the new rules, this means unfair competition. The have made heavy investments in personnel to meet the new demands, and their competition don’t make these costs…</a:t>
            </a:r>
          </a:p>
          <a:p>
            <a:pPr>
              <a:buFontTx/>
              <a:buNone/>
            </a:pPr>
            <a:endParaRPr lang="nl-NL"/>
          </a:p>
          <a:p>
            <a:endParaRPr lang="en-GB"/>
          </a:p>
        </p:txBody>
      </p:sp>
      <p:pic>
        <p:nvPicPr>
          <p:cNvPr id="187396"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87397"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nl-NL" sz="4000">
                <a:latin typeface="Arial" charset="0"/>
              </a:rPr>
              <a:t>Problems with Commission Decision 561 (3)</a:t>
            </a:r>
            <a:r>
              <a:rPr lang="nl-NL">
                <a:latin typeface="Arial" charset="0"/>
              </a:rPr>
              <a:t/>
            </a:r>
            <a:br>
              <a:rPr lang="nl-NL">
                <a:latin typeface="Arial" charset="0"/>
              </a:rPr>
            </a:br>
            <a:endParaRPr lang="nl-NL">
              <a:latin typeface="Arial" charset="0"/>
            </a:endParaRPr>
          </a:p>
        </p:txBody>
      </p:sp>
      <p:sp>
        <p:nvSpPr>
          <p:cNvPr id="189443" name="Rectangle 3"/>
          <p:cNvSpPr>
            <a:spLocks noGrp="1" noChangeArrowheads="1"/>
          </p:cNvSpPr>
          <p:nvPr>
            <p:ph type="body" idx="1"/>
          </p:nvPr>
        </p:nvSpPr>
        <p:spPr/>
        <p:txBody>
          <a:bodyPr/>
          <a:lstStyle/>
          <a:p>
            <a:r>
              <a:rPr lang="en-GB">
                <a:latin typeface="Arial" charset="0"/>
              </a:rPr>
              <a:t>The introduction of the digital tachograph will make it easier to enforce the obligatory weekly resting period of 45 hours (the 12 days rule only concerns travel abroad…). Until now this subject was ignored by the enforcement agencies.</a:t>
            </a:r>
          </a:p>
          <a:p>
            <a:pPr>
              <a:buFontTx/>
              <a:buNone/>
            </a:pPr>
            <a:endParaRPr lang="nl-NL"/>
          </a:p>
          <a:p>
            <a:endParaRPr lang="en-GB"/>
          </a:p>
        </p:txBody>
      </p:sp>
      <p:pic>
        <p:nvPicPr>
          <p:cNvPr id="189444"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89445"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nl-NL" sz="4000">
                <a:latin typeface="Arial" charset="0"/>
              </a:rPr>
              <a:t>Problems with Commission Decision 561 (4)</a:t>
            </a:r>
            <a:r>
              <a:rPr lang="nl-NL">
                <a:latin typeface="Arial" charset="0"/>
              </a:rPr>
              <a:t/>
            </a:r>
            <a:br>
              <a:rPr lang="nl-NL">
                <a:latin typeface="Arial" charset="0"/>
              </a:rPr>
            </a:br>
            <a:endParaRPr lang="nl-NL">
              <a:latin typeface="Arial" charset="0"/>
            </a:endParaRPr>
          </a:p>
        </p:txBody>
      </p:sp>
      <p:sp>
        <p:nvSpPr>
          <p:cNvPr id="191491" name="Rectangle 3"/>
          <p:cNvSpPr>
            <a:spLocks noGrp="1" noChangeArrowheads="1"/>
          </p:cNvSpPr>
          <p:nvPr>
            <p:ph type="body" idx="1"/>
          </p:nvPr>
        </p:nvSpPr>
        <p:spPr/>
        <p:txBody>
          <a:bodyPr/>
          <a:lstStyle/>
          <a:p>
            <a:r>
              <a:rPr lang="en-GB">
                <a:latin typeface="Arial" charset="0"/>
              </a:rPr>
              <a:t>The possible enforcement of the weekly 45 hours rest would have greater implications for the Coach Industry than the abolishment of the 12 days rule has had. Two separate (optional) resting days would be better.</a:t>
            </a:r>
          </a:p>
          <a:p>
            <a:r>
              <a:rPr lang="en-GB">
                <a:latin typeface="Arial" charset="0"/>
              </a:rPr>
              <a:t>These problems should be solved as soon as possible</a:t>
            </a:r>
          </a:p>
          <a:p>
            <a:pPr>
              <a:buFontTx/>
              <a:buNone/>
            </a:pPr>
            <a:endParaRPr lang="nl-NL"/>
          </a:p>
          <a:p>
            <a:endParaRPr lang="en-GB"/>
          </a:p>
        </p:txBody>
      </p:sp>
      <p:pic>
        <p:nvPicPr>
          <p:cNvPr id="191492"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91493"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nl-NL" sz="4000"/>
              <a:t/>
            </a:r>
            <a:br>
              <a:rPr lang="nl-NL" sz="4000"/>
            </a:br>
            <a:r>
              <a:rPr lang="nl-NL" sz="4000"/>
              <a:t> </a:t>
            </a:r>
            <a:r>
              <a:rPr lang="nl-NL" sz="4000">
                <a:latin typeface="Arial" charset="0"/>
              </a:rPr>
              <a:t>Intervention by Leo Ringelberg</a:t>
            </a:r>
          </a:p>
        </p:txBody>
      </p:sp>
      <p:sp>
        <p:nvSpPr>
          <p:cNvPr id="149507" name="Rectangle 3"/>
          <p:cNvSpPr>
            <a:spLocks noGrp="1" noChangeArrowheads="1"/>
          </p:cNvSpPr>
          <p:nvPr>
            <p:ph type="body" idx="1"/>
          </p:nvPr>
        </p:nvSpPr>
        <p:spPr/>
        <p:txBody>
          <a:bodyPr/>
          <a:lstStyle/>
          <a:p>
            <a:pPr>
              <a:lnSpc>
                <a:spcPct val="90000"/>
              </a:lnSpc>
            </a:pPr>
            <a:r>
              <a:rPr lang="nl-NL">
                <a:latin typeface="Arial" charset="0"/>
              </a:rPr>
              <a:t>Leo Ringelberg is CEO of Leo Ringelberg Touringcars in Hoogvliet (near Rotterdam), a coach company with 21 coaches</a:t>
            </a:r>
          </a:p>
          <a:p>
            <a:pPr>
              <a:lnSpc>
                <a:spcPct val="90000"/>
              </a:lnSpc>
            </a:pPr>
            <a:r>
              <a:rPr lang="nl-NL">
                <a:latin typeface="Arial" charset="0"/>
              </a:rPr>
              <a:t>Leo Ringelberg is a </a:t>
            </a:r>
            <a:r>
              <a:rPr lang="en-GB">
                <a:latin typeface="Arial" charset="0"/>
              </a:rPr>
              <a:t>board member</a:t>
            </a:r>
            <a:r>
              <a:rPr lang="nl-NL">
                <a:latin typeface="Arial" charset="0"/>
              </a:rPr>
              <a:t> of KNV Busvervoer</a:t>
            </a:r>
          </a:p>
          <a:p>
            <a:pPr>
              <a:lnSpc>
                <a:spcPct val="90000"/>
              </a:lnSpc>
            </a:pPr>
            <a:r>
              <a:rPr lang="nl-NL">
                <a:latin typeface="Arial" charset="0"/>
              </a:rPr>
              <a:t>Leo Ringelberg is chairman of the Innovation Comité of KNV Busvervoer</a:t>
            </a:r>
          </a:p>
          <a:p>
            <a:pPr>
              <a:lnSpc>
                <a:spcPct val="90000"/>
              </a:lnSpc>
            </a:pPr>
            <a:endParaRPr lang="nl-NL">
              <a:latin typeface="Arial" charset="0"/>
            </a:endParaRPr>
          </a:p>
        </p:txBody>
      </p:sp>
      <p:pic>
        <p:nvPicPr>
          <p:cNvPr id="149508"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49509" name="Picture 5"/>
          <p:cNvPicPr>
            <a:picLocks noChangeAspect="1" noChangeArrowheads="1"/>
          </p:cNvPicPr>
          <p:nvPr/>
        </p:nvPicPr>
        <p:blipFill>
          <a:blip r:embed="rId4" cstate="print"/>
          <a:srcRect/>
          <a:stretch>
            <a:fillRect/>
          </a:stretch>
        </p:blipFill>
        <p:spPr bwMode="auto">
          <a:xfrm>
            <a:off x="8015288" y="260350"/>
            <a:ext cx="1128712" cy="129063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nl-NL" sz="4000"/>
              <a:t/>
            </a:r>
            <a:br>
              <a:rPr lang="nl-NL" sz="4000"/>
            </a:br>
            <a:r>
              <a:rPr lang="nl-NL" sz="4000">
                <a:latin typeface="Arial" charset="0"/>
              </a:rPr>
              <a:t>Agenda</a:t>
            </a:r>
            <a:r>
              <a:rPr lang="nl-NL" sz="4000"/>
              <a:t/>
            </a:r>
            <a:br>
              <a:rPr lang="nl-NL" sz="4000"/>
            </a:br>
            <a:endParaRPr lang="nl-NL" sz="4000"/>
          </a:p>
        </p:txBody>
      </p:sp>
      <p:sp>
        <p:nvSpPr>
          <p:cNvPr id="150531" name="Rectangle 3"/>
          <p:cNvSpPr>
            <a:spLocks noGrp="1" noChangeArrowheads="1"/>
          </p:cNvSpPr>
          <p:nvPr>
            <p:ph type="body" idx="1"/>
          </p:nvPr>
        </p:nvSpPr>
        <p:spPr/>
        <p:txBody>
          <a:bodyPr/>
          <a:lstStyle/>
          <a:p>
            <a:r>
              <a:rPr lang="nl-NL">
                <a:latin typeface="Arial" charset="0"/>
              </a:rPr>
              <a:t>Introduction to the Dutch coach industry</a:t>
            </a:r>
          </a:p>
          <a:p>
            <a:r>
              <a:rPr lang="nl-NL">
                <a:latin typeface="Arial" charset="0"/>
              </a:rPr>
              <a:t>Low Emission Zones in the Netherlands</a:t>
            </a:r>
          </a:p>
          <a:p>
            <a:r>
              <a:rPr lang="nl-NL">
                <a:latin typeface="Arial" charset="0"/>
              </a:rPr>
              <a:t>Dutch response on passenger rights</a:t>
            </a:r>
          </a:p>
          <a:p>
            <a:r>
              <a:rPr lang="nl-NL">
                <a:latin typeface="Arial" charset="0"/>
              </a:rPr>
              <a:t>Global Quality Charter &amp; Coach Marque</a:t>
            </a:r>
          </a:p>
          <a:p>
            <a:r>
              <a:rPr lang="nl-NL">
                <a:latin typeface="Arial" charset="0"/>
              </a:rPr>
              <a:t>Problems with Commission Decision 561</a:t>
            </a:r>
          </a:p>
          <a:p>
            <a:endParaRPr lang="nl-NL">
              <a:latin typeface="Arial" charset="0"/>
            </a:endParaRPr>
          </a:p>
        </p:txBody>
      </p:sp>
      <p:pic>
        <p:nvPicPr>
          <p:cNvPr id="150532"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50533"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nl-NL" sz="4000"/>
              <a:t/>
            </a:r>
            <a:br>
              <a:rPr lang="nl-NL" sz="4000"/>
            </a:br>
            <a:r>
              <a:rPr lang="nl-NL" sz="4000"/>
              <a:t> </a:t>
            </a:r>
            <a:r>
              <a:rPr lang="nl-NL" sz="4000">
                <a:latin typeface="Arial" charset="0"/>
              </a:rPr>
              <a:t>Introduction to the Dutch </a:t>
            </a:r>
            <a:br>
              <a:rPr lang="nl-NL" sz="4000">
                <a:latin typeface="Arial" charset="0"/>
              </a:rPr>
            </a:br>
            <a:r>
              <a:rPr lang="nl-NL" sz="4000">
                <a:latin typeface="Arial" charset="0"/>
              </a:rPr>
              <a:t>coach industry </a:t>
            </a:r>
          </a:p>
        </p:txBody>
      </p:sp>
      <p:sp>
        <p:nvSpPr>
          <p:cNvPr id="152579" name="Rectangle 3"/>
          <p:cNvSpPr>
            <a:spLocks noGrp="1" noChangeArrowheads="1"/>
          </p:cNvSpPr>
          <p:nvPr>
            <p:ph type="body" idx="1"/>
          </p:nvPr>
        </p:nvSpPr>
        <p:spPr/>
        <p:txBody>
          <a:bodyPr/>
          <a:lstStyle/>
          <a:p>
            <a:endParaRPr lang="nl-NL"/>
          </a:p>
          <a:p>
            <a:r>
              <a:rPr lang="nl-NL">
                <a:latin typeface="Arial" charset="0"/>
              </a:rPr>
              <a:t>550 coach companies with permanent permit</a:t>
            </a:r>
          </a:p>
          <a:p>
            <a:r>
              <a:rPr lang="nl-NL">
                <a:latin typeface="Arial" charset="0"/>
              </a:rPr>
              <a:t>Fleet of approximately 4500 coaches</a:t>
            </a:r>
          </a:p>
          <a:p>
            <a:r>
              <a:rPr lang="nl-NL">
                <a:latin typeface="Arial" charset="0"/>
              </a:rPr>
              <a:t>290 companies are KNV-members</a:t>
            </a:r>
          </a:p>
          <a:p>
            <a:r>
              <a:rPr lang="nl-NL">
                <a:latin typeface="Arial" charset="0"/>
              </a:rPr>
              <a:t>KNV members operate over 3800 coaches (market share 85 %)</a:t>
            </a:r>
          </a:p>
          <a:p>
            <a:pPr>
              <a:buFontTx/>
              <a:buNone/>
            </a:pPr>
            <a:endParaRPr lang="nl-NL"/>
          </a:p>
          <a:p>
            <a:endParaRPr lang="en-GB"/>
          </a:p>
        </p:txBody>
      </p:sp>
      <p:pic>
        <p:nvPicPr>
          <p:cNvPr id="152580"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52581"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nl-NL"/>
              <a:t/>
            </a:r>
            <a:br>
              <a:rPr lang="nl-NL"/>
            </a:br>
            <a:r>
              <a:rPr lang="nl-NL"/>
              <a:t> </a:t>
            </a:r>
            <a:r>
              <a:rPr lang="nl-NL">
                <a:latin typeface="Arial" charset="0"/>
              </a:rPr>
              <a:t>Low Emission Zones in </a:t>
            </a:r>
            <a:br>
              <a:rPr lang="nl-NL">
                <a:latin typeface="Arial" charset="0"/>
              </a:rPr>
            </a:br>
            <a:r>
              <a:rPr lang="nl-NL">
                <a:latin typeface="Arial" charset="0"/>
              </a:rPr>
              <a:t>the Netherlands (1)</a:t>
            </a:r>
          </a:p>
        </p:txBody>
      </p:sp>
      <p:sp>
        <p:nvSpPr>
          <p:cNvPr id="161795" name="Rectangle 3"/>
          <p:cNvSpPr>
            <a:spLocks noGrp="1" noChangeArrowheads="1"/>
          </p:cNvSpPr>
          <p:nvPr>
            <p:ph type="body" idx="1"/>
          </p:nvPr>
        </p:nvSpPr>
        <p:spPr/>
        <p:txBody>
          <a:bodyPr/>
          <a:lstStyle/>
          <a:p>
            <a:pPr>
              <a:lnSpc>
                <a:spcPct val="90000"/>
              </a:lnSpc>
            </a:pPr>
            <a:endParaRPr lang="nl-NL"/>
          </a:p>
          <a:p>
            <a:pPr>
              <a:lnSpc>
                <a:spcPct val="90000"/>
              </a:lnSpc>
            </a:pPr>
            <a:r>
              <a:rPr lang="nl-NL">
                <a:latin typeface="Arial" charset="0"/>
              </a:rPr>
              <a:t>Spring 2006: Covenant between the government, councils of large cities and transportorganizations</a:t>
            </a:r>
          </a:p>
          <a:p>
            <a:pPr>
              <a:lnSpc>
                <a:spcPct val="90000"/>
              </a:lnSpc>
            </a:pPr>
            <a:r>
              <a:rPr lang="nl-NL">
                <a:latin typeface="Arial" charset="0"/>
              </a:rPr>
              <a:t>No more Euro 0 &amp; 1 trucks allowed in the low emission zones</a:t>
            </a:r>
          </a:p>
          <a:p>
            <a:pPr>
              <a:lnSpc>
                <a:spcPct val="90000"/>
              </a:lnSpc>
            </a:pPr>
            <a:r>
              <a:rPr lang="nl-NL">
                <a:latin typeface="Arial" charset="0"/>
              </a:rPr>
              <a:t>Euro 2 &amp; 3 trucks only allowed with soot filter (when available)</a:t>
            </a:r>
          </a:p>
          <a:p>
            <a:pPr>
              <a:lnSpc>
                <a:spcPct val="90000"/>
              </a:lnSpc>
              <a:buFontTx/>
              <a:buNone/>
            </a:pPr>
            <a:endParaRPr lang="nl-NL"/>
          </a:p>
          <a:p>
            <a:pPr>
              <a:lnSpc>
                <a:spcPct val="90000"/>
              </a:lnSpc>
            </a:pPr>
            <a:endParaRPr lang="en-GB"/>
          </a:p>
        </p:txBody>
      </p:sp>
      <p:pic>
        <p:nvPicPr>
          <p:cNvPr id="161796"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61797"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nl-NL" sz="4800"/>
              <a:t/>
            </a:r>
            <a:br>
              <a:rPr lang="nl-NL" sz="4800"/>
            </a:br>
            <a:r>
              <a:rPr lang="nl-NL" sz="4800"/>
              <a:t> </a:t>
            </a:r>
            <a:r>
              <a:rPr lang="nl-NL">
                <a:latin typeface="Arial" charset="0"/>
              </a:rPr>
              <a:t>Low Emission Zones in </a:t>
            </a:r>
            <a:br>
              <a:rPr lang="nl-NL">
                <a:latin typeface="Arial" charset="0"/>
              </a:rPr>
            </a:br>
            <a:r>
              <a:rPr lang="nl-NL">
                <a:latin typeface="Arial" charset="0"/>
              </a:rPr>
              <a:t>the Netherlands (2)</a:t>
            </a:r>
          </a:p>
        </p:txBody>
      </p:sp>
      <p:sp>
        <p:nvSpPr>
          <p:cNvPr id="163843" name="Rectangle 3"/>
          <p:cNvSpPr>
            <a:spLocks noGrp="1" noChangeArrowheads="1"/>
          </p:cNvSpPr>
          <p:nvPr>
            <p:ph type="body" idx="1"/>
          </p:nvPr>
        </p:nvSpPr>
        <p:spPr/>
        <p:txBody>
          <a:bodyPr/>
          <a:lstStyle/>
          <a:p>
            <a:pPr>
              <a:lnSpc>
                <a:spcPct val="90000"/>
              </a:lnSpc>
            </a:pPr>
            <a:endParaRPr lang="nl-NL"/>
          </a:p>
          <a:p>
            <a:pPr>
              <a:lnSpc>
                <a:spcPct val="90000"/>
              </a:lnSpc>
            </a:pPr>
            <a:r>
              <a:rPr lang="nl-NL">
                <a:latin typeface="Arial" charset="0"/>
              </a:rPr>
              <a:t>Spring 2008: Covenant between the government, councils of large cities and KNV Coach (?)</a:t>
            </a:r>
          </a:p>
          <a:p>
            <a:pPr>
              <a:lnSpc>
                <a:spcPct val="90000"/>
              </a:lnSpc>
            </a:pPr>
            <a:r>
              <a:rPr lang="nl-NL">
                <a:latin typeface="Arial" charset="0"/>
              </a:rPr>
              <a:t>No Euro 0 &amp; 1 coaches allowed in the low emission zones (?)</a:t>
            </a:r>
          </a:p>
          <a:p>
            <a:pPr>
              <a:lnSpc>
                <a:spcPct val="90000"/>
              </a:lnSpc>
            </a:pPr>
            <a:r>
              <a:rPr lang="nl-NL">
                <a:latin typeface="Arial" charset="0"/>
              </a:rPr>
              <a:t>Euro 2 &amp; 3 trucks only allowed with soot filter (when available) (?)</a:t>
            </a:r>
          </a:p>
          <a:p>
            <a:pPr>
              <a:lnSpc>
                <a:spcPct val="90000"/>
              </a:lnSpc>
              <a:buFontTx/>
              <a:buNone/>
            </a:pPr>
            <a:endParaRPr lang="nl-NL"/>
          </a:p>
          <a:p>
            <a:pPr>
              <a:lnSpc>
                <a:spcPct val="90000"/>
              </a:lnSpc>
            </a:pPr>
            <a:endParaRPr lang="en-GB"/>
          </a:p>
        </p:txBody>
      </p:sp>
      <p:pic>
        <p:nvPicPr>
          <p:cNvPr id="163844"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63845"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nl-NL" sz="4800"/>
              <a:t/>
            </a:r>
            <a:br>
              <a:rPr lang="nl-NL" sz="4800"/>
            </a:br>
            <a:r>
              <a:rPr lang="nl-NL" sz="4800"/>
              <a:t> </a:t>
            </a:r>
            <a:r>
              <a:rPr lang="nl-NL">
                <a:latin typeface="Arial" charset="0"/>
              </a:rPr>
              <a:t>Low Emission Zones in </a:t>
            </a:r>
            <a:br>
              <a:rPr lang="nl-NL">
                <a:latin typeface="Arial" charset="0"/>
              </a:rPr>
            </a:br>
            <a:r>
              <a:rPr lang="nl-NL">
                <a:latin typeface="Arial" charset="0"/>
              </a:rPr>
              <a:t>the Netherlands (3)</a:t>
            </a:r>
          </a:p>
        </p:txBody>
      </p:sp>
      <p:sp>
        <p:nvSpPr>
          <p:cNvPr id="165891" name="Rectangle 3"/>
          <p:cNvSpPr>
            <a:spLocks noGrp="1" noChangeArrowheads="1"/>
          </p:cNvSpPr>
          <p:nvPr>
            <p:ph type="body" idx="1"/>
          </p:nvPr>
        </p:nvSpPr>
        <p:spPr/>
        <p:txBody>
          <a:bodyPr/>
          <a:lstStyle/>
          <a:p>
            <a:pPr>
              <a:lnSpc>
                <a:spcPct val="90000"/>
              </a:lnSpc>
            </a:pPr>
            <a:endParaRPr lang="nl-NL"/>
          </a:p>
          <a:p>
            <a:pPr>
              <a:lnSpc>
                <a:spcPct val="90000"/>
              </a:lnSpc>
            </a:pPr>
            <a:r>
              <a:rPr lang="nl-NL">
                <a:latin typeface="Arial" charset="0"/>
              </a:rPr>
              <a:t>KNV will negotiate with the participating cities about advantages for cleaner coaches. For example the use of special bus lanes or the creation of additional parking spaces.</a:t>
            </a:r>
          </a:p>
          <a:p>
            <a:pPr>
              <a:lnSpc>
                <a:spcPct val="90000"/>
              </a:lnSpc>
            </a:pPr>
            <a:r>
              <a:rPr lang="nl-NL">
                <a:latin typeface="Arial" charset="0"/>
              </a:rPr>
              <a:t>Same restrictions on entering low emission zones for foreign coaches!</a:t>
            </a:r>
          </a:p>
          <a:p>
            <a:pPr>
              <a:lnSpc>
                <a:spcPct val="90000"/>
              </a:lnSpc>
            </a:pPr>
            <a:endParaRPr lang="nl-NL">
              <a:latin typeface="Arial" charset="0"/>
            </a:endParaRPr>
          </a:p>
          <a:p>
            <a:pPr>
              <a:lnSpc>
                <a:spcPct val="90000"/>
              </a:lnSpc>
              <a:buFontTx/>
              <a:buNone/>
            </a:pPr>
            <a:endParaRPr lang="nl-NL">
              <a:latin typeface="Arial" charset="0"/>
            </a:endParaRPr>
          </a:p>
          <a:p>
            <a:pPr>
              <a:lnSpc>
                <a:spcPct val="90000"/>
              </a:lnSpc>
              <a:buFontTx/>
              <a:buNone/>
            </a:pPr>
            <a:endParaRPr lang="nl-NL"/>
          </a:p>
          <a:p>
            <a:pPr>
              <a:lnSpc>
                <a:spcPct val="90000"/>
              </a:lnSpc>
            </a:pPr>
            <a:endParaRPr lang="en-GB"/>
          </a:p>
        </p:txBody>
      </p:sp>
      <p:pic>
        <p:nvPicPr>
          <p:cNvPr id="165892"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65893"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nl-NL" sz="4800"/>
              <a:t/>
            </a:r>
            <a:br>
              <a:rPr lang="nl-NL" sz="4800"/>
            </a:br>
            <a:r>
              <a:rPr lang="nl-NL" sz="4800"/>
              <a:t> </a:t>
            </a:r>
            <a:r>
              <a:rPr lang="nl-NL">
                <a:latin typeface="Arial" charset="0"/>
              </a:rPr>
              <a:t>Low Emission Zones in </a:t>
            </a:r>
            <a:br>
              <a:rPr lang="nl-NL">
                <a:latin typeface="Arial" charset="0"/>
              </a:rPr>
            </a:br>
            <a:r>
              <a:rPr lang="nl-NL">
                <a:latin typeface="Arial" charset="0"/>
              </a:rPr>
              <a:t>the Netherlands (4)</a:t>
            </a:r>
          </a:p>
        </p:txBody>
      </p:sp>
      <p:sp>
        <p:nvSpPr>
          <p:cNvPr id="194563" name="Rectangle 3"/>
          <p:cNvSpPr>
            <a:spLocks noGrp="1" noChangeArrowheads="1"/>
          </p:cNvSpPr>
          <p:nvPr>
            <p:ph type="body" idx="1"/>
          </p:nvPr>
        </p:nvSpPr>
        <p:spPr/>
        <p:txBody>
          <a:bodyPr/>
          <a:lstStyle/>
          <a:p>
            <a:endParaRPr lang="nl-NL"/>
          </a:p>
          <a:p>
            <a:r>
              <a:rPr lang="nl-NL">
                <a:latin typeface="Arial" charset="0"/>
              </a:rPr>
              <a:t>KNV will inform IRU on the developments</a:t>
            </a:r>
          </a:p>
          <a:p>
            <a:r>
              <a:rPr lang="nl-NL">
                <a:latin typeface="Arial" charset="0"/>
              </a:rPr>
              <a:t>KNV is troubled by the restrictions some important tourist cities place on coaches and the excessive parking charges. </a:t>
            </a:r>
          </a:p>
          <a:p>
            <a:endParaRPr lang="nl-NL">
              <a:latin typeface="Arial" charset="0"/>
            </a:endParaRPr>
          </a:p>
          <a:p>
            <a:pPr>
              <a:buFontTx/>
              <a:buNone/>
            </a:pPr>
            <a:endParaRPr lang="nl-NL">
              <a:latin typeface="Arial" charset="0"/>
            </a:endParaRPr>
          </a:p>
          <a:p>
            <a:pPr>
              <a:buFontTx/>
              <a:buNone/>
            </a:pPr>
            <a:endParaRPr lang="nl-NL"/>
          </a:p>
          <a:p>
            <a:endParaRPr lang="en-GB"/>
          </a:p>
        </p:txBody>
      </p:sp>
      <p:pic>
        <p:nvPicPr>
          <p:cNvPr id="194564"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94565"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nl-NL" sz="4000">
                <a:latin typeface="Arial" charset="0"/>
              </a:rPr>
              <a:t>Dutch response on </a:t>
            </a:r>
            <a:br>
              <a:rPr lang="nl-NL" sz="4000">
                <a:latin typeface="Arial" charset="0"/>
              </a:rPr>
            </a:br>
            <a:r>
              <a:rPr lang="nl-NL" sz="4000">
                <a:latin typeface="Arial" charset="0"/>
              </a:rPr>
              <a:t>passenger rights</a:t>
            </a:r>
          </a:p>
        </p:txBody>
      </p:sp>
      <p:sp>
        <p:nvSpPr>
          <p:cNvPr id="167939" name="Rectangle 3"/>
          <p:cNvSpPr>
            <a:spLocks noGrp="1" noChangeArrowheads="1"/>
          </p:cNvSpPr>
          <p:nvPr>
            <p:ph type="body" idx="1"/>
          </p:nvPr>
        </p:nvSpPr>
        <p:spPr/>
        <p:txBody>
          <a:bodyPr/>
          <a:lstStyle/>
          <a:p>
            <a:pPr>
              <a:lnSpc>
                <a:spcPct val="90000"/>
              </a:lnSpc>
            </a:pPr>
            <a:r>
              <a:rPr lang="nl-NL">
                <a:latin typeface="Arial" charset="0"/>
              </a:rPr>
              <a:t>The EC prepares a Decision on ‘passenger rights’ for the Coach Industry</a:t>
            </a:r>
          </a:p>
          <a:p>
            <a:pPr>
              <a:lnSpc>
                <a:spcPct val="90000"/>
              </a:lnSpc>
            </a:pPr>
            <a:r>
              <a:rPr lang="nl-NL">
                <a:latin typeface="Arial" charset="0"/>
              </a:rPr>
              <a:t>KNV Coach has presented the Dutch response on these plans</a:t>
            </a:r>
          </a:p>
          <a:p>
            <a:pPr>
              <a:lnSpc>
                <a:spcPct val="90000"/>
              </a:lnSpc>
            </a:pPr>
            <a:r>
              <a:rPr lang="nl-NL">
                <a:latin typeface="Arial" charset="0"/>
              </a:rPr>
              <a:t>This response is available at the IRU secretariat</a:t>
            </a:r>
          </a:p>
          <a:p>
            <a:pPr>
              <a:lnSpc>
                <a:spcPct val="90000"/>
              </a:lnSpc>
            </a:pPr>
            <a:r>
              <a:rPr lang="nl-NL">
                <a:latin typeface="Arial" charset="0"/>
              </a:rPr>
              <a:t>Conclusion: no Decision is necessary!</a:t>
            </a:r>
          </a:p>
          <a:p>
            <a:pPr>
              <a:lnSpc>
                <a:spcPct val="90000"/>
              </a:lnSpc>
              <a:buFontTx/>
              <a:buNone/>
            </a:pPr>
            <a:endParaRPr lang="nl-NL"/>
          </a:p>
          <a:p>
            <a:pPr>
              <a:lnSpc>
                <a:spcPct val="90000"/>
              </a:lnSpc>
            </a:pPr>
            <a:endParaRPr lang="en-GB"/>
          </a:p>
        </p:txBody>
      </p:sp>
      <p:pic>
        <p:nvPicPr>
          <p:cNvPr id="167940" name="Picture 4" descr="KNV kleur groot-jpg"/>
          <p:cNvPicPr>
            <a:picLocks noChangeAspect="1" noChangeArrowheads="1"/>
          </p:cNvPicPr>
          <p:nvPr/>
        </p:nvPicPr>
        <p:blipFill>
          <a:blip r:embed="rId3" cstate="print"/>
          <a:srcRect/>
          <a:stretch>
            <a:fillRect/>
          </a:stretch>
        </p:blipFill>
        <p:spPr bwMode="auto">
          <a:xfrm>
            <a:off x="323850" y="260350"/>
            <a:ext cx="912813" cy="960438"/>
          </a:xfrm>
          <a:prstGeom prst="rect">
            <a:avLst/>
          </a:prstGeom>
          <a:noFill/>
        </p:spPr>
      </p:pic>
      <p:pic>
        <p:nvPicPr>
          <p:cNvPr id="167941" name="Picture 5"/>
          <p:cNvPicPr>
            <a:picLocks noChangeAspect="1" noChangeArrowheads="1"/>
          </p:cNvPicPr>
          <p:nvPr/>
        </p:nvPicPr>
        <p:blipFill>
          <a:blip r:embed="rId4" cstate="print"/>
          <a:srcRect/>
          <a:stretch>
            <a:fillRect/>
          </a:stretch>
        </p:blipFill>
        <p:spPr bwMode="auto">
          <a:xfrm>
            <a:off x="7740650" y="260350"/>
            <a:ext cx="1128713" cy="129063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ardontwerp">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32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3200" b="1" i="0" u="none" strike="noStrike" cap="none" normalizeH="0" baseline="0" smtClean="0">
            <a:ln>
              <a:noFill/>
            </a:ln>
            <a:solidFill>
              <a:schemeClr val="bg1"/>
            </a:solidFill>
            <a:effectLst/>
            <a:latin typeface="Arial" charset="0"/>
          </a:defRPr>
        </a:defPPr>
      </a:lstStyle>
    </a:lnDef>
  </a:objectDefaults>
  <a:extraClrSchemeLst>
    <a:extraClrScheme>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1559</TotalTime>
  <Words>687</Words>
  <Application>Microsoft Office PowerPoint</Application>
  <PresentationFormat>On-screen Show (4:3)</PresentationFormat>
  <Paragraphs>90</Paragraphs>
  <Slides>17</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Times New Roman</vt:lpstr>
      <vt:lpstr>Arial</vt:lpstr>
      <vt:lpstr>Standaardontwerp</vt:lpstr>
      <vt:lpstr>Slide 1</vt:lpstr>
      <vt:lpstr>  Intervention by Leo Ringelberg</vt:lpstr>
      <vt:lpstr> Agenda </vt:lpstr>
      <vt:lpstr>  Introduction to the Dutch  coach industry </vt:lpstr>
      <vt:lpstr>  Low Emission Zones in  the Netherlands (1)</vt:lpstr>
      <vt:lpstr>  Low Emission Zones in  the Netherlands (2)</vt:lpstr>
      <vt:lpstr>  Low Emission Zones in  the Netherlands (3)</vt:lpstr>
      <vt:lpstr>  Low Emission Zones in  the Netherlands (4)</vt:lpstr>
      <vt:lpstr>Dutch response on  passenger rights</vt:lpstr>
      <vt:lpstr>Global Quality Charter  &amp; Coach Marque(1)</vt:lpstr>
      <vt:lpstr>Global Quality Charter  &amp; Coach Marque (2)</vt:lpstr>
      <vt:lpstr>Ten criteria are used as a basis for the Quality system: </vt:lpstr>
      <vt:lpstr>Global Quality Charter  &amp; Coach Marque (4)</vt:lpstr>
      <vt:lpstr>Problems with Commission Decision 561(1) </vt:lpstr>
      <vt:lpstr>Problems with Commission Decision 561 (2) </vt:lpstr>
      <vt:lpstr>Problems with Commission Decision 561 (3) </vt:lpstr>
      <vt:lpstr>Problems with Commission Decision 561 (4) </vt:lpstr>
    </vt:vector>
  </TitlesOfParts>
  <Company>Koninklijk Nederlands Vervoer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Geen diatitel</dc:title>
  <dc:creator>msnijdewint</dc:creator>
  <cp:lastModifiedBy>Migration2</cp:lastModifiedBy>
  <cp:revision>89</cp:revision>
  <dcterms:created xsi:type="dcterms:W3CDTF">2004-11-29T11:58:44Z</dcterms:created>
  <dcterms:modified xsi:type="dcterms:W3CDTF">2016-06-06T09:49:25Z</dcterms:modified>
</cp:coreProperties>
</file>