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56" r:id="rId3"/>
    <p:sldId id="359" r:id="rId4"/>
    <p:sldId id="360" r:id="rId5"/>
    <p:sldId id="361" r:id="rId6"/>
    <p:sldId id="362" r:id="rId7"/>
    <p:sldId id="363" r:id="rId8"/>
    <p:sldId id="364" r:id="rId9"/>
  </p:sldIdLst>
  <p:sldSz cx="9144000" cy="6858000" type="screen4x3"/>
  <p:notesSz cx="6669088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53" autoAdjust="0"/>
    <p:restoredTop sz="76179" autoAdjust="0"/>
  </p:normalViewPr>
  <p:slideViewPr>
    <p:cSldViewPr>
      <p:cViewPr varScale="1">
        <p:scale>
          <a:sx n="77" d="100"/>
          <a:sy n="77" d="100"/>
        </p:scale>
        <p:origin x="-1116" y="-102"/>
      </p:cViewPr>
      <p:guideLst>
        <p:guide orient="horz" pos="618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B00BF2-6F8E-4827-87F6-1A414CA09E0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5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4AF0C2D-A70D-4F1B-94A8-AB19B32140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8F572-C4E1-4A4D-BC2D-CEB85729D1F6}" type="slidenum">
              <a:rPr lang="en-US"/>
              <a:pPr/>
              <a:t>1</a:t>
            </a:fld>
            <a:endParaRPr lang="en-U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0C2FF-E7C0-4DC4-AF40-3D6348ECA593}" type="slidenum">
              <a:rPr lang="en-US"/>
              <a:pPr/>
              <a:t>7</a:t>
            </a:fld>
            <a:endParaRPr lang="en-US"/>
          </a:p>
        </p:txBody>
      </p:sp>
      <p:sp>
        <p:nvSpPr>
          <p:cNvPr id="391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636838"/>
            <a:ext cx="6327775" cy="12239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GB"/>
              <a:t>Date</a:t>
            </a:r>
          </a:p>
          <a:p>
            <a:r>
              <a:rPr lang="en-GB"/>
              <a:t>Name</a:t>
            </a:r>
          </a:p>
          <a:p>
            <a:r>
              <a:rPr lang="en-GB"/>
              <a:t>Partner, BLM office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77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5CF561-2006-4930-86E6-A5162F95FDB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5568" name="Text Box 32"/>
          <p:cNvSpPr txBox="1">
            <a:spLocks noChangeArrowheads="1"/>
          </p:cNvSpPr>
          <p:nvPr userDrawn="1"/>
        </p:nvSpPr>
        <p:spPr bwMode="auto">
          <a:xfrm rot="5400000">
            <a:off x="5161757" y="2534443"/>
            <a:ext cx="336550" cy="791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/>
          <a:lstStyle/>
          <a:p>
            <a:pPr>
              <a:spcBef>
                <a:spcPct val="50000"/>
              </a:spcBef>
            </a:pP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b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usiness services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c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onstruction &amp; property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i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nsurance &amp; indemnity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l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eisure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m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edia &amp; technology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p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ublic sector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r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etail </a:t>
            </a:r>
            <a:r>
              <a:rPr lang="en-GB" sz="1100">
                <a:solidFill>
                  <a:schemeClr val="hlink"/>
                </a:solidFill>
                <a:latin typeface="Optima" pitchFamily="34" charset="0"/>
              </a:rPr>
              <a:t>t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ransport</a:t>
            </a:r>
          </a:p>
        </p:txBody>
      </p:sp>
      <p:pic>
        <p:nvPicPr>
          <p:cNvPr id="65569" name="Picture 33" descr="BLM_logo_standar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8600"/>
            <a:ext cx="2468563" cy="436563"/>
          </a:xfrm>
          <a:prstGeom prst="rect">
            <a:avLst/>
          </a:prstGeom>
          <a:noFill/>
        </p:spPr>
      </p:pic>
      <p:sp>
        <p:nvSpPr>
          <p:cNvPr id="65570" name="Rectangle 34"/>
          <p:cNvSpPr>
            <a:spLocks noChangeArrowheads="1"/>
          </p:cNvSpPr>
          <p:nvPr userDrawn="1"/>
        </p:nvSpPr>
        <p:spPr bwMode="gray">
          <a:xfrm>
            <a:off x="1339850" y="1168400"/>
            <a:ext cx="31750" cy="10525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71" name="Rectangle 35"/>
          <p:cNvSpPr>
            <a:spLocks noChangeArrowheads="1"/>
          </p:cNvSpPr>
          <p:nvPr userDrawn="1"/>
        </p:nvSpPr>
        <p:spPr bwMode="gray">
          <a:xfrm>
            <a:off x="458788" y="1931988"/>
            <a:ext cx="8083550" cy="317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65589" name="Group 53"/>
          <p:cNvGrpSpPr>
            <a:grpSpLocks/>
          </p:cNvGrpSpPr>
          <p:nvPr userDrawn="1"/>
        </p:nvGrpSpPr>
        <p:grpSpPr bwMode="auto">
          <a:xfrm>
            <a:off x="1619250" y="4149725"/>
            <a:ext cx="6623050" cy="1993900"/>
            <a:chOff x="1020" y="2614"/>
            <a:chExt cx="4172" cy="1256"/>
          </a:xfrm>
        </p:grpSpPr>
        <p:grpSp>
          <p:nvGrpSpPr>
            <p:cNvPr id="65588" name="Group 52"/>
            <p:cNvGrpSpPr>
              <a:grpSpLocks/>
            </p:cNvGrpSpPr>
            <p:nvPr userDrawn="1"/>
          </p:nvGrpSpPr>
          <p:grpSpPr bwMode="auto">
            <a:xfrm>
              <a:off x="1020" y="3294"/>
              <a:ext cx="4172" cy="576"/>
              <a:chOff x="1008" y="2709"/>
              <a:chExt cx="4172" cy="576"/>
            </a:xfrm>
          </p:grpSpPr>
          <p:pic>
            <p:nvPicPr>
              <p:cNvPr id="65575" name="Picture 39" descr="business services RGB no words_TINY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504" y="270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79" name="Picture 43" descr="media and technology_RGB no words_TINY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08" y="270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81" name="Picture 45" descr="public sector_RGB no words_TINY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55" y="270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82" name="Picture 46" descr="transport_RGB no words_TINY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604" y="2709"/>
                <a:ext cx="576" cy="576"/>
              </a:xfrm>
              <a:prstGeom prst="rect">
                <a:avLst/>
              </a:prstGeom>
              <a:noFill/>
            </p:spPr>
          </p:pic>
        </p:grpSp>
        <p:grpSp>
          <p:nvGrpSpPr>
            <p:cNvPr id="65587" name="Group 51"/>
            <p:cNvGrpSpPr>
              <a:grpSpLocks/>
            </p:cNvGrpSpPr>
            <p:nvPr userDrawn="1"/>
          </p:nvGrpSpPr>
          <p:grpSpPr bwMode="auto">
            <a:xfrm>
              <a:off x="1020" y="2614"/>
              <a:ext cx="4172" cy="576"/>
              <a:chOff x="1008" y="3359"/>
              <a:chExt cx="4172" cy="576"/>
            </a:xfrm>
          </p:grpSpPr>
          <p:pic>
            <p:nvPicPr>
              <p:cNvPr id="65578" name="Picture 42" descr="insurance_RGB no words_TINY"/>
              <p:cNvPicPr>
                <a:picLocks noChangeAspect="1" noChangeArrowheads="1"/>
              </p:cNvPicPr>
              <p:nvPr userDrawn="1"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504" y="335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80" name="Picture 44" descr="property_RGB no words_TINY"/>
              <p:cNvPicPr>
                <a:picLocks noChangeAspect="1" noChangeArrowheads="1"/>
              </p:cNvPicPr>
              <p:nvPr userDrawn="1"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255" y="335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83" name="Picture 47" descr="business services_RGB no words_TINY"/>
              <p:cNvPicPr>
                <a:picLocks noChangeAspect="1" noChangeArrowheads="1"/>
              </p:cNvPicPr>
              <p:nvPr userDrawn="1"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008" y="335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65584" name="Picture 48" descr="leisure_RGB no words_TINY"/>
              <p:cNvPicPr>
                <a:picLocks noChangeAspect="1" noChangeArrowheads="1"/>
              </p:cNvPicPr>
              <p:nvPr userDrawn="1"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4604" y="3359"/>
                <a:ext cx="576" cy="576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CD5A3-466E-451D-967A-7258FB2F51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836613"/>
            <a:ext cx="1806575" cy="5332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836613"/>
            <a:ext cx="5270500" cy="5332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BFAFB-62AD-432F-B397-2A8AA74419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565400"/>
            <a:ext cx="7416800" cy="12239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GB"/>
              <a:t>Date</a:t>
            </a:r>
          </a:p>
          <a:p>
            <a:r>
              <a:rPr lang="en-GB"/>
              <a:t>Name</a:t>
            </a:r>
          </a:p>
          <a:p>
            <a:r>
              <a:rPr lang="en-GB"/>
              <a:t>Partner, BLM office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 rot="5400000">
            <a:off x="4906169" y="2534444"/>
            <a:ext cx="336550" cy="791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/>
          <a:lstStyle/>
          <a:p>
            <a:pPr>
              <a:spcBef>
                <a:spcPct val="50000"/>
              </a:spcBef>
            </a:pP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b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usiness services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c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onstruction &amp; property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i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nsurance &amp; indemnity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l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eisure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m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edia &amp; technology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p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ublic sector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r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etail </a:t>
            </a:r>
            <a:r>
              <a:rPr lang="en-GB" sz="1100">
                <a:solidFill>
                  <a:srgbClr val="CC0000"/>
                </a:solidFill>
                <a:latin typeface="Optima" pitchFamily="34" charset="0"/>
              </a:rPr>
              <a:t>t</a:t>
            </a:r>
            <a:r>
              <a:rPr lang="en-GB" sz="1100">
                <a:solidFill>
                  <a:srgbClr val="003366"/>
                </a:solidFill>
                <a:latin typeface="Optima" pitchFamily="34" charset="0"/>
              </a:rPr>
              <a:t>ransport</a:t>
            </a:r>
          </a:p>
        </p:txBody>
      </p:sp>
      <p:sp>
        <p:nvSpPr>
          <p:cNvPr id="349189" name="Rectangle 5"/>
          <p:cNvSpPr>
            <a:spLocks noChangeArrowheads="1"/>
          </p:cNvSpPr>
          <p:nvPr/>
        </p:nvSpPr>
        <p:spPr bwMode="gray">
          <a:xfrm>
            <a:off x="900113" y="1196975"/>
            <a:ext cx="31750" cy="1052513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6666FF"/>
              </a:solidFill>
            </a:endParaRPr>
          </a:p>
        </p:txBody>
      </p:sp>
      <p:sp>
        <p:nvSpPr>
          <p:cNvPr id="349190" name="Rectangle 6"/>
          <p:cNvSpPr>
            <a:spLocks noChangeArrowheads="1"/>
          </p:cNvSpPr>
          <p:nvPr/>
        </p:nvSpPr>
        <p:spPr bwMode="gray">
          <a:xfrm>
            <a:off x="468313" y="1916113"/>
            <a:ext cx="8083550" cy="3175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6666FF"/>
              </a:solidFill>
            </a:endParaRPr>
          </a:p>
        </p:txBody>
      </p:sp>
      <p:pic>
        <p:nvPicPr>
          <p:cNvPr id="349191" name="Picture 7" descr="BLM logo straight - Solicitors_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333375"/>
            <a:ext cx="3024187" cy="725488"/>
          </a:xfrm>
          <a:prstGeom prst="rect">
            <a:avLst/>
          </a:prstGeom>
          <a:noFill/>
        </p:spPr>
      </p:pic>
      <p:grpSp>
        <p:nvGrpSpPr>
          <p:cNvPr id="349192" name="Group 8"/>
          <p:cNvGrpSpPr>
            <a:grpSpLocks/>
          </p:cNvGrpSpPr>
          <p:nvPr/>
        </p:nvGrpSpPr>
        <p:grpSpPr bwMode="auto">
          <a:xfrm>
            <a:off x="1116013" y="5373688"/>
            <a:ext cx="7488237" cy="941387"/>
            <a:chOff x="703" y="3385"/>
            <a:chExt cx="4717" cy="593"/>
          </a:xfrm>
        </p:grpSpPr>
        <p:pic>
          <p:nvPicPr>
            <p:cNvPr id="349193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3" y="3385"/>
              <a:ext cx="4717" cy="490"/>
            </a:xfrm>
            <a:prstGeom prst="rect">
              <a:avLst/>
            </a:prstGeom>
            <a:noFill/>
          </p:spPr>
        </p:pic>
        <p:pic>
          <p:nvPicPr>
            <p:cNvPr id="349194" name="Picture 10" descr="Picture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3" y="3886"/>
              <a:ext cx="4717" cy="9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4725" y="2060575"/>
            <a:ext cx="3702050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9175" y="2060575"/>
            <a:ext cx="3703638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0159E-7752-4FD8-8520-891A5ECF8E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836613"/>
            <a:ext cx="1889125" cy="5332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836613"/>
            <a:ext cx="5519738" cy="5332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A4FD1-869C-4EDD-93CB-77D2064150A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4225"/>
            <a:ext cx="35226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6663" y="2054225"/>
            <a:ext cx="35226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8C5C1-8E1E-4CC8-B727-2681B93539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5C7C-1832-494F-9D12-7C328D7614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78228-276D-4E47-9938-093F0C880F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19B0-F75A-4CA9-97DB-FBC33F9D93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6F2D3-960F-4814-83AD-1B613AA1BA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703A6-345B-4558-B6DC-C377636E99F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9" name="Rectangle 7"/>
          <p:cNvSpPr>
            <a:spLocks noChangeArrowheads="1"/>
          </p:cNvSpPr>
          <p:nvPr/>
        </p:nvSpPr>
        <p:spPr bwMode="gray">
          <a:xfrm>
            <a:off x="1331913" y="1168400"/>
            <a:ext cx="31750" cy="10525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68313" y="1931988"/>
            <a:ext cx="8083550" cy="317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197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054225"/>
            <a:ext cx="7197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1DE384-C0F0-4588-BEA4-FDF88DC6E58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64527" name="Picture 15" descr="BLM_logo_standar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96000" y="228600"/>
            <a:ext cx="2468563" cy="4365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66"/>
        </a:buClr>
        <a:buSzPct val="55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gray">
          <a:xfrm>
            <a:off x="900113" y="1196975"/>
            <a:ext cx="31750" cy="1052513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gray">
          <a:xfrm>
            <a:off x="468313" y="1916113"/>
            <a:ext cx="8083550" cy="3175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6666FF"/>
              </a:solidFill>
            </a:endParaRP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836613"/>
            <a:ext cx="75612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2060575"/>
            <a:ext cx="75580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pic>
        <p:nvPicPr>
          <p:cNvPr id="348166" name="Picture 6" descr="BLM logo straight no text_L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1863" y="404813"/>
            <a:ext cx="2592387" cy="4635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0000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66"/>
        </a:buClr>
        <a:buSzPct val="90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565400"/>
            <a:ext cx="6400800" cy="1511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Sixth European Bus &amp; Coach Forum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Kortrijk, 16</a:t>
            </a:r>
            <a:r>
              <a:rPr lang="en-US" sz="2400" baseline="30000">
                <a:solidFill>
                  <a:srgbClr val="003366"/>
                </a:solidFill>
              </a:rPr>
              <a:t>th</a:t>
            </a:r>
            <a:r>
              <a:rPr lang="en-US" sz="2400">
                <a:solidFill>
                  <a:srgbClr val="003366"/>
                </a:solidFill>
              </a:rPr>
              <a:t> October 2009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Alistair Kinley</a:t>
            </a:r>
          </a:p>
          <a:p>
            <a:pPr>
              <a:lnSpc>
                <a:spcPct val="80000"/>
              </a:lnSpc>
            </a:pPr>
            <a:r>
              <a:rPr lang="en-US" sz="2400" i="1">
                <a:solidFill>
                  <a:srgbClr val="003366"/>
                </a:solidFill>
              </a:rPr>
              <a:t>Head of Policy, Berrymans Lace Mawer (UK)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Rights of passengers, costs &amp; benefits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Commission proposals – five key areas</a:t>
            </a:r>
          </a:p>
        </p:txBody>
      </p:sp>
      <p:sp>
        <p:nvSpPr>
          <p:cNvPr id="376837" name="Rectangle 5"/>
          <p:cNvSpPr>
            <a:spLocks noChangeArrowheads="1"/>
          </p:cNvSpPr>
          <p:nvPr/>
        </p:nvSpPr>
        <p:spPr bwMode="auto">
          <a:xfrm>
            <a:off x="827088" y="4724400"/>
            <a:ext cx="76342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57400"/>
            <a:ext cx="7558087" cy="4324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b="1"/>
              <a:t>1. Prevention of discrimination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on basis of nationality or residence, regarding prices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on basis of disability or reduced mobility, regarding booking and access</a:t>
            </a:r>
          </a:p>
          <a:p>
            <a:pPr>
              <a:lnSpc>
                <a:spcPct val="90000"/>
              </a:lnSpc>
            </a:pPr>
            <a:r>
              <a:rPr lang="en-GB" sz="2000" b="1"/>
              <a:t>2. Provision of assistance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to the disabled and to those of reduced mobility</a:t>
            </a:r>
          </a:p>
          <a:p>
            <a:pPr>
              <a:lnSpc>
                <a:spcPct val="90000"/>
              </a:lnSpc>
            </a:pPr>
            <a:r>
              <a:rPr lang="en-GB" sz="2000" b="1"/>
              <a:t>3. Provision of adequate information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about delays and associated rights</a:t>
            </a:r>
          </a:p>
          <a:p>
            <a:pPr>
              <a:lnSpc>
                <a:spcPct val="90000"/>
              </a:lnSpc>
            </a:pPr>
            <a:r>
              <a:rPr lang="en-GB" sz="2000" b="1"/>
              <a:t>4. Standardised rules on liability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in the event of death or injury, or damage to luggage</a:t>
            </a:r>
          </a:p>
          <a:p>
            <a:pPr>
              <a:lnSpc>
                <a:spcPct val="90000"/>
              </a:lnSpc>
            </a:pPr>
            <a:r>
              <a:rPr lang="en-GB" sz="2000" b="1"/>
              <a:t>5. Introduction of oversight mechanisms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GB" sz="2000"/>
              <a:t>complaints procedures and a national responsible 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Liability: in principle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974725" y="2060575"/>
            <a:ext cx="2660650" cy="4108450"/>
          </a:xfrm>
        </p:spPr>
        <p:txBody>
          <a:bodyPr/>
          <a:lstStyle/>
          <a:p>
            <a:r>
              <a:rPr lang="en-GB" sz="2000" b="1"/>
              <a:t>Standardised rules on liability</a:t>
            </a:r>
            <a:r>
              <a:rPr lang="en-GB" sz="2000"/>
              <a:t> in the event of death or injury,    or damage to luggage</a:t>
            </a:r>
          </a:p>
          <a:p>
            <a:endParaRPr lang="en-GB" sz="2000"/>
          </a:p>
          <a:p>
            <a:r>
              <a:rPr lang="en-GB" sz="2000"/>
              <a:t>Chapter II    articles 6 - 9</a:t>
            </a:r>
          </a:p>
          <a:p>
            <a:endParaRPr lang="en-GB" sz="2000"/>
          </a:p>
        </p:txBody>
      </p:sp>
      <p:sp>
        <p:nvSpPr>
          <p:cNvPr id="37786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2060575"/>
            <a:ext cx="4897438" cy="4108450"/>
          </a:xfrm>
          <a:solidFill>
            <a:srgbClr val="0000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GB" sz="1600">
                <a:solidFill>
                  <a:schemeClr val="bg1"/>
                </a:solidFill>
              </a:rPr>
              <a:t>Essentially qualified strict liability for operators  – proof of fault is not necessary</a:t>
            </a:r>
          </a:p>
          <a:p>
            <a:pPr>
              <a:buClr>
                <a:schemeClr val="bg1"/>
              </a:buClr>
            </a:pPr>
            <a:r>
              <a:rPr lang="en-GB" sz="1600">
                <a:solidFill>
                  <a:schemeClr val="bg1"/>
                </a:solidFill>
              </a:rPr>
              <a:t>With some complex rules and defences</a:t>
            </a:r>
          </a:p>
          <a:p>
            <a:pPr lvl="1">
              <a:buClr>
                <a:schemeClr val="bg1"/>
              </a:buClr>
              <a:buSzPct val="60000"/>
              <a:buFont typeface="Arial" charset="0"/>
              <a:buChar char="–"/>
            </a:pPr>
            <a:r>
              <a:rPr lang="en-GB" sz="1600">
                <a:solidFill>
                  <a:schemeClr val="bg1"/>
                </a:solidFill>
              </a:rPr>
              <a:t>the operator took due care and attention, and the accident was </a:t>
            </a:r>
            <a:r>
              <a:rPr lang="en-GB" sz="1600" i="1">
                <a:solidFill>
                  <a:schemeClr val="bg1"/>
                </a:solidFill>
              </a:rPr>
              <a:t>‘force majeure’</a:t>
            </a:r>
            <a:r>
              <a:rPr lang="en-GB" sz="1600">
                <a:solidFill>
                  <a:schemeClr val="bg1"/>
                </a:solidFill>
              </a:rPr>
              <a:t> unavoidable [but this will not apply under €220k per passenger]</a:t>
            </a:r>
          </a:p>
          <a:p>
            <a:pPr lvl="1">
              <a:buClr>
                <a:schemeClr val="bg1"/>
              </a:buClr>
              <a:buSzPct val="60000"/>
              <a:buFont typeface="Arial" charset="0"/>
              <a:buChar char="–"/>
            </a:pPr>
            <a:r>
              <a:rPr lang="en-GB" sz="1600">
                <a:solidFill>
                  <a:schemeClr val="bg1"/>
                </a:solidFill>
              </a:rPr>
              <a:t>passenger’s contributory negligence </a:t>
            </a:r>
          </a:p>
          <a:p>
            <a:pPr>
              <a:buClr>
                <a:schemeClr val="bg1"/>
              </a:buClr>
            </a:pPr>
            <a:r>
              <a:rPr lang="en-GB" sz="1600">
                <a:solidFill>
                  <a:schemeClr val="bg1"/>
                </a:solidFill>
              </a:rPr>
              <a:t>Controversial requirement for operators to make interim payments for reasonable needs, within  15 days,  and not less than €21k in case of death [but not if other travel policy exists]</a:t>
            </a:r>
          </a:p>
          <a:p>
            <a:pPr>
              <a:buClr>
                <a:schemeClr val="bg1"/>
              </a:buClr>
            </a:pPr>
            <a:r>
              <a:rPr lang="en-GB" sz="1600">
                <a:solidFill>
                  <a:schemeClr val="bg1"/>
                </a:solidFill>
              </a:rPr>
              <a:t>Strict liability does not mean sole liability, and rights of recourse will still apply</a:t>
            </a:r>
          </a:p>
          <a:p>
            <a:endParaRPr lang="en-GB" sz="1600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endParaRPr lang="en-GB" sz="1600">
              <a:solidFill>
                <a:schemeClr val="bg1"/>
              </a:solidFill>
            </a:endParaRPr>
          </a:p>
          <a:p>
            <a:endParaRPr lang="en-GB" sz="1600">
              <a:solidFill>
                <a:schemeClr val="bg1"/>
              </a:solidFill>
            </a:endParaRPr>
          </a:p>
          <a:p>
            <a:endParaRPr lang="en-GB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Liability: in practice</a:t>
            </a:r>
          </a:p>
        </p:txBody>
      </p:sp>
      <p:sp>
        <p:nvSpPr>
          <p:cNvPr id="379934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complex web of operators, passengers &amp; insurers</a:t>
            </a:r>
          </a:p>
        </p:txBody>
      </p:sp>
      <p:sp>
        <p:nvSpPr>
          <p:cNvPr id="379909" name="Text Box 5"/>
          <p:cNvSpPr txBox="1">
            <a:spLocks noChangeArrowheads="1"/>
          </p:cNvSpPr>
          <p:nvPr/>
        </p:nvSpPr>
        <p:spPr bwMode="auto">
          <a:xfrm>
            <a:off x="3419475" y="3789363"/>
            <a:ext cx="2016125" cy="1014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bus operator </a:t>
            </a:r>
          </a:p>
          <a:p>
            <a:pPr algn="ctr">
              <a:spcBef>
                <a:spcPct val="50000"/>
              </a:spcBef>
            </a:pPr>
            <a:endParaRPr lang="en-GB">
              <a:latin typeface="Arial" charset="0"/>
            </a:endParaRPr>
          </a:p>
        </p:txBody>
      </p:sp>
      <p:sp>
        <p:nvSpPr>
          <p:cNvPr id="379910" name="Text Box 6"/>
          <p:cNvSpPr txBox="1">
            <a:spLocks noChangeArrowheads="1"/>
          </p:cNvSpPr>
          <p:nvPr/>
        </p:nvSpPr>
        <p:spPr bwMode="auto">
          <a:xfrm>
            <a:off x="3419475" y="5013325"/>
            <a:ext cx="201612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passenger</a:t>
            </a:r>
          </a:p>
        </p:txBody>
      </p:sp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3419475" y="2781300"/>
            <a:ext cx="20161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motor insurer</a:t>
            </a:r>
          </a:p>
        </p:txBody>
      </p:sp>
      <p:sp>
        <p:nvSpPr>
          <p:cNvPr id="379913" name="Text Box 9"/>
          <p:cNvSpPr txBox="1">
            <a:spLocks noChangeArrowheads="1"/>
          </p:cNvSpPr>
          <p:nvPr/>
        </p:nvSpPr>
        <p:spPr bwMode="auto">
          <a:xfrm>
            <a:off x="3419475" y="5734050"/>
            <a:ext cx="2016125" cy="466725"/>
          </a:xfrm>
          <a:prstGeom prst="rect">
            <a:avLst/>
          </a:prstGeom>
          <a:solidFill>
            <a:schemeClr val="accent1">
              <a:alpha val="4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travel insurer</a:t>
            </a:r>
          </a:p>
        </p:txBody>
      </p:sp>
      <p:sp>
        <p:nvSpPr>
          <p:cNvPr id="379914" name="Text Box 10"/>
          <p:cNvSpPr txBox="1">
            <a:spLocks noChangeArrowheads="1"/>
          </p:cNvSpPr>
          <p:nvPr/>
        </p:nvSpPr>
        <p:spPr bwMode="auto">
          <a:xfrm>
            <a:off x="6084888" y="3789363"/>
            <a:ext cx="2232025" cy="1014412"/>
          </a:xfrm>
          <a:prstGeom prst="rect">
            <a:avLst/>
          </a:prstGeom>
          <a:solidFill>
            <a:schemeClr val="accent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third party</a:t>
            </a:r>
          </a:p>
          <a:p>
            <a:pPr algn="ctr">
              <a:spcBef>
                <a:spcPct val="50000"/>
              </a:spcBef>
            </a:pPr>
            <a:endParaRPr lang="en-GB">
              <a:latin typeface="Arial" charset="0"/>
            </a:endParaRPr>
          </a:p>
        </p:txBody>
      </p:sp>
      <p:sp>
        <p:nvSpPr>
          <p:cNvPr id="379916" name="Text Box 12"/>
          <p:cNvSpPr txBox="1">
            <a:spLocks noChangeArrowheads="1"/>
          </p:cNvSpPr>
          <p:nvPr/>
        </p:nvSpPr>
        <p:spPr bwMode="auto">
          <a:xfrm>
            <a:off x="6011863" y="2781300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motor insurer</a:t>
            </a:r>
          </a:p>
        </p:txBody>
      </p:sp>
      <p:sp>
        <p:nvSpPr>
          <p:cNvPr id="379917" name="Text Box 13"/>
          <p:cNvSpPr txBox="1">
            <a:spLocks noChangeArrowheads="1"/>
          </p:cNvSpPr>
          <p:nvPr/>
        </p:nvSpPr>
        <p:spPr bwMode="auto">
          <a:xfrm>
            <a:off x="6156325" y="5327650"/>
            <a:ext cx="2232025" cy="119697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national compensation fund?</a:t>
            </a:r>
          </a:p>
        </p:txBody>
      </p:sp>
      <p:sp>
        <p:nvSpPr>
          <p:cNvPr id="379918" name="Oval 14"/>
          <p:cNvSpPr>
            <a:spLocks noChangeArrowheads="1"/>
          </p:cNvSpPr>
          <p:nvPr/>
        </p:nvSpPr>
        <p:spPr bwMode="auto">
          <a:xfrm>
            <a:off x="179388" y="3789363"/>
            <a:ext cx="2654300" cy="1135062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social security</a:t>
            </a:r>
          </a:p>
        </p:txBody>
      </p:sp>
      <p:sp>
        <p:nvSpPr>
          <p:cNvPr id="379921" name="Line 17"/>
          <p:cNvSpPr>
            <a:spLocks noChangeShapeType="1"/>
          </p:cNvSpPr>
          <p:nvPr/>
        </p:nvSpPr>
        <p:spPr bwMode="auto">
          <a:xfrm>
            <a:off x="5435600" y="53006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2" name="Line 18"/>
          <p:cNvSpPr>
            <a:spLocks noChangeShapeType="1"/>
          </p:cNvSpPr>
          <p:nvPr/>
        </p:nvSpPr>
        <p:spPr bwMode="auto">
          <a:xfrm flipV="1">
            <a:off x="5435600" y="4437063"/>
            <a:ext cx="649288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3" name="Line 19"/>
          <p:cNvSpPr>
            <a:spLocks noChangeShapeType="1"/>
          </p:cNvSpPr>
          <p:nvPr/>
        </p:nvSpPr>
        <p:spPr bwMode="auto">
          <a:xfrm flipV="1">
            <a:off x="7164388" y="335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5" name="Line 21"/>
          <p:cNvSpPr>
            <a:spLocks noChangeShapeType="1"/>
          </p:cNvSpPr>
          <p:nvPr/>
        </p:nvSpPr>
        <p:spPr bwMode="auto">
          <a:xfrm>
            <a:off x="5435600" y="29241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6" name="Line 22"/>
          <p:cNvSpPr>
            <a:spLocks noChangeShapeType="1"/>
          </p:cNvSpPr>
          <p:nvPr/>
        </p:nvSpPr>
        <p:spPr bwMode="auto">
          <a:xfrm flipV="1">
            <a:off x="1763713" y="3141663"/>
            <a:ext cx="1584325" cy="5746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7" name="Line 23"/>
          <p:cNvSpPr>
            <a:spLocks noChangeShapeType="1"/>
          </p:cNvSpPr>
          <p:nvPr/>
        </p:nvSpPr>
        <p:spPr bwMode="auto">
          <a:xfrm>
            <a:off x="2916238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29" name="Line 25"/>
          <p:cNvSpPr>
            <a:spLocks noChangeShapeType="1"/>
          </p:cNvSpPr>
          <p:nvPr/>
        </p:nvSpPr>
        <p:spPr bwMode="auto">
          <a:xfrm flipH="1" flipV="1">
            <a:off x="2339975" y="4868863"/>
            <a:ext cx="1008063" cy="3587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0" name="Line 26"/>
          <p:cNvSpPr>
            <a:spLocks noChangeShapeType="1"/>
          </p:cNvSpPr>
          <p:nvPr/>
        </p:nvSpPr>
        <p:spPr bwMode="auto">
          <a:xfrm flipH="1">
            <a:off x="5435600" y="31416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1" name="Line 27"/>
          <p:cNvSpPr>
            <a:spLocks noChangeShapeType="1"/>
          </p:cNvSpPr>
          <p:nvPr/>
        </p:nvSpPr>
        <p:spPr bwMode="auto">
          <a:xfrm>
            <a:off x="5435600" y="42926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2" name="Line 28"/>
          <p:cNvSpPr>
            <a:spLocks noChangeShapeType="1"/>
          </p:cNvSpPr>
          <p:nvPr/>
        </p:nvSpPr>
        <p:spPr bwMode="auto">
          <a:xfrm flipH="1">
            <a:off x="5508625" y="40052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3" name="Line 29"/>
          <p:cNvSpPr>
            <a:spLocks noChangeShapeType="1"/>
          </p:cNvSpPr>
          <p:nvPr/>
        </p:nvSpPr>
        <p:spPr bwMode="auto">
          <a:xfrm flipV="1">
            <a:off x="5435600" y="4797425"/>
            <a:ext cx="865188" cy="11525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5" name="Text Box 31"/>
          <p:cNvSpPr txBox="1">
            <a:spLocks noChangeArrowheads="1"/>
          </p:cNvSpPr>
          <p:nvPr/>
        </p:nvSpPr>
        <p:spPr bwMode="auto">
          <a:xfrm>
            <a:off x="323850" y="5734050"/>
            <a:ext cx="244792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Arial" charset="0"/>
              </a:rPr>
              <a:t>tour operator</a:t>
            </a:r>
          </a:p>
        </p:txBody>
      </p:sp>
      <p:sp>
        <p:nvSpPr>
          <p:cNvPr id="379936" name="Line 32"/>
          <p:cNvSpPr>
            <a:spLocks noChangeShapeType="1"/>
          </p:cNvSpPr>
          <p:nvPr/>
        </p:nvSpPr>
        <p:spPr bwMode="auto">
          <a:xfrm flipH="1">
            <a:off x="2771775" y="5300663"/>
            <a:ext cx="576263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39" name="Line 35"/>
          <p:cNvSpPr>
            <a:spLocks noChangeShapeType="1"/>
          </p:cNvSpPr>
          <p:nvPr/>
        </p:nvSpPr>
        <p:spPr bwMode="auto">
          <a:xfrm flipV="1">
            <a:off x="4356100" y="32845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40" name="Line 36"/>
          <p:cNvSpPr>
            <a:spLocks noChangeShapeType="1"/>
          </p:cNvSpPr>
          <p:nvPr/>
        </p:nvSpPr>
        <p:spPr bwMode="auto">
          <a:xfrm flipV="1">
            <a:off x="4356100" y="47974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41" name="Line 37"/>
          <p:cNvSpPr>
            <a:spLocks noChangeShapeType="1"/>
          </p:cNvSpPr>
          <p:nvPr/>
        </p:nvSpPr>
        <p:spPr bwMode="auto">
          <a:xfrm>
            <a:off x="4356100" y="55181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  <p:sp>
        <p:nvSpPr>
          <p:cNvPr id="379942" name="Line 38"/>
          <p:cNvSpPr>
            <a:spLocks noChangeShapeType="1"/>
          </p:cNvSpPr>
          <p:nvPr/>
        </p:nvSpPr>
        <p:spPr bwMode="auto">
          <a:xfrm flipH="1">
            <a:off x="2771775" y="60928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971550" y="2060575"/>
            <a:ext cx="45370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Liability: costs and benefits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/>
              <a:t>There are no accurate figures. Period.</a:t>
            </a:r>
          </a:p>
          <a:p>
            <a:endParaRPr lang="en-GB" sz="1800"/>
          </a:p>
          <a:p>
            <a:r>
              <a:rPr lang="en-GB" sz="1800"/>
              <a:t>“Since </a:t>
            </a:r>
            <a:r>
              <a:rPr lang="en-GB" sz="1800" b="1"/>
              <a:t>no reliable records of the number of victims</a:t>
            </a:r>
            <a:r>
              <a:rPr lang="en-GB" sz="1800"/>
              <a:t> relying on the application of foreign law exist, </a:t>
            </a:r>
            <a:r>
              <a:rPr lang="en-GB" sz="1800" b="1"/>
              <a:t>there are only estimates ranging from 1% to 7.5% of all road traffic accident victims</a:t>
            </a:r>
            <a:r>
              <a:rPr lang="en-GB" sz="1800"/>
              <a:t> … a certain percentage of visiting victims will be cross border workers or commuters [who are] often protected under labour laws, special insurance schemes and/or their contract with their employer. Furthermore many visiting parties travel with tour operators and are covered by additional insurance products …”</a:t>
            </a:r>
          </a:p>
          <a:p>
            <a:pPr>
              <a:buFont typeface="Wingdings" pitchFamily="2" charset="2"/>
              <a:buNone/>
            </a:pPr>
            <a:endParaRPr lang="en-GB" sz="1800"/>
          </a:p>
          <a:p>
            <a:pPr algn="r">
              <a:spcBef>
                <a:spcPct val="0"/>
              </a:spcBef>
              <a:buFont typeface="Wingdings" pitchFamily="2" charset="2"/>
              <a:buNone/>
            </a:pPr>
            <a:r>
              <a:rPr lang="en-GB" sz="1400"/>
              <a:t>Commission consultation paper March 2009</a:t>
            </a:r>
          </a:p>
          <a:p>
            <a:pPr algn="r">
              <a:spcBef>
                <a:spcPct val="0"/>
              </a:spcBef>
              <a:buFont typeface="Wingdings" pitchFamily="2" charset="2"/>
              <a:buNone/>
            </a:pPr>
            <a:r>
              <a:rPr lang="en-GB" sz="1400"/>
              <a:t>Compensation of cross border road traffic accidents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Conclusions?</a:t>
            </a:r>
          </a:p>
        </p:txBody>
      </p:sp>
      <p:sp>
        <p:nvSpPr>
          <p:cNvPr id="38298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5" y="2060575"/>
            <a:ext cx="3702050" cy="424815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GB" sz="1800"/>
              <a:t>There appears as yet to be no firm evidence base on which to cost or model the proposals</a:t>
            </a:r>
          </a:p>
          <a:p>
            <a:pPr>
              <a:spcBef>
                <a:spcPct val="40000"/>
              </a:spcBef>
            </a:pPr>
            <a:r>
              <a:rPr lang="en-GB" sz="1800"/>
              <a:t>The development and pricing of competitive insurance products to meet bus/coach operators’ needs - and their passengers’ claims - requires sound actuarial data – have you got it?</a:t>
            </a:r>
          </a:p>
          <a:p>
            <a:pPr>
              <a:spcBef>
                <a:spcPct val="40000"/>
              </a:spcBef>
            </a:pPr>
            <a:r>
              <a:rPr lang="en-GB" sz="1800"/>
              <a:t>There is a very long way to go yet on the liability chapter</a:t>
            </a:r>
          </a:p>
          <a:p>
            <a:pPr>
              <a:lnSpc>
                <a:spcPct val="90000"/>
              </a:lnSpc>
            </a:pPr>
            <a:endParaRPr lang="en-GB" sz="1600"/>
          </a:p>
          <a:p>
            <a:pPr>
              <a:lnSpc>
                <a:spcPct val="90000"/>
              </a:lnSpc>
            </a:pPr>
            <a:endParaRPr lang="en-GB" sz="1400"/>
          </a:p>
        </p:txBody>
      </p:sp>
      <p:sp>
        <p:nvSpPr>
          <p:cNvPr id="382984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2060575"/>
            <a:ext cx="3960813" cy="4321175"/>
          </a:xfrm>
          <a:solidFill>
            <a:schemeClr val="folHlink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600">
                <a:solidFill>
                  <a:schemeClr val="bg1"/>
                </a:solidFill>
              </a:rPr>
              <a:t>Note the UK Government position (as of September 2009)</a:t>
            </a:r>
          </a:p>
          <a:p>
            <a:pPr>
              <a:buFont typeface="Wingdings" pitchFamily="2" charset="2"/>
              <a:buNone/>
            </a:pPr>
            <a:endParaRPr lang="en-GB" sz="1600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sz="1600">
                <a:solidFill>
                  <a:schemeClr val="bg1"/>
                </a:solidFill>
              </a:rPr>
              <a:t>	“The Government has significant reservations about the liability provisions … we do not believe that the evidence supplied … justifies the imposition of strict liability up to a certain level … compulsory advance payments before liability is established could be unfair to bus and coach operators …”</a:t>
            </a:r>
          </a:p>
          <a:p>
            <a:pPr>
              <a:buFont typeface="Wingdings" pitchFamily="2" charset="2"/>
              <a:buNone/>
            </a:pPr>
            <a:endParaRPr lang="en-GB" sz="1600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sz="1600" b="1" i="1">
                <a:solidFill>
                  <a:schemeClr val="bg1"/>
                </a:solidFill>
              </a:rPr>
              <a:t>	“we are seeking the removal of the chapter or revisions to the text”</a:t>
            </a:r>
            <a:endParaRPr lang="en-GB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565400"/>
            <a:ext cx="6400800" cy="1511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Sixth European Bus &amp; Coach Forum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Kortrijk, 16</a:t>
            </a:r>
            <a:r>
              <a:rPr lang="en-US" sz="2400" baseline="30000">
                <a:solidFill>
                  <a:srgbClr val="003366"/>
                </a:solidFill>
              </a:rPr>
              <a:t>th</a:t>
            </a:r>
            <a:r>
              <a:rPr lang="en-US" sz="2400">
                <a:solidFill>
                  <a:srgbClr val="003366"/>
                </a:solidFill>
              </a:rPr>
              <a:t> October 2009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3366"/>
                </a:solidFill>
              </a:rPr>
              <a:t>Alistair Kinley</a:t>
            </a:r>
          </a:p>
          <a:p>
            <a:pPr>
              <a:lnSpc>
                <a:spcPct val="80000"/>
              </a:lnSpc>
            </a:pPr>
            <a:r>
              <a:rPr lang="en-US" sz="2400" i="1">
                <a:solidFill>
                  <a:srgbClr val="003366"/>
                </a:solidFill>
              </a:rPr>
              <a:t>Head of Policy, Berrymans Lace Mawer (UK)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Rights of passengers, costs &amp; benefits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M_Template_2009">
  <a:themeElements>
    <a:clrScheme name="BLM_Template_2009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M_Template_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M_Template_2009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M_Template_2009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M_Template_2009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M_Template_2009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M_Template_2009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M_Template_2009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M_Template_2009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495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Tahoma</vt:lpstr>
      <vt:lpstr>Wingdings</vt:lpstr>
      <vt:lpstr>Optima</vt:lpstr>
      <vt:lpstr>Blends</vt:lpstr>
      <vt:lpstr>BLM_Template_2009</vt:lpstr>
      <vt:lpstr>Rights of passengers, costs &amp; benefits</vt:lpstr>
      <vt:lpstr>Commission proposals – five key areas</vt:lpstr>
      <vt:lpstr>Liability: in principle</vt:lpstr>
      <vt:lpstr>Liability: in practice</vt:lpstr>
      <vt:lpstr>Liability: costs and benefits</vt:lpstr>
      <vt:lpstr>Conclusions?</vt:lpstr>
      <vt:lpstr>Rights of passengers, costs &amp; benefits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Rights of passengers, costs &amp; benefits</dc:title>
  <dc:creator>Migration2</dc:creator>
  <cp:lastModifiedBy>Migration2</cp:lastModifiedBy>
  <cp:revision>11</cp:revision>
  <dcterms:modified xsi:type="dcterms:W3CDTF">2016-06-01T12:53:40Z</dcterms:modified>
</cp:coreProperties>
</file>