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sldIdLst>
    <p:sldId id="289" r:id="rId2"/>
    <p:sldId id="310" r:id="rId3"/>
    <p:sldId id="311" r:id="rId4"/>
    <p:sldId id="312" r:id="rId5"/>
    <p:sldId id="313" r:id="rId6"/>
    <p:sldId id="314" r:id="rId7"/>
    <p:sldId id="315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8" autoAdjust="0"/>
    <p:restoredTop sz="94660"/>
  </p:normalViewPr>
  <p:slideViewPr>
    <p:cSldViewPr>
      <p:cViewPr varScale="1">
        <p:scale>
          <a:sx n="103" d="100"/>
          <a:sy n="103" d="100"/>
        </p:scale>
        <p:origin x="-5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4247F90-2AF7-4FE9-8038-142BC17480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F384A2-888E-40F9-8B34-D5ACF20EB2FF}" type="slidenum">
              <a:rPr lang="en-GB" smtClean="0">
                <a:cs typeface="Arial" charset="0"/>
              </a:rPr>
              <a:pPr/>
              <a:t>1</a:t>
            </a:fld>
            <a:endParaRPr lang="en-GB" smtClean="0">
              <a:cs typeface="Arial" charset="0"/>
            </a:endParaRPr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73748-694D-4C7F-BB03-FB92014E1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66090-CEF0-4B5D-A577-16B394455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5E147-626B-4C52-A8F9-27B829948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A6DB1-1BAD-44AF-AC35-B786E7BD2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04800"/>
            <a:ext cx="8229600" cy="5821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F253E-4F54-454F-9863-95E60412D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00EBA-50EB-4FFF-8756-112D8ACA3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88784-006C-4839-BA51-E05A42779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A8747-68F5-4C2A-81CA-96D127E80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1829D-2550-4EFD-A01E-8150D474E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0910C-6FA7-4C30-BA13-771D34931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ECF0A-1EAA-4B77-966F-7110E1B53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EB469-C4BF-4799-A429-6E140E25D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8ABBE-7BA5-4839-87CD-595DDB084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latin typeface="Times New Roman" pitchFamily="18" charset="0"/>
              <a:cs typeface="+mn-cs"/>
            </a:endParaRP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2372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1E4E536-8CC0-4D57-806A-DB939982D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9" descr="header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260350"/>
            <a:ext cx="82073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0" descr="Tispollogocross_borders (2)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187450" y="6237288"/>
            <a:ext cx="6477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1" descr="tispol_logo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804025" y="6237288"/>
            <a:ext cx="1584325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Content Placeholder 5" descr="Lifesaver logo 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0" y="6249988"/>
            <a:ext cx="788988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50825" y="1916113"/>
            <a:ext cx="878522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sz="2800" b="1" u="sng">
                <a:latin typeface="Calibri" pitchFamily="34" charset="0"/>
              </a:rPr>
              <a:t>TISPOL</a:t>
            </a:r>
          </a:p>
          <a:p>
            <a:pPr algn="ctr"/>
            <a:endParaRPr lang="nl-NL" sz="2800" b="1" u="sng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nl-NL" sz="2800">
                <a:latin typeface="Calibri" pitchFamily="34" charset="0"/>
              </a:rPr>
              <a:t>Traffic police forces from 27 EU M.S, Swiss and Norway</a:t>
            </a:r>
          </a:p>
          <a:p>
            <a:pPr>
              <a:buFont typeface="Arial" charset="0"/>
              <a:buChar char="•"/>
            </a:pPr>
            <a:r>
              <a:rPr lang="nl-NL" sz="2800">
                <a:latin typeface="Calibri" pitchFamily="34" charset="0"/>
              </a:rPr>
              <a:t>Focussing at safety as well as at security targets</a:t>
            </a:r>
          </a:p>
          <a:p>
            <a:pPr>
              <a:buFont typeface="Arial" charset="0"/>
              <a:buChar char="•"/>
            </a:pPr>
            <a:r>
              <a:rPr lang="nl-NL" sz="2800">
                <a:latin typeface="Calibri" pitchFamily="34" charset="0"/>
              </a:rPr>
              <a:t>Part of a network of co-operating organizations at EU level</a:t>
            </a:r>
          </a:p>
          <a:p>
            <a:pPr>
              <a:buFont typeface="Arial" charset="0"/>
              <a:buChar char="•"/>
            </a:pPr>
            <a:r>
              <a:rPr lang="nl-NL" sz="2800">
                <a:latin typeface="Calibri" pitchFamily="34" charset="0"/>
              </a:rPr>
              <a:t>Close partnership with Euro Control Route (ECR)</a:t>
            </a:r>
            <a:endParaRPr lang="en-GB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107950" y="1557338"/>
            <a:ext cx="8785225" cy="1216025"/>
          </a:xfrm>
        </p:spPr>
        <p:txBody>
          <a:bodyPr/>
          <a:lstStyle/>
          <a:p>
            <a:pPr algn="ctr"/>
            <a:r>
              <a:rPr lang="nl-NL" smtClean="0"/>
              <a:t>“</a:t>
            </a:r>
            <a:r>
              <a:rPr lang="nl-NL" sz="2800" b="1" smtClean="0"/>
              <a:t>How can enforcers contribute to making road transport more efficient and safe ?”</a:t>
            </a:r>
          </a:p>
        </p:txBody>
      </p:sp>
      <p:sp>
        <p:nvSpPr>
          <p:cNvPr id="3075" name="Tijdelijke aanduiding voor inhoud 2"/>
          <p:cNvSpPr>
            <a:spLocks noGrp="1"/>
          </p:cNvSpPr>
          <p:nvPr>
            <p:ph idx="1"/>
          </p:nvPr>
        </p:nvSpPr>
        <p:spPr bwMode="auto">
          <a:xfrm>
            <a:off x="468313" y="2997200"/>
            <a:ext cx="8424862" cy="3124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r>
              <a:rPr lang="nl-NL" sz="2000" b="1" i="1" smtClean="0"/>
              <a:t>What should be in place:</a:t>
            </a:r>
          </a:p>
          <a:p>
            <a:pPr>
              <a:buFont typeface="Wingdings" pitchFamily="2" charset="2"/>
              <a:buNone/>
            </a:pPr>
            <a:r>
              <a:rPr lang="nl-NL" sz="2000" smtClean="0"/>
              <a:t>-harmonization of control practices</a:t>
            </a:r>
          </a:p>
          <a:p>
            <a:pPr>
              <a:buFont typeface="Wingdings" pitchFamily="2" charset="2"/>
              <a:buNone/>
            </a:pPr>
            <a:r>
              <a:rPr lang="nl-NL" sz="2000" smtClean="0"/>
              <a:t>-intelligence-led approach of control</a:t>
            </a:r>
          </a:p>
          <a:p>
            <a:pPr>
              <a:buFont typeface="Wingdings" pitchFamily="2" charset="2"/>
              <a:buNone/>
            </a:pPr>
            <a:r>
              <a:rPr lang="nl-NL" sz="2000" smtClean="0"/>
              <a:t>-more company checks</a:t>
            </a:r>
          </a:p>
          <a:p>
            <a:pPr>
              <a:buFont typeface="Wingdings" pitchFamily="2" charset="2"/>
              <a:buNone/>
            </a:pPr>
            <a:r>
              <a:rPr lang="nl-NL" sz="2000" smtClean="0"/>
              <a:t>-standard for duration and quality of road-side check</a:t>
            </a:r>
          </a:p>
          <a:p>
            <a:pPr>
              <a:buFont typeface="Wingdings" pitchFamily="2" charset="2"/>
              <a:buNone/>
            </a:pPr>
            <a:r>
              <a:rPr lang="nl-NL" sz="2000" smtClean="0"/>
              <a:t>-control process based on identifying “black sheep”</a:t>
            </a:r>
          </a:p>
          <a:p>
            <a:pPr>
              <a:buFont typeface="Wingdings" pitchFamily="2" charset="2"/>
              <a:buNone/>
            </a:pPr>
            <a:r>
              <a:rPr lang="nl-NL" sz="2000" smtClean="0"/>
              <a:t>-more or less harmonized sanctions</a:t>
            </a:r>
          </a:p>
          <a:p>
            <a:pPr>
              <a:buFont typeface="Wingdings" pitchFamily="2" charset="2"/>
              <a:buNone/>
            </a:pPr>
            <a:r>
              <a:rPr lang="nl-NL" sz="2000" smtClean="0"/>
              <a:t>-Effective means to fight fraud/forgery</a:t>
            </a:r>
          </a:p>
          <a:p>
            <a:pPr>
              <a:buFont typeface="Wingdings" pitchFamily="2" charset="2"/>
              <a:buNone/>
            </a:pPr>
            <a:endParaRPr lang="nl-NL" sz="2400" smtClean="0"/>
          </a:p>
          <a:p>
            <a:pPr algn="ctr">
              <a:buFont typeface="Wingdings" pitchFamily="2" charset="2"/>
              <a:buNone/>
            </a:pPr>
            <a:endParaRPr lang="nl-NL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 bwMode="auto">
          <a:xfrm>
            <a:off x="179388" y="2060575"/>
            <a:ext cx="8785225" cy="4281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r>
              <a:rPr lang="nl-NL" sz="2400" b="1" i="1" smtClean="0"/>
              <a:t>What is practice:</a:t>
            </a:r>
          </a:p>
          <a:p>
            <a:pPr>
              <a:buFont typeface="Wingdings" pitchFamily="2" charset="2"/>
              <a:buNone/>
            </a:pPr>
            <a:endParaRPr lang="nl-NL" sz="2400" b="1" i="1" smtClean="0"/>
          </a:p>
          <a:p>
            <a:pPr>
              <a:buFont typeface="Wingdings" pitchFamily="2" charset="2"/>
              <a:buNone/>
            </a:pPr>
            <a:r>
              <a:rPr lang="nl-NL" sz="2400" smtClean="0"/>
              <a:t>-Big differences in control practices</a:t>
            </a:r>
          </a:p>
          <a:p>
            <a:pPr>
              <a:buFont typeface="Wingdings" pitchFamily="2" charset="2"/>
              <a:buNone/>
            </a:pPr>
            <a:r>
              <a:rPr lang="nl-NL" sz="2400" smtClean="0"/>
              <a:t>-Most checks random, not intelligence-led</a:t>
            </a:r>
          </a:p>
          <a:p>
            <a:pPr>
              <a:buFont typeface="Wingdings" pitchFamily="2" charset="2"/>
              <a:buNone/>
            </a:pPr>
            <a:r>
              <a:rPr lang="nl-NL" sz="2400" smtClean="0"/>
              <a:t>-Company checks limited</a:t>
            </a:r>
          </a:p>
          <a:p>
            <a:pPr>
              <a:buFont typeface="Wingdings" pitchFamily="2" charset="2"/>
              <a:buNone/>
            </a:pPr>
            <a:r>
              <a:rPr lang="nl-NL" sz="2400" smtClean="0"/>
              <a:t>-No standards for duration/quality of road-side check</a:t>
            </a:r>
          </a:p>
          <a:p>
            <a:pPr>
              <a:buFont typeface="Wingdings" pitchFamily="2" charset="2"/>
              <a:buNone/>
            </a:pPr>
            <a:r>
              <a:rPr lang="nl-NL" sz="2400" smtClean="0"/>
              <a:t>-Selection “black sheep” just starting (ERRU)</a:t>
            </a:r>
          </a:p>
          <a:p>
            <a:pPr>
              <a:buFont typeface="Wingdings" pitchFamily="2" charset="2"/>
              <a:buNone/>
            </a:pPr>
            <a:r>
              <a:rPr lang="nl-NL" sz="2400" smtClean="0"/>
              <a:t>-Difference in sanctions is a shame</a:t>
            </a:r>
          </a:p>
          <a:p>
            <a:pPr>
              <a:buFont typeface="Wingdings" pitchFamily="2" charset="2"/>
              <a:buNone/>
            </a:pPr>
            <a:r>
              <a:rPr lang="nl-NL" sz="2400" smtClean="0"/>
              <a:t>-Fraud more and more difficult to detect</a:t>
            </a:r>
          </a:p>
          <a:p>
            <a:pPr>
              <a:buFont typeface="Wingdings" pitchFamily="2" charset="2"/>
              <a:buNone/>
            </a:pPr>
            <a:endParaRPr lang="nl-NL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5123" name="Tijdelijke aanduiding voor inhoud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435975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endParaRPr lang="nl-NL" sz="2400" b="1" i="1" smtClean="0"/>
          </a:p>
          <a:p>
            <a:pPr>
              <a:buFont typeface="Wingdings" pitchFamily="2" charset="2"/>
              <a:buNone/>
            </a:pPr>
            <a:r>
              <a:rPr lang="nl-NL" sz="2400" b="1" i="1" smtClean="0"/>
              <a:t>What is undertaken to improve the situation?</a:t>
            </a:r>
          </a:p>
          <a:p>
            <a:pPr>
              <a:buFont typeface="Wingdings" pitchFamily="2" charset="2"/>
              <a:buNone/>
            </a:pPr>
            <a:endParaRPr lang="nl-NL" sz="2400" b="1" i="1" smtClean="0"/>
          </a:p>
          <a:p>
            <a:pPr>
              <a:buFont typeface="Wingdings" pitchFamily="2" charset="2"/>
              <a:buNone/>
            </a:pPr>
            <a:r>
              <a:rPr lang="nl-NL" sz="2400" smtClean="0"/>
              <a:t>-</a:t>
            </a:r>
            <a:r>
              <a:rPr lang="nl-NL" sz="2000" smtClean="0"/>
              <a:t>Co-operation between TISPOL and ECR </a:t>
            </a:r>
          </a:p>
          <a:p>
            <a:pPr>
              <a:buFont typeface="Wingdings" pitchFamily="2" charset="2"/>
              <a:buNone/>
            </a:pPr>
            <a:r>
              <a:rPr lang="nl-NL" sz="2000" smtClean="0"/>
              <a:t>-Co-operation between TISPOL/ECR and IRU (PPP)</a:t>
            </a:r>
          </a:p>
          <a:p>
            <a:pPr>
              <a:buFont typeface="Wingdings" pitchFamily="2" charset="2"/>
              <a:buNone/>
            </a:pPr>
            <a:r>
              <a:rPr lang="nl-NL" sz="2000" smtClean="0"/>
              <a:t>-Master classes to “train the trainers” (EU TRACE project)</a:t>
            </a:r>
          </a:p>
          <a:p>
            <a:pPr>
              <a:buFont typeface="Wingdings" pitchFamily="2" charset="2"/>
              <a:buNone/>
            </a:pPr>
            <a:r>
              <a:rPr lang="nl-NL" sz="2000" smtClean="0"/>
              <a:t>-Expert systems for control officers (e.g. TDS, TachoWeb)</a:t>
            </a:r>
          </a:p>
          <a:p>
            <a:pPr>
              <a:buFont typeface="Wingdings" pitchFamily="2" charset="2"/>
              <a:buNone/>
            </a:pPr>
            <a:r>
              <a:rPr lang="nl-NL" sz="2000" smtClean="0"/>
              <a:t>-Sharing information between industry and enforcement</a:t>
            </a:r>
          </a:p>
          <a:p>
            <a:pPr>
              <a:buFont typeface="Wingdings" pitchFamily="2" charset="2"/>
              <a:buNone/>
            </a:pPr>
            <a:r>
              <a:rPr lang="nl-NL" sz="2000" smtClean="0"/>
              <a:t>-Seeking closer co-operation with EC</a:t>
            </a:r>
          </a:p>
          <a:p>
            <a:pPr>
              <a:buFont typeface="Wingdings" pitchFamily="2" charset="2"/>
              <a:buNone/>
            </a:pPr>
            <a:r>
              <a:rPr lang="nl-NL" sz="2000" smtClean="0"/>
              <a:t>-Trying to develop new technology driven enforcement concepts</a:t>
            </a:r>
          </a:p>
          <a:p>
            <a:pPr>
              <a:buFont typeface="Wingdings" pitchFamily="2" charset="2"/>
              <a:buNone/>
            </a:pPr>
            <a:endParaRPr lang="nl-NL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6147" name="Tijdelijke aanduiding voor inhoud 2"/>
          <p:cNvSpPr>
            <a:spLocks noGrp="1"/>
          </p:cNvSpPr>
          <p:nvPr>
            <p:ph idx="1"/>
          </p:nvPr>
        </p:nvSpPr>
        <p:spPr bwMode="auto">
          <a:xfrm>
            <a:off x="107950" y="1600200"/>
            <a:ext cx="89281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endParaRPr lang="nl-NL" sz="2400" b="1" i="1" smtClean="0"/>
          </a:p>
          <a:p>
            <a:pPr>
              <a:buFont typeface="Wingdings" pitchFamily="2" charset="2"/>
              <a:buNone/>
            </a:pPr>
            <a:r>
              <a:rPr lang="nl-NL" sz="2400" b="1" i="1" smtClean="0"/>
              <a:t>The biggest problems:</a:t>
            </a:r>
          </a:p>
          <a:p>
            <a:pPr>
              <a:buFont typeface="Wingdings" pitchFamily="2" charset="2"/>
              <a:buNone/>
            </a:pPr>
            <a:endParaRPr lang="nl-NL" sz="2400" b="1" i="1" smtClean="0"/>
          </a:p>
          <a:p>
            <a:pPr>
              <a:buFont typeface="Wingdings" pitchFamily="2" charset="2"/>
              <a:buNone/>
            </a:pPr>
            <a:r>
              <a:rPr lang="nl-NL" sz="2400" smtClean="0"/>
              <a:t>-To pass on a common policy to the operational officers</a:t>
            </a:r>
          </a:p>
          <a:p>
            <a:pPr>
              <a:buFont typeface="Wingdings" pitchFamily="2" charset="2"/>
              <a:buNone/>
            </a:pPr>
            <a:r>
              <a:rPr lang="nl-NL" sz="2400" smtClean="0"/>
              <a:t>-M.S sticking to their own interpretation of the rules</a:t>
            </a:r>
          </a:p>
          <a:p>
            <a:pPr>
              <a:buFont typeface="Wingdings" pitchFamily="2" charset="2"/>
              <a:buNone/>
            </a:pPr>
            <a:r>
              <a:rPr lang="nl-NL" sz="2400" smtClean="0"/>
              <a:t>-M.S. sticking to their own system of sanctions</a:t>
            </a:r>
          </a:p>
          <a:p>
            <a:pPr>
              <a:buFont typeface="Wingdings" pitchFamily="2" charset="2"/>
              <a:buNone/>
            </a:pPr>
            <a:r>
              <a:rPr lang="nl-NL" sz="2400" smtClean="0"/>
              <a:t>-Complex legislation (only experts can enforce it)</a:t>
            </a:r>
          </a:p>
          <a:p>
            <a:pPr>
              <a:buFont typeface="Wingdings" pitchFamily="2" charset="2"/>
              <a:buNone/>
            </a:pPr>
            <a:r>
              <a:rPr lang="nl-NL" sz="2400" smtClean="0"/>
              <a:t>-Cuts in budgets of police and inspectorates</a:t>
            </a:r>
          </a:p>
          <a:p>
            <a:pPr>
              <a:buFont typeface="Wingdings" pitchFamily="2" charset="2"/>
              <a:buNone/>
            </a:pPr>
            <a:r>
              <a:rPr lang="nl-NL" sz="2400" smtClean="0"/>
              <a:t>-Complexity of fraud with digital tachograph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7171" name="Tijdelijke aanduiding voor inhoud 2"/>
          <p:cNvSpPr>
            <a:spLocks noGrp="1"/>
          </p:cNvSpPr>
          <p:nvPr>
            <p:ph idx="1"/>
          </p:nvPr>
        </p:nvSpPr>
        <p:spPr bwMode="auto">
          <a:xfrm>
            <a:off x="250825" y="1600200"/>
            <a:ext cx="8893175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r>
              <a:rPr lang="nl-NL" sz="2400" b="1" i="1" smtClean="0"/>
              <a:t>Conclusion:</a:t>
            </a:r>
          </a:p>
          <a:p>
            <a:pPr>
              <a:buFont typeface="Wingdings" pitchFamily="2" charset="2"/>
              <a:buNone/>
            </a:pPr>
            <a:endParaRPr lang="nl-NL" sz="2400" b="1" i="1" smtClean="0"/>
          </a:p>
          <a:p>
            <a:pPr>
              <a:buFont typeface="Wingdings" pitchFamily="2" charset="2"/>
              <a:buNone/>
            </a:pPr>
            <a:r>
              <a:rPr lang="nl-NL" sz="2400" i="1" smtClean="0"/>
              <a:t>-It does not become easier, but more difficult</a:t>
            </a:r>
          </a:p>
          <a:p>
            <a:pPr>
              <a:buFont typeface="Wingdings" pitchFamily="2" charset="2"/>
              <a:buNone/>
            </a:pPr>
            <a:r>
              <a:rPr lang="nl-NL" sz="2400" i="1" smtClean="0"/>
              <a:t>-Parties can not solve this by themselves</a:t>
            </a:r>
          </a:p>
          <a:p>
            <a:pPr>
              <a:buFont typeface="Wingdings" pitchFamily="2" charset="2"/>
              <a:buNone/>
            </a:pPr>
            <a:r>
              <a:rPr lang="nl-NL" sz="2400" i="1" smtClean="0"/>
              <a:t>-Co-operation between parties has to be reïnforced</a:t>
            </a:r>
          </a:p>
          <a:p>
            <a:pPr>
              <a:buFont typeface="Wingdings" pitchFamily="2" charset="2"/>
              <a:buNone/>
            </a:pPr>
            <a:r>
              <a:rPr lang="nl-NL" sz="2400" i="1" smtClean="0"/>
              <a:t>-M.S. need to harmonize control practices and sanctions</a:t>
            </a:r>
          </a:p>
          <a:p>
            <a:pPr>
              <a:buFont typeface="Wingdings" pitchFamily="2" charset="2"/>
              <a:buNone/>
            </a:pPr>
            <a:r>
              <a:rPr lang="nl-NL" sz="2400" i="1" smtClean="0"/>
              <a:t>-A fundamental analysis of the present legislation </a:t>
            </a:r>
          </a:p>
          <a:p>
            <a:pPr>
              <a:buFont typeface="Wingdings" pitchFamily="2" charset="2"/>
              <a:buNone/>
            </a:pPr>
            <a:r>
              <a:rPr lang="nl-NL" sz="2400" i="1" smtClean="0"/>
              <a:t> will be inevitable in future.Simplifying is the key word</a:t>
            </a:r>
          </a:p>
          <a:p>
            <a:pPr>
              <a:buFont typeface="Wingdings" pitchFamily="2" charset="2"/>
              <a:buNone/>
            </a:pPr>
            <a:r>
              <a:rPr lang="nl-NL" sz="2400" i="1" smtClean="0"/>
              <a:t>-Structural fraud should mean “end of business”</a:t>
            </a:r>
          </a:p>
          <a:p>
            <a:pPr>
              <a:buFont typeface="Wingdings" pitchFamily="2" charset="2"/>
              <a:buNone/>
            </a:pPr>
            <a:r>
              <a:rPr lang="nl-NL" sz="2400" i="1" smtClean="0"/>
              <a:t>             </a:t>
            </a:r>
          </a:p>
          <a:p>
            <a:pPr>
              <a:buFont typeface="Wingdings" pitchFamily="2" charset="2"/>
              <a:buNone/>
            </a:pPr>
            <a:endParaRPr lang="nl-NL" sz="2400" smtClean="0"/>
          </a:p>
          <a:p>
            <a:pPr>
              <a:buFont typeface="Wingdings" pitchFamily="2" charset="2"/>
              <a:buNone/>
            </a:pPr>
            <a:endParaRPr lang="nl-NL" sz="2400" smtClean="0"/>
          </a:p>
          <a:p>
            <a:pPr>
              <a:buFont typeface="Wingdings" pitchFamily="2" charset="2"/>
              <a:buNone/>
            </a:pPr>
            <a:endParaRPr lang="nl-NL" sz="2400" smtClean="0"/>
          </a:p>
          <a:p>
            <a:pPr>
              <a:buFont typeface="Wingdings" pitchFamily="2" charset="2"/>
              <a:buNone/>
            </a:pPr>
            <a:endParaRPr lang="nl-NL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3284538"/>
            <a:ext cx="7772400" cy="1362075"/>
          </a:xfrm>
        </p:spPr>
        <p:txBody>
          <a:bodyPr/>
          <a:lstStyle/>
          <a:p>
            <a:pPr algn="ctr">
              <a:defRPr/>
            </a:pPr>
            <a:r>
              <a:rPr lang="nl-NL" sz="2400" smtClean="0"/>
              <a:t>Thank </a:t>
            </a:r>
            <a:r>
              <a:rPr lang="nl-NL" sz="2400" dirty="0" err="1" smtClean="0"/>
              <a:t>you</a:t>
            </a:r>
            <a:r>
              <a:rPr lang="nl-NL" sz="2400" dirty="0" smtClean="0"/>
              <a:t> </a:t>
            </a:r>
            <a:r>
              <a:rPr lang="nl-NL" sz="2400" dirty="0" err="1" smtClean="0"/>
              <a:t>for</a:t>
            </a:r>
            <a:r>
              <a:rPr lang="nl-NL" sz="2400" dirty="0" smtClean="0"/>
              <a:t> </a:t>
            </a:r>
            <a:r>
              <a:rPr lang="nl-NL" sz="2400" dirty="0" err="1" smtClean="0"/>
              <a:t>your</a:t>
            </a:r>
            <a:r>
              <a:rPr lang="nl-NL" sz="2400" dirty="0" smtClean="0"/>
              <a:t> </a:t>
            </a:r>
            <a:r>
              <a:rPr lang="nl-NL" sz="2400" dirty="0" err="1" smtClean="0"/>
              <a:t>attention</a:t>
            </a:r>
            <a:endParaRPr lang="nl-NL" sz="2400" dirty="0"/>
          </a:p>
        </p:txBody>
      </p:sp>
      <p:sp>
        <p:nvSpPr>
          <p:cNvPr id="8195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904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2174</TotalTime>
  <Words>365</Words>
  <Application>Microsoft Office PowerPoint</Application>
  <PresentationFormat>On-screen Show (4:3)</PresentationFormat>
  <Paragraphs>57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Verdana</vt:lpstr>
      <vt:lpstr>Wingdings</vt:lpstr>
      <vt:lpstr>Calibri</vt:lpstr>
      <vt:lpstr>Profile</vt:lpstr>
      <vt:lpstr>Slide 1</vt:lpstr>
      <vt:lpstr>“How can enforcers contribute to making road transport more efficient and safe ?”</vt:lpstr>
      <vt:lpstr>Slide 3</vt:lpstr>
      <vt:lpstr>Slide 4</vt:lpstr>
      <vt:lpstr>Slide 5</vt:lpstr>
      <vt:lpstr>Slide 6</vt:lpstr>
      <vt:lpstr>Thank you for your attention</vt:lpstr>
    </vt:vector>
  </TitlesOfParts>
  <Company>ROSACON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Brosnan</dc:creator>
  <cp:lastModifiedBy>Migration2</cp:lastModifiedBy>
  <cp:revision>450</cp:revision>
  <dcterms:created xsi:type="dcterms:W3CDTF">2007-04-16T16:52:06Z</dcterms:created>
  <dcterms:modified xsi:type="dcterms:W3CDTF">2016-06-07T08:34:30Z</dcterms:modified>
</cp:coreProperties>
</file>