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79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B3"/>
    <a:srgbClr val="CDE85B"/>
    <a:srgbClr val="00804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6" autoAdjust="0"/>
    <p:restoredTop sz="90929"/>
  </p:normalViewPr>
  <p:slideViewPr>
    <p:cSldViewPr>
      <p:cViewPr>
        <p:scale>
          <a:sx n="150" d="100"/>
          <a:sy n="15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E318DD-FCE4-4B8A-9AE1-0F5709CE1A3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67BDC-B92C-4B01-81A5-B677F73292FC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F14CB-3F95-461D-B1CC-A0BE8761D97B}" type="slidenum">
              <a:rPr lang="en-GB"/>
              <a:pPr/>
              <a:t>10</a:t>
            </a:fld>
            <a:endParaRPr lang="en-GB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809E0-01D4-4F53-8558-B6274421AC80}" type="slidenum">
              <a:rPr lang="en-GB"/>
              <a:pPr/>
              <a:t>11</a:t>
            </a:fld>
            <a:endParaRPr lang="en-GB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DC3B9-47E4-48E7-96C6-DB8976B9CC77}" type="slidenum">
              <a:rPr lang="en-GB"/>
              <a:pPr/>
              <a:t>12</a:t>
            </a:fld>
            <a:endParaRPr lang="en-GB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6AF7A-86A1-41ED-88AD-2D979FFB5105}" type="slidenum">
              <a:rPr lang="en-GB"/>
              <a:pPr/>
              <a:t>13</a:t>
            </a:fld>
            <a:endParaRPr lang="en-GB"/>
          </a:p>
        </p:txBody>
      </p:sp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02733D-090F-4CE7-959B-D7B76AF29277}" type="slidenum">
              <a:rPr lang="en-GB"/>
              <a:pPr/>
              <a:t>14</a:t>
            </a:fld>
            <a:endParaRPr lang="en-GB"/>
          </a:p>
        </p:txBody>
      </p:sp>
      <p:sp>
        <p:nvSpPr>
          <p:cNvPr id="2478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65A30-601F-4870-9E3A-69EE1BCB0A1C}" type="slidenum">
              <a:rPr lang="en-GB"/>
              <a:pPr/>
              <a:t>2</a:t>
            </a:fld>
            <a:endParaRPr lang="en-GB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74B09-9ACB-493A-841E-367F7E4053A5}" type="slidenum">
              <a:rPr lang="en-GB"/>
              <a:pPr/>
              <a:t>3</a:t>
            </a:fld>
            <a:endParaRPr lang="en-GB"/>
          </a:p>
        </p:txBody>
      </p:sp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1530E-D1D9-40E8-BB0A-BF6E597B46B6}" type="slidenum">
              <a:rPr lang="en-GB"/>
              <a:pPr/>
              <a:t>4</a:t>
            </a:fld>
            <a:endParaRPr lang="en-GB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8C209-614E-408E-9653-DE7DAB78F17B}" type="slidenum">
              <a:rPr lang="en-GB"/>
              <a:pPr/>
              <a:t>5</a:t>
            </a:fld>
            <a:endParaRPr lang="en-GB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4F12F-B3A5-4BCD-A156-9B22465A3C27}" type="slidenum">
              <a:rPr lang="en-GB"/>
              <a:pPr/>
              <a:t>6</a:t>
            </a:fld>
            <a:endParaRPr lang="en-GB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A0BAF-1B0B-4E79-BA1C-D1B791C686BF}" type="slidenum">
              <a:rPr lang="en-GB"/>
              <a:pPr/>
              <a:t>7</a:t>
            </a:fld>
            <a:endParaRPr lang="en-GB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D98D6-FD70-4D41-A383-3707F8258EEF}" type="slidenum">
              <a:rPr lang="en-GB"/>
              <a:pPr/>
              <a:t>8</a:t>
            </a:fld>
            <a:endParaRPr lang="en-GB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856D7-46EB-43F5-8321-42B21536B8FE}" type="slidenum">
              <a:rPr lang="en-GB"/>
              <a:pPr/>
              <a:t>9</a:t>
            </a:fld>
            <a:endParaRPr lang="en-GB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67139-C8E5-4A87-90F0-0641D3DC09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51F32-F1B2-4864-BCF4-D669675BD8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4C6E2-E9BB-4A5C-9976-9247479C50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897BB-A843-447F-9AD2-F9D486DB2D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D5F30-659F-46F9-A9C9-65F0AEA76D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CD12E-2731-4467-9477-0A90387391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5E0FE-1500-4BF0-837C-AA0DA4F5E4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4FFD7-E632-4724-8BA9-3F70005623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74A80-0317-4276-AEC2-AE3B17DCD5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15B25-3B82-45E7-BD9E-76A27B3EF6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94753-2A3E-4CBF-8425-B398F3964E1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DB06B2-9AA8-46EB-88D9-36FA2F86E9A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81600"/>
            <a:ext cx="6400800" cy="1219200"/>
          </a:xfrm>
        </p:spPr>
        <p:txBody>
          <a:bodyPr/>
          <a:lstStyle/>
          <a:p>
            <a:r>
              <a:rPr lang="en-GB" sz="2000">
                <a:latin typeface="Trebuchet MS" pitchFamily="80" charset="0"/>
              </a:rPr>
              <a:t>Gavin Booth </a:t>
            </a:r>
            <a:r>
              <a:rPr lang="en-GB" sz="1400">
                <a:latin typeface="Trebuchet MS" pitchFamily="80" charset="0"/>
              </a:rPr>
              <a:t>FCILT</a:t>
            </a:r>
            <a:endParaRPr lang="en-GB" sz="2000">
              <a:latin typeface="Trebuchet MS" pitchFamily="80" charset="0"/>
            </a:endParaRPr>
          </a:p>
          <a:p>
            <a:r>
              <a:rPr lang="en-GB" sz="2000">
                <a:latin typeface="Trebuchet MS" pitchFamily="80" charset="0"/>
              </a:rPr>
              <a:t>Chairman, Bus Users UK</a:t>
            </a:r>
          </a:p>
        </p:txBody>
      </p:sp>
      <p:pic>
        <p:nvPicPr>
          <p:cNvPr id="2052" name="Picture 4" descr="bususerslogos cor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81200"/>
            <a:ext cx="3886200" cy="314007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GB" sz="3200" b="1">
                <a:latin typeface="Trebuchet MS" pitchFamily="80" charset="0"/>
              </a:rPr>
              <a:t>EU rules on the right of passengers:</a:t>
            </a:r>
            <a:endParaRPr lang="en-GB" b="1">
              <a:latin typeface="Geneva" pitchFamily="80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85800" y="1447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GB" sz="2800" b="1">
                <a:solidFill>
                  <a:schemeClr val="tx2"/>
                </a:solidFill>
                <a:latin typeface="Trebuchet MS" pitchFamily="80" charset="0"/>
              </a:rPr>
              <a:t>consumers’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65219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65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UK bus services mainly provided commercially by private companies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with no public service contract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EUR220,000 is more than the cost of a new double-deck bus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We believe that urban, interurban and regional bus services in the UK –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those defined as ‘local bus services’ – should be excluded from the EU proposals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We feel that the liability proposals do not fit within the UK system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and established principles of justice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We receive many complaints about loss or damage to coach passengers’ luggage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but do not believe an EC Regulation would address this. The problem requires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to be addressed in the UK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67267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67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  <a:tabLst>
                <a:tab pos="762000" algn="l"/>
              </a:tabLst>
            </a:pPr>
            <a:r>
              <a:rPr lang="en-GB" sz="1800">
                <a:latin typeface="Trebuchet MS Bold" pitchFamily="80" charset="0"/>
              </a:rPr>
              <a:t>Bus and coach passengers have the right to expect –</a:t>
            </a:r>
          </a:p>
          <a:p>
            <a:pPr marL="0" indent="0" algn="ctr">
              <a:buFontTx/>
              <a:buNone/>
              <a:tabLst>
                <a:tab pos="762000" algn="l"/>
              </a:tabLst>
            </a:pPr>
            <a:endParaRPr lang="en-GB" sz="1600">
              <a:latin typeface="Trebuchet MS" pitchFamily="80" charset="0"/>
            </a:endParaRPr>
          </a:p>
          <a:p>
            <a:pPr marL="381000" lvl="2" indent="0" algn="ctr">
              <a:buFontTx/>
              <a:buNone/>
              <a:tabLst>
                <a:tab pos="762000" algn="l"/>
              </a:tabLst>
            </a:pPr>
            <a:r>
              <a:rPr lang="en-GB" sz="1600">
                <a:solidFill>
                  <a:srgbClr val="FF0000"/>
                </a:solidFill>
                <a:latin typeface="Trebuchet MS" pitchFamily="80" charset="0"/>
              </a:rPr>
              <a:t>•</a:t>
            </a:r>
            <a:r>
              <a:rPr lang="en-GB" sz="1600">
                <a:latin typeface="Trebuchet MS" pitchFamily="80" charset="0"/>
              </a:rPr>
              <a:t> fair and equitable treatment</a:t>
            </a:r>
          </a:p>
          <a:p>
            <a:pPr marL="381000" lvl="2" indent="0" algn="ctr">
              <a:lnSpc>
                <a:spcPct val="130000"/>
              </a:lnSpc>
              <a:buFontTx/>
              <a:buNone/>
              <a:tabLst>
                <a:tab pos="762000" algn="l"/>
              </a:tabLst>
            </a:pPr>
            <a:r>
              <a:rPr lang="en-GB" sz="1600">
                <a:solidFill>
                  <a:srgbClr val="FF0000"/>
                </a:solidFill>
                <a:latin typeface="Trebuchet MS" pitchFamily="80" charset="0"/>
              </a:rPr>
              <a:t>•</a:t>
            </a:r>
            <a:r>
              <a:rPr lang="en-GB" sz="1600">
                <a:latin typeface="Trebuchet MS" pitchFamily="80" charset="0"/>
              </a:rPr>
              <a:t> information before and during their journey</a:t>
            </a:r>
          </a:p>
          <a:p>
            <a:pPr marL="381000" lvl="2" indent="0" algn="ctr">
              <a:lnSpc>
                <a:spcPct val="130000"/>
              </a:lnSpc>
              <a:buFontTx/>
              <a:buNone/>
              <a:tabLst>
                <a:tab pos="762000" algn="l"/>
              </a:tabLst>
            </a:pPr>
            <a:r>
              <a:rPr lang="en-GB" sz="1600">
                <a:solidFill>
                  <a:srgbClr val="FF0000"/>
                </a:solidFill>
                <a:latin typeface="Trebuchet MS" pitchFamily="80" charset="0"/>
              </a:rPr>
              <a:t>•</a:t>
            </a:r>
            <a:r>
              <a:rPr lang="en-GB" sz="1600">
                <a:latin typeface="Trebuchet MS" pitchFamily="80" charset="0"/>
              </a:rPr>
              <a:t> no discrimination</a:t>
            </a:r>
          </a:p>
          <a:p>
            <a:pPr marL="381000" lvl="2" indent="0" algn="ctr">
              <a:lnSpc>
                <a:spcPct val="130000"/>
              </a:lnSpc>
              <a:buFontTx/>
              <a:buNone/>
              <a:tabLst>
                <a:tab pos="762000" algn="l"/>
              </a:tabLst>
            </a:pPr>
            <a:r>
              <a:rPr lang="en-GB" sz="1600">
                <a:solidFill>
                  <a:srgbClr val="FF0000"/>
                </a:solidFill>
                <a:latin typeface="Trebuchet MS" pitchFamily="80" charset="0"/>
              </a:rPr>
              <a:t>•</a:t>
            </a:r>
            <a:r>
              <a:rPr lang="en-GB" sz="1600">
                <a:latin typeface="Trebuchet MS" pitchFamily="80" charset="0"/>
              </a:rPr>
              <a:t> personal safety and security at terminals, stops and on buses and coaches</a:t>
            </a:r>
          </a:p>
          <a:p>
            <a:pPr marL="381000" lvl="2" indent="0" algn="ctr">
              <a:lnSpc>
                <a:spcPct val="130000"/>
              </a:lnSpc>
              <a:buFontTx/>
              <a:buNone/>
              <a:tabLst>
                <a:tab pos="762000" algn="l"/>
              </a:tabLst>
            </a:pPr>
            <a:r>
              <a:rPr lang="en-GB" sz="1600">
                <a:solidFill>
                  <a:srgbClr val="FF0000"/>
                </a:solidFill>
                <a:latin typeface="Trebuchet MS" pitchFamily="80" charset="0"/>
              </a:rPr>
              <a:t>•</a:t>
            </a:r>
            <a:r>
              <a:rPr lang="en-GB" sz="1600">
                <a:latin typeface="Trebuchet MS" pitchFamily="80" charset="0"/>
              </a:rPr>
              <a:t> accessible and comfortable buses and coaches</a:t>
            </a:r>
          </a:p>
          <a:p>
            <a:pPr marL="381000" lvl="2" indent="0" algn="ctr">
              <a:lnSpc>
                <a:spcPct val="130000"/>
              </a:lnSpc>
              <a:buFontTx/>
              <a:buNone/>
              <a:tabLst>
                <a:tab pos="762000" algn="l"/>
              </a:tabLst>
            </a:pPr>
            <a:r>
              <a:rPr lang="en-GB" sz="1600">
                <a:solidFill>
                  <a:srgbClr val="FF0000"/>
                </a:solidFill>
                <a:latin typeface="Trebuchet MS" pitchFamily="80" charset="0"/>
              </a:rPr>
              <a:t>•</a:t>
            </a:r>
            <a:r>
              <a:rPr lang="en-GB" sz="1600">
                <a:latin typeface="Trebuchet MS" pitchFamily="80" charset="0"/>
              </a:rPr>
              <a:t> complaints handled promptly and fairly</a:t>
            </a:r>
          </a:p>
          <a:p>
            <a:pPr marL="381000" lvl="2" indent="0" algn="ctr">
              <a:lnSpc>
                <a:spcPct val="120000"/>
              </a:lnSpc>
              <a:buFontTx/>
              <a:buNone/>
              <a:tabLst>
                <a:tab pos="762000" algn="l"/>
              </a:tabLst>
            </a:pPr>
            <a:r>
              <a:rPr lang="en-GB" sz="1600">
                <a:solidFill>
                  <a:srgbClr val="FF0000"/>
                </a:solidFill>
                <a:latin typeface="Trebuchet MS" pitchFamily="80" charset="0"/>
              </a:rPr>
              <a:t>•</a:t>
            </a:r>
            <a:r>
              <a:rPr lang="en-GB" sz="1600">
                <a:latin typeface="Trebuchet MS" pitchFamily="80" charset="0"/>
              </a:rPr>
              <a:t> sensible levels of compensation where a bus or coach operator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is proved liable for loss, injury or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4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69315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69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  <a:tabLst>
                <a:tab pos="762000" algn="l"/>
              </a:tabLst>
            </a:pPr>
            <a:r>
              <a:rPr lang="en-GB" sz="1800">
                <a:latin typeface="Trebuchet MS Bold" pitchFamily="80" charset="0"/>
              </a:rPr>
              <a:t>Some of these rights are already there –</a:t>
            </a:r>
          </a:p>
          <a:p>
            <a:pPr marL="0" indent="0" algn="ctr">
              <a:buFontTx/>
              <a:buNone/>
              <a:tabLst>
                <a:tab pos="762000" algn="l"/>
              </a:tabLst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  <a:tabLst>
                <a:tab pos="762000" algn="l"/>
              </a:tabLst>
            </a:pPr>
            <a:r>
              <a:rPr lang="en-GB" sz="1600">
                <a:latin typeface="Trebuchet MS" pitchFamily="80" charset="0"/>
              </a:rPr>
              <a:t>In passenger charters</a:t>
            </a:r>
          </a:p>
          <a:p>
            <a:pPr marL="0" indent="0" algn="ctr">
              <a:lnSpc>
                <a:spcPct val="170000"/>
              </a:lnSpc>
              <a:buFontTx/>
              <a:buNone/>
              <a:tabLst>
                <a:tab pos="762000" algn="l"/>
              </a:tabLst>
            </a:pPr>
            <a:r>
              <a:rPr lang="en-GB" sz="1600">
                <a:latin typeface="Trebuchet MS" pitchFamily="80" charset="0"/>
              </a:rPr>
              <a:t>In bus and coach company practice</a:t>
            </a:r>
          </a:p>
          <a:p>
            <a:pPr marL="0" indent="0" algn="ctr">
              <a:lnSpc>
                <a:spcPct val="170000"/>
              </a:lnSpc>
              <a:buFontTx/>
              <a:buNone/>
              <a:tabLst>
                <a:tab pos="762000" algn="l"/>
              </a:tabLst>
            </a:pPr>
            <a:r>
              <a:rPr lang="en-GB" sz="1600">
                <a:latin typeface="Trebuchet MS" pitchFamily="80" charset="0"/>
              </a:rPr>
              <a:t>In national legislation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2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71363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71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  <a:tabLst>
                <a:tab pos="762000" algn="l"/>
              </a:tabLst>
            </a:pPr>
            <a:r>
              <a:rPr lang="en-GB" sz="1800">
                <a:latin typeface="Trebuchet MS Bold" pitchFamily="80" charset="0"/>
              </a:rPr>
              <a:t>As bus and coach passengers we welcome moves to harmonise legislation –</a:t>
            </a:r>
          </a:p>
          <a:p>
            <a:pPr marL="0" indent="0" algn="ctr">
              <a:buFontTx/>
              <a:buNone/>
              <a:tabLst>
                <a:tab pos="762000" algn="l"/>
              </a:tabLst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  <a:tabLst>
                <a:tab pos="762000" algn="l"/>
              </a:tabLst>
            </a:pPr>
            <a:r>
              <a:rPr lang="en-GB" sz="1600">
                <a:latin typeface="Trebuchet MS" pitchFamily="80" charset="0"/>
              </a:rPr>
              <a:t>But only when there is real benefit to the passenger and no threat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to fares or to the future of bus and coach services</a:t>
            </a:r>
          </a:p>
          <a:p>
            <a:pPr marL="0" indent="0" algn="ctr">
              <a:buFontTx/>
              <a:buNone/>
              <a:tabLst>
                <a:tab pos="762000" algn="l"/>
              </a:tabLst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  <a:tabLst>
                <a:tab pos="762000" algn="l"/>
              </a:tabLst>
            </a:pPr>
            <a:r>
              <a:rPr lang="en-GB" sz="1600">
                <a:latin typeface="Trebuchet MS" pitchFamily="80" charset="0"/>
              </a:rPr>
              <a:t>And among the good things in the EU rules there are some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proposals that pose real threats to UK passengers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91" name="Picture 7" descr="left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pic>
        <p:nvPicPr>
          <p:cNvPr id="246790" name="Picture 6" descr="bususerslogos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1440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400" b="1">
                <a:latin typeface="Trebuchet MS" pitchFamily="80" charset="0"/>
              </a:rPr>
              <a:t>Thank you for listening</a:t>
            </a:r>
            <a:endParaRPr lang="en-GB" sz="1800">
              <a:latin typeface="Trebuchet MS" pitchFamily="80" charset="0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403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GB" sz="1800">
                <a:latin typeface="Trebuchet MS" pitchFamily="80" charset="0"/>
              </a:rPr>
              <a:t>Gavin Booth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GB" sz="1800">
                <a:latin typeface="Trebuchet MS" pitchFamily="80" charset="0"/>
              </a:rPr>
              <a:t>Chairman, Bus Users UK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6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46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1" name="Picture 3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68616" name="Picture 8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686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</a:pPr>
            <a:r>
              <a:rPr lang="en-GB" sz="1800">
                <a:latin typeface="Trebuchet MS Bold" pitchFamily="80" charset="0"/>
              </a:rPr>
              <a:t>Stating the obvious: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Bus and Coach Passengers have rights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As a consumers’ organisation we welcome any moves that will safeguard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and increase their rights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As a consumers’ organisation we welcome   any  moves that will safeguard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and increase their rights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033963" y="3863975"/>
            <a:ext cx="547687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GB" sz="1600">
                <a:solidFill>
                  <a:srgbClr val="FF0000"/>
                </a:solidFill>
                <a:latin typeface="Trebuchet MS Bold" pitchFamily="80" charset="0"/>
              </a:rPr>
              <a:t>many</a:t>
            </a:r>
            <a:endParaRPr lang="en-US" sz="1600">
              <a:solidFill>
                <a:srgbClr val="FF0000"/>
              </a:solidFill>
              <a:latin typeface="Trebuchet MS Bold" pitchFamily="8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build="p"/>
      <p:bldP spid="686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2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50883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50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</a:pPr>
            <a:r>
              <a:rPr lang="en-GB" sz="1800">
                <a:latin typeface="Trebuchet MS" pitchFamily="80" charset="0"/>
              </a:rPr>
              <a:t>Bus Users</a:t>
            </a:r>
            <a:r>
              <a:rPr lang="en-GB" sz="1800">
                <a:latin typeface="Trebuchet MS Bold" pitchFamily="80" charset="0"/>
              </a:rPr>
              <a:t> </a:t>
            </a:r>
            <a:r>
              <a:rPr lang="en-GB" sz="1800">
                <a:solidFill>
                  <a:srgbClr val="FF0000"/>
                </a:solidFill>
                <a:latin typeface="Trebuchet MS Bold" pitchFamily="80" charset="0"/>
              </a:rPr>
              <a:t>UK</a:t>
            </a:r>
            <a:endParaRPr lang="en-GB" sz="1800" b="1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The nature and extent of the bus and coach industry means that we have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some serious reservations about the European Commission Proposal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on Bus and Coach Passenger Rights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Our main problem: the word </a:t>
            </a:r>
            <a:r>
              <a:rPr lang="en-GB" sz="1600">
                <a:solidFill>
                  <a:srgbClr val="FF0000"/>
                </a:solidFill>
                <a:latin typeface="Trebuchet MS Bold" pitchFamily="80" charset="0"/>
              </a:rPr>
              <a:t>Bus</a:t>
            </a:r>
            <a:r>
              <a:rPr lang="en-GB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0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52931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52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</a:pPr>
            <a:r>
              <a:rPr lang="en-GB" sz="1800">
                <a:latin typeface="Trebuchet MS Bold" pitchFamily="80" charset="0"/>
              </a:rPr>
              <a:t>In context: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5.5billion bus and light rail journeys in Great Britain every year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Outside London, the bus and coach industry in Britain is deregulated,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so there is open competition for passengers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We have concerns that some of the proposals will not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benefit passengers and could penalise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8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54979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54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</a:pPr>
            <a:r>
              <a:rPr lang="en-GB" sz="1800">
                <a:latin typeface="Trebuchet MS" pitchFamily="80" charset="0"/>
              </a:rPr>
              <a:t>First, the positives</a:t>
            </a:r>
          </a:p>
          <a:p>
            <a:pPr marL="0" indent="0" algn="ctr">
              <a:buFontTx/>
              <a:buNone/>
            </a:pPr>
            <a:endParaRPr lang="en-GB" sz="18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800">
                <a:latin typeface="Trebuchet MS" pitchFamily="80" charset="0"/>
              </a:rPr>
              <a:t>We support: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800">
                <a:latin typeface="Trebuchet MS Bold" pitchFamily="80" charset="0"/>
              </a:rPr>
              <a:t>The right to information</a:t>
            </a: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Passengers should be able to make informed choices before 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and during a bus or coach journey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800">
                <a:latin typeface="Trebuchet MS Bold" pitchFamily="80" charset="0"/>
              </a:rPr>
              <a:t>The right to redress</a:t>
            </a: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Where passengers have received poor service or poor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026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57027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57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</a:pPr>
            <a:r>
              <a:rPr lang="en-GB" sz="1800">
                <a:latin typeface="Trebuchet MS" pitchFamily="80" charset="0"/>
              </a:rPr>
              <a:t>We support: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800">
                <a:latin typeface="Trebuchet MS Bold" pitchFamily="80" charset="0"/>
              </a:rPr>
              <a:t>The right to complain</a:t>
            </a: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Passengers should know how to complain, where to complain to,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and should expect a prompt and full response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800">
                <a:latin typeface="Trebuchet MS Bold" pitchFamily="80" charset="0"/>
              </a:rPr>
              <a:t>An end to discrimination</a:t>
            </a:r>
          </a:p>
          <a:p>
            <a:pPr marL="0" indent="0" algn="ctr">
              <a:buFontTx/>
              <a:buNone/>
            </a:pPr>
            <a:r>
              <a:rPr lang="en-US" sz="1600">
                <a:latin typeface="Trebuchet MS" pitchFamily="80" charset="0"/>
              </a:rPr>
              <a:t>Disabled people and people with reduced mobility are entitled</a:t>
            </a:r>
            <a:br>
              <a:rPr lang="en-US" sz="1600">
                <a:latin typeface="Trebuchet MS" pitchFamily="80" charset="0"/>
              </a:rPr>
            </a:br>
            <a:r>
              <a:rPr lang="en-US" sz="1600">
                <a:latin typeface="Trebuchet MS" pitchFamily="80" charset="0"/>
              </a:rPr>
              <a:t>receive equitable treatment when using buses and terminals</a:t>
            </a:r>
            <a:endParaRPr lang="en-GB" sz="1600">
              <a:latin typeface="Trebuchet MS" pitchFamily="8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74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59075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59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</a:pPr>
            <a:r>
              <a:rPr lang="en-GB" sz="3600">
                <a:solidFill>
                  <a:srgbClr val="FF0000"/>
                </a:solidFill>
                <a:latin typeface="Trebuchet MS Bold" pitchFamily="80" charset="0"/>
              </a:rPr>
              <a:t>BUT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We have serious concerns about the impact some of the proposals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would have on bus and coach companies in the UK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We believe that existing UK domestic legislation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is often more appropriate to UK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61123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</a:pPr>
            <a:r>
              <a:rPr lang="en-GB" sz="1800">
                <a:latin typeface="Trebuchet MS Bold" pitchFamily="80" charset="0"/>
              </a:rPr>
              <a:t>Areas of particular concern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rebuchet MS" pitchFamily="80" charset="0"/>
              </a:rPr>
              <a:t>Establishing standard rules on liability in the event of death or injury </a:t>
            </a:r>
            <a:br>
              <a:rPr lang="en-US" sz="1600">
                <a:solidFill>
                  <a:srgbClr val="000000"/>
                </a:solidFill>
                <a:latin typeface="Trebuchet MS" pitchFamily="80" charset="0"/>
              </a:rPr>
            </a:br>
            <a:r>
              <a:rPr lang="en-US" sz="1600">
                <a:solidFill>
                  <a:srgbClr val="000000"/>
                </a:solidFill>
                <a:latin typeface="Trebuchet MS" pitchFamily="80" charset="0"/>
              </a:rPr>
              <a:t>of passengers and to harmonise these with other modes of transport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Rules on liability for the loss of or damage to passengers’ luggage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170" name="Picture 2" descr="bususerslogos corn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2400"/>
            <a:ext cx="1828800" cy="1477963"/>
          </a:xfrm>
          <a:prstGeom prst="rect">
            <a:avLst/>
          </a:prstGeom>
          <a:noFill/>
        </p:spPr>
      </p:pic>
      <p:pic>
        <p:nvPicPr>
          <p:cNvPr id="263171" name="Picture 3" descr="left cor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1981200"/>
            <a:ext cx="4156075" cy="4622800"/>
          </a:xfrm>
          <a:prstGeom prst="rect">
            <a:avLst/>
          </a:prstGeom>
          <a:noFill/>
        </p:spPr>
      </p:pic>
      <p:sp>
        <p:nvSpPr>
          <p:cNvPr id="263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  <a:noFill/>
        </p:spPr>
        <p:txBody>
          <a:bodyPr lIns="360000" tIns="0" rIns="360000"/>
          <a:lstStyle/>
          <a:p>
            <a:pPr marL="0" indent="0" algn="ctr">
              <a:buFontTx/>
              <a:buNone/>
            </a:pPr>
            <a:r>
              <a:rPr lang="en-GB" sz="1800">
                <a:latin typeface="Trebuchet MS Bold" pitchFamily="80" charset="0"/>
              </a:rPr>
              <a:t>WHY?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Liability provisions should be determined by national law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Buses and coaches would be out of step with other vehicles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Operators are presumed liable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Strict liability up to EUR220,000 would raise insurance costs</a:t>
            </a:r>
            <a:br>
              <a:rPr lang="en-GB" sz="1600">
                <a:latin typeface="Trebuchet MS" pitchFamily="80" charset="0"/>
              </a:rPr>
            </a:br>
            <a:r>
              <a:rPr lang="en-GB" sz="1600">
                <a:latin typeface="Trebuchet MS" pitchFamily="80" charset="0"/>
              </a:rPr>
              <a:t>and inevitably bus and coach fares</a:t>
            </a:r>
          </a:p>
          <a:p>
            <a:pPr marL="0" indent="0" algn="ctr">
              <a:buFontTx/>
              <a:buNone/>
            </a:pPr>
            <a:endParaRPr lang="en-GB" sz="1600">
              <a:latin typeface="Trebuchet MS" pitchFamily="80" charset="0"/>
            </a:endParaRPr>
          </a:p>
          <a:p>
            <a:pPr marL="0" indent="0" algn="ctr">
              <a:buFontTx/>
              <a:buNone/>
            </a:pPr>
            <a:r>
              <a:rPr lang="en-GB" sz="1600">
                <a:latin typeface="Trebuchet MS" pitchFamily="80" charset="0"/>
              </a:rPr>
              <a:t>Many smaller operators could be forced out of business by increased insurance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329</Words>
  <Application>Microsoft Office PowerPoint</Application>
  <PresentationFormat>On-screen Show (4:3)</PresentationFormat>
  <Paragraphs>106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Geneva</vt:lpstr>
      <vt:lpstr>Trebuchet MS Bold</vt:lpstr>
      <vt:lpstr>Blank Presentation</vt:lpstr>
      <vt:lpstr>EU rules on the right of passengers: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Mike Young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Delivering Tomorrow’s Solutions The Passengers’ Viewpoint</dc:title>
  <dc:creator>Mike Young</dc:creator>
  <cp:lastModifiedBy>Migration2</cp:lastModifiedBy>
  <cp:revision>211</cp:revision>
  <dcterms:created xsi:type="dcterms:W3CDTF">2006-02-20T10:40:29Z</dcterms:created>
  <dcterms:modified xsi:type="dcterms:W3CDTF">2016-06-01T12:54:37Z</dcterms:modified>
</cp:coreProperties>
</file>