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1"/>
  </p:sldMasterIdLst>
  <p:notesMasterIdLst>
    <p:notesMasterId r:id="rId42"/>
  </p:notesMasterIdLst>
  <p:sldIdLst>
    <p:sldId id="256" r:id="rId2"/>
    <p:sldId id="332" r:id="rId3"/>
    <p:sldId id="313" r:id="rId4"/>
    <p:sldId id="314" r:id="rId5"/>
    <p:sldId id="333" r:id="rId6"/>
    <p:sldId id="257" r:id="rId7"/>
    <p:sldId id="370" r:id="rId8"/>
    <p:sldId id="371" r:id="rId9"/>
    <p:sldId id="369" r:id="rId10"/>
    <p:sldId id="389" r:id="rId11"/>
    <p:sldId id="372" r:id="rId12"/>
    <p:sldId id="373" r:id="rId13"/>
    <p:sldId id="374" r:id="rId14"/>
    <p:sldId id="375" r:id="rId15"/>
    <p:sldId id="391" r:id="rId16"/>
    <p:sldId id="321" r:id="rId17"/>
    <p:sldId id="322" r:id="rId18"/>
    <p:sldId id="354" r:id="rId19"/>
    <p:sldId id="355" r:id="rId20"/>
    <p:sldId id="376" r:id="rId21"/>
    <p:sldId id="377" r:id="rId22"/>
    <p:sldId id="357" r:id="rId23"/>
    <p:sldId id="358" r:id="rId24"/>
    <p:sldId id="359" r:id="rId25"/>
    <p:sldId id="288" r:id="rId26"/>
    <p:sldId id="385" r:id="rId27"/>
    <p:sldId id="386" r:id="rId28"/>
    <p:sldId id="387" r:id="rId29"/>
    <p:sldId id="309" r:id="rId30"/>
    <p:sldId id="343" r:id="rId31"/>
    <p:sldId id="388" r:id="rId32"/>
    <p:sldId id="346" r:id="rId33"/>
    <p:sldId id="382" r:id="rId34"/>
    <p:sldId id="392" r:id="rId35"/>
    <p:sldId id="394" r:id="rId36"/>
    <p:sldId id="379" r:id="rId37"/>
    <p:sldId id="384" r:id="rId38"/>
    <p:sldId id="380" r:id="rId39"/>
    <p:sldId id="383" r:id="rId40"/>
    <p:sldId id="393" r:id="rId4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1ED"/>
    <a:srgbClr val="0066FF"/>
    <a:srgbClr val="0D038F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2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5120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512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9849C1-E267-4E7E-9CEC-5E8BA559C4D9}" type="slidenum">
              <a:rPr lang="de-DE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F9288D-CA6C-4B13-8B49-D9ECDAD06CB6}" type="slidenum">
              <a:rPr lang="de-DE"/>
              <a:pPr/>
              <a:t>5</a:t>
            </a:fld>
            <a:endParaRPr lang="de-DE"/>
          </a:p>
        </p:txBody>
      </p:sp>
      <p:sp>
        <p:nvSpPr>
          <p:cNvPr id="142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7A53CE-3867-4622-B622-1EB07185DA15}" type="slidenum">
              <a:rPr lang="de-DE"/>
              <a:pPr/>
              <a:t>20</a:t>
            </a:fld>
            <a:endParaRPr lang="de-DE"/>
          </a:p>
        </p:txBody>
      </p:sp>
      <p:sp>
        <p:nvSpPr>
          <p:cNvPr id="21811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218115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5EB2C2-BD9E-4EEE-A6FD-572F3C2C4891}" type="slidenum">
              <a:rPr lang="de-DE"/>
              <a:pPr/>
              <a:t>21</a:t>
            </a:fld>
            <a:endParaRPr lang="de-DE"/>
          </a:p>
        </p:txBody>
      </p:sp>
      <p:sp>
        <p:nvSpPr>
          <p:cNvPr id="22016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220163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F812F7-D0DA-4EE4-9457-4381819D64B4}" type="slidenum">
              <a:rPr lang="de-DE"/>
              <a:pPr/>
              <a:t>22</a:t>
            </a:fld>
            <a:endParaRPr lang="de-DE"/>
          </a:p>
        </p:txBody>
      </p:sp>
      <p:sp>
        <p:nvSpPr>
          <p:cNvPr id="18227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182275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04CF2-F3E1-446A-BB4E-8CCCF070E537}" type="slidenum">
              <a:rPr lang="de-DE"/>
              <a:pPr/>
              <a:t>23</a:t>
            </a:fld>
            <a:endParaRPr lang="de-DE"/>
          </a:p>
        </p:txBody>
      </p:sp>
      <p:sp>
        <p:nvSpPr>
          <p:cNvPr id="18432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184323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310C6C-B153-46D3-987B-91CFF68A42DA}" type="slidenum">
              <a:rPr lang="de-DE"/>
              <a:pPr/>
              <a:t>24</a:t>
            </a:fld>
            <a:endParaRPr lang="de-DE"/>
          </a:p>
        </p:txBody>
      </p:sp>
      <p:sp>
        <p:nvSpPr>
          <p:cNvPr id="18637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186371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D7A833-8B9B-4132-B66D-ADA25B3ECFDA}" type="slidenum">
              <a:rPr lang="de-DE"/>
              <a:pPr/>
              <a:t>29</a:t>
            </a:fld>
            <a:endParaRPr lang="de-DE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6FE07C-2EF3-47E1-9F3B-2CE17354E91B}" type="slidenum">
              <a:rPr lang="de-DE"/>
              <a:pPr/>
              <a:t>34</a:t>
            </a:fld>
            <a:endParaRPr lang="de-DE"/>
          </a:p>
        </p:txBody>
      </p:sp>
      <p:sp>
        <p:nvSpPr>
          <p:cNvPr id="241666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E151B43-AE57-4E7F-A822-AB815ECAD97A}" type="slidenum">
              <a:rPr lang="de-DE" sz="1200">
                <a:solidFill>
                  <a:srgbClr val="000000"/>
                </a:solidFill>
              </a:rPr>
              <a:pPr algn="r" defTabSz="449263"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34</a:t>
            </a:fld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241667" name="Text Box 3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241668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241669" name="Text Box 5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241670" name="Text Box 6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241671" name="Rectangle 7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0D7F71-F5BB-48A6-AA0A-0F354BB4EAE1}" type="slidenum">
              <a:rPr lang="de-DE"/>
              <a:pPr/>
              <a:t>35</a:t>
            </a:fld>
            <a:endParaRPr lang="de-DE"/>
          </a:p>
        </p:txBody>
      </p:sp>
      <p:sp>
        <p:nvSpPr>
          <p:cNvPr id="244738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A62FFBD-91E1-42E7-96AE-BD2227FF63AB}" type="slidenum">
              <a:rPr lang="de-DE" sz="1200">
                <a:solidFill>
                  <a:srgbClr val="000000"/>
                </a:solidFill>
              </a:rPr>
              <a:pPr algn="r" defTabSz="449263"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35</a:t>
            </a:fld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244739" name="Text Box 3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244743" name="Rectangle 7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D954B-E0E0-49CA-89B5-C0E0F49D7E75}" type="slidenum">
              <a:rPr lang="de-DE"/>
              <a:pPr/>
              <a:t>37</a:t>
            </a:fld>
            <a:endParaRPr lang="de-DE"/>
          </a:p>
        </p:txBody>
      </p:sp>
      <p:sp>
        <p:nvSpPr>
          <p:cNvPr id="229378" name="Text Box 2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algn="r"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198B051-25EB-4C7E-938C-E7C7986E8D88}" type="slidenum">
              <a:rPr lang="de-DE" sz="1200">
                <a:solidFill>
                  <a:srgbClr val="000000"/>
                </a:solidFill>
              </a:rPr>
              <a:pPr algn="r" defTabSz="449263"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37</a:t>
            </a:fld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229379" name="Text Box 3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 anchor="b"/>
          <a:lstStyle/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229380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algn="r"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1200">
              <a:solidFill>
                <a:srgbClr val="000000"/>
              </a:solidFill>
            </a:endParaRPr>
          </a:p>
        </p:txBody>
      </p:sp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229383" name="Rectangle 7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B22EF9-2F41-488B-8C75-53999477453E}" type="slidenum">
              <a:rPr lang="de-DE"/>
              <a:pPr/>
              <a:t>39</a:t>
            </a:fld>
            <a:endParaRPr lang="de-DE"/>
          </a:p>
        </p:txBody>
      </p:sp>
      <p:sp>
        <p:nvSpPr>
          <p:cNvPr id="22733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227331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4CF397-B337-4D57-9310-BF209A989DB7}" type="slidenum">
              <a:rPr lang="de-DE"/>
              <a:pPr/>
              <a:t>7</a:t>
            </a:fld>
            <a:endParaRPr lang="de-DE"/>
          </a:p>
        </p:txBody>
      </p:sp>
      <p:sp>
        <p:nvSpPr>
          <p:cNvPr id="20377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203779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DC938-7496-4407-BE0F-4044DD9ADCAF}" type="slidenum">
              <a:rPr lang="de-DE"/>
              <a:pPr/>
              <a:t>8</a:t>
            </a:fld>
            <a:endParaRPr lang="de-DE"/>
          </a:p>
        </p:txBody>
      </p:sp>
      <p:sp>
        <p:nvSpPr>
          <p:cNvPr id="205826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205827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B99B8F-53E9-4282-AF65-B06F0C536E84}" type="slidenum">
              <a:rPr lang="de-DE"/>
              <a:pPr/>
              <a:t>11</a:t>
            </a:fld>
            <a:endParaRPr lang="de-DE"/>
          </a:p>
        </p:txBody>
      </p:sp>
      <p:sp>
        <p:nvSpPr>
          <p:cNvPr id="207874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207875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4D2CC-5C66-4DE1-B2B2-6E0B6AFA0E08}" type="slidenum">
              <a:rPr lang="de-DE"/>
              <a:pPr/>
              <a:t>12</a:t>
            </a:fld>
            <a:endParaRPr lang="de-DE"/>
          </a:p>
        </p:txBody>
      </p:sp>
      <p:sp>
        <p:nvSpPr>
          <p:cNvPr id="209922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209923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1DFB89-19C5-45D3-9089-129D47F53293}" type="slidenum">
              <a:rPr lang="de-DE"/>
              <a:pPr/>
              <a:t>13</a:t>
            </a:fld>
            <a:endParaRPr lang="de-DE"/>
          </a:p>
        </p:txBody>
      </p:sp>
      <p:sp>
        <p:nvSpPr>
          <p:cNvPr id="21197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211971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94F1F7-BFF0-4648-AE1B-316C1A27E0ED}" type="slidenum">
              <a:rPr lang="de-DE"/>
              <a:pPr/>
              <a:t>14</a:t>
            </a:fld>
            <a:endParaRPr lang="de-DE"/>
          </a:p>
        </p:txBody>
      </p:sp>
      <p:sp>
        <p:nvSpPr>
          <p:cNvPr id="21401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214019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AE3D2-FC4A-40F9-85B8-7CF1067384AB}" type="slidenum">
              <a:rPr lang="de-DE"/>
              <a:pPr/>
              <a:t>18</a:t>
            </a:fld>
            <a:endParaRPr lang="de-DE"/>
          </a:p>
        </p:txBody>
      </p:sp>
      <p:sp>
        <p:nvSpPr>
          <p:cNvPr id="176130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176131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A39283-2946-4BC8-BA5F-DC232B5EA1C0}" type="slidenum">
              <a:rPr lang="de-DE"/>
              <a:pPr/>
              <a:t>19</a:t>
            </a:fld>
            <a:endParaRPr lang="de-DE"/>
          </a:p>
        </p:txBody>
      </p:sp>
      <p:sp>
        <p:nvSpPr>
          <p:cNvPr id="17817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178179" name="Rectangle 3"/>
          <p:cNvSpPr txBox="1">
            <a:spLocks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                                    </a:t>
            </a:r>
            <a:fld id="{AF2BD157-8B16-42A1-9963-1B8C5338D8E7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                                    </a:t>
            </a:r>
            <a:fld id="{61E4DE93-58F2-434E-B25F-ED7CFED42CBF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4963" y="630238"/>
            <a:ext cx="2001837" cy="5607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4688" y="630238"/>
            <a:ext cx="5857875" cy="5607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                                    </a:t>
            </a:r>
            <a:fld id="{6F249C03-2A08-4D7F-8B70-0BE30032D23B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8" y="630238"/>
            <a:ext cx="6321425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600200"/>
            <a:ext cx="7772400" cy="4637088"/>
          </a:xfrm>
        </p:spPr>
        <p:txBody>
          <a:bodyPr/>
          <a:lstStyle/>
          <a:p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81200" cy="32702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                                     </a:t>
            </a:r>
            <a:fld id="{E75EEBAB-35E2-41BC-A1A5-154894022DA6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39975" y="6381750"/>
            <a:ext cx="4032250" cy="3841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8" y="630238"/>
            <a:ext cx="6321425" cy="720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637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6370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32588" y="6381750"/>
            <a:ext cx="1981200" cy="32702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                                     </a:t>
            </a:r>
            <a:fld id="{E4AF1150-6B0F-487B-912D-402763802EAF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39975" y="6381750"/>
            <a:ext cx="4032250" cy="3841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                                    </a:t>
            </a:r>
            <a:fld id="{00D05995-4BAC-4D23-99C7-6E80403335FD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                                    </a:t>
            </a:r>
            <a:fld id="{F06D6760-4095-4DBB-923D-D9E179F9CBB8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637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637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                                    </a:t>
            </a:r>
            <a:fld id="{00A5DAD7-D6F2-4FB3-A0E7-D72C6ED3C194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                                    </a:t>
            </a:r>
            <a:fld id="{8F727A4E-90B3-44EB-A0CF-F78E22060827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                                    </a:t>
            </a:r>
            <a:fld id="{DF4484D1-F61F-4AC2-BBDC-A0838AB8F948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                                    </a:t>
            </a:r>
            <a:fld id="{E0138BC7-9460-4919-A9A7-ADF74EDC67E7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                                    </a:t>
            </a:r>
            <a:fld id="{EA5712ED-B4B2-4EA7-93E1-FB4A27D95330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                                     </a:t>
            </a:r>
            <a:fld id="{EA7F30AB-B656-469B-8101-A107802D2DBB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96" name="Group 20"/>
          <p:cNvGrpSpPr>
            <a:grpSpLocks/>
          </p:cNvGrpSpPr>
          <p:nvPr userDrawn="1"/>
        </p:nvGrpSpPr>
        <p:grpSpPr bwMode="auto">
          <a:xfrm>
            <a:off x="7442200" y="12700"/>
            <a:ext cx="1682750" cy="334963"/>
            <a:chOff x="4700" y="0"/>
            <a:chExt cx="1060" cy="211"/>
          </a:xfrm>
        </p:grpSpPr>
        <p:sp>
          <p:nvSpPr>
            <p:cNvPr id="126995" name="AutoShape 19"/>
            <p:cNvSpPr>
              <a:spLocks noChangeArrowheads="1"/>
            </p:cNvSpPr>
            <p:nvPr userDrawn="1"/>
          </p:nvSpPr>
          <p:spPr bwMode="auto">
            <a:xfrm>
              <a:off x="5148" y="0"/>
              <a:ext cx="612" cy="210"/>
            </a:xfrm>
            <a:prstGeom prst="parallelogram">
              <a:avLst>
                <a:gd name="adj" fmla="val 20953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pic>
          <p:nvPicPr>
            <p:cNvPr id="126994" name="Picture 18" descr="en_irubanlogo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4700" y="1"/>
              <a:ext cx="1014" cy="210"/>
            </a:xfrm>
            <a:prstGeom prst="rect">
              <a:avLst/>
            </a:prstGeom>
            <a:noFill/>
          </p:spPr>
        </p:pic>
      </p:grpSp>
      <p:grpSp>
        <p:nvGrpSpPr>
          <p:cNvPr id="12697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2697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rgbClr val="0D038F">
                <a:alpha val="2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GB" sz="2400">
                <a:latin typeface="Times New Roman" charset="0"/>
              </a:endParaRPr>
            </a:p>
          </p:txBody>
        </p:sp>
        <p:grpSp>
          <p:nvGrpSpPr>
            <p:cNvPr id="12698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2698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en-GB" sz="2400">
                  <a:latin typeface="Times New Roman" charset="0"/>
                </a:endParaRPr>
              </a:p>
            </p:txBody>
          </p:sp>
          <p:sp>
            <p:nvSpPr>
              <p:cNvPr id="12698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</p:grpSp>
      </p:grpSp>
      <p:sp>
        <p:nvSpPr>
          <p:cNvPr id="12698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630238"/>
            <a:ext cx="6321425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Erdgasfahrzeuge in Taxiunternehmen</a:t>
            </a:r>
          </a:p>
        </p:txBody>
      </p:sp>
      <p:sp>
        <p:nvSpPr>
          <p:cNvPr id="12698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637088"/>
          </a:xfrm>
          <a:prstGeom prst="rect">
            <a:avLst/>
          </a:prstGeom>
          <a:solidFill>
            <a:srgbClr val="0D038F">
              <a:alpha val="10001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2698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732588" y="6381750"/>
            <a:ext cx="19812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0D038F"/>
                </a:solidFill>
              </a:defRPr>
            </a:lvl1pPr>
          </a:lstStyle>
          <a:p>
            <a:r>
              <a:rPr lang="de-DE"/>
              <a:t>                                     </a:t>
            </a:r>
            <a:fld id="{5CF91DAD-EAF2-486E-A15C-0129CE9D80ED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12698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39975" y="6381750"/>
            <a:ext cx="403225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800">
                <a:solidFill>
                  <a:srgbClr val="0D038F"/>
                </a:solidFill>
              </a:defRPr>
            </a:lvl1pPr>
          </a:lstStyle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12698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H"/>
          </a:p>
        </p:txBody>
      </p:sp>
      <p:pic>
        <p:nvPicPr>
          <p:cNvPr id="126990" name="Picture 14" descr="untitled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1113" y="6256338"/>
            <a:ext cx="1536700" cy="600075"/>
          </a:xfrm>
          <a:prstGeom prst="rect">
            <a:avLst/>
          </a:prstGeom>
          <a:noFill/>
        </p:spPr>
      </p:pic>
      <p:pic>
        <p:nvPicPr>
          <p:cNvPr id="126993" name="Picture 17" descr="en_taxiforum3_topban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1588" y="0"/>
            <a:ext cx="4140200" cy="5492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0D038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0D038F"/>
          </a:solidFill>
          <a:latin typeface="Arial Unicode MS" pitchFamily="34" charset="-128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0D038F"/>
          </a:solidFill>
          <a:latin typeface="Arial Unicode MS" pitchFamily="34" charset="-128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0D038F"/>
          </a:solidFill>
          <a:latin typeface="Arial Unicode MS" pitchFamily="34" charset="-128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0D038F"/>
          </a:solidFill>
          <a:latin typeface="Arial Unicode MS" pitchFamily="34" charset="-128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D038F"/>
          </a:solidFill>
          <a:latin typeface="Arial Unicode MS" pitchFamily="34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D038F"/>
          </a:solidFill>
          <a:latin typeface="Arial Unicode MS" pitchFamily="34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D038F"/>
          </a:solidFill>
          <a:latin typeface="Arial Unicode MS" pitchFamily="34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D038F"/>
          </a:solidFill>
          <a:latin typeface="Arial Unicode MS" pitchFamily="34" charset="-128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Blip>
          <a:blip r:embed="rId18"/>
        </a:buBlip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 sz="3000">
          <a:solidFill>
            <a:schemeClr val="accent2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Blip>
          <a:blip r:embed="rId18"/>
        </a:buBlip>
        <a:defRPr sz="2800">
          <a:solidFill>
            <a:schemeClr val="accent2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 sz="2600">
          <a:solidFill>
            <a:schemeClr val="accent2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 sz="2400">
          <a:solidFill>
            <a:schemeClr val="accent2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 sz="2400">
          <a:solidFill>
            <a:schemeClr val="accent2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 sz="2400">
          <a:solidFill>
            <a:schemeClr val="accent2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 sz="2400">
          <a:solidFill>
            <a:schemeClr val="accent2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8"/>
        </a:buBlip>
        <a:defRPr sz="2400">
          <a:solidFill>
            <a:schemeClr val="accent2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44675"/>
            <a:ext cx="7772400" cy="1944688"/>
          </a:xfrm>
        </p:spPr>
        <p:txBody>
          <a:bodyPr/>
          <a:lstStyle/>
          <a:p>
            <a:r>
              <a:rPr lang="de-DE" sz="4800"/>
              <a:t>Erdgasfahrzeuge in Taxiunternehmen</a:t>
            </a: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990725"/>
          </a:xfrm>
        </p:spPr>
        <p:txBody>
          <a:bodyPr/>
          <a:lstStyle/>
          <a:p>
            <a:endParaRPr lang="de-DE" sz="4000" b="1"/>
          </a:p>
          <a:p>
            <a:r>
              <a:rPr lang="de-DE" sz="4000" b="1"/>
              <a:t>ein Praxisbericht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D45F00EE-F9AF-42E3-B7C3-2CD690288189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773987" cy="574675"/>
          </a:xfrm>
        </p:spPr>
        <p:txBody>
          <a:bodyPr/>
          <a:lstStyle/>
          <a:p>
            <a:r>
              <a:rPr lang="de-DE"/>
              <a:t>Preisbindung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238" y="1916113"/>
            <a:ext cx="7702550" cy="3025775"/>
          </a:xfrm>
        </p:spPr>
        <p:txBody>
          <a:bodyPr/>
          <a:lstStyle/>
          <a:p>
            <a:r>
              <a:rPr lang="de-DE" sz="2800"/>
              <a:t>Erdgaspreis ist in Deutschland durch langfristige Lieferverträge an den Preis von Rohöl gekoppelt</a:t>
            </a:r>
          </a:p>
          <a:p>
            <a:endParaRPr lang="de-DE" sz="2800"/>
          </a:p>
          <a:p>
            <a:r>
              <a:rPr lang="de-DE" sz="2800"/>
              <a:t>Erdgaspreis folgt zeitversetzt etwa 6 Monate der Entwicklung des Dieselpreises  </a:t>
            </a:r>
          </a:p>
        </p:txBody>
      </p:sp>
      <p:sp>
        <p:nvSpPr>
          <p:cNvPr id="236548" name="Text Box 4"/>
          <p:cNvSpPr txBox="1">
            <a:spLocks noChangeArrowheads="1"/>
          </p:cNvSpPr>
          <p:nvPr/>
        </p:nvSpPr>
        <p:spPr bwMode="auto">
          <a:xfrm rot="-2245431">
            <a:off x="1223963" y="55181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4000" b="1">
              <a:latin typeface="Arial Unicode MS" pitchFamily="34" charset="-128"/>
              <a:cs typeface="Times New Roman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4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4C4A153D-A220-40D4-AB12-B7585B91DC60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9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6223000" cy="722313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/>
              <a:t>Planungssicherheit Mineralölsteuer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55688" y="4745038"/>
            <a:ext cx="7620000" cy="1276350"/>
          </a:xfrm>
          <a:solidFill>
            <a:srgbClr val="0D038F">
              <a:alpha val="9999"/>
            </a:srgbClr>
          </a:solidFill>
          <a:ln/>
        </p:spPr>
        <p:txBody>
          <a:bodyPr lIns="90000" tIns="46800" rIns="90000" bIns="46800"/>
          <a:lstStyle/>
          <a:p>
            <a:pPr marL="339725" indent="-339725" defTabSz="449263">
              <a:spcBef>
                <a:spcPts val="700"/>
              </a:spcBef>
              <a:buClr>
                <a:srgbClr val="B2B2B2"/>
              </a:buClr>
              <a:buSzPct val="103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800" b="1"/>
              <a:t>verminderter Mineralölsteuersatz ist bis Ende 2019 gesetzlich festgeschrieben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 rot="19320000">
            <a:off x="1222375" y="5519738"/>
            <a:ext cx="184150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grpSp>
        <p:nvGrpSpPr>
          <p:cNvPr id="206853" name="Group 5"/>
          <p:cNvGrpSpPr>
            <a:grpSpLocks/>
          </p:cNvGrpSpPr>
          <p:nvPr/>
        </p:nvGrpSpPr>
        <p:grpSpPr bwMode="auto">
          <a:xfrm>
            <a:off x="755650" y="1601788"/>
            <a:ext cx="7931150" cy="3179762"/>
            <a:chOff x="192" y="1009"/>
            <a:chExt cx="5280" cy="2003"/>
          </a:xfrm>
        </p:grpSpPr>
        <p:sp>
          <p:nvSpPr>
            <p:cNvPr id="206854" name="Rectangle 6"/>
            <p:cNvSpPr>
              <a:spLocks noChangeArrowheads="1"/>
            </p:cNvSpPr>
            <p:nvPr/>
          </p:nvSpPr>
          <p:spPr bwMode="auto">
            <a:xfrm rot="10800000" flipV="1">
              <a:off x="192" y="2703"/>
              <a:ext cx="4932" cy="195"/>
            </a:xfrm>
            <a:prstGeom prst="rect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grpSp>
          <p:nvGrpSpPr>
            <p:cNvPr id="206855" name="Group 7"/>
            <p:cNvGrpSpPr>
              <a:grpSpLocks/>
            </p:cNvGrpSpPr>
            <p:nvPr/>
          </p:nvGrpSpPr>
          <p:grpSpPr bwMode="auto">
            <a:xfrm>
              <a:off x="192" y="1009"/>
              <a:ext cx="5280" cy="2003"/>
              <a:chOff x="192" y="1009"/>
              <a:chExt cx="5280" cy="2003"/>
            </a:xfrm>
          </p:grpSpPr>
          <p:sp>
            <p:nvSpPr>
              <p:cNvPr id="206856" name="Rectangle 8"/>
              <p:cNvSpPr>
                <a:spLocks noChangeArrowheads="1"/>
              </p:cNvSpPr>
              <p:nvPr/>
            </p:nvSpPr>
            <p:spPr bwMode="auto">
              <a:xfrm>
                <a:off x="4579" y="1393"/>
                <a:ext cx="893" cy="1298"/>
              </a:xfrm>
              <a:prstGeom prst="rect">
                <a:avLst/>
              </a:prstGeom>
              <a:solidFill>
                <a:srgbClr val="C0C0C0">
                  <a:alpha val="50000"/>
                </a:srgb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H"/>
              </a:p>
            </p:txBody>
          </p:sp>
          <p:sp>
            <p:nvSpPr>
              <p:cNvPr id="206857" name="Text Box 9"/>
              <p:cNvSpPr txBox="1">
                <a:spLocks noChangeArrowheads="1"/>
              </p:cNvSpPr>
              <p:nvPr/>
            </p:nvSpPr>
            <p:spPr bwMode="auto">
              <a:xfrm>
                <a:off x="4880" y="1620"/>
                <a:ext cx="111" cy="23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H"/>
              </a:p>
            </p:txBody>
          </p:sp>
          <p:sp>
            <p:nvSpPr>
              <p:cNvPr id="206858" name="Line 10"/>
              <p:cNvSpPr>
                <a:spLocks noChangeShapeType="1"/>
              </p:cNvSpPr>
              <p:nvPr/>
            </p:nvSpPr>
            <p:spPr bwMode="auto">
              <a:xfrm>
                <a:off x="4663" y="1502"/>
                <a:ext cx="130" cy="1"/>
              </a:xfrm>
              <a:prstGeom prst="line">
                <a:avLst/>
              </a:prstGeom>
              <a:noFill/>
              <a:ln w="127080">
                <a:solidFill>
                  <a:srgbClr val="333399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59" name="Text Box 11"/>
              <p:cNvSpPr txBox="1">
                <a:spLocks noChangeArrowheads="1"/>
              </p:cNvSpPr>
              <p:nvPr/>
            </p:nvSpPr>
            <p:spPr bwMode="auto">
              <a:xfrm>
                <a:off x="4601" y="1521"/>
                <a:ext cx="826" cy="289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defTabSz="449263">
                  <a:spcBef>
                    <a:spcPts val="750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200" b="1">
                    <a:solidFill>
                      <a:srgbClr val="000000"/>
                    </a:solidFill>
                    <a:cs typeface="Times New Roman" charset="0"/>
                  </a:rPr>
                  <a:t>Benzin (bleifrei)</a:t>
                </a:r>
              </a:p>
            </p:txBody>
          </p:sp>
          <p:sp>
            <p:nvSpPr>
              <p:cNvPr id="206860" name="Line 12"/>
              <p:cNvSpPr>
                <a:spLocks noChangeShapeType="1"/>
              </p:cNvSpPr>
              <p:nvPr/>
            </p:nvSpPr>
            <p:spPr bwMode="auto">
              <a:xfrm>
                <a:off x="4665" y="1827"/>
                <a:ext cx="130" cy="1"/>
              </a:xfrm>
              <a:prstGeom prst="line">
                <a:avLst/>
              </a:prstGeom>
              <a:noFill/>
              <a:ln w="12708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61" name="Text Box 13"/>
              <p:cNvSpPr txBox="1">
                <a:spLocks noChangeArrowheads="1"/>
              </p:cNvSpPr>
              <p:nvPr/>
            </p:nvSpPr>
            <p:spPr bwMode="auto">
              <a:xfrm>
                <a:off x="4603" y="1845"/>
                <a:ext cx="826" cy="17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defTabSz="449263">
                  <a:spcBef>
                    <a:spcPts val="750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200" b="1">
                    <a:solidFill>
                      <a:srgbClr val="000000"/>
                    </a:solidFill>
                    <a:cs typeface="Times New Roman" charset="0"/>
                  </a:rPr>
                  <a:t>Diesel</a:t>
                </a:r>
              </a:p>
            </p:txBody>
          </p:sp>
          <p:sp>
            <p:nvSpPr>
              <p:cNvPr id="206862" name="Line 14"/>
              <p:cNvSpPr>
                <a:spLocks noChangeShapeType="1"/>
              </p:cNvSpPr>
              <p:nvPr/>
            </p:nvSpPr>
            <p:spPr bwMode="auto">
              <a:xfrm>
                <a:off x="4665" y="2146"/>
                <a:ext cx="130" cy="1"/>
              </a:xfrm>
              <a:prstGeom prst="line">
                <a:avLst/>
              </a:prstGeom>
              <a:noFill/>
              <a:ln w="127080">
                <a:solidFill>
                  <a:srgbClr val="CCCC99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63" name="Text Box 15"/>
              <p:cNvSpPr txBox="1">
                <a:spLocks noChangeArrowheads="1"/>
              </p:cNvSpPr>
              <p:nvPr/>
            </p:nvSpPr>
            <p:spPr bwMode="auto">
              <a:xfrm>
                <a:off x="4603" y="2165"/>
                <a:ext cx="826" cy="17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defTabSz="449263">
                  <a:spcBef>
                    <a:spcPts val="750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200" b="1">
                    <a:solidFill>
                      <a:srgbClr val="000000"/>
                    </a:solidFill>
                    <a:cs typeface="Times New Roman" charset="0"/>
                  </a:rPr>
                  <a:t>Erdgas</a:t>
                </a:r>
              </a:p>
            </p:txBody>
          </p:sp>
          <p:sp>
            <p:nvSpPr>
              <p:cNvPr id="206864" name="Line 16"/>
              <p:cNvSpPr>
                <a:spLocks noChangeShapeType="1"/>
              </p:cNvSpPr>
              <p:nvPr/>
            </p:nvSpPr>
            <p:spPr bwMode="auto">
              <a:xfrm>
                <a:off x="715" y="2509"/>
                <a:ext cx="3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65" name="Line 17"/>
              <p:cNvSpPr>
                <a:spLocks noChangeShapeType="1"/>
              </p:cNvSpPr>
              <p:nvPr/>
            </p:nvSpPr>
            <p:spPr bwMode="auto">
              <a:xfrm>
                <a:off x="715" y="2315"/>
                <a:ext cx="3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66" name="Line 18"/>
              <p:cNvSpPr>
                <a:spLocks noChangeShapeType="1"/>
              </p:cNvSpPr>
              <p:nvPr/>
            </p:nvSpPr>
            <p:spPr bwMode="auto">
              <a:xfrm>
                <a:off x="715" y="2117"/>
                <a:ext cx="3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67" name="Line 19"/>
              <p:cNvSpPr>
                <a:spLocks noChangeShapeType="1"/>
              </p:cNvSpPr>
              <p:nvPr/>
            </p:nvSpPr>
            <p:spPr bwMode="auto">
              <a:xfrm>
                <a:off x="713" y="1923"/>
                <a:ext cx="32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68" name="Line 20"/>
              <p:cNvSpPr>
                <a:spLocks noChangeShapeType="1"/>
              </p:cNvSpPr>
              <p:nvPr/>
            </p:nvSpPr>
            <p:spPr bwMode="auto">
              <a:xfrm>
                <a:off x="715" y="1728"/>
                <a:ext cx="33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69" name="Line 21"/>
              <p:cNvSpPr>
                <a:spLocks noChangeShapeType="1"/>
              </p:cNvSpPr>
              <p:nvPr/>
            </p:nvSpPr>
            <p:spPr bwMode="auto">
              <a:xfrm>
                <a:off x="713" y="1537"/>
                <a:ext cx="32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70" name="Text Box 22"/>
              <p:cNvSpPr txBox="1">
                <a:spLocks noChangeArrowheads="1"/>
              </p:cNvSpPr>
              <p:nvPr/>
            </p:nvSpPr>
            <p:spPr bwMode="auto">
              <a:xfrm>
                <a:off x="458" y="1482"/>
                <a:ext cx="234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>
                    <a:solidFill>
                      <a:srgbClr val="000000"/>
                    </a:solidFill>
                    <a:cs typeface="Times New Roman" charset="0"/>
                  </a:rPr>
                  <a:t>0,60</a:t>
                </a:r>
              </a:p>
            </p:txBody>
          </p:sp>
          <p:sp>
            <p:nvSpPr>
              <p:cNvPr id="206871" name="Text Box 23"/>
              <p:cNvSpPr txBox="1">
                <a:spLocks noChangeArrowheads="1"/>
              </p:cNvSpPr>
              <p:nvPr/>
            </p:nvSpPr>
            <p:spPr bwMode="auto">
              <a:xfrm>
                <a:off x="458" y="1673"/>
                <a:ext cx="234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>
                    <a:solidFill>
                      <a:srgbClr val="000000"/>
                    </a:solidFill>
                    <a:cs typeface="Times New Roman" charset="0"/>
                  </a:rPr>
                  <a:t>0,50</a:t>
                </a:r>
              </a:p>
            </p:txBody>
          </p:sp>
          <p:sp>
            <p:nvSpPr>
              <p:cNvPr id="206872" name="Text Box 24"/>
              <p:cNvSpPr txBox="1">
                <a:spLocks noChangeArrowheads="1"/>
              </p:cNvSpPr>
              <p:nvPr/>
            </p:nvSpPr>
            <p:spPr bwMode="auto">
              <a:xfrm>
                <a:off x="458" y="1869"/>
                <a:ext cx="234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>
                    <a:solidFill>
                      <a:srgbClr val="000000"/>
                    </a:solidFill>
                    <a:cs typeface="Times New Roman" charset="0"/>
                  </a:rPr>
                  <a:t>0,40</a:t>
                </a:r>
              </a:p>
            </p:txBody>
          </p:sp>
          <p:sp>
            <p:nvSpPr>
              <p:cNvPr id="206873" name="Text Box 25"/>
              <p:cNvSpPr txBox="1">
                <a:spLocks noChangeArrowheads="1"/>
              </p:cNvSpPr>
              <p:nvPr/>
            </p:nvSpPr>
            <p:spPr bwMode="auto">
              <a:xfrm>
                <a:off x="458" y="2063"/>
                <a:ext cx="234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>
                    <a:solidFill>
                      <a:srgbClr val="000000"/>
                    </a:solidFill>
                    <a:cs typeface="Times New Roman" charset="0"/>
                  </a:rPr>
                  <a:t>0,30</a:t>
                </a:r>
              </a:p>
            </p:txBody>
          </p:sp>
          <p:sp>
            <p:nvSpPr>
              <p:cNvPr id="206874" name="Text Box 26"/>
              <p:cNvSpPr txBox="1">
                <a:spLocks noChangeArrowheads="1"/>
              </p:cNvSpPr>
              <p:nvPr/>
            </p:nvSpPr>
            <p:spPr bwMode="auto">
              <a:xfrm>
                <a:off x="458" y="2260"/>
                <a:ext cx="234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>
                    <a:solidFill>
                      <a:srgbClr val="000000"/>
                    </a:solidFill>
                    <a:cs typeface="Times New Roman" charset="0"/>
                  </a:rPr>
                  <a:t>0,20</a:t>
                </a:r>
              </a:p>
            </p:txBody>
          </p:sp>
          <p:sp>
            <p:nvSpPr>
              <p:cNvPr id="206875" name="Text Box 27"/>
              <p:cNvSpPr txBox="1">
                <a:spLocks noChangeArrowheads="1"/>
              </p:cNvSpPr>
              <p:nvPr/>
            </p:nvSpPr>
            <p:spPr bwMode="auto">
              <a:xfrm>
                <a:off x="458" y="2453"/>
                <a:ext cx="234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>
                    <a:solidFill>
                      <a:srgbClr val="000000"/>
                    </a:solidFill>
                    <a:cs typeface="Times New Roman" charset="0"/>
                  </a:rPr>
                  <a:t>0,10</a:t>
                </a:r>
              </a:p>
            </p:txBody>
          </p:sp>
          <p:sp>
            <p:nvSpPr>
              <p:cNvPr id="206876" name="Text Box 28"/>
              <p:cNvSpPr txBox="1">
                <a:spLocks noChangeArrowheads="1"/>
              </p:cNvSpPr>
              <p:nvPr/>
            </p:nvSpPr>
            <p:spPr bwMode="auto">
              <a:xfrm>
                <a:off x="456" y="1110"/>
                <a:ext cx="739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>
                    <a:solidFill>
                      <a:srgbClr val="000000"/>
                    </a:solidFill>
                    <a:cs typeface="Times New Roman" charset="0"/>
                  </a:rPr>
                  <a:t>Steuer [€/l]</a:t>
                </a:r>
              </a:p>
            </p:txBody>
          </p:sp>
          <p:sp>
            <p:nvSpPr>
              <p:cNvPr id="206877" name="Text Box 29"/>
              <p:cNvSpPr txBox="1">
                <a:spLocks noChangeArrowheads="1"/>
              </p:cNvSpPr>
              <p:nvPr/>
            </p:nvSpPr>
            <p:spPr bwMode="auto">
              <a:xfrm>
                <a:off x="613" y="2743"/>
                <a:ext cx="26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>
                    <a:solidFill>
                      <a:srgbClr val="000000"/>
                    </a:solidFill>
                    <a:cs typeface="Times New Roman" charset="0"/>
                  </a:rPr>
                  <a:t>1990</a:t>
                </a:r>
              </a:p>
            </p:txBody>
          </p:sp>
          <p:sp>
            <p:nvSpPr>
              <p:cNvPr id="206878" name="Text Box 30"/>
              <p:cNvSpPr txBox="1">
                <a:spLocks noChangeArrowheads="1"/>
              </p:cNvSpPr>
              <p:nvPr/>
            </p:nvSpPr>
            <p:spPr bwMode="auto">
              <a:xfrm>
                <a:off x="1059" y="2743"/>
                <a:ext cx="26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>
                    <a:solidFill>
                      <a:srgbClr val="000000"/>
                    </a:solidFill>
                    <a:cs typeface="Times New Roman" charset="0"/>
                  </a:rPr>
                  <a:t>1993</a:t>
                </a:r>
              </a:p>
            </p:txBody>
          </p:sp>
          <p:sp>
            <p:nvSpPr>
              <p:cNvPr id="206879" name="Text Box 31"/>
              <p:cNvSpPr txBox="1">
                <a:spLocks noChangeArrowheads="1"/>
              </p:cNvSpPr>
              <p:nvPr/>
            </p:nvSpPr>
            <p:spPr bwMode="auto">
              <a:xfrm>
                <a:off x="1495" y="2743"/>
                <a:ext cx="264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>
                    <a:solidFill>
                      <a:srgbClr val="000000"/>
                    </a:solidFill>
                    <a:cs typeface="Times New Roman" charset="0"/>
                  </a:rPr>
                  <a:t>1996</a:t>
                </a:r>
              </a:p>
            </p:txBody>
          </p:sp>
          <p:sp>
            <p:nvSpPr>
              <p:cNvPr id="206880" name="Text Box 32"/>
              <p:cNvSpPr txBox="1">
                <a:spLocks noChangeArrowheads="1"/>
              </p:cNvSpPr>
              <p:nvPr/>
            </p:nvSpPr>
            <p:spPr bwMode="auto">
              <a:xfrm>
                <a:off x="1930" y="2743"/>
                <a:ext cx="265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>
                    <a:solidFill>
                      <a:srgbClr val="000000"/>
                    </a:solidFill>
                    <a:cs typeface="Times New Roman" charset="0"/>
                  </a:rPr>
                  <a:t>1999</a:t>
                </a:r>
              </a:p>
            </p:txBody>
          </p:sp>
          <p:sp>
            <p:nvSpPr>
              <p:cNvPr id="206881" name="Text Box 33"/>
              <p:cNvSpPr txBox="1">
                <a:spLocks noChangeArrowheads="1"/>
              </p:cNvSpPr>
              <p:nvPr/>
            </p:nvSpPr>
            <p:spPr bwMode="auto">
              <a:xfrm>
                <a:off x="2371" y="2743"/>
                <a:ext cx="263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>
                    <a:solidFill>
                      <a:srgbClr val="000000"/>
                    </a:solidFill>
                    <a:cs typeface="Times New Roman" charset="0"/>
                  </a:rPr>
                  <a:t>2002</a:t>
                </a:r>
              </a:p>
            </p:txBody>
          </p:sp>
          <p:sp>
            <p:nvSpPr>
              <p:cNvPr id="206882" name="Text Box 34"/>
              <p:cNvSpPr txBox="1">
                <a:spLocks noChangeArrowheads="1"/>
              </p:cNvSpPr>
              <p:nvPr/>
            </p:nvSpPr>
            <p:spPr bwMode="auto">
              <a:xfrm>
                <a:off x="2801" y="2746"/>
                <a:ext cx="265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>
                    <a:solidFill>
                      <a:srgbClr val="000000"/>
                    </a:solidFill>
                    <a:cs typeface="Times New Roman" charset="0"/>
                  </a:rPr>
                  <a:t>2005</a:t>
                </a:r>
              </a:p>
            </p:txBody>
          </p:sp>
          <p:sp>
            <p:nvSpPr>
              <p:cNvPr id="206883" name="Text Box 35"/>
              <p:cNvSpPr txBox="1">
                <a:spLocks noChangeArrowheads="1"/>
              </p:cNvSpPr>
              <p:nvPr/>
            </p:nvSpPr>
            <p:spPr bwMode="auto">
              <a:xfrm>
                <a:off x="3238" y="2743"/>
                <a:ext cx="26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>
                    <a:solidFill>
                      <a:srgbClr val="000000"/>
                    </a:solidFill>
                    <a:cs typeface="Times New Roman" charset="0"/>
                  </a:rPr>
                  <a:t>2008</a:t>
                </a:r>
              </a:p>
            </p:txBody>
          </p:sp>
          <p:sp>
            <p:nvSpPr>
              <p:cNvPr id="206884" name="Text Box 36"/>
              <p:cNvSpPr txBox="1">
                <a:spLocks noChangeArrowheads="1"/>
              </p:cNvSpPr>
              <p:nvPr/>
            </p:nvSpPr>
            <p:spPr bwMode="auto">
              <a:xfrm>
                <a:off x="4792" y="2747"/>
                <a:ext cx="274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>
                    <a:solidFill>
                      <a:srgbClr val="000000"/>
                    </a:solidFill>
                    <a:cs typeface="Times New Roman" charset="0"/>
                  </a:rPr>
                  <a:t>Zeit</a:t>
                </a:r>
              </a:p>
            </p:txBody>
          </p:sp>
          <p:sp>
            <p:nvSpPr>
              <p:cNvPr id="206885" name="Line 37"/>
              <p:cNvSpPr>
                <a:spLocks noChangeShapeType="1"/>
              </p:cNvSpPr>
              <p:nvPr/>
            </p:nvSpPr>
            <p:spPr bwMode="auto">
              <a:xfrm>
                <a:off x="905" y="2700"/>
                <a:ext cx="1" cy="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86" name="Line 38"/>
              <p:cNvSpPr>
                <a:spLocks noChangeShapeType="1"/>
              </p:cNvSpPr>
              <p:nvPr/>
            </p:nvSpPr>
            <p:spPr bwMode="auto">
              <a:xfrm>
                <a:off x="1049" y="2700"/>
                <a:ext cx="1" cy="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87" name="Line 39"/>
              <p:cNvSpPr>
                <a:spLocks noChangeShapeType="1"/>
              </p:cNvSpPr>
              <p:nvPr/>
            </p:nvSpPr>
            <p:spPr bwMode="auto">
              <a:xfrm>
                <a:off x="1195" y="2700"/>
                <a:ext cx="1" cy="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88" name="Line 40"/>
              <p:cNvSpPr>
                <a:spLocks noChangeShapeType="1"/>
              </p:cNvSpPr>
              <p:nvPr/>
            </p:nvSpPr>
            <p:spPr bwMode="auto">
              <a:xfrm>
                <a:off x="1340" y="2700"/>
                <a:ext cx="1" cy="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89" name="Line 41"/>
              <p:cNvSpPr>
                <a:spLocks noChangeShapeType="1"/>
              </p:cNvSpPr>
              <p:nvPr/>
            </p:nvSpPr>
            <p:spPr bwMode="auto">
              <a:xfrm>
                <a:off x="1485" y="2700"/>
                <a:ext cx="1" cy="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90" name="Line 42"/>
              <p:cNvSpPr>
                <a:spLocks noChangeShapeType="1"/>
              </p:cNvSpPr>
              <p:nvPr/>
            </p:nvSpPr>
            <p:spPr bwMode="auto">
              <a:xfrm>
                <a:off x="1629" y="2700"/>
                <a:ext cx="1" cy="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91" name="Line 43"/>
              <p:cNvSpPr>
                <a:spLocks noChangeShapeType="1"/>
              </p:cNvSpPr>
              <p:nvPr/>
            </p:nvSpPr>
            <p:spPr bwMode="auto">
              <a:xfrm>
                <a:off x="1777" y="2700"/>
                <a:ext cx="1" cy="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92" name="Line 44"/>
              <p:cNvSpPr>
                <a:spLocks noChangeShapeType="1"/>
              </p:cNvSpPr>
              <p:nvPr/>
            </p:nvSpPr>
            <p:spPr bwMode="auto">
              <a:xfrm>
                <a:off x="1922" y="2700"/>
                <a:ext cx="1" cy="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93" name="Line 45"/>
              <p:cNvSpPr>
                <a:spLocks noChangeShapeType="1"/>
              </p:cNvSpPr>
              <p:nvPr/>
            </p:nvSpPr>
            <p:spPr bwMode="auto">
              <a:xfrm>
                <a:off x="2067" y="2700"/>
                <a:ext cx="1" cy="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94" name="Line 46"/>
              <p:cNvSpPr>
                <a:spLocks noChangeShapeType="1"/>
              </p:cNvSpPr>
              <p:nvPr/>
            </p:nvSpPr>
            <p:spPr bwMode="auto">
              <a:xfrm>
                <a:off x="2212" y="2700"/>
                <a:ext cx="1" cy="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95" name="Line 47"/>
              <p:cNvSpPr>
                <a:spLocks noChangeShapeType="1"/>
              </p:cNvSpPr>
              <p:nvPr/>
            </p:nvSpPr>
            <p:spPr bwMode="auto">
              <a:xfrm>
                <a:off x="2357" y="2700"/>
                <a:ext cx="1" cy="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96" name="Line 48"/>
              <p:cNvSpPr>
                <a:spLocks noChangeShapeType="1"/>
              </p:cNvSpPr>
              <p:nvPr/>
            </p:nvSpPr>
            <p:spPr bwMode="auto">
              <a:xfrm>
                <a:off x="2502" y="2700"/>
                <a:ext cx="1" cy="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97" name="Line 49"/>
              <p:cNvSpPr>
                <a:spLocks noChangeShapeType="1"/>
              </p:cNvSpPr>
              <p:nvPr/>
            </p:nvSpPr>
            <p:spPr bwMode="auto">
              <a:xfrm>
                <a:off x="2647" y="2700"/>
                <a:ext cx="1" cy="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98" name="Line 50"/>
              <p:cNvSpPr>
                <a:spLocks noChangeShapeType="1"/>
              </p:cNvSpPr>
              <p:nvPr/>
            </p:nvSpPr>
            <p:spPr bwMode="auto">
              <a:xfrm>
                <a:off x="2791" y="2700"/>
                <a:ext cx="1" cy="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899" name="Line 51"/>
              <p:cNvSpPr>
                <a:spLocks noChangeShapeType="1"/>
              </p:cNvSpPr>
              <p:nvPr/>
            </p:nvSpPr>
            <p:spPr bwMode="auto">
              <a:xfrm>
                <a:off x="2937" y="2700"/>
                <a:ext cx="1" cy="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00" name="Line 52"/>
              <p:cNvSpPr>
                <a:spLocks noChangeShapeType="1"/>
              </p:cNvSpPr>
              <p:nvPr/>
            </p:nvSpPr>
            <p:spPr bwMode="auto">
              <a:xfrm>
                <a:off x="3082" y="2700"/>
                <a:ext cx="1" cy="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01" name="Line 53"/>
              <p:cNvSpPr>
                <a:spLocks noChangeShapeType="1"/>
              </p:cNvSpPr>
              <p:nvPr/>
            </p:nvSpPr>
            <p:spPr bwMode="auto">
              <a:xfrm>
                <a:off x="3226" y="2700"/>
                <a:ext cx="1" cy="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02" name="Line 54"/>
              <p:cNvSpPr>
                <a:spLocks noChangeShapeType="1"/>
              </p:cNvSpPr>
              <p:nvPr/>
            </p:nvSpPr>
            <p:spPr bwMode="auto">
              <a:xfrm>
                <a:off x="3371" y="2700"/>
                <a:ext cx="1" cy="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03" name="Line 55"/>
              <p:cNvSpPr>
                <a:spLocks noChangeShapeType="1"/>
              </p:cNvSpPr>
              <p:nvPr/>
            </p:nvSpPr>
            <p:spPr bwMode="auto">
              <a:xfrm flipV="1">
                <a:off x="749" y="2157"/>
                <a:ext cx="157" cy="34"/>
              </a:xfrm>
              <a:prstGeom prst="line">
                <a:avLst/>
              </a:prstGeom>
              <a:noFill/>
              <a:ln w="50760">
                <a:solidFill>
                  <a:srgbClr val="333399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04" name="Line 56"/>
              <p:cNvSpPr>
                <a:spLocks noChangeShapeType="1"/>
              </p:cNvSpPr>
              <p:nvPr/>
            </p:nvSpPr>
            <p:spPr bwMode="auto">
              <a:xfrm flipV="1">
                <a:off x="905" y="1967"/>
                <a:ext cx="139" cy="195"/>
              </a:xfrm>
              <a:prstGeom prst="line">
                <a:avLst/>
              </a:prstGeom>
              <a:noFill/>
              <a:ln w="50760">
                <a:solidFill>
                  <a:srgbClr val="333399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05" name="Line 57"/>
              <p:cNvSpPr>
                <a:spLocks noChangeShapeType="1"/>
              </p:cNvSpPr>
              <p:nvPr/>
            </p:nvSpPr>
            <p:spPr bwMode="auto">
              <a:xfrm flipV="1">
                <a:off x="1039" y="1966"/>
                <a:ext cx="165" cy="6"/>
              </a:xfrm>
              <a:prstGeom prst="line">
                <a:avLst/>
              </a:prstGeom>
              <a:noFill/>
              <a:ln w="50760">
                <a:solidFill>
                  <a:srgbClr val="333399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06" name="Line 58"/>
              <p:cNvSpPr>
                <a:spLocks noChangeShapeType="1"/>
              </p:cNvSpPr>
              <p:nvPr/>
            </p:nvSpPr>
            <p:spPr bwMode="auto">
              <a:xfrm flipV="1">
                <a:off x="1200" y="1827"/>
                <a:ext cx="151" cy="145"/>
              </a:xfrm>
              <a:prstGeom prst="line">
                <a:avLst/>
              </a:prstGeom>
              <a:noFill/>
              <a:ln w="50760">
                <a:solidFill>
                  <a:srgbClr val="333399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07" name="Line 59"/>
              <p:cNvSpPr>
                <a:spLocks noChangeShapeType="1"/>
              </p:cNvSpPr>
              <p:nvPr/>
            </p:nvSpPr>
            <p:spPr bwMode="auto">
              <a:xfrm>
                <a:off x="1347" y="1831"/>
                <a:ext cx="580" cy="2"/>
              </a:xfrm>
              <a:prstGeom prst="line">
                <a:avLst/>
              </a:prstGeom>
              <a:noFill/>
              <a:ln w="50760">
                <a:solidFill>
                  <a:srgbClr val="333399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08" name="Line 60"/>
              <p:cNvSpPr>
                <a:spLocks noChangeShapeType="1"/>
              </p:cNvSpPr>
              <p:nvPr/>
            </p:nvSpPr>
            <p:spPr bwMode="auto">
              <a:xfrm flipV="1">
                <a:off x="1926" y="1456"/>
                <a:ext cx="1036" cy="379"/>
              </a:xfrm>
              <a:prstGeom prst="line">
                <a:avLst/>
              </a:prstGeom>
              <a:noFill/>
              <a:ln w="50760">
                <a:solidFill>
                  <a:srgbClr val="333399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09" name="Line 61"/>
              <p:cNvSpPr>
                <a:spLocks noChangeShapeType="1"/>
              </p:cNvSpPr>
              <p:nvPr/>
            </p:nvSpPr>
            <p:spPr bwMode="auto">
              <a:xfrm flipV="1">
                <a:off x="752" y="2164"/>
                <a:ext cx="272" cy="102"/>
              </a:xfrm>
              <a:prstGeom prst="line">
                <a:avLst/>
              </a:prstGeom>
              <a:noFill/>
              <a:ln w="507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10" name="Line 62"/>
              <p:cNvSpPr>
                <a:spLocks noChangeShapeType="1"/>
              </p:cNvSpPr>
              <p:nvPr/>
            </p:nvSpPr>
            <p:spPr bwMode="auto">
              <a:xfrm flipV="1">
                <a:off x="1018" y="2162"/>
                <a:ext cx="201" cy="6"/>
              </a:xfrm>
              <a:prstGeom prst="line">
                <a:avLst/>
              </a:prstGeom>
              <a:noFill/>
              <a:ln w="507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11" name="Line 63"/>
              <p:cNvSpPr>
                <a:spLocks noChangeShapeType="1"/>
              </p:cNvSpPr>
              <p:nvPr/>
            </p:nvSpPr>
            <p:spPr bwMode="auto">
              <a:xfrm flipV="1">
                <a:off x="1213" y="2091"/>
                <a:ext cx="110" cy="76"/>
              </a:xfrm>
              <a:prstGeom prst="line">
                <a:avLst/>
              </a:prstGeom>
              <a:noFill/>
              <a:ln w="507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12" name="Line 64"/>
              <p:cNvSpPr>
                <a:spLocks noChangeShapeType="1"/>
              </p:cNvSpPr>
              <p:nvPr/>
            </p:nvSpPr>
            <p:spPr bwMode="auto">
              <a:xfrm flipV="1">
                <a:off x="1319" y="2092"/>
                <a:ext cx="621" cy="6"/>
              </a:xfrm>
              <a:prstGeom prst="line">
                <a:avLst/>
              </a:prstGeom>
              <a:noFill/>
              <a:ln w="507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13" name="Line 65"/>
              <p:cNvSpPr>
                <a:spLocks noChangeShapeType="1"/>
              </p:cNvSpPr>
              <p:nvPr/>
            </p:nvSpPr>
            <p:spPr bwMode="auto">
              <a:xfrm flipV="1">
                <a:off x="1937" y="1640"/>
                <a:ext cx="1161" cy="456"/>
              </a:xfrm>
              <a:prstGeom prst="line">
                <a:avLst/>
              </a:prstGeom>
              <a:noFill/>
              <a:ln w="507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14" name="Line 66"/>
              <p:cNvSpPr>
                <a:spLocks noChangeShapeType="1"/>
              </p:cNvSpPr>
              <p:nvPr/>
            </p:nvSpPr>
            <p:spPr bwMode="auto">
              <a:xfrm flipV="1">
                <a:off x="1917" y="2506"/>
                <a:ext cx="164" cy="25"/>
              </a:xfrm>
              <a:prstGeom prst="line">
                <a:avLst/>
              </a:prstGeom>
              <a:noFill/>
              <a:ln w="50760">
                <a:solidFill>
                  <a:srgbClr val="CCCC99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15" name="Line 67"/>
              <p:cNvSpPr>
                <a:spLocks noChangeShapeType="1"/>
              </p:cNvSpPr>
              <p:nvPr/>
            </p:nvSpPr>
            <p:spPr bwMode="auto">
              <a:xfrm>
                <a:off x="2077" y="2508"/>
                <a:ext cx="157" cy="2"/>
              </a:xfrm>
              <a:prstGeom prst="line">
                <a:avLst/>
              </a:prstGeom>
              <a:noFill/>
              <a:ln w="50760">
                <a:solidFill>
                  <a:srgbClr val="CCCC99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16" name="Line 68"/>
              <p:cNvSpPr>
                <a:spLocks noChangeShapeType="1"/>
              </p:cNvSpPr>
              <p:nvPr/>
            </p:nvSpPr>
            <p:spPr bwMode="auto">
              <a:xfrm flipV="1">
                <a:off x="2231" y="2463"/>
                <a:ext cx="420" cy="50"/>
              </a:xfrm>
              <a:prstGeom prst="line">
                <a:avLst/>
              </a:prstGeom>
              <a:noFill/>
              <a:ln w="50760">
                <a:solidFill>
                  <a:srgbClr val="CCCC99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17" name="Line 69"/>
              <p:cNvSpPr>
                <a:spLocks noChangeShapeType="1"/>
              </p:cNvSpPr>
              <p:nvPr/>
            </p:nvSpPr>
            <p:spPr bwMode="auto">
              <a:xfrm>
                <a:off x="2648" y="2465"/>
                <a:ext cx="1695" cy="4"/>
              </a:xfrm>
              <a:prstGeom prst="line">
                <a:avLst/>
              </a:prstGeom>
              <a:noFill/>
              <a:ln w="50760">
                <a:solidFill>
                  <a:srgbClr val="CCCC99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18" name="Line 70"/>
              <p:cNvSpPr>
                <a:spLocks noChangeShapeType="1"/>
              </p:cNvSpPr>
              <p:nvPr/>
            </p:nvSpPr>
            <p:spPr bwMode="auto">
              <a:xfrm flipV="1">
                <a:off x="2998" y="1316"/>
                <a:ext cx="339" cy="131"/>
              </a:xfrm>
              <a:prstGeom prst="line">
                <a:avLst/>
              </a:prstGeom>
              <a:noFill/>
              <a:ln w="50760">
                <a:solidFill>
                  <a:srgbClr val="333399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19" name="Line 71"/>
              <p:cNvSpPr>
                <a:spLocks noChangeShapeType="1"/>
              </p:cNvSpPr>
              <p:nvPr/>
            </p:nvSpPr>
            <p:spPr bwMode="auto">
              <a:xfrm flipV="1">
                <a:off x="3136" y="1482"/>
                <a:ext cx="369" cy="145"/>
              </a:xfrm>
              <a:prstGeom prst="line">
                <a:avLst/>
              </a:prstGeom>
              <a:noFill/>
              <a:ln w="50760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20" name="Text Box 72"/>
              <p:cNvSpPr txBox="1">
                <a:spLocks noChangeArrowheads="1"/>
              </p:cNvSpPr>
              <p:nvPr/>
            </p:nvSpPr>
            <p:spPr bwMode="auto">
              <a:xfrm>
                <a:off x="3344" y="1009"/>
                <a:ext cx="306" cy="4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defTabSz="449263"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3600" b="1">
                    <a:solidFill>
                      <a:srgbClr val="333399"/>
                    </a:solidFill>
                    <a:cs typeface="Times New Roman" charset="0"/>
                  </a:rPr>
                  <a:t>?</a:t>
                </a:r>
              </a:p>
            </p:txBody>
          </p:sp>
          <p:sp>
            <p:nvSpPr>
              <p:cNvPr id="206921" name="Text Box 73"/>
              <p:cNvSpPr txBox="1">
                <a:spLocks noChangeArrowheads="1"/>
              </p:cNvSpPr>
              <p:nvPr/>
            </p:nvSpPr>
            <p:spPr bwMode="auto">
              <a:xfrm>
                <a:off x="3480" y="1172"/>
                <a:ext cx="306" cy="40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wrap="none" lIns="90000" tIns="46800" rIns="90000" bIns="46800">
                <a:spAutoFit/>
              </a:bodyPr>
              <a:lstStyle/>
              <a:p>
                <a:pPr defTabSz="449263"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3600" b="1">
                    <a:solidFill>
                      <a:srgbClr val="000000"/>
                    </a:solidFill>
                    <a:cs typeface="Times New Roman" charset="0"/>
                  </a:rPr>
                  <a:t>?</a:t>
                </a:r>
              </a:p>
            </p:txBody>
          </p:sp>
          <p:sp>
            <p:nvSpPr>
              <p:cNvPr id="206922" name="Line 74"/>
              <p:cNvSpPr>
                <a:spLocks noChangeShapeType="1"/>
              </p:cNvSpPr>
              <p:nvPr/>
            </p:nvSpPr>
            <p:spPr bwMode="auto">
              <a:xfrm>
                <a:off x="192" y="2695"/>
                <a:ext cx="5280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23" name="Line 75"/>
              <p:cNvSpPr>
                <a:spLocks noChangeShapeType="1"/>
              </p:cNvSpPr>
              <p:nvPr/>
            </p:nvSpPr>
            <p:spPr bwMode="auto">
              <a:xfrm>
                <a:off x="748" y="1340"/>
                <a:ext cx="1" cy="1388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24" name="Line 76"/>
              <p:cNvSpPr>
                <a:spLocks noChangeShapeType="1"/>
              </p:cNvSpPr>
              <p:nvPr/>
            </p:nvSpPr>
            <p:spPr bwMode="auto">
              <a:xfrm>
                <a:off x="4338" y="2697"/>
                <a:ext cx="1" cy="3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25" name="Text Box 77"/>
              <p:cNvSpPr txBox="1">
                <a:spLocks noChangeArrowheads="1"/>
              </p:cNvSpPr>
              <p:nvPr/>
            </p:nvSpPr>
            <p:spPr bwMode="auto">
              <a:xfrm>
                <a:off x="4206" y="2745"/>
                <a:ext cx="266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>
                    <a:solidFill>
                      <a:srgbClr val="000000"/>
                    </a:solidFill>
                    <a:cs typeface="Times New Roman" charset="0"/>
                  </a:rPr>
                  <a:t>2020</a:t>
                </a:r>
              </a:p>
            </p:txBody>
          </p:sp>
          <p:sp>
            <p:nvSpPr>
              <p:cNvPr id="206926" name="Text Box 78"/>
              <p:cNvSpPr txBox="1">
                <a:spLocks noChangeArrowheads="1"/>
              </p:cNvSpPr>
              <p:nvPr/>
            </p:nvSpPr>
            <p:spPr bwMode="auto">
              <a:xfrm>
                <a:off x="3560" y="2744"/>
                <a:ext cx="608" cy="268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ctr"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>
                    <a:solidFill>
                      <a:srgbClr val="000000"/>
                    </a:solidFill>
                    <a:cs typeface="Times New Roman" charset="0"/>
                  </a:rPr>
                  <a:t>…………….</a:t>
                </a:r>
              </a:p>
            </p:txBody>
          </p:sp>
          <p:sp>
            <p:nvSpPr>
              <p:cNvPr id="206927" name="Line 79"/>
              <p:cNvSpPr>
                <a:spLocks noChangeShapeType="1"/>
              </p:cNvSpPr>
              <p:nvPr/>
            </p:nvSpPr>
            <p:spPr bwMode="auto">
              <a:xfrm>
                <a:off x="714" y="1342"/>
                <a:ext cx="32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28" name="Text Box 80"/>
              <p:cNvSpPr txBox="1">
                <a:spLocks noChangeArrowheads="1"/>
              </p:cNvSpPr>
              <p:nvPr/>
            </p:nvSpPr>
            <p:spPr bwMode="auto">
              <a:xfrm>
                <a:off x="460" y="1285"/>
                <a:ext cx="234" cy="1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0" tIns="0" rIns="0" bIns="0">
                <a:spAutoFit/>
              </a:bodyPr>
              <a:lstStyle/>
              <a:p>
                <a:pPr algn="r"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>
                    <a:solidFill>
                      <a:srgbClr val="000000"/>
                    </a:solidFill>
                    <a:cs typeface="Times New Roman" charset="0"/>
                  </a:rPr>
                  <a:t>0,70</a:t>
                </a:r>
              </a:p>
            </p:txBody>
          </p:sp>
        </p:grpSp>
        <p:grpSp>
          <p:nvGrpSpPr>
            <p:cNvPr id="206929" name="Group 81"/>
            <p:cNvGrpSpPr>
              <a:grpSpLocks/>
            </p:cNvGrpSpPr>
            <p:nvPr/>
          </p:nvGrpSpPr>
          <p:grpSpPr bwMode="auto">
            <a:xfrm>
              <a:off x="2818" y="1412"/>
              <a:ext cx="1559" cy="1056"/>
              <a:chOff x="2818" y="1412"/>
              <a:chExt cx="1559" cy="1056"/>
            </a:xfrm>
          </p:grpSpPr>
          <p:sp>
            <p:nvSpPr>
              <p:cNvPr id="206930" name="Text Box 82"/>
              <p:cNvSpPr txBox="1">
                <a:spLocks noChangeArrowheads="1"/>
              </p:cNvSpPr>
              <p:nvPr/>
            </p:nvSpPr>
            <p:spPr bwMode="auto">
              <a:xfrm>
                <a:off x="3515" y="1961"/>
                <a:ext cx="522" cy="326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 b="1">
                    <a:solidFill>
                      <a:srgbClr val="333399"/>
                    </a:solidFill>
                    <a:cs typeface="Times New Roman" charset="0"/>
                  </a:rPr>
                  <a:t>43 Cent</a:t>
                </a:r>
              </a:p>
            </p:txBody>
          </p:sp>
          <p:sp>
            <p:nvSpPr>
              <p:cNvPr id="206931" name="Text Box 83"/>
              <p:cNvSpPr txBox="1">
                <a:spLocks noChangeArrowheads="1"/>
              </p:cNvSpPr>
              <p:nvPr/>
            </p:nvSpPr>
            <p:spPr bwMode="auto">
              <a:xfrm>
                <a:off x="2818" y="1962"/>
                <a:ext cx="522" cy="326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defTabSz="449263">
                  <a:spcBef>
                    <a:spcPts val="875"/>
                  </a:spcBef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400" b="1">
                    <a:solidFill>
                      <a:srgbClr val="000000"/>
                    </a:solidFill>
                    <a:cs typeface="Times New Roman" charset="0"/>
                  </a:rPr>
                  <a:t>38 Cent</a:t>
                </a:r>
              </a:p>
            </p:txBody>
          </p:sp>
          <p:sp>
            <p:nvSpPr>
              <p:cNvPr id="206932" name="Line 84"/>
              <p:cNvSpPr>
                <a:spLocks noChangeShapeType="1"/>
              </p:cNvSpPr>
              <p:nvPr/>
            </p:nvSpPr>
            <p:spPr bwMode="auto">
              <a:xfrm>
                <a:off x="3082" y="1412"/>
                <a:ext cx="1295" cy="1"/>
              </a:xfrm>
              <a:prstGeom prst="line">
                <a:avLst/>
              </a:prstGeom>
              <a:noFill/>
              <a:ln w="15840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33" name="Line 85"/>
              <p:cNvSpPr>
                <a:spLocks noChangeShapeType="1"/>
              </p:cNvSpPr>
              <p:nvPr/>
            </p:nvSpPr>
            <p:spPr bwMode="auto">
              <a:xfrm>
                <a:off x="3082" y="1645"/>
                <a:ext cx="1" cy="311"/>
              </a:xfrm>
              <a:prstGeom prst="line">
                <a:avLst/>
              </a:prstGeom>
              <a:noFill/>
              <a:ln w="15840">
                <a:solidFill>
                  <a:srgbClr val="000000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34" name="Line 86"/>
              <p:cNvSpPr>
                <a:spLocks noChangeShapeType="1"/>
              </p:cNvSpPr>
              <p:nvPr/>
            </p:nvSpPr>
            <p:spPr bwMode="auto">
              <a:xfrm>
                <a:off x="3082" y="2136"/>
                <a:ext cx="1" cy="329"/>
              </a:xfrm>
              <a:prstGeom prst="line">
                <a:avLst/>
              </a:prstGeom>
              <a:noFill/>
              <a:ln w="15840">
                <a:solidFill>
                  <a:srgbClr val="000000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35" name="Line 87"/>
              <p:cNvSpPr>
                <a:spLocks noChangeShapeType="1"/>
              </p:cNvSpPr>
              <p:nvPr/>
            </p:nvSpPr>
            <p:spPr bwMode="auto">
              <a:xfrm>
                <a:off x="3777" y="1413"/>
                <a:ext cx="1" cy="546"/>
              </a:xfrm>
              <a:prstGeom prst="line">
                <a:avLst/>
              </a:prstGeom>
              <a:noFill/>
              <a:ln w="15840">
                <a:solidFill>
                  <a:srgbClr val="333399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36" name="Line 88"/>
              <p:cNvSpPr>
                <a:spLocks noChangeShapeType="1"/>
              </p:cNvSpPr>
              <p:nvPr/>
            </p:nvSpPr>
            <p:spPr bwMode="auto">
              <a:xfrm>
                <a:off x="3777" y="2136"/>
                <a:ext cx="1" cy="332"/>
              </a:xfrm>
              <a:prstGeom prst="line">
                <a:avLst/>
              </a:prstGeom>
              <a:noFill/>
              <a:ln w="15840">
                <a:solidFill>
                  <a:srgbClr val="333399"/>
                </a:solidFill>
                <a:miter lim="800000"/>
                <a:headEnd type="triangle" w="med" len="med"/>
                <a:tailEnd type="triangle" w="med" len="med"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06937" name="Line 89"/>
              <p:cNvSpPr>
                <a:spLocks noChangeShapeType="1"/>
              </p:cNvSpPr>
              <p:nvPr/>
            </p:nvSpPr>
            <p:spPr bwMode="auto">
              <a:xfrm>
                <a:off x="3084" y="1421"/>
                <a:ext cx="1" cy="207"/>
              </a:xfrm>
              <a:prstGeom prst="line">
                <a:avLst/>
              </a:prstGeom>
              <a:noFill/>
              <a:ln w="15840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B8B287AD-638D-42EF-9CD7-E9A9BE2C0697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7775575" cy="700088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/>
              <a:t>„Geschichte“ Taxi – Erdgas in Deutschland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17663"/>
            <a:ext cx="7775575" cy="4056062"/>
          </a:xfrm>
          <a:solidFill>
            <a:srgbClr val="0D038F">
              <a:alpha val="9999"/>
            </a:srgbClr>
          </a:solidFill>
          <a:ln/>
        </p:spPr>
        <p:txBody>
          <a:bodyPr lIns="90000" tIns="46800" rIns="90000" bIns="46800"/>
          <a:lstStyle/>
          <a:p>
            <a:pPr marL="339725" indent="-339725" defTabSz="449263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DE"/>
          </a:p>
          <a:p>
            <a:pPr marL="339725" indent="-339725" defTabSz="449263">
              <a:buClr>
                <a:srgbClr val="B2B2B2"/>
              </a:buCl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/>
              <a:t>örtliche Pilotprojekte seit 1998</a:t>
            </a:r>
          </a:p>
          <a:p>
            <a:pPr marL="739775" lvl="1" indent="-282575" defTabSz="449263">
              <a:spcBef>
                <a:spcPts val="700"/>
              </a:spcBef>
              <a:buClr>
                <a:srgbClr val="CCCC99"/>
              </a:buCl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/>
              <a:t> </a:t>
            </a:r>
            <a:r>
              <a:rPr lang="de-DE" sz="2800"/>
              <a:t>z.B. zur Expo 2000 in Hannover</a:t>
            </a:r>
          </a:p>
          <a:p>
            <a:pPr marL="739775" lvl="1" indent="-282575" defTabSz="449263">
              <a:spcBef>
                <a:spcPts val="700"/>
              </a:spcBef>
              <a:buClr>
                <a:srgbClr val="CCCC99"/>
              </a:buCl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/>
              <a:t> „</a:t>
            </a:r>
            <a:r>
              <a:rPr lang="de-DE" sz="2800" b="1"/>
              <a:t>T</a:t>
            </a:r>
            <a:r>
              <a:rPr lang="de-DE" sz="2000"/>
              <a:t>ausend</a:t>
            </a:r>
            <a:r>
              <a:rPr lang="de-DE" sz="2800" b="1"/>
              <a:t>U</a:t>
            </a:r>
            <a:r>
              <a:rPr lang="de-DE" sz="2000"/>
              <a:t>mwelt</a:t>
            </a:r>
            <a:r>
              <a:rPr lang="de-DE" sz="2800" b="1"/>
              <a:t>T</a:t>
            </a:r>
            <a:r>
              <a:rPr lang="de-DE" sz="2000"/>
              <a:t>axen</a:t>
            </a:r>
            <a:r>
              <a:rPr lang="de-DE"/>
              <a:t> </a:t>
            </a:r>
            <a:r>
              <a:rPr lang="de-DE" sz="2800"/>
              <a:t>– Programm“ Berlin</a:t>
            </a:r>
          </a:p>
          <a:p>
            <a:pPr marL="339725" indent="-339725" defTabSz="449263">
              <a:buClrTx/>
              <a:buFontTx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DE"/>
          </a:p>
          <a:p>
            <a:pPr marL="339725" indent="-339725" defTabSz="449263">
              <a:buClr>
                <a:srgbClr val="B2B2B2"/>
              </a:buCl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/>
              <a:t>bundesweite „Markteinführung“ 2002</a:t>
            </a:r>
          </a:p>
          <a:p>
            <a:pPr marL="739775" lvl="1" indent="-282575" defTabSz="449263">
              <a:spcBef>
                <a:spcPts val="700"/>
              </a:spcBef>
              <a:buClr>
                <a:srgbClr val="CCCC99"/>
              </a:buCl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/>
              <a:t> </a:t>
            </a:r>
            <a:r>
              <a:rPr lang="de-DE" sz="2800"/>
              <a:t>Opel Zafira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08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208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208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208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088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63D1BEE2-79C6-4FDF-80E8-19538A2171DD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4425" y="658813"/>
            <a:ext cx="5699125" cy="604837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/>
              <a:t>Reichweite mit 10 Euro (2002)</a:t>
            </a:r>
          </a:p>
        </p:txBody>
      </p:sp>
      <p:sp>
        <p:nvSpPr>
          <p:cNvPr id="210947" name="Text Box 3"/>
          <p:cNvSpPr txBox="1">
            <a:spLocks noChangeArrowheads="1"/>
          </p:cNvSpPr>
          <p:nvPr/>
        </p:nvSpPr>
        <p:spPr bwMode="auto">
          <a:xfrm rot="19320000">
            <a:off x="1222375" y="5519738"/>
            <a:ext cx="184150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grpSp>
        <p:nvGrpSpPr>
          <p:cNvPr id="210948" name="Group 4"/>
          <p:cNvGrpSpPr>
            <a:grpSpLocks/>
          </p:cNvGrpSpPr>
          <p:nvPr/>
        </p:nvGrpSpPr>
        <p:grpSpPr bwMode="auto">
          <a:xfrm>
            <a:off x="906463" y="2308225"/>
            <a:ext cx="6659562" cy="3148013"/>
            <a:chOff x="571" y="1454"/>
            <a:chExt cx="4195" cy="1983"/>
          </a:xfrm>
        </p:grpSpPr>
        <p:pic>
          <p:nvPicPr>
            <p:cNvPr id="210949" name="Picture 5"/>
            <p:cNvPicPr>
              <a:picLocks noChangeAspect="1" noChangeArrowheads="1"/>
            </p:cNvPicPr>
            <p:nvPr/>
          </p:nvPicPr>
          <p:blipFill>
            <a:blip r:embed="rId3" cstate="print">
              <a:lum bright="16000" contrast="-34000"/>
            </a:blip>
            <a:srcRect/>
            <a:stretch>
              <a:fillRect/>
            </a:stretch>
          </p:blipFill>
          <p:spPr bwMode="auto">
            <a:xfrm>
              <a:off x="576" y="1463"/>
              <a:ext cx="4191" cy="17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10950" name="Rectangle 6"/>
            <p:cNvSpPr>
              <a:spLocks noChangeArrowheads="1"/>
            </p:cNvSpPr>
            <p:nvPr/>
          </p:nvSpPr>
          <p:spPr bwMode="auto">
            <a:xfrm>
              <a:off x="571" y="1454"/>
              <a:ext cx="4196" cy="1789"/>
            </a:xfrm>
            <a:prstGeom prst="rect">
              <a:avLst/>
            </a:prstGeom>
            <a:solidFill>
              <a:srgbClr val="EAEAEA">
                <a:alpha val="70000"/>
              </a:srgbClr>
            </a:solidFill>
            <a:ln w="9360">
              <a:solidFill>
                <a:srgbClr val="3300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210951" name="Rectangle 7"/>
            <p:cNvSpPr>
              <a:spLocks noChangeArrowheads="1"/>
            </p:cNvSpPr>
            <p:nvPr/>
          </p:nvSpPr>
          <p:spPr bwMode="auto">
            <a:xfrm>
              <a:off x="580" y="1850"/>
              <a:ext cx="3327" cy="281"/>
            </a:xfrm>
            <a:prstGeom prst="rect">
              <a:avLst/>
            </a:prstGeom>
            <a:solidFill>
              <a:srgbClr val="CCCC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defTabSz="449263"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b="1">
                  <a:solidFill>
                    <a:srgbClr val="FFFFFF"/>
                  </a:solidFill>
                  <a:cs typeface="Times New Roman" charset="0"/>
                </a:rPr>
                <a:t>      Erdgas</a:t>
              </a:r>
            </a:p>
          </p:txBody>
        </p:sp>
        <p:sp>
          <p:nvSpPr>
            <p:cNvPr id="210952" name="Rectangle 8"/>
            <p:cNvSpPr>
              <a:spLocks noChangeArrowheads="1"/>
            </p:cNvSpPr>
            <p:nvPr/>
          </p:nvSpPr>
          <p:spPr bwMode="auto">
            <a:xfrm>
              <a:off x="580" y="2639"/>
              <a:ext cx="1868" cy="281"/>
            </a:xfrm>
            <a:prstGeom prst="rect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defTabSz="449263"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b="1">
                  <a:solidFill>
                    <a:srgbClr val="FFFFFF"/>
                  </a:solidFill>
                  <a:cs typeface="Times New Roman" charset="0"/>
                </a:rPr>
                <a:t>      Diesel</a:t>
              </a:r>
            </a:p>
          </p:txBody>
        </p:sp>
        <p:sp>
          <p:nvSpPr>
            <p:cNvPr id="210953" name="Text Box 9"/>
            <p:cNvSpPr txBox="1">
              <a:spLocks noChangeArrowheads="1"/>
            </p:cNvSpPr>
            <p:nvPr/>
          </p:nvSpPr>
          <p:spPr bwMode="auto">
            <a:xfrm>
              <a:off x="3942" y="3284"/>
              <a:ext cx="517" cy="1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449263">
                <a:spcBef>
                  <a:spcPts val="100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  <a:cs typeface="Times New Roman" charset="0"/>
                </a:rPr>
                <a:t>310 km</a:t>
              </a:r>
            </a:p>
          </p:txBody>
        </p:sp>
        <p:sp>
          <p:nvSpPr>
            <p:cNvPr id="210954" name="Text Box 10"/>
            <p:cNvSpPr txBox="1">
              <a:spLocks noChangeArrowheads="1"/>
            </p:cNvSpPr>
            <p:nvPr/>
          </p:nvSpPr>
          <p:spPr bwMode="auto">
            <a:xfrm>
              <a:off x="2472" y="3284"/>
              <a:ext cx="517" cy="15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449263">
                <a:spcBef>
                  <a:spcPts val="100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600">
                  <a:solidFill>
                    <a:srgbClr val="000000"/>
                  </a:solidFill>
                  <a:cs typeface="Times New Roman" charset="0"/>
                </a:rPr>
                <a:t>172 km</a:t>
              </a:r>
            </a:p>
          </p:txBody>
        </p:sp>
        <p:sp>
          <p:nvSpPr>
            <p:cNvPr id="210955" name="Line 11"/>
            <p:cNvSpPr>
              <a:spLocks noChangeShapeType="1"/>
            </p:cNvSpPr>
            <p:nvPr/>
          </p:nvSpPr>
          <p:spPr bwMode="auto">
            <a:xfrm>
              <a:off x="2448" y="2640"/>
              <a:ext cx="1" cy="79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210956" name="Line 12"/>
            <p:cNvSpPr>
              <a:spLocks noChangeShapeType="1"/>
            </p:cNvSpPr>
            <p:nvPr/>
          </p:nvSpPr>
          <p:spPr bwMode="auto">
            <a:xfrm>
              <a:off x="3909" y="1847"/>
              <a:ext cx="1" cy="158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</p:grpSp>
      <p:sp>
        <p:nvSpPr>
          <p:cNvPr id="210957" name="Text Box 13"/>
          <p:cNvSpPr txBox="1">
            <a:spLocks noChangeArrowheads="1"/>
          </p:cNvSpPr>
          <p:nvPr/>
        </p:nvSpPr>
        <p:spPr bwMode="auto">
          <a:xfrm>
            <a:off x="952500" y="1768475"/>
            <a:ext cx="3954463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>
                <a:solidFill>
                  <a:srgbClr val="000000"/>
                </a:solidFill>
                <a:cs typeface="Times New Roman" charset="0"/>
              </a:rPr>
              <a:t>10 Euro Kraftstoffkosten*</a:t>
            </a:r>
          </a:p>
        </p:txBody>
      </p:sp>
      <p:sp>
        <p:nvSpPr>
          <p:cNvPr id="210958" name="Text Box 14"/>
          <p:cNvSpPr txBox="1">
            <a:spLocks noChangeArrowheads="1"/>
          </p:cNvSpPr>
          <p:nvPr/>
        </p:nvSpPr>
        <p:spPr bwMode="auto">
          <a:xfrm>
            <a:off x="960438" y="5654675"/>
            <a:ext cx="4068762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>
                <a:solidFill>
                  <a:srgbClr val="000000"/>
                </a:solidFill>
                <a:cs typeface="Times New Roman" charset="0"/>
              </a:rPr>
              <a:t>* = Opel Zafira </a:t>
            </a:r>
            <a:r>
              <a:rPr lang="de-DE" sz="1600">
                <a:solidFill>
                  <a:srgbClr val="000000"/>
                </a:solidFill>
                <a:cs typeface="Times New Roman" charset="0"/>
              </a:rPr>
              <a:t>(Herstellerangabe)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C770BA6E-6778-42D6-BE88-A0A0F0680FB5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650875"/>
            <a:ext cx="6324600" cy="700088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/>
              <a:t>Erdgasfahrzeuge in Taxiunternehmen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584325"/>
            <a:ext cx="7931150" cy="3860800"/>
          </a:xfrm>
          <a:solidFill>
            <a:srgbClr val="0D038F">
              <a:alpha val="9999"/>
            </a:srgbClr>
          </a:solidFill>
          <a:ln/>
        </p:spPr>
        <p:txBody>
          <a:bodyPr lIns="90000" tIns="46800" rIns="90000" bIns="46800"/>
          <a:lstStyle/>
          <a:p>
            <a:pPr marL="339725" indent="-339725" defTabSz="449263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/>
              <a:t>Taxiserienfahrzeuge 2005 – 2009</a:t>
            </a:r>
          </a:p>
          <a:p>
            <a:pPr marL="739775" lvl="1" indent="-282575" defTabSz="449263">
              <a:spcBef>
                <a:spcPts val="700"/>
              </a:spcBef>
              <a:buClr>
                <a:srgbClr val="CCCC99"/>
              </a:buCl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/>
              <a:t>Opel Zafira </a:t>
            </a:r>
          </a:p>
          <a:p>
            <a:pPr marL="739775" lvl="1" indent="-282575" defTabSz="449263">
              <a:spcBef>
                <a:spcPts val="700"/>
              </a:spcBef>
              <a:buClr>
                <a:srgbClr val="CCCC99"/>
              </a:buCl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/>
              <a:t>Mercedes E 200 NGT </a:t>
            </a:r>
          </a:p>
          <a:p>
            <a:pPr marL="739775" lvl="1" indent="-282575" defTabSz="449263">
              <a:spcBef>
                <a:spcPts val="700"/>
              </a:spcBef>
              <a:buClr>
                <a:srgbClr val="CCCC99"/>
              </a:buClr>
              <a:buSzPct val="8000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/>
              <a:t> VW Touran Ecoful</a:t>
            </a:r>
          </a:p>
          <a:p>
            <a:pPr marL="739775" lvl="1" indent="-282575" defTabSz="449263">
              <a:spcBef>
                <a:spcPts val="700"/>
              </a:spcBef>
              <a:buClr>
                <a:srgbClr val="CCCC99"/>
              </a:buClr>
              <a:buSzPct val="8000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/>
              <a:t> Mercedes B-Klasse</a:t>
            </a:r>
          </a:p>
          <a:p>
            <a:pPr marL="739775" lvl="1" indent="-282575" defTabSz="449263">
              <a:spcBef>
                <a:spcPts val="700"/>
              </a:spcBef>
              <a:buClr>
                <a:srgbClr val="CCCC99"/>
              </a:buClr>
              <a:buSzPct val="8000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/>
              <a:t> VW Nutzfahrzeuge Caddy</a:t>
            </a:r>
          </a:p>
          <a:p>
            <a:pPr marL="739775" lvl="1" indent="-282575" defTabSz="449263">
              <a:spcBef>
                <a:spcPts val="700"/>
              </a:spcBef>
              <a:buClr>
                <a:srgbClr val="CCCC99"/>
              </a:buClr>
              <a:buSzPct val="8000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/>
              <a:t> VW Passat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75"/>
                                  </p:iterate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61263B95-FA9B-4EC8-A520-E1027C7F7AFF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6125" y="5373688"/>
            <a:ext cx="8002588" cy="1008062"/>
          </a:xfrm>
        </p:spPr>
        <p:txBody>
          <a:bodyPr/>
          <a:lstStyle/>
          <a:p>
            <a:r>
              <a:rPr lang="de-DE" sz="2400"/>
              <a:t>2008: teils bis zu 50% Anteil an Taxi - Neufahrzeugen </a:t>
            </a:r>
          </a:p>
          <a:p>
            <a:r>
              <a:rPr lang="de-DE" sz="2400"/>
              <a:t>2009: Anteil wieder auf 5 - 10% zurückgefallen</a:t>
            </a:r>
          </a:p>
        </p:txBody>
      </p:sp>
      <p:pic>
        <p:nvPicPr>
          <p:cNvPr id="23962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620713"/>
            <a:ext cx="8059738" cy="46688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CB6E7A52-219C-4DBC-A1A4-729658C5A61B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73100"/>
            <a:ext cx="6321425" cy="720725"/>
          </a:xfrm>
        </p:spPr>
        <p:txBody>
          <a:bodyPr/>
          <a:lstStyle/>
          <a:p>
            <a:r>
              <a:rPr lang="de-DE"/>
              <a:t>Erdgasfahrzeuge in Taxiunternehmen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16100"/>
            <a:ext cx="7772400" cy="3557588"/>
          </a:xfrm>
        </p:spPr>
        <p:txBody>
          <a:bodyPr/>
          <a:lstStyle/>
          <a:p>
            <a:endParaRPr lang="de-DE">
              <a:sym typeface="Symbol" pitchFamily="18" charset="2"/>
            </a:endParaRPr>
          </a:p>
          <a:p>
            <a:r>
              <a:rPr lang="de-DE">
                <a:sym typeface="Symbol" pitchFamily="18" charset="2"/>
              </a:rPr>
              <a:t> 5 - 10 % der Taxen in Deutschland sind Erdgasfahrzeuge</a:t>
            </a:r>
          </a:p>
          <a:p>
            <a:endParaRPr lang="de-DE">
              <a:sym typeface="Symbol" pitchFamily="18" charset="2"/>
            </a:endParaRPr>
          </a:p>
          <a:p>
            <a:r>
              <a:rPr lang="de-DE">
                <a:sym typeface="Symbol" pitchFamily="18" charset="2"/>
              </a:rPr>
              <a:t>Einsatz vorwiegend im städtischen   Bereich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AB70A373-5268-45EC-8A83-2D7FCB226B15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58813"/>
            <a:ext cx="6321425" cy="720725"/>
          </a:xfrm>
        </p:spPr>
        <p:txBody>
          <a:bodyPr/>
          <a:lstStyle/>
          <a:p>
            <a:r>
              <a:rPr lang="de-DE"/>
              <a:t>Erdgasfahrzeuge in Taxiunternehmen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Anforderungen an Fahrzeuge im   Taxeneinsatz </a:t>
            </a:r>
          </a:p>
          <a:p>
            <a:endParaRPr lang="de-DE"/>
          </a:p>
          <a:p>
            <a:pPr lvl="1"/>
            <a:r>
              <a:rPr lang="de-DE"/>
              <a:t> wirtschaftlich im Verbrauch</a:t>
            </a:r>
          </a:p>
          <a:p>
            <a:pPr lvl="1"/>
            <a:r>
              <a:rPr lang="de-DE"/>
              <a:t> keine / geringe Ausfallzeiten </a:t>
            </a:r>
          </a:p>
          <a:p>
            <a:pPr lvl="1"/>
            <a:r>
              <a:rPr lang="de-DE"/>
              <a:t> weitgehend reparatur- und wartungsfrei</a:t>
            </a:r>
          </a:p>
          <a:p>
            <a:pPr lvl="1"/>
            <a:r>
              <a:rPr lang="de-DE"/>
              <a:t> hoher Wiederverkaufswert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C34649C9-0E46-43BF-B2C1-C773A62D15DB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76250"/>
            <a:ext cx="6321425" cy="1081088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/>
              <a:t>Wirtschaftlichkeitsproblem:</a:t>
            </a:r>
            <a:br>
              <a:rPr lang="de-DE"/>
            </a:br>
            <a:r>
              <a:rPr lang="de-DE"/>
              <a:t>„Reichweite“ je Tankfüllung“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5575" cy="4060825"/>
          </a:xfrm>
          <a:solidFill>
            <a:srgbClr val="0D038F">
              <a:alpha val="9999"/>
            </a:srgbClr>
          </a:solidFill>
          <a:ln/>
        </p:spPr>
        <p:txBody>
          <a:bodyPr lIns="90000" tIns="46800" rIns="90000" bIns="46800"/>
          <a:lstStyle/>
          <a:p>
            <a:pPr marL="339725" indent="-339725" defTabSz="449263">
              <a:buClr>
                <a:srgbClr val="B2B2B2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/>
              <a:t>Reichweite ungenügend</a:t>
            </a:r>
          </a:p>
          <a:p>
            <a:pPr marL="739775" lvl="1" indent="-282575" defTabSz="449263">
              <a:buClr>
                <a:srgbClr val="CCCC99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/>
              <a:t> real im Taxieinsatz zw. 220 – 280 Km</a:t>
            </a:r>
          </a:p>
          <a:p>
            <a:pPr marL="339725" indent="-339725" defTabSz="449263">
              <a:buClr>
                <a:srgbClr val="B2B2B2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e-DE"/>
          </a:p>
          <a:p>
            <a:pPr marL="339725" indent="-339725" defTabSz="449263">
              <a:buClr>
                <a:srgbClr val="B2B2B2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/>
              <a:t>Tankstopp bedeutet:</a:t>
            </a:r>
          </a:p>
          <a:p>
            <a:pPr marL="739775" lvl="1" indent="-282575" defTabSz="449263">
              <a:buClr>
                <a:srgbClr val="CCCC99"/>
              </a:buClr>
              <a:buSzPct val="80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800"/>
              <a:t> </a:t>
            </a:r>
            <a:r>
              <a:rPr lang="de-DE"/>
              <a:t>Umsatzminderung → Lohnminderung</a:t>
            </a:r>
          </a:p>
          <a:p>
            <a:pPr marL="739775" lvl="1" indent="-282575" defTabSz="449263">
              <a:buClr>
                <a:srgbClr val="CCCC99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/>
              <a:t> „Leerkilometer“ zur Erdgastankstelle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75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75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175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175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75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43ABC6C3-5C2D-4F3D-9F91-208F0243402A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27063" y="477838"/>
            <a:ext cx="6321425" cy="1079500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/>
              <a:t>Wirtschaftlichkeitsproblem:</a:t>
            </a:r>
            <a:br>
              <a:rPr lang="de-DE"/>
            </a:br>
            <a:r>
              <a:rPr lang="de-DE"/>
              <a:t>„Tankstellennetz“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5575" cy="3051175"/>
          </a:xfrm>
          <a:solidFill>
            <a:srgbClr val="0D038F">
              <a:alpha val="9999"/>
            </a:srgbClr>
          </a:solidFill>
          <a:ln/>
        </p:spPr>
        <p:txBody>
          <a:bodyPr lIns="90000" tIns="46800" rIns="90000" bIns="46800"/>
          <a:lstStyle/>
          <a:p>
            <a:pPr marL="339725" indent="-339725" defTabSz="449263">
              <a:buClr>
                <a:srgbClr val="B2B2B2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/>
              <a:t>Tankstellennetz unzureichend</a:t>
            </a:r>
          </a:p>
          <a:p>
            <a:pPr marL="739775" lvl="1" indent="-282575" defTabSz="449263">
              <a:buClr>
                <a:srgbClr val="CCCC99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/>
              <a:t> in Großstädten nur dünnes Netz</a:t>
            </a:r>
          </a:p>
          <a:p>
            <a:pPr marL="739775" lvl="1" indent="-282575" defTabSz="449263">
              <a:buClr>
                <a:srgbClr val="CCCC99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/>
              <a:t> im ländlichen Bereich oft keine 	betriebssitznahe Versorgung</a:t>
            </a:r>
          </a:p>
          <a:p>
            <a:pPr marL="739775" lvl="1" indent="-282575" defTabSz="449263">
              <a:buClr>
                <a:srgbClr val="CCCC99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/>
              <a:t> keine Versorgung an	Bundesautobahnen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77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77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77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77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B9562677-B5D4-455C-886F-B935BAC318DB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zu meiner Person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sz="2600" b="1"/>
              <a:t>Michael Müller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de-DE" sz="2600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sz="2600" b="1"/>
              <a:t>geschäftsführender Gesellschafter der</a:t>
            </a:r>
            <a:r>
              <a:rPr lang="de-DE" sz="2600"/>
              <a:t>           </a:t>
            </a:r>
            <a:r>
              <a:rPr lang="de-DE" sz="2600" b="1"/>
              <a:t> MX – Gruppe in Göttingen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de-DE" sz="2600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sz="2600" b="1"/>
              <a:t>Vorsitzender der FV Taxi und Mietwagen im Gesamtverband Verkehrsgewerbe Niedersachsen e.V. (GVN)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de-DE" sz="2600" b="1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de-DE" sz="2600" b="1"/>
              <a:t>Vizepräsident des Deutschen Taxi und Mietwagenverbandes e.V. (BZP)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1BC7F95C-70D9-4CD4-931D-46B22520C3B7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2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Deutscher Taxi und Mietwagenverband BZP e.V.                           Vizepräsident</a:t>
            </a:r>
          </a:p>
        </p:txBody>
      </p:sp>
      <p:sp>
        <p:nvSpPr>
          <p:cNvPr id="217090" name="Text Box 2"/>
          <p:cNvSpPr txBox="1">
            <a:spLocks noChangeArrowheads="1"/>
          </p:cNvSpPr>
          <p:nvPr/>
        </p:nvSpPr>
        <p:spPr bwMode="auto">
          <a:xfrm>
            <a:off x="611188" y="611188"/>
            <a:ext cx="5976937" cy="94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 u="sng">
                <a:solidFill>
                  <a:srgbClr val="009900"/>
                </a:solidFill>
                <a:latin typeface="Arial Unicode MS" pitchFamily="34" charset="-128"/>
                <a:cs typeface="Times New Roman" charset="0"/>
              </a:rPr>
              <a:t>Deutschlandweit über 1000 Stationen bis 2007</a:t>
            </a:r>
          </a:p>
        </p:txBody>
      </p:sp>
      <p:grpSp>
        <p:nvGrpSpPr>
          <p:cNvPr id="217091" name="Group 3"/>
          <p:cNvGrpSpPr>
            <a:grpSpLocks/>
          </p:cNvGrpSpPr>
          <p:nvPr/>
        </p:nvGrpSpPr>
        <p:grpSpPr bwMode="auto">
          <a:xfrm>
            <a:off x="709613" y="1614488"/>
            <a:ext cx="8181975" cy="4333875"/>
            <a:chOff x="447" y="1017"/>
            <a:chExt cx="5154" cy="2730"/>
          </a:xfrm>
        </p:grpSpPr>
        <p:grpSp>
          <p:nvGrpSpPr>
            <p:cNvPr id="217092" name="Group 4"/>
            <p:cNvGrpSpPr>
              <a:grpSpLocks/>
            </p:cNvGrpSpPr>
            <p:nvPr/>
          </p:nvGrpSpPr>
          <p:grpSpPr bwMode="auto">
            <a:xfrm>
              <a:off x="3218" y="1017"/>
              <a:ext cx="2383" cy="2510"/>
              <a:chOff x="3218" y="1017"/>
              <a:chExt cx="2383" cy="2510"/>
            </a:xfrm>
          </p:grpSpPr>
          <p:sp>
            <p:nvSpPr>
              <p:cNvPr id="217093" name="Rectangle 5"/>
              <p:cNvSpPr>
                <a:spLocks noChangeArrowheads="1"/>
              </p:cNvSpPr>
              <p:nvPr/>
            </p:nvSpPr>
            <p:spPr bwMode="auto">
              <a:xfrm>
                <a:off x="5274" y="1197"/>
                <a:ext cx="318" cy="2311"/>
              </a:xfrm>
              <a:prstGeom prst="rect">
                <a:avLst/>
              </a:prstGeom>
              <a:solidFill>
                <a:srgbClr val="01A4E8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H"/>
              </a:p>
            </p:txBody>
          </p:sp>
          <p:sp>
            <p:nvSpPr>
              <p:cNvPr id="217094" name="Text Box 6"/>
              <p:cNvSpPr txBox="1">
                <a:spLocks noChangeArrowheads="1"/>
              </p:cNvSpPr>
              <p:nvPr/>
            </p:nvSpPr>
            <p:spPr bwMode="auto">
              <a:xfrm>
                <a:off x="3218" y="1165"/>
                <a:ext cx="1452" cy="236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Schleswig-Holstein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Hamburg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Mecklenburg-Vorpommern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Bremen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Niedersachsen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Sachen-Anhalt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Brandenburg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Berlin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Nordrhein-Westfalen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Hessen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Thüringen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Sachsen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Rheinland-Pfalz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Saarland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Baden-Württemberg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Bayern</a:t>
                </a:r>
              </a:p>
            </p:txBody>
          </p:sp>
          <p:sp>
            <p:nvSpPr>
              <p:cNvPr id="217095" name="Line 7"/>
              <p:cNvSpPr>
                <a:spLocks noChangeShapeType="1"/>
              </p:cNvSpPr>
              <p:nvPr/>
            </p:nvSpPr>
            <p:spPr bwMode="auto">
              <a:xfrm>
                <a:off x="3218" y="1340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7096" name="Line 8"/>
              <p:cNvSpPr>
                <a:spLocks noChangeShapeType="1"/>
              </p:cNvSpPr>
              <p:nvPr/>
            </p:nvSpPr>
            <p:spPr bwMode="auto">
              <a:xfrm>
                <a:off x="3218" y="1500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7097" name="Line 9"/>
              <p:cNvSpPr>
                <a:spLocks noChangeShapeType="1"/>
              </p:cNvSpPr>
              <p:nvPr/>
            </p:nvSpPr>
            <p:spPr bwMode="auto">
              <a:xfrm>
                <a:off x="3218" y="1636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7098" name="Line 10"/>
              <p:cNvSpPr>
                <a:spLocks noChangeShapeType="1"/>
              </p:cNvSpPr>
              <p:nvPr/>
            </p:nvSpPr>
            <p:spPr bwMode="auto">
              <a:xfrm>
                <a:off x="3218" y="1772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7099" name="Line 11"/>
              <p:cNvSpPr>
                <a:spLocks noChangeShapeType="1"/>
              </p:cNvSpPr>
              <p:nvPr/>
            </p:nvSpPr>
            <p:spPr bwMode="auto">
              <a:xfrm>
                <a:off x="3218" y="1915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7100" name="Line 12"/>
              <p:cNvSpPr>
                <a:spLocks noChangeShapeType="1"/>
              </p:cNvSpPr>
              <p:nvPr/>
            </p:nvSpPr>
            <p:spPr bwMode="auto">
              <a:xfrm>
                <a:off x="3218" y="2057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7101" name="Line 13"/>
              <p:cNvSpPr>
                <a:spLocks noChangeShapeType="1"/>
              </p:cNvSpPr>
              <p:nvPr/>
            </p:nvSpPr>
            <p:spPr bwMode="auto">
              <a:xfrm>
                <a:off x="3218" y="2199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7102" name="Line 14"/>
              <p:cNvSpPr>
                <a:spLocks noChangeShapeType="1"/>
              </p:cNvSpPr>
              <p:nvPr/>
            </p:nvSpPr>
            <p:spPr bwMode="auto">
              <a:xfrm>
                <a:off x="3218" y="2341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7103" name="Line 15"/>
              <p:cNvSpPr>
                <a:spLocks noChangeShapeType="1"/>
              </p:cNvSpPr>
              <p:nvPr/>
            </p:nvSpPr>
            <p:spPr bwMode="auto">
              <a:xfrm>
                <a:off x="3218" y="2490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7104" name="Line 16"/>
              <p:cNvSpPr>
                <a:spLocks noChangeShapeType="1"/>
              </p:cNvSpPr>
              <p:nvPr/>
            </p:nvSpPr>
            <p:spPr bwMode="auto">
              <a:xfrm>
                <a:off x="3218" y="2632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7105" name="Line 17"/>
              <p:cNvSpPr>
                <a:spLocks noChangeShapeType="1"/>
              </p:cNvSpPr>
              <p:nvPr/>
            </p:nvSpPr>
            <p:spPr bwMode="auto">
              <a:xfrm>
                <a:off x="3218" y="2780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7106" name="Line 18"/>
              <p:cNvSpPr>
                <a:spLocks noChangeShapeType="1"/>
              </p:cNvSpPr>
              <p:nvPr/>
            </p:nvSpPr>
            <p:spPr bwMode="auto">
              <a:xfrm>
                <a:off x="3218" y="2928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7107" name="Line 19"/>
              <p:cNvSpPr>
                <a:spLocks noChangeShapeType="1"/>
              </p:cNvSpPr>
              <p:nvPr/>
            </p:nvSpPr>
            <p:spPr bwMode="auto">
              <a:xfrm>
                <a:off x="3218" y="3070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7108" name="Line 20"/>
              <p:cNvSpPr>
                <a:spLocks noChangeShapeType="1"/>
              </p:cNvSpPr>
              <p:nvPr/>
            </p:nvSpPr>
            <p:spPr bwMode="auto">
              <a:xfrm>
                <a:off x="3218" y="3218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7109" name="Line 21"/>
              <p:cNvSpPr>
                <a:spLocks noChangeShapeType="1"/>
              </p:cNvSpPr>
              <p:nvPr/>
            </p:nvSpPr>
            <p:spPr bwMode="auto">
              <a:xfrm>
                <a:off x="3218" y="3366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7110" name="Text Box 22"/>
              <p:cNvSpPr txBox="1">
                <a:spLocks noChangeArrowheads="1"/>
              </p:cNvSpPr>
              <p:nvPr/>
            </p:nvSpPr>
            <p:spPr bwMode="auto">
              <a:xfrm>
                <a:off x="5275" y="1165"/>
                <a:ext cx="327" cy="236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40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20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30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10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100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30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30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30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200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70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30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50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50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20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130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160</a:t>
                </a:r>
              </a:p>
            </p:txBody>
          </p:sp>
          <p:sp>
            <p:nvSpPr>
              <p:cNvPr id="217111" name="Text Box 23"/>
              <p:cNvSpPr txBox="1">
                <a:spLocks noChangeArrowheads="1"/>
              </p:cNvSpPr>
              <p:nvPr/>
            </p:nvSpPr>
            <p:spPr bwMode="auto">
              <a:xfrm>
                <a:off x="5199" y="1017"/>
                <a:ext cx="399" cy="20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 b="1">
                    <a:solidFill>
                      <a:srgbClr val="000000"/>
                    </a:solidFill>
                    <a:cs typeface="Times New Roman" charset="0"/>
                  </a:rPr>
                  <a:t>2007</a:t>
                </a:r>
              </a:p>
            </p:txBody>
          </p:sp>
        </p:grpSp>
        <p:sp>
          <p:nvSpPr>
            <p:cNvPr id="217112" name="Rectangle 24"/>
            <p:cNvSpPr>
              <a:spLocks noChangeArrowheads="1"/>
            </p:cNvSpPr>
            <p:nvPr/>
          </p:nvSpPr>
          <p:spPr bwMode="auto">
            <a:xfrm rot="10800000" flipV="1">
              <a:off x="447" y="3510"/>
              <a:ext cx="5148" cy="213"/>
            </a:xfrm>
            <a:prstGeom prst="rect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pic>
          <p:nvPicPr>
            <p:cNvPr id="217113" name="Picture 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1099"/>
              <a:ext cx="2156" cy="26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17114" name="Text Box 26"/>
            <p:cNvSpPr txBox="1">
              <a:spLocks noChangeArrowheads="1"/>
            </p:cNvSpPr>
            <p:nvPr/>
          </p:nvSpPr>
          <p:spPr bwMode="auto">
            <a:xfrm>
              <a:off x="2844" y="3548"/>
              <a:ext cx="1633" cy="15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r" defTabSz="449263">
                <a:spcBef>
                  <a:spcPts val="625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000">
                  <a:solidFill>
                    <a:srgbClr val="000000"/>
                  </a:solidFill>
                  <a:cs typeface="Times New Roman" charset="0"/>
                </a:rPr>
                <a:t>Aktueller Stand: 650 Tankstellen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DFC8C381-C900-46F2-BDF4-93B00A1209D5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2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Deutscher Taxi und Mietwagenverband BZP e.V.                           Vizepräsident</a:t>
            </a:r>
          </a:p>
        </p:txBody>
      </p:sp>
      <p:sp>
        <p:nvSpPr>
          <p:cNvPr id="219138" name="Text Box 2"/>
          <p:cNvSpPr txBox="1">
            <a:spLocks noChangeArrowheads="1"/>
          </p:cNvSpPr>
          <p:nvPr/>
        </p:nvSpPr>
        <p:spPr bwMode="auto">
          <a:xfrm>
            <a:off x="611188" y="611188"/>
            <a:ext cx="5976937" cy="946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 u="sng">
                <a:solidFill>
                  <a:srgbClr val="009900"/>
                </a:solidFill>
                <a:latin typeface="Arial Unicode MS" pitchFamily="34" charset="-128"/>
                <a:cs typeface="Times New Roman" charset="0"/>
              </a:rPr>
              <a:t>Deutschlandweit über 1000 Stationen bis 2007</a:t>
            </a:r>
          </a:p>
        </p:txBody>
      </p:sp>
      <p:grpSp>
        <p:nvGrpSpPr>
          <p:cNvPr id="219139" name="Group 3"/>
          <p:cNvGrpSpPr>
            <a:grpSpLocks/>
          </p:cNvGrpSpPr>
          <p:nvPr/>
        </p:nvGrpSpPr>
        <p:grpSpPr bwMode="auto">
          <a:xfrm>
            <a:off x="709613" y="1614488"/>
            <a:ext cx="8181975" cy="4333875"/>
            <a:chOff x="447" y="1017"/>
            <a:chExt cx="5154" cy="2730"/>
          </a:xfrm>
        </p:grpSpPr>
        <p:grpSp>
          <p:nvGrpSpPr>
            <p:cNvPr id="219140" name="Group 4"/>
            <p:cNvGrpSpPr>
              <a:grpSpLocks/>
            </p:cNvGrpSpPr>
            <p:nvPr/>
          </p:nvGrpSpPr>
          <p:grpSpPr bwMode="auto">
            <a:xfrm>
              <a:off x="3218" y="1017"/>
              <a:ext cx="2383" cy="2510"/>
              <a:chOff x="3218" y="1017"/>
              <a:chExt cx="2383" cy="2510"/>
            </a:xfrm>
          </p:grpSpPr>
          <p:sp>
            <p:nvSpPr>
              <p:cNvPr id="219141" name="Rectangle 5"/>
              <p:cNvSpPr>
                <a:spLocks noChangeArrowheads="1"/>
              </p:cNvSpPr>
              <p:nvPr/>
            </p:nvSpPr>
            <p:spPr bwMode="auto">
              <a:xfrm>
                <a:off x="5274" y="1197"/>
                <a:ext cx="318" cy="2311"/>
              </a:xfrm>
              <a:prstGeom prst="rect">
                <a:avLst/>
              </a:prstGeom>
              <a:solidFill>
                <a:srgbClr val="01A4E8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fr-CH"/>
              </a:p>
            </p:txBody>
          </p:sp>
          <p:sp>
            <p:nvSpPr>
              <p:cNvPr id="219142" name="Text Box 6"/>
              <p:cNvSpPr txBox="1">
                <a:spLocks noChangeArrowheads="1"/>
              </p:cNvSpPr>
              <p:nvPr/>
            </p:nvSpPr>
            <p:spPr bwMode="auto">
              <a:xfrm>
                <a:off x="3218" y="1165"/>
                <a:ext cx="1452" cy="236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Schleswig-Holstein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Hamburg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Mecklenburg-Vorpommern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Bremen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Niedersachsen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Sachen-Anhalt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Brandenburg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Berlin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Nordrhein-Westfalen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Hessen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Thüringen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Sachsen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Rheinland-Pfalz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Saarland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Baden-Württemberg</a:t>
                </a:r>
              </a:p>
              <a:p>
                <a:pPr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>
                    <a:solidFill>
                      <a:srgbClr val="000000"/>
                    </a:solidFill>
                    <a:cs typeface="Times New Roman" charset="0"/>
                  </a:rPr>
                  <a:t>Bayern</a:t>
                </a:r>
              </a:p>
            </p:txBody>
          </p:sp>
          <p:sp>
            <p:nvSpPr>
              <p:cNvPr id="219143" name="Line 7"/>
              <p:cNvSpPr>
                <a:spLocks noChangeShapeType="1"/>
              </p:cNvSpPr>
              <p:nvPr/>
            </p:nvSpPr>
            <p:spPr bwMode="auto">
              <a:xfrm>
                <a:off x="3218" y="1340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9144" name="Line 8"/>
              <p:cNvSpPr>
                <a:spLocks noChangeShapeType="1"/>
              </p:cNvSpPr>
              <p:nvPr/>
            </p:nvSpPr>
            <p:spPr bwMode="auto">
              <a:xfrm>
                <a:off x="3218" y="1500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9145" name="Line 9"/>
              <p:cNvSpPr>
                <a:spLocks noChangeShapeType="1"/>
              </p:cNvSpPr>
              <p:nvPr/>
            </p:nvSpPr>
            <p:spPr bwMode="auto">
              <a:xfrm>
                <a:off x="3218" y="1636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9146" name="Line 10"/>
              <p:cNvSpPr>
                <a:spLocks noChangeShapeType="1"/>
              </p:cNvSpPr>
              <p:nvPr/>
            </p:nvSpPr>
            <p:spPr bwMode="auto">
              <a:xfrm>
                <a:off x="3218" y="1772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9147" name="Line 11"/>
              <p:cNvSpPr>
                <a:spLocks noChangeShapeType="1"/>
              </p:cNvSpPr>
              <p:nvPr/>
            </p:nvSpPr>
            <p:spPr bwMode="auto">
              <a:xfrm>
                <a:off x="3218" y="1915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9148" name="Line 12"/>
              <p:cNvSpPr>
                <a:spLocks noChangeShapeType="1"/>
              </p:cNvSpPr>
              <p:nvPr/>
            </p:nvSpPr>
            <p:spPr bwMode="auto">
              <a:xfrm>
                <a:off x="3218" y="2057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9149" name="Line 13"/>
              <p:cNvSpPr>
                <a:spLocks noChangeShapeType="1"/>
              </p:cNvSpPr>
              <p:nvPr/>
            </p:nvSpPr>
            <p:spPr bwMode="auto">
              <a:xfrm>
                <a:off x="3218" y="2199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9150" name="Line 14"/>
              <p:cNvSpPr>
                <a:spLocks noChangeShapeType="1"/>
              </p:cNvSpPr>
              <p:nvPr/>
            </p:nvSpPr>
            <p:spPr bwMode="auto">
              <a:xfrm>
                <a:off x="3218" y="2341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9151" name="Line 15"/>
              <p:cNvSpPr>
                <a:spLocks noChangeShapeType="1"/>
              </p:cNvSpPr>
              <p:nvPr/>
            </p:nvSpPr>
            <p:spPr bwMode="auto">
              <a:xfrm>
                <a:off x="3218" y="2490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9152" name="Line 16"/>
              <p:cNvSpPr>
                <a:spLocks noChangeShapeType="1"/>
              </p:cNvSpPr>
              <p:nvPr/>
            </p:nvSpPr>
            <p:spPr bwMode="auto">
              <a:xfrm>
                <a:off x="3218" y="2632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9153" name="Line 17"/>
              <p:cNvSpPr>
                <a:spLocks noChangeShapeType="1"/>
              </p:cNvSpPr>
              <p:nvPr/>
            </p:nvSpPr>
            <p:spPr bwMode="auto">
              <a:xfrm>
                <a:off x="3218" y="2780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9154" name="Line 18"/>
              <p:cNvSpPr>
                <a:spLocks noChangeShapeType="1"/>
              </p:cNvSpPr>
              <p:nvPr/>
            </p:nvSpPr>
            <p:spPr bwMode="auto">
              <a:xfrm>
                <a:off x="3218" y="2928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9155" name="Line 19"/>
              <p:cNvSpPr>
                <a:spLocks noChangeShapeType="1"/>
              </p:cNvSpPr>
              <p:nvPr/>
            </p:nvSpPr>
            <p:spPr bwMode="auto">
              <a:xfrm>
                <a:off x="3218" y="3070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9156" name="Line 20"/>
              <p:cNvSpPr>
                <a:spLocks noChangeShapeType="1"/>
              </p:cNvSpPr>
              <p:nvPr/>
            </p:nvSpPr>
            <p:spPr bwMode="auto">
              <a:xfrm>
                <a:off x="3218" y="3218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9157" name="Line 21"/>
              <p:cNvSpPr>
                <a:spLocks noChangeShapeType="1"/>
              </p:cNvSpPr>
              <p:nvPr/>
            </p:nvSpPr>
            <p:spPr bwMode="auto">
              <a:xfrm>
                <a:off x="3218" y="3366"/>
                <a:ext cx="2359" cy="1"/>
              </a:xfrm>
              <a:prstGeom prst="line">
                <a:avLst/>
              </a:prstGeom>
              <a:noFill/>
              <a:ln w="9360">
                <a:solidFill>
                  <a:srgbClr val="000000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19158" name="Text Box 22"/>
              <p:cNvSpPr txBox="1">
                <a:spLocks noChangeArrowheads="1"/>
              </p:cNvSpPr>
              <p:nvPr/>
            </p:nvSpPr>
            <p:spPr bwMode="auto">
              <a:xfrm>
                <a:off x="5275" y="1165"/>
                <a:ext cx="327" cy="236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40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20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30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10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100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30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30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30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200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70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30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50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50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20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130</a:t>
                </a:r>
              </a:p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en-US" sz="1300" b="1">
                    <a:solidFill>
                      <a:srgbClr val="FFFFE1"/>
                    </a:solidFill>
                    <a:cs typeface="Times New Roman" charset="0"/>
                  </a:rPr>
                  <a:t>160</a:t>
                </a:r>
              </a:p>
            </p:txBody>
          </p:sp>
          <p:sp>
            <p:nvSpPr>
              <p:cNvPr id="219159" name="Text Box 23"/>
              <p:cNvSpPr txBox="1">
                <a:spLocks noChangeArrowheads="1"/>
              </p:cNvSpPr>
              <p:nvPr/>
            </p:nvSpPr>
            <p:spPr bwMode="auto">
              <a:xfrm>
                <a:off x="5199" y="1017"/>
                <a:ext cx="399" cy="20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lIns="90000" tIns="46800" rIns="90000" bIns="46800">
                <a:spAutoFit/>
              </a:bodyPr>
              <a:lstStyle/>
              <a:p>
                <a:pPr algn="r" defTabSz="449263">
                  <a:lnSpc>
                    <a:spcPts val="1800"/>
                  </a:lnSpc>
                  <a:buClr>
                    <a:srgbClr val="000000"/>
                  </a:buClr>
                  <a:buSzPct val="100000"/>
                  <a:buFont typeface="Times New Roman" charset="0"/>
                  <a:buNone/>
                  <a:tabLst>
                    <a:tab pos="0" algn="l"/>
                    <a:tab pos="447675" algn="l"/>
                    <a:tab pos="896938" algn="l"/>
                    <a:tab pos="1346200" algn="l"/>
                    <a:tab pos="1795463" algn="l"/>
                    <a:tab pos="2244725" algn="l"/>
                    <a:tab pos="2693988" algn="l"/>
                    <a:tab pos="3143250" algn="l"/>
                    <a:tab pos="3592513" algn="l"/>
                    <a:tab pos="4041775" algn="l"/>
                    <a:tab pos="4491038" algn="l"/>
                    <a:tab pos="4940300" algn="l"/>
                    <a:tab pos="5389563" algn="l"/>
                    <a:tab pos="5838825" algn="l"/>
                    <a:tab pos="6288088" algn="l"/>
                    <a:tab pos="6737350" algn="l"/>
                    <a:tab pos="7186613" algn="l"/>
                    <a:tab pos="7635875" algn="l"/>
                    <a:tab pos="8085138" algn="l"/>
                    <a:tab pos="8534400" algn="l"/>
                    <a:tab pos="8983663" algn="l"/>
                  </a:tabLst>
                </a:pPr>
                <a:r>
                  <a:rPr lang="de-DE" sz="1300" b="1">
                    <a:solidFill>
                      <a:srgbClr val="000000"/>
                    </a:solidFill>
                    <a:cs typeface="Times New Roman" charset="0"/>
                  </a:rPr>
                  <a:t>2007</a:t>
                </a:r>
              </a:p>
            </p:txBody>
          </p:sp>
        </p:grpSp>
        <p:sp>
          <p:nvSpPr>
            <p:cNvPr id="219160" name="Rectangle 24"/>
            <p:cNvSpPr>
              <a:spLocks noChangeArrowheads="1"/>
            </p:cNvSpPr>
            <p:nvPr/>
          </p:nvSpPr>
          <p:spPr bwMode="auto">
            <a:xfrm rot="10800000" flipV="1">
              <a:off x="447" y="3510"/>
              <a:ext cx="5148" cy="213"/>
            </a:xfrm>
            <a:prstGeom prst="rect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pic>
          <p:nvPicPr>
            <p:cNvPr id="219161" name="Picture 2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1099"/>
              <a:ext cx="2156" cy="264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</p:pic>
        <p:sp>
          <p:nvSpPr>
            <p:cNvPr id="219162" name="Text Box 26"/>
            <p:cNvSpPr txBox="1">
              <a:spLocks noChangeArrowheads="1"/>
            </p:cNvSpPr>
            <p:nvPr/>
          </p:nvSpPr>
          <p:spPr bwMode="auto">
            <a:xfrm>
              <a:off x="2844" y="3548"/>
              <a:ext cx="1633" cy="15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6800" rIns="90000" bIns="46800">
              <a:spAutoFit/>
            </a:bodyPr>
            <a:lstStyle/>
            <a:p>
              <a:pPr algn="r" defTabSz="449263">
                <a:spcBef>
                  <a:spcPts val="625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1000">
                  <a:solidFill>
                    <a:srgbClr val="000000"/>
                  </a:solidFill>
                  <a:cs typeface="Times New Roman" charset="0"/>
                </a:rPr>
                <a:t>Aktueller Stand: 650 Tankstellen</a:t>
              </a:r>
            </a:p>
          </p:txBody>
        </p:sp>
      </p:grpSp>
      <p:sp>
        <p:nvSpPr>
          <p:cNvPr id="219163" name="Text Box 27"/>
          <p:cNvSpPr txBox="1">
            <a:spLocks noChangeArrowheads="1"/>
          </p:cNvSpPr>
          <p:nvPr/>
        </p:nvSpPr>
        <p:spPr bwMode="auto">
          <a:xfrm rot="21282803">
            <a:off x="1763713" y="2789238"/>
            <a:ext cx="5400675" cy="2530475"/>
          </a:xfrm>
          <a:prstGeom prst="rect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4000" b="1">
                <a:solidFill>
                  <a:srgbClr val="FFFFE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2009 erst </a:t>
            </a:r>
            <a:r>
              <a:rPr lang="de-DE" sz="4000" b="1">
                <a:solidFill>
                  <a:srgbClr val="FFFFE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etwa 820</a:t>
            </a:r>
            <a:endParaRPr lang="de-DE" sz="4000" b="1">
              <a:solidFill>
                <a:srgbClr val="FFFFE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4000" b="1">
              <a:solidFill>
                <a:srgbClr val="FFFFE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defTabSz="449263">
              <a:buClr>
                <a:srgbClr val="000000"/>
              </a:buClr>
              <a:buSzPct val="100000"/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4000" b="1">
                <a:solidFill>
                  <a:srgbClr val="FFFFE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Klassenziel weit verfehlt 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9B1F8AB4-7F78-4245-B427-015FEC3AB2A7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6119812" cy="1081088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/>
              <a:t>Wirtschaftlichkeitsproblem:</a:t>
            </a:r>
            <a:br>
              <a:rPr lang="de-DE"/>
            </a:br>
            <a:r>
              <a:rPr lang="de-DE"/>
              <a:t>„Reichweite, Tankstellennetz“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71638"/>
            <a:ext cx="8164513" cy="4637087"/>
          </a:xfrm>
          <a:solidFill>
            <a:srgbClr val="0D038F">
              <a:alpha val="9999"/>
            </a:srgbClr>
          </a:solidFill>
          <a:ln/>
        </p:spPr>
        <p:txBody>
          <a:bodyPr lIns="90000" tIns="46800" rIns="90000" bIns="46800"/>
          <a:lstStyle/>
          <a:p>
            <a:pPr marL="339725" indent="-339725" defTabSz="449263">
              <a:buClr>
                <a:srgbClr val="B2B2B2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/>
              <a:t>geringe Reichweite / wenig Tankstellen:</a:t>
            </a:r>
          </a:p>
          <a:p>
            <a:pPr marL="739775" lvl="1" indent="-282575" defTabSz="449263">
              <a:buClr>
                <a:srgbClr val="CCCC99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/>
              <a:t>Personal neigt zum Fahren mit Benzin</a:t>
            </a:r>
          </a:p>
          <a:p>
            <a:pPr marL="339725" indent="-339725" defTabSz="449263">
              <a:buClr>
                <a:srgbClr val="B2B2B2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e-DE"/>
          </a:p>
          <a:p>
            <a:pPr marL="339725" indent="-339725" defTabSz="449263">
              <a:buClr>
                <a:srgbClr val="B2B2B2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/>
              <a:t>Erdgasfahrzeuge sind Benzinfahrzeuge</a:t>
            </a:r>
          </a:p>
          <a:p>
            <a:pPr marL="739775" lvl="1" indent="-282575" defTabSz="449263">
              <a:buClr>
                <a:srgbClr val="CCCC99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/>
              <a:t> Benzin </a:t>
            </a:r>
            <a:r>
              <a:rPr lang="de-DE">
                <a:latin typeface="Symbol" pitchFamily="18" charset="2"/>
              </a:rPr>
              <a:t></a:t>
            </a:r>
            <a:r>
              <a:rPr lang="de-DE"/>
              <a:t> 15 – 20 % teurer als Diesel</a:t>
            </a:r>
          </a:p>
          <a:p>
            <a:pPr marL="739775" lvl="1" indent="-282575" defTabSz="449263">
              <a:buClr>
                <a:srgbClr val="CCCC99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/>
              <a:t> Wirtschaftlichkeit von Erdgas erfordert 	mindestens 75 % im Erdgasbetrieb, 	ansonsten „teurer“ als Dieselfahrzeuge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70C151C3-C6D0-4E75-A274-0207C6F1AE79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6321425" cy="1081088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/>
              <a:t>Wirtschaftlichkeitsproblem:</a:t>
            </a:r>
            <a:br>
              <a:rPr lang="de-DE"/>
            </a:br>
            <a:r>
              <a:rPr lang="de-DE"/>
              <a:t>„Reparaturen / Werkstattaufenthalt“</a:t>
            </a:r>
          </a:p>
        </p:txBody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307387" cy="4565650"/>
          </a:xfrm>
          <a:solidFill>
            <a:srgbClr val="0D038F">
              <a:alpha val="9999"/>
            </a:srgbClr>
          </a:solidFill>
          <a:ln/>
        </p:spPr>
        <p:txBody>
          <a:bodyPr lIns="90000" tIns="46800" rIns="90000" bIns="46800"/>
          <a:lstStyle/>
          <a:p>
            <a:pPr marL="339725" indent="-339725" defTabSz="449263">
              <a:lnSpc>
                <a:spcPct val="90000"/>
              </a:lnSpc>
              <a:spcBef>
                <a:spcPts val="750"/>
              </a:spcBef>
              <a:buClr>
                <a:srgbClr val="B2B2B2"/>
              </a:buClr>
              <a:buSzPct val="96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/>
              <a:t>keine „Eigenleistung“ durch Unternehmer an Erdgaskomponenten möglich</a:t>
            </a:r>
          </a:p>
          <a:p>
            <a:pPr marL="339725" indent="-339725" defTabSz="449263">
              <a:lnSpc>
                <a:spcPct val="90000"/>
              </a:lnSpc>
              <a:spcBef>
                <a:spcPts val="750"/>
              </a:spcBef>
              <a:buClr>
                <a:srgbClr val="B2B2B2"/>
              </a:buClr>
              <a:buSzPct val="96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/>
              <a:t>Ersatzteile der Erdgaskomponenten selten / kaum auf Lager, längere Beschaffungszeiten</a:t>
            </a:r>
          </a:p>
          <a:p>
            <a:pPr marL="339725" indent="-339725" defTabSz="449263">
              <a:lnSpc>
                <a:spcPct val="90000"/>
              </a:lnSpc>
              <a:spcBef>
                <a:spcPts val="750"/>
              </a:spcBef>
              <a:buClr>
                <a:srgbClr val="B2B2B2"/>
              </a:buClr>
              <a:buSzPct val="96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/>
              <a:t>Reparaturen an Erdgaskomponenten sind wegen zusätzlicher Abnahme zeitintensiver</a:t>
            </a:r>
          </a:p>
          <a:p>
            <a:pPr marL="339725" indent="-339725" defTabSz="449263">
              <a:lnSpc>
                <a:spcPct val="90000"/>
              </a:lnSpc>
              <a:spcBef>
                <a:spcPts val="750"/>
              </a:spcBef>
              <a:buClrTx/>
              <a:buFontTx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e-DE" sz="1600"/>
          </a:p>
          <a:p>
            <a:pPr marL="339725" indent="-339725" algn="ctr" defTabSz="449263">
              <a:lnSpc>
                <a:spcPct val="90000"/>
              </a:lnSpc>
              <a:spcBef>
                <a:spcPts val="900"/>
              </a:spcBef>
              <a:buClrTx/>
              <a:buFontTx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4000" b="1">
                <a:effectLst>
                  <a:outerShdw blurRad="38100" dist="38100" dir="2700000" algn="tl">
                    <a:srgbClr val="000000"/>
                  </a:outerShdw>
                </a:effectLst>
              </a:rPr>
              <a:t>längere Ausfallzeiten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83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83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83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183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751D170E-FC22-4595-9792-1CF0B410285E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76250"/>
            <a:ext cx="6321425" cy="1081088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/>
              <a:t>Wirtschaftlichkeitsproblem:</a:t>
            </a:r>
            <a:br>
              <a:rPr lang="de-DE"/>
            </a:br>
            <a:r>
              <a:rPr lang="de-DE"/>
              <a:t>„Wiederverkaufswert“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71638"/>
            <a:ext cx="7775575" cy="3629025"/>
          </a:xfrm>
          <a:solidFill>
            <a:srgbClr val="0D038F">
              <a:alpha val="9999"/>
            </a:srgbClr>
          </a:solidFill>
          <a:ln/>
        </p:spPr>
        <p:txBody>
          <a:bodyPr lIns="90000" tIns="46800" rIns="90000" bIns="46800"/>
          <a:lstStyle/>
          <a:p>
            <a:pPr marL="339725" indent="-339725" defTabSz="449263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/>
              <a:t>Wiederverkaufswert unbefriedigend</a:t>
            </a:r>
          </a:p>
          <a:p>
            <a:pPr marL="339725" indent="-339725" defTabSz="449263">
              <a:buClrTx/>
              <a:buFontTx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DE" sz="2800"/>
          </a:p>
          <a:p>
            <a:pPr marL="339725" indent="-339725" defTabSz="449263">
              <a:buClr>
                <a:srgbClr val="B2B2B2"/>
              </a:buCl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/>
              <a:t>fehlender Markt für „gebrauchte“ Erdgas – Taxen mit ≈ 500.000 Km und mehr</a:t>
            </a:r>
          </a:p>
          <a:p>
            <a:pPr marL="339725" indent="-339725" defTabSz="449263">
              <a:buClrTx/>
              <a:buFontTx/>
              <a:buChar char="•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endParaRPr lang="de-DE" sz="2800"/>
          </a:p>
          <a:p>
            <a:pPr marL="339725" indent="-339725" defTabSz="449263">
              <a:buClr>
                <a:srgbClr val="B2B2B2"/>
              </a:buCl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de-DE" sz="2800"/>
              <a:t>≈ 20 % geringerer Preis gegenüber vergleichbaren Dieselfahrzeug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185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FF7B832A-F856-4F2C-B9D2-83CC93E51DF4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684213" y="1557338"/>
            <a:ext cx="8351837" cy="4751387"/>
          </a:xfrm>
          <a:prstGeom prst="rect">
            <a:avLst/>
          </a:prstGeom>
          <a:solidFill>
            <a:srgbClr val="1B11E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777875" y="1700213"/>
            <a:ext cx="4946650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3200" b="1">
                <a:solidFill>
                  <a:srgbClr val="FFFFFF"/>
                </a:solidFill>
                <a:latin typeface="Arial Unicode MS" pitchFamily="34" charset="-128"/>
                <a:cs typeface="Times New Roman" charset="0"/>
              </a:rPr>
              <a:t>Mit Erdgasfahrzeugen haben Sie immer freie Fahrt in die City.</a:t>
            </a:r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6986588" y="1844675"/>
            <a:ext cx="2049462" cy="1479550"/>
            <a:chOff x="4401" y="1467"/>
            <a:chExt cx="1359" cy="932"/>
          </a:xfrm>
        </p:grpSpPr>
        <p:sp>
          <p:nvSpPr>
            <p:cNvPr id="34822" name="AutoShape 6"/>
            <p:cNvSpPr>
              <a:spLocks noChangeArrowheads="1"/>
            </p:cNvSpPr>
            <p:nvPr/>
          </p:nvSpPr>
          <p:spPr bwMode="auto">
            <a:xfrm>
              <a:off x="4401" y="1786"/>
              <a:ext cx="986" cy="613"/>
            </a:xfrm>
            <a:prstGeom prst="roundRect">
              <a:avLst>
                <a:gd name="adj" fmla="val 12046"/>
              </a:avLst>
            </a:prstGeom>
            <a:solidFill>
              <a:srgbClr val="0000FF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r>
                <a:rPr lang="de-DE" sz="2400" b="1">
                  <a:solidFill>
                    <a:srgbClr val="FFFFFF"/>
                  </a:solidFill>
                  <a:cs typeface="Times New Roman" charset="0"/>
                </a:rPr>
                <a:t>Zentrum</a:t>
              </a:r>
            </a:p>
          </p:txBody>
        </p:sp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>
              <a:off x="4498" y="2203"/>
              <a:ext cx="771" cy="0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auto">
            <a:xfrm>
              <a:off x="4888" y="1467"/>
              <a:ext cx="0" cy="330"/>
            </a:xfrm>
            <a:prstGeom prst="line">
              <a:avLst/>
            </a:prstGeom>
            <a:noFill/>
            <a:ln w="1016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34825" name="Line 9"/>
            <p:cNvSpPr>
              <a:spLocks noChangeShapeType="1"/>
            </p:cNvSpPr>
            <p:nvPr/>
          </p:nvSpPr>
          <p:spPr bwMode="auto">
            <a:xfrm>
              <a:off x="4864" y="1492"/>
              <a:ext cx="896" cy="0"/>
            </a:xfrm>
            <a:prstGeom prst="line">
              <a:avLst/>
            </a:prstGeom>
            <a:noFill/>
            <a:ln w="1016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</p:grpSp>
      <p:grpSp>
        <p:nvGrpSpPr>
          <p:cNvPr id="34844" name="Group 28"/>
          <p:cNvGrpSpPr>
            <a:grpSpLocks/>
          </p:cNvGrpSpPr>
          <p:nvPr/>
        </p:nvGrpSpPr>
        <p:grpSpPr bwMode="auto">
          <a:xfrm>
            <a:off x="4273550" y="4087813"/>
            <a:ext cx="874713" cy="2220912"/>
            <a:chOff x="2535" y="2750"/>
            <a:chExt cx="551" cy="1399"/>
          </a:xfrm>
        </p:grpSpPr>
        <p:sp>
          <p:nvSpPr>
            <p:cNvPr id="34818" name="Rectangle 2"/>
            <p:cNvSpPr>
              <a:spLocks noChangeArrowheads="1"/>
            </p:cNvSpPr>
            <p:nvPr/>
          </p:nvSpPr>
          <p:spPr bwMode="auto">
            <a:xfrm>
              <a:off x="2779" y="3249"/>
              <a:ext cx="74" cy="900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34826" name="Oval 10"/>
            <p:cNvSpPr>
              <a:spLocks noChangeArrowheads="1"/>
            </p:cNvSpPr>
            <p:nvPr/>
          </p:nvSpPr>
          <p:spPr bwMode="auto">
            <a:xfrm>
              <a:off x="2535" y="2750"/>
              <a:ext cx="551" cy="589"/>
            </a:xfrm>
            <a:prstGeom prst="ellipse">
              <a:avLst/>
            </a:prstGeom>
            <a:solidFill>
              <a:srgbClr val="FFFFFF"/>
            </a:solidFill>
            <a:ln w="635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grpSp>
          <p:nvGrpSpPr>
            <p:cNvPr id="34827" name="Group 11"/>
            <p:cNvGrpSpPr>
              <a:grpSpLocks/>
            </p:cNvGrpSpPr>
            <p:nvPr/>
          </p:nvGrpSpPr>
          <p:grpSpPr bwMode="auto">
            <a:xfrm>
              <a:off x="2593" y="2902"/>
              <a:ext cx="426" cy="295"/>
              <a:chOff x="204" y="1616"/>
              <a:chExt cx="1848" cy="1278"/>
            </a:xfrm>
          </p:grpSpPr>
          <p:sp>
            <p:nvSpPr>
              <p:cNvPr id="34828" name="AutoShape 12"/>
              <p:cNvSpPr>
                <a:spLocks noChangeAspect="1" noChangeArrowheads="1" noTextEdit="1"/>
              </p:cNvSpPr>
              <p:nvPr/>
            </p:nvSpPr>
            <p:spPr bwMode="auto">
              <a:xfrm>
                <a:off x="204" y="1616"/>
                <a:ext cx="1848" cy="12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34829" name="Freeform 13"/>
              <p:cNvSpPr>
                <a:spLocks/>
              </p:cNvSpPr>
              <p:nvPr/>
            </p:nvSpPr>
            <p:spPr bwMode="auto">
              <a:xfrm>
                <a:off x="234" y="1646"/>
                <a:ext cx="1728" cy="1158"/>
              </a:xfrm>
              <a:custGeom>
                <a:avLst/>
                <a:gdLst/>
                <a:ahLst/>
                <a:cxnLst>
                  <a:cxn ang="0">
                    <a:pos x="96" y="402"/>
                  </a:cxn>
                  <a:cxn ang="0">
                    <a:pos x="12" y="486"/>
                  </a:cxn>
                  <a:cxn ang="0">
                    <a:pos x="0" y="546"/>
                  </a:cxn>
                  <a:cxn ang="0">
                    <a:pos x="24" y="624"/>
                  </a:cxn>
                  <a:cxn ang="0">
                    <a:pos x="84" y="678"/>
                  </a:cxn>
                  <a:cxn ang="0">
                    <a:pos x="48" y="732"/>
                  </a:cxn>
                  <a:cxn ang="0">
                    <a:pos x="36" y="786"/>
                  </a:cxn>
                  <a:cxn ang="0">
                    <a:pos x="48" y="852"/>
                  </a:cxn>
                  <a:cxn ang="0">
                    <a:pos x="144" y="936"/>
                  </a:cxn>
                  <a:cxn ang="0">
                    <a:pos x="210" y="948"/>
                  </a:cxn>
                  <a:cxn ang="0">
                    <a:pos x="234" y="948"/>
                  </a:cxn>
                  <a:cxn ang="0">
                    <a:pos x="282" y="1008"/>
                  </a:cxn>
                  <a:cxn ang="0">
                    <a:pos x="420" y="1074"/>
                  </a:cxn>
                  <a:cxn ang="0">
                    <a:pos x="582" y="1080"/>
                  </a:cxn>
                  <a:cxn ang="0">
                    <a:pos x="660" y="1050"/>
                  </a:cxn>
                  <a:cxn ang="0">
                    <a:pos x="756" y="1128"/>
                  </a:cxn>
                  <a:cxn ang="0">
                    <a:pos x="882" y="1158"/>
                  </a:cxn>
                  <a:cxn ang="0">
                    <a:pos x="966" y="1146"/>
                  </a:cxn>
                  <a:cxn ang="0">
                    <a:pos x="1104" y="1056"/>
                  </a:cxn>
                  <a:cxn ang="0">
                    <a:pos x="1140" y="984"/>
                  </a:cxn>
                  <a:cxn ang="0">
                    <a:pos x="1200" y="1008"/>
                  </a:cxn>
                  <a:cxn ang="0">
                    <a:pos x="1314" y="1008"/>
                  </a:cxn>
                  <a:cxn ang="0">
                    <a:pos x="1392" y="978"/>
                  </a:cxn>
                  <a:cxn ang="0">
                    <a:pos x="1458" y="924"/>
                  </a:cxn>
                  <a:cxn ang="0">
                    <a:pos x="1488" y="846"/>
                  </a:cxn>
                  <a:cxn ang="0">
                    <a:pos x="1494" y="804"/>
                  </a:cxn>
                  <a:cxn ang="0">
                    <a:pos x="1584" y="774"/>
                  </a:cxn>
                  <a:cxn ang="0">
                    <a:pos x="1662" y="720"/>
                  </a:cxn>
                  <a:cxn ang="0">
                    <a:pos x="1710" y="648"/>
                  </a:cxn>
                  <a:cxn ang="0">
                    <a:pos x="1728" y="564"/>
                  </a:cxn>
                  <a:cxn ang="0">
                    <a:pos x="1716" y="480"/>
                  </a:cxn>
                  <a:cxn ang="0">
                    <a:pos x="1674" y="408"/>
                  </a:cxn>
                  <a:cxn ang="0">
                    <a:pos x="1680" y="372"/>
                  </a:cxn>
                  <a:cxn ang="0">
                    <a:pos x="1674" y="270"/>
                  </a:cxn>
                  <a:cxn ang="0">
                    <a:pos x="1596" y="174"/>
                  </a:cxn>
                  <a:cxn ang="0">
                    <a:pos x="1530" y="144"/>
                  </a:cxn>
                  <a:cxn ang="0">
                    <a:pos x="1506" y="84"/>
                  </a:cxn>
                  <a:cxn ang="0">
                    <a:pos x="1410" y="12"/>
                  </a:cxn>
                  <a:cxn ang="0">
                    <a:pos x="1296" y="6"/>
                  </a:cxn>
                  <a:cxn ang="0">
                    <a:pos x="1224" y="36"/>
                  </a:cxn>
                  <a:cxn ang="0">
                    <a:pos x="1194" y="60"/>
                  </a:cxn>
                  <a:cxn ang="0">
                    <a:pos x="1134" y="18"/>
                  </a:cxn>
                  <a:cxn ang="0">
                    <a:pos x="1056" y="0"/>
                  </a:cxn>
                  <a:cxn ang="0">
                    <a:pos x="966" y="24"/>
                  </a:cxn>
                  <a:cxn ang="0">
                    <a:pos x="900" y="90"/>
                  </a:cxn>
                  <a:cxn ang="0">
                    <a:pos x="864" y="66"/>
                  </a:cxn>
                  <a:cxn ang="0">
                    <a:pos x="792" y="42"/>
                  </a:cxn>
                  <a:cxn ang="0">
                    <a:pos x="696" y="42"/>
                  </a:cxn>
                  <a:cxn ang="0">
                    <a:pos x="594" y="96"/>
                  </a:cxn>
                  <a:cxn ang="0">
                    <a:pos x="558" y="138"/>
                  </a:cxn>
                  <a:cxn ang="0">
                    <a:pos x="426" y="108"/>
                  </a:cxn>
                  <a:cxn ang="0">
                    <a:pos x="318" y="126"/>
                  </a:cxn>
                  <a:cxn ang="0">
                    <a:pos x="234" y="180"/>
                  </a:cxn>
                  <a:cxn ang="0">
                    <a:pos x="174" y="258"/>
                  </a:cxn>
                  <a:cxn ang="0">
                    <a:pos x="150" y="354"/>
                  </a:cxn>
                  <a:cxn ang="0">
                    <a:pos x="156" y="384"/>
                  </a:cxn>
                </a:cxnLst>
                <a:rect l="0" t="0" r="r" b="b"/>
                <a:pathLst>
                  <a:path w="1728" h="1158">
                    <a:moveTo>
                      <a:pt x="156" y="384"/>
                    </a:moveTo>
                    <a:lnTo>
                      <a:pt x="96" y="402"/>
                    </a:lnTo>
                    <a:lnTo>
                      <a:pt x="42" y="438"/>
                    </a:lnTo>
                    <a:lnTo>
                      <a:pt x="12" y="486"/>
                    </a:lnTo>
                    <a:lnTo>
                      <a:pt x="6" y="516"/>
                    </a:lnTo>
                    <a:lnTo>
                      <a:pt x="0" y="546"/>
                    </a:lnTo>
                    <a:lnTo>
                      <a:pt x="6" y="588"/>
                    </a:lnTo>
                    <a:lnTo>
                      <a:pt x="24" y="624"/>
                    </a:lnTo>
                    <a:lnTo>
                      <a:pt x="48" y="654"/>
                    </a:lnTo>
                    <a:lnTo>
                      <a:pt x="84" y="678"/>
                    </a:lnTo>
                    <a:lnTo>
                      <a:pt x="84" y="678"/>
                    </a:lnTo>
                    <a:lnTo>
                      <a:pt x="48" y="732"/>
                    </a:lnTo>
                    <a:lnTo>
                      <a:pt x="42" y="756"/>
                    </a:lnTo>
                    <a:lnTo>
                      <a:pt x="36" y="786"/>
                    </a:lnTo>
                    <a:lnTo>
                      <a:pt x="42" y="816"/>
                    </a:lnTo>
                    <a:lnTo>
                      <a:pt x="48" y="852"/>
                    </a:lnTo>
                    <a:lnTo>
                      <a:pt x="90" y="900"/>
                    </a:lnTo>
                    <a:lnTo>
                      <a:pt x="144" y="936"/>
                    </a:lnTo>
                    <a:lnTo>
                      <a:pt x="174" y="942"/>
                    </a:lnTo>
                    <a:lnTo>
                      <a:pt x="210" y="948"/>
                    </a:lnTo>
                    <a:lnTo>
                      <a:pt x="222" y="948"/>
                    </a:lnTo>
                    <a:lnTo>
                      <a:pt x="234" y="948"/>
                    </a:lnTo>
                    <a:lnTo>
                      <a:pt x="234" y="948"/>
                    </a:lnTo>
                    <a:lnTo>
                      <a:pt x="282" y="1008"/>
                    </a:lnTo>
                    <a:lnTo>
                      <a:pt x="348" y="1050"/>
                    </a:lnTo>
                    <a:lnTo>
                      <a:pt x="420" y="1074"/>
                    </a:lnTo>
                    <a:lnTo>
                      <a:pt x="498" y="1086"/>
                    </a:lnTo>
                    <a:lnTo>
                      <a:pt x="582" y="1080"/>
                    </a:lnTo>
                    <a:lnTo>
                      <a:pt x="660" y="1050"/>
                    </a:lnTo>
                    <a:lnTo>
                      <a:pt x="660" y="1050"/>
                    </a:lnTo>
                    <a:lnTo>
                      <a:pt x="702" y="1092"/>
                    </a:lnTo>
                    <a:lnTo>
                      <a:pt x="756" y="1128"/>
                    </a:lnTo>
                    <a:lnTo>
                      <a:pt x="816" y="1152"/>
                    </a:lnTo>
                    <a:lnTo>
                      <a:pt x="882" y="1158"/>
                    </a:lnTo>
                    <a:lnTo>
                      <a:pt x="924" y="1152"/>
                    </a:lnTo>
                    <a:lnTo>
                      <a:pt x="966" y="1146"/>
                    </a:lnTo>
                    <a:lnTo>
                      <a:pt x="1044" y="1110"/>
                    </a:lnTo>
                    <a:lnTo>
                      <a:pt x="1104" y="1056"/>
                    </a:lnTo>
                    <a:lnTo>
                      <a:pt x="1122" y="1020"/>
                    </a:lnTo>
                    <a:lnTo>
                      <a:pt x="1140" y="984"/>
                    </a:lnTo>
                    <a:lnTo>
                      <a:pt x="1140" y="984"/>
                    </a:lnTo>
                    <a:lnTo>
                      <a:pt x="1200" y="1008"/>
                    </a:lnTo>
                    <a:lnTo>
                      <a:pt x="1266" y="1014"/>
                    </a:lnTo>
                    <a:lnTo>
                      <a:pt x="1314" y="1008"/>
                    </a:lnTo>
                    <a:lnTo>
                      <a:pt x="1356" y="996"/>
                    </a:lnTo>
                    <a:lnTo>
                      <a:pt x="1392" y="978"/>
                    </a:lnTo>
                    <a:lnTo>
                      <a:pt x="1428" y="954"/>
                    </a:lnTo>
                    <a:lnTo>
                      <a:pt x="1458" y="924"/>
                    </a:lnTo>
                    <a:lnTo>
                      <a:pt x="1476" y="888"/>
                    </a:lnTo>
                    <a:lnTo>
                      <a:pt x="1488" y="846"/>
                    </a:lnTo>
                    <a:lnTo>
                      <a:pt x="1494" y="804"/>
                    </a:lnTo>
                    <a:lnTo>
                      <a:pt x="1494" y="804"/>
                    </a:lnTo>
                    <a:lnTo>
                      <a:pt x="1542" y="792"/>
                    </a:lnTo>
                    <a:lnTo>
                      <a:pt x="1584" y="774"/>
                    </a:lnTo>
                    <a:lnTo>
                      <a:pt x="1626" y="750"/>
                    </a:lnTo>
                    <a:lnTo>
                      <a:pt x="1662" y="720"/>
                    </a:lnTo>
                    <a:lnTo>
                      <a:pt x="1686" y="690"/>
                    </a:lnTo>
                    <a:lnTo>
                      <a:pt x="1710" y="648"/>
                    </a:lnTo>
                    <a:lnTo>
                      <a:pt x="1722" y="606"/>
                    </a:lnTo>
                    <a:lnTo>
                      <a:pt x="1728" y="564"/>
                    </a:lnTo>
                    <a:lnTo>
                      <a:pt x="1722" y="522"/>
                    </a:lnTo>
                    <a:lnTo>
                      <a:pt x="1716" y="480"/>
                    </a:lnTo>
                    <a:lnTo>
                      <a:pt x="1698" y="444"/>
                    </a:lnTo>
                    <a:lnTo>
                      <a:pt x="1674" y="408"/>
                    </a:lnTo>
                    <a:lnTo>
                      <a:pt x="1674" y="408"/>
                    </a:lnTo>
                    <a:lnTo>
                      <a:pt x="1680" y="372"/>
                    </a:lnTo>
                    <a:lnTo>
                      <a:pt x="1686" y="336"/>
                    </a:lnTo>
                    <a:lnTo>
                      <a:pt x="1674" y="270"/>
                    </a:lnTo>
                    <a:lnTo>
                      <a:pt x="1644" y="216"/>
                    </a:lnTo>
                    <a:lnTo>
                      <a:pt x="1596" y="174"/>
                    </a:lnTo>
                    <a:lnTo>
                      <a:pt x="1530" y="144"/>
                    </a:lnTo>
                    <a:lnTo>
                      <a:pt x="1530" y="144"/>
                    </a:lnTo>
                    <a:lnTo>
                      <a:pt x="1524" y="114"/>
                    </a:lnTo>
                    <a:lnTo>
                      <a:pt x="1506" y="84"/>
                    </a:lnTo>
                    <a:lnTo>
                      <a:pt x="1464" y="42"/>
                    </a:lnTo>
                    <a:lnTo>
                      <a:pt x="1410" y="12"/>
                    </a:lnTo>
                    <a:lnTo>
                      <a:pt x="1338" y="0"/>
                    </a:lnTo>
                    <a:lnTo>
                      <a:pt x="1296" y="6"/>
                    </a:lnTo>
                    <a:lnTo>
                      <a:pt x="1260" y="18"/>
                    </a:lnTo>
                    <a:lnTo>
                      <a:pt x="1224" y="36"/>
                    </a:lnTo>
                    <a:lnTo>
                      <a:pt x="1194" y="60"/>
                    </a:lnTo>
                    <a:lnTo>
                      <a:pt x="1194" y="60"/>
                    </a:lnTo>
                    <a:lnTo>
                      <a:pt x="1164" y="36"/>
                    </a:lnTo>
                    <a:lnTo>
                      <a:pt x="1134" y="18"/>
                    </a:lnTo>
                    <a:lnTo>
                      <a:pt x="1098" y="6"/>
                    </a:lnTo>
                    <a:lnTo>
                      <a:pt x="1056" y="0"/>
                    </a:lnTo>
                    <a:lnTo>
                      <a:pt x="1008" y="6"/>
                    </a:lnTo>
                    <a:lnTo>
                      <a:pt x="966" y="24"/>
                    </a:lnTo>
                    <a:lnTo>
                      <a:pt x="930" y="54"/>
                    </a:lnTo>
                    <a:lnTo>
                      <a:pt x="900" y="90"/>
                    </a:lnTo>
                    <a:lnTo>
                      <a:pt x="900" y="90"/>
                    </a:lnTo>
                    <a:lnTo>
                      <a:pt x="864" y="66"/>
                    </a:lnTo>
                    <a:lnTo>
                      <a:pt x="828" y="48"/>
                    </a:lnTo>
                    <a:lnTo>
                      <a:pt x="792" y="42"/>
                    </a:lnTo>
                    <a:lnTo>
                      <a:pt x="750" y="36"/>
                    </a:lnTo>
                    <a:lnTo>
                      <a:pt x="696" y="42"/>
                    </a:lnTo>
                    <a:lnTo>
                      <a:pt x="642" y="60"/>
                    </a:lnTo>
                    <a:lnTo>
                      <a:pt x="594" y="96"/>
                    </a:lnTo>
                    <a:lnTo>
                      <a:pt x="558" y="138"/>
                    </a:lnTo>
                    <a:lnTo>
                      <a:pt x="558" y="138"/>
                    </a:lnTo>
                    <a:lnTo>
                      <a:pt x="492" y="114"/>
                    </a:lnTo>
                    <a:lnTo>
                      <a:pt x="426" y="108"/>
                    </a:lnTo>
                    <a:lnTo>
                      <a:pt x="372" y="114"/>
                    </a:lnTo>
                    <a:lnTo>
                      <a:pt x="318" y="126"/>
                    </a:lnTo>
                    <a:lnTo>
                      <a:pt x="270" y="150"/>
                    </a:lnTo>
                    <a:lnTo>
                      <a:pt x="234" y="180"/>
                    </a:lnTo>
                    <a:lnTo>
                      <a:pt x="198" y="216"/>
                    </a:lnTo>
                    <a:lnTo>
                      <a:pt x="174" y="258"/>
                    </a:lnTo>
                    <a:lnTo>
                      <a:pt x="156" y="306"/>
                    </a:lnTo>
                    <a:lnTo>
                      <a:pt x="150" y="354"/>
                    </a:lnTo>
                    <a:lnTo>
                      <a:pt x="156" y="372"/>
                    </a:lnTo>
                    <a:lnTo>
                      <a:pt x="156" y="38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34830" name="Freeform 14"/>
              <p:cNvSpPr>
                <a:spLocks/>
              </p:cNvSpPr>
              <p:nvPr/>
            </p:nvSpPr>
            <p:spPr bwMode="auto">
              <a:xfrm>
                <a:off x="234" y="1646"/>
                <a:ext cx="1728" cy="1158"/>
              </a:xfrm>
              <a:custGeom>
                <a:avLst/>
                <a:gdLst/>
                <a:ahLst/>
                <a:cxnLst>
                  <a:cxn ang="0">
                    <a:pos x="96" y="402"/>
                  </a:cxn>
                  <a:cxn ang="0">
                    <a:pos x="12" y="486"/>
                  </a:cxn>
                  <a:cxn ang="0">
                    <a:pos x="0" y="546"/>
                  </a:cxn>
                  <a:cxn ang="0">
                    <a:pos x="24" y="624"/>
                  </a:cxn>
                  <a:cxn ang="0">
                    <a:pos x="84" y="678"/>
                  </a:cxn>
                  <a:cxn ang="0">
                    <a:pos x="48" y="732"/>
                  </a:cxn>
                  <a:cxn ang="0">
                    <a:pos x="36" y="786"/>
                  </a:cxn>
                  <a:cxn ang="0">
                    <a:pos x="48" y="852"/>
                  </a:cxn>
                  <a:cxn ang="0">
                    <a:pos x="144" y="936"/>
                  </a:cxn>
                  <a:cxn ang="0">
                    <a:pos x="210" y="948"/>
                  </a:cxn>
                  <a:cxn ang="0">
                    <a:pos x="234" y="948"/>
                  </a:cxn>
                  <a:cxn ang="0">
                    <a:pos x="282" y="1008"/>
                  </a:cxn>
                  <a:cxn ang="0">
                    <a:pos x="420" y="1074"/>
                  </a:cxn>
                  <a:cxn ang="0">
                    <a:pos x="582" y="1080"/>
                  </a:cxn>
                  <a:cxn ang="0">
                    <a:pos x="660" y="1050"/>
                  </a:cxn>
                  <a:cxn ang="0">
                    <a:pos x="756" y="1128"/>
                  </a:cxn>
                  <a:cxn ang="0">
                    <a:pos x="882" y="1158"/>
                  </a:cxn>
                  <a:cxn ang="0">
                    <a:pos x="966" y="1146"/>
                  </a:cxn>
                  <a:cxn ang="0">
                    <a:pos x="1104" y="1056"/>
                  </a:cxn>
                  <a:cxn ang="0">
                    <a:pos x="1140" y="984"/>
                  </a:cxn>
                  <a:cxn ang="0">
                    <a:pos x="1200" y="1008"/>
                  </a:cxn>
                  <a:cxn ang="0">
                    <a:pos x="1314" y="1008"/>
                  </a:cxn>
                  <a:cxn ang="0">
                    <a:pos x="1392" y="978"/>
                  </a:cxn>
                  <a:cxn ang="0">
                    <a:pos x="1458" y="924"/>
                  </a:cxn>
                  <a:cxn ang="0">
                    <a:pos x="1488" y="846"/>
                  </a:cxn>
                  <a:cxn ang="0">
                    <a:pos x="1494" y="804"/>
                  </a:cxn>
                  <a:cxn ang="0">
                    <a:pos x="1584" y="774"/>
                  </a:cxn>
                  <a:cxn ang="0">
                    <a:pos x="1662" y="720"/>
                  </a:cxn>
                  <a:cxn ang="0">
                    <a:pos x="1710" y="648"/>
                  </a:cxn>
                  <a:cxn ang="0">
                    <a:pos x="1728" y="564"/>
                  </a:cxn>
                  <a:cxn ang="0">
                    <a:pos x="1716" y="480"/>
                  </a:cxn>
                  <a:cxn ang="0">
                    <a:pos x="1674" y="408"/>
                  </a:cxn>
                  <a:cxn ang="0">
                    <a:pos x="1680" y="372"/>
                  </a:cxn>
                  <a:cxn ang="0">
                    <a:pos x="1674" y="270"/>
                  </a:cxn>
                  <a:cxn ang="0">
                    <a:pos x="1596" y="174"/>
                  </a:cxn>
                  <a:cxn ang="0">
                    <a:pos x="1530" y="144"/>
                  </a:cxn>
                  <a:cxn ang="0">
                    <a:pos x="1506" y="84"/>
                  </a:cxn>
                  <a:cxn ang="0">
                    <a:pos x="1410" y="12"/>
                  </a:cxn>
                  <a:cxn ang="0">
                    <a:pos x="1296" y="6"/>
                  </a:cxn>
                  <a:cxn ang="0">
                    <a:pos x="1224" y="36"/>
                  </a:cxn>
                  <a:cxn ang="0">
                    <a:pos x="1194" y="60"/>
                  </a:cxn>
                  <a:cxn ang="0">
                    <a:pos x="1134" y="18"/>
                  </a:cxn>
                  <a:cxn ang="0">
                    <a:pos x="1056" y="0"/>
                  </a:cxn>
                  <a:cxn ang="0">
                    <a:pos x="966" y="24"/>
                  </a:cxn>
                  <a:cxn ang="0">
                    <a:pos x="900" y="90"/>
                  </a:cxn>
                  <a:cxn ang="0">
                    <a:pos x="864" y="66"/>
                  </a:cxn>
                  <a:cxn ang="0">
                    <a:pos x="792" y="42"/>
                  </a:cxn>
                  <a:cxn ang="0">
                    <a:pos x="696" y="42"/>
                  </a:cxn>
                  <a:cxn ang="0">
                    <a:pos x="594" y="96"/>
                  </a:cxn>
                  <a:cxn ang="0">
                    <a:pos x="558" y="138"/>
                  </a:cxn>
                  <a:cxn ang="0">
                    <a:pos x="426" y="108"/>
                  </a:cxn>
                  <a:cxn ang="0">
                    <a:pos x="318" y="126"/>
                  </a:cxn>
                  <a:cxn ang="0">
                    <a:pos x="234" y="180"/>
                  </a:cxn>
                  <a:cxn ang="0">
                    <a:pos x="174" y="258"/>
                  </a:cxn>
                  <a:cxn ang="0">
                    <a:pos x="150" y="354"/>
                  </a:cxn>
                  <a:cxn ang="0">
                    <a:pos x="156" y="384"/>
                  </a:cxn>
                </a:cxnLst>
                <a:rect l="0" t="0" r="r" b="b"/>
                <a:pathLst>
                  <a:path w="1728" h="1158">
                    <a:moveTo>
                      <a:pt x="156" y="384"/>
                    </a:moveTo>
                    <a:lnTo>
                      <a:pt x="96" y="402"/>
                    </a:lnTo>
                    <a:lnTo>
                      <a:pt x="42" y="438"/>
                    </a:lnTo>
                    <a:lnTo>
                      <a:pt x="12" y="486"/>
                    </a:lnTo>
                    <a:lnTo>
                      <a:pt x="6" y="516"/>
                    </a:lnTo>
                    <a:lnTo>
                      <a:pt x="0" y="546"/>
                    </a:lnTo>
                    <a:lnTo>
                      <a:pt x="6" y="588"/>
                    </a:lnTo>
                    <a:lnTo>
                      <a:pt x="24" y="624"/>
                    </a:lnTo>
                    <a:lnTo>
                      <a:pt x="48" y="654"/>
                    </a:lnTo>
                    <a:lnTo>
                      <a:pt x="84" y="678"/>
                    </a:lnTo>
                    <a:lnTo>
                      <a:pt x="84" y="678"/>
                    </a:lnTo>
                    <a:lnTo>
                      <a:pt x="48" y="732"/>
                    </a:lnTo>
                    <a:lnTo>
                      <a:pt x="42" y="756"/>
                    </a:lnTo>
                    <a:lnTo>
                      <a:pt x="36" y="786"/>
                    </a:lnTo>
                    <a:lnTo>
                      <a:pt x="42" y="816"/>
                    </a:lnTo>
                    <a:lnTo>
                      <a:pt x="48" y="852"/>
                    </a:lnTo>
                    <a:lnTo>
                      <a:pt x="90" y="900"/>
                    </a:lnTo>
                    <a:lnTo>
                      <a:pt x="144" y="936"/>
                    </a:lnTo>
                    <a:lnTo>
                      <a:pt x="174" y="942"/>
                    </a:lnTo>
                    <a:lnTo>
                      <a:pt x="210" y="948"/>
                    </a:lnTo>
                    <a:lnTo>
                      <a:pt x="222" y="948"/>
                    </a:lnTo>
                    <a:lnTo>
                      <a:pt x="234" y="948"/>
                    </a:lnTo>
                    <a:lnTo>
                      <a:pt x="234" y="948"/>
                    </a:lnTo>
                    <a:lnTo>
                      <a:pt x="282" y="1008"/>
                    </a:lnTo>
                    <a:lnTo>
                      <a:pt x="348" y="1050"/>
                    </a:lnTo>
                    <a:lnTo>
                      <a:pt x="420" y="1074"/>
                    </a:lnTo>
                    <a:lnTo>
                      <a:pt x="498" y="1086"/>
                    </a:lnTo>
                    <a:lnTo>
                      <a:pt x="582" y="1080"/>
                    </a:lnTo>
                    <a:lnTo>
                      <a:pt x="660" y="1050"/>
                    </a:lnTo>
                    <a:lnTo>
                      <a:pt x="660" y="1050"/>
                    </a:lnTo>
                    <a:lnTo>
                      <a:pt x="702" y="1092"/>
                    </a:lnTo>
                    <a:lnTo>
                      <a:pt x="756" y="1128"/>
                    </a:lnTo>
                    <a:lnTo>
                      <a:pt x="816" y="1152"/>
                    </a:lnTo>
                    <a:lnTo>
                      <a:pt x="882" y="1158"/>
                    </a:lnTo>
                    <a:lnTo>
                      <a:pt x="924" y="1152"/>
                    </a:lnTo>
                    <a:lnTo>
                      <a:pt x="966" y="1146"/>
                    </a:lnTo>
                    <a:lnTo>
                      <a:pt x="1044" y="1110"/>
                    </a:lnTo>
                    <a:lnTo>
                      <a:pt x="1104" y="1056"/>
                    </a:lnTo>
                    <a:lnTo>
                      <a:pt x="1122" y="1020"/>
                    </a:lnTo>
                    <a:lnTo>
                      <a:pt x="1140" y="984"/>
                    </a:lnTo>
                    <a:lnTo>
                      <a:pt x="1140" y="984"/>
                    </a:lnTo>
                    <a:lnTo>
                      <a:pt x="1200" y="1008"/>
                    </a:lnTo>
                    <a:lnTo>
                      <a:pt x="1266" y="1014"/>
                    </a:lnTo>
                    <a:lnTo>
                      <a:pt x="1314" y="1008"/>
                    </a:lnTo>
                    <a:lnTo>
                      <a:pt x="1356" y="996"/>
                    </a:lnTo>
                    <a:lnTo>
                      <a:pt x="1392" y="978"/>
                    </a:lnTo>
                    <a:lnTo>
                      <a:pt x="1428" y="954"/>
                    </a:lnTo>
                    <a:lnTo>
                      <a:pt x="1458" y="924"/>
                    </a:lnTo>
                    <a:lnTo>
                      <a:pt x="1476" y="888"/>
                    </a:lnTo>
                    <a:lnTo>
                      <a:pt x="1488" y="846"/>
                    </a:lnTo>
                    <a:lnTo>
                      <a:pt x="1494" y="804"/>
                    </a:lnTo>
                    <a:lnTo>
                      <a:pt x="1494" y="804"/>
                    </a:lnTo>
                    <a:lnTo>
                      <a:pt x="1542" y="792"/>
                    </a:lnTo>
                    <a:lnTo>
                      <a:pt x="1584" y="774"/>
                    </a:lnTo>
                    <a:lnTo>
                      <a:pt x="1626" y="750"/>
                    </a:lnTo>
                    <a:lnTo>
                      <a:pt x="1662" y="720"/>
                    </a:lnTo>
                    <a:lnTo>
                      <a:pt x="1686" y="690"/>
                    </a:lnTo>
                    <a:lnTo>
                      <a:pt x="1710" y="648"/>
                    </a:lnTo>
                    <a:lnTo>
                      <a:pt x="1722" y="606"/>
                    </a:lnTo>
                    <a:lnTo>
                      <a:pt x="1728" y="564"/>
                    </a:lnTo>
                    <a:lnTo>
                      <a:pt x="1722" y="522"/>
                    </a:lnTo>
                    <a:lnTo>
                      <a:pt x="1716" y="480"/>
                    </a:lnTo>
                    <a:lnTo>
                      <a:pt x="1698" y="444"/>
                    </a:lnTo>
                    <a:lnTo>
                      <a:pt x="1674" y="408"/>
                    </a:lnTo>
                    <a:lnTo>
                      <a:pt x="1674" y="408"/>
                    </a:lnTo>
                    <a:lnTo>
                      <a:pt x="1680" y="372"/>
                    </a:lnTo>
                    <a:lnTo>
                      <a:pt x="1686" y="336"/>
                    </a:lnTo>
                    <a:lnTo>
                      <a:pt x="1674" y="270"/>
                    </a:lnTo>
                    <a:lnTo>
                      <a:pt x="1644" y="216"/>
                    </a:lnTo>
                    <a:lnTo>
                      <a:pt x="1596" y="174"/>
                    </a:lnTo>
                    <a:lnTo>
                      <a:pt x="1530" y="144"/>
                    </a:lnTo>
                    <a:lnTo>
                      <a:pt x="1530" y="144"/>
                    </a:lnTo>
                    <a:lnTo>
                      <a:pt x="1524" y="114"/>
                    </a:lnTo>
                    <a:lnTo>
                      <a:pt x="1506" y="84"/>
                    </a:lnTo>
                    <a:lnTo>
                      <a:pt x="1464" y="42"/>
                    </a:lnTo>
                    <a:lnTo>
                      <a:pt x="1410" y="12"/>
                    </a:lnTo>
                    <a:lnTo>
                      <a:pt x="1338" y="0"/>
                    </a:lnTo>
                    <a:lnTo>
                      <a:pt x="1296" y="6"/>
                    </a:lnTo>
                    <a:lnTo>
                      <a:pt x="1260" y="18"/>
                    </a:lnTo>
                    <a:lnTo>
                      <a:pt x="1224" y="36"/>
                    </a:lnTo>
                    <a:lnTo>
                      <a:pt x="1194" y="60"/>
                    </a:lnTo>
                    <a:lnTo>
                      <a:pt x="1194" y="60"/>
                    </a:lnTo>
                    <a:lnTo>
                      <a:pt x="1164" y="36"/>
                    </a:lnTo>
                    <a:lnTo>
                      <a:pt x="1134" y="18"/>
                    </a:lnTo>
                    <a:lnTo>
                      <a:pt x="1098" y="6"/>
                    </a:lnTo>
                    <a:lnTo>
                      <a:pt x="1056" y="0"/>
                    </a:lnTo>
                    <a:lnTo>
                      <a:pt x="1008" y="6"/>
                    </a:lnTo>
                    <a:lnTo>
                      <a:pt x="966" y="24"/>
                    </a:lnTo>
                    <a:lnTo>
                      <a:pt x="930" y="54"/>
                    </a:lnTo>
                    <a:lnTo>
                      <a:pt x="900" y="90"/>
                    </a:lnTo>
                    <a:lnTo>
                      <a:pt x="900" y="90"/>
                    </a:lnTo>
                    <a:lnTo>
                      <a:pt x="864" y="66"/>
                    </a:lnTo>
                    <a:lnTo>
                      <a:pt x="828" y="48"/>
                    </a:lnTo>
                    <a:lnTo>
                      <a:pt x="792" y="42"/>
                    </a:lnTo>
                    <a:lnTo>
                      <a:pt x="750" y="36"/>
                    </a:lnTo>
                    <a:lnTo>
                      <a:pt x="696" y="42"/>
                    </a:lnTo>
                    <a:lnTo>
                      <a:pt x="642" y="60"/>
                    </a:lnTo>
                    <a:lnTo>
                      <a:pt x="594" y="96"/>
                    </a:lnTo>
                    <a:lnTo>
                      <a:pt x="558" y="138"/>
                    </a:lnTo>
                    <a:lnTo>
                      <a:pt x="558" y="138"/>
                    </a:lnTo>
                    <a:lnTo>
                      <a:pt x="492" y="114"/>
                    </a:lnTo>
                    <a:lnTo>
                      <a:pt x="426" y="108"/>
                    </a:lnTo>
                    <a:lnTo>
                      <a:pt x="372" y="114"/>
                    </a:lnTo>
                    <a:lnTo>
                      <a:pt x="318" y="126"/>
                    </a:lnTo>
                    <a:lnTo>
                      <a:pt x="270" y="150"/>
                    </a:lnTo>
                    <a:lnTo>
                      <a:pt x="234" y="180"/>
                    </a:lnTo>
                    <a:lnTo>
                      <a:pt x="198" y="216"/>
                    </a:lnTo>
                    <a:lnTo>
                      <a:pt x="174" y="258"/>
                    </a:lnTo>
                    <a:lnTo>
                      <a:pt x="156" y="306"/>
                    </a:lnTo>
                    <a:lnTo>
                      <a:pt x="150" y="354"/>
                    </a:lnTo>
                    <a:lnTo>
                      <a:pt x="156" y="372"/>
                    </a:lnTo>
                    <a:lnTo>
                      <a:pt x="156" y="384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34831" name="Freeform 15"/>
              <p:cNvSpPr>
                <a:spLocks/>
              </p:cNvSpPr>
              <p:nvPr/>
            </p:nvSpPr>
            <p:spPr bwMode="auto">
              <a:xfrm>
                <a:off x="318" y="2324"/>
                <a:ext cx="102" cy="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18"/>
                  </a:cxn>
                  <a:cxn ang="0">
                    <a:pos x="90" y="24"/>
                  </a:cxn>
                  <a:cxn ang="0">
                    <a:pos x="96" y="24"/>
                  </a:cxn>
                  <a:cxn ang="0">
                    <a:pos x="102" y="24"/>
                  </a:cxn>
                </a:cxnLst>
                <a:rect l="0" t="0" r="r" b="b"/>
                <a:pathLst>
                  <a:path w="102" h="24">
                    <a:moveTo>
                      <a:pt x="0" y="0"/>
                    </a:moveTo>
                    <a:lnTo>
                      <a:pt x="48" y="18"/>
                    </a:lnTo>
                    <a:lnTo>
                      <a:pt x="90" y="24"/>
                    </a:lnTo>
                    <a:lnTo>
                      <a:pt x="96" y="24"/>
                    </a:lnTo>
                    <a:lnTo>
                      <a:pt x="102" y="2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34832" name="Freeform 16"/>
              <p:cNvSpPr>
                <a:spLocks/>
              </p:cNvSpPr>
              <p:nvPr/>
            </p:nvSpPr>
            <p:spPr bwMode="auto">
              <a:xfrm>
                <a:off x="468" y="2582"/>
                <a:ext cx="42" cy="12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24" y="6"/>
                  </a:cxn>
                  <a:cxn ang="0">
                    <a:pos x="42" y="0"/>
                  </a:cxn>
                </a:cxnLst>
                <a:rect l="0" t="0" r="r" b="b"/>
                <a:pathLst>
                  <a:path w="42" h="12">
                    <a:moveTo>
                      <a:pt x="0" y="12"/>
                    </a:moveTo>
                    <a:lnTo>
                      <a:pt x="24" y="6"/>
                    </a:lnTo>
                    <a:lnTo>
                      <a:pt x="4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34833" name="Freeform 17"/>
              <p:cNvSpPr>
                <a:spLocks/>
              </p:cNvSpPr>
              <p:nvPr/>
            </p:nvSpPr>
            <p:spPr bwMode="auto">
              <a:xfrm>
                <a:off x="864" y="2648"/>
                <a:ext cx="30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" y="24"/>
                  </a:cxn>
                  <a:cxn ang="0">
                    <a:pos x="30" y="48"/>
                  </a:cxn>
                </a:cxnLst>
                <a:rect l="0" t="0" r="r" b="b"/>
                <a:pathLst>
                  <a:path w="30" h="48">
                    <a:moveTo>
                      <a:pt x="0" y="0"/>
                    </a:moveTo>
                    <a:lnTo>
                      <a:pt x="12" y="24"/>
                    </a:lnTo>
                    <a:lnTo>
                      <a:pt x="30" y="48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34834" name="Freeform 18"/>
              <p:cNvSpPr>
                <a:spLocks/>
              </p:cNvSpPr>
              <p:nvPr/>
            </p:nvSpPr>
            <p:spPr bwMode="auto">
              <a:xfrm>
                <a:off x="1374" y="2576"/>
                <a:ext cx="12" cy="54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6" y="3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0" y="54"/>
                    </a:moveTo>
                    <a:lnTo>
                      <a:pt x="6" y="30"/>
                    </a:lnTo>
                    <a:lnTo>
                      <a:pt x="1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34835" name="Freeform 19"/>
              <p:cNvSpPr>
                <a:spLocks/>
              </p:cNvSpPr>
              <p:nvPr/>
            </p:nvSpPr>
            <p:spPr bwMode="auto">
              <a:xfrm>
                <a:off x="1602" y="2264"/>
                <a:ext cx="126" cy="186"/>
              </a:xfrm>
              <a:custGeom>
                <a:avLst/>
                <a:gdLst/>
                <a:ahLst/>
                <a:cxnLst>
                  <a:cxn ang="0">
                    <a:pos x="126" y="186"/>
                  </a:cxn>
                  <a:cxn ang="0">
                    <a:pos x="126" y="186"/>
                  </a:cxn>
                  <a:cxn ang="0">
                    <a:pos x="120" y="126"/>
                  </a:cxn>
                  <a:cxn ang="0">
                    <a:pos x="90" y="78"/>
                  </a:cxn>
                  <a:cxn ang="0">
                    <a:pos x="54" y="30"/>
                  </a:cxn>
                  <a:cxn ang="0">
                    <a:pos x="0" y="0"/>
                  </a:cxn>
                </a:cxnLst>
                <a:rect l="0" t="0" r="r" b="b"/>
                <a:pathLst>
                  <a:path w="126" h="186">
                    <a:moveTo>
                      <a:pt x="126" y="186"/>
                    </a:moveTo>
                    <a:lnTo>
                      <a:pt x="126" y="186"/>
                    </a:lnTo>
                    <a:lnTo>
                      <a:pt x="120" y="126"/>
                    </a:lnTo>
                    <a:lnTo>
                      <a:pt x="90" y="78"/>
                    </a:lnTo>
                    <a:lnTo>
                      <a:pt x="54" y="3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34836" name="Freeform 20"/>
              <p:cNvSpPr>
                <a:spLocks/>
              </p:cNvSpPr>
              <p:nvPr/>
            </p:nvSpPr>
            <p:spPr bwMode="auto">
              <a:xfrm>
                <a:off x="1848" y="2054"/>
                <a:ext cx="60" cy="72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30" y="42"/>
                  </a:cxn>
                  <a:cxn ang="0">
                    <a:pos x="60" y="0"/>
                  </a:cxn>
                </a:cxnLst>
                <a:rect l="0" t="0" r="r" b="b"/>
                <a:pathLst>
                  <a:path w="60" h="72">
                    <a:moveTo>
                      <a:pt x="0" y="72"/>
                    </a:moveTo>
                    <a:lnTo>
                      <a:pt x="30" y="42"/>
                    </a:lnTo>
                    <a:lnTo>
                      <a:pt x="6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34837" name="Freeform 21"/>
              <p:cNvSpPr>
                <a:spLocks/>
              </p:cNvSpPr>
              <p:nvPr/>
            </p:nvSpPr>
            <p:spPr bwMode="auto">
              <a:xfrm>
                <a:off x="1764" y="1790"/>
                <a:ext cx="6" cy="36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6" y="36"/>
                  </a:cxn>
                  <a:cxn ang="0">
                    <a:pos x="6" y="30"/>
                  </a:cxn>
                  <a:cxn ang="0">
                    <a:pos x="6" y="18"/>
                  </a:cxn>
                  <a:cxn ang="0">
                    <a:pos x="0" y="0"/>
                  </a:cxn>
                </a:cxnLst>
                <a:rect l="0" t="0" r="r" b="b"/>
                <a:pathLst>
                  <a:path w="6" h="36">
                    <a:moveTo>
                      <a:pt x="6" y="36"/>
                    </a:moveTo>
                    <a:lnTo>
                      <a:pt x="6" y="36"/>
                    </a:lnTo>
                    <a:lnTo>
                      <a:pt x="6" y="30"/>
                    </a:lnTo>
                    <a:lnTo>
                      <a:pt x="6" y="1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34838" name="Freeform 22"/>
              <p:cNvSpPr>
                <a:spLocks/>
              </p:cNvSpPr>
              <p:nvPr/>
            </p:nvSpPr>
            <p:spPr bwMode="auto">
              <a:xfrm>
                <a:off x="1398" y="1706"/>
                <a:ext cx="30" cy="48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12" y="24"/>
                  </a:cxn>
                  <a:cxn ang="0">
                    <a:pos x="0" y="48"/>
                  </a:cxn>
                </a:cxnLst>
                <a:rect l="0" t="0" r="r" b="b"/>
                <a:pathLst>
                  <a:path w="30" h="48">
                    <a:moveTo>
                      <a:pt x="30" y="0"/>
                    </a:moveTo>
                    <a:lnTo>
                      <a:pt x="12" y="24"/>
                    </a:lnTo>
                    <a:lnTo>
                      <a:pt x="0" y="48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34839" name="Line 23"/>
              <p:cNvSpPr>
                <a:spLocks noChangeShapeType="1"/>
              </p:cNvSpPr>
              <p:nvPr/>
            </p:nvSpPr>
            <p:spPr bwMode="auto">
              <a:xfrm flipH="1">
                <a:off x="1116" y="1736"/>
                <a:ext cx="18" cy="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34840" name="Line 24"/>
              <p:cNvSpPr>
                <a:spLocks noChangeShapeType="1"/>
              </p:cNvSpPr>
              <p:nvPr/>
            </p:nvSpPr>
            <p:spPr bwMode="auto">
              <a:xfrm flipH="1" flipV="1">
                <a:off x="792" y="1784"/>
                <a:ext cx="54" cy="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34841" name="Freeform 25"/>
              <p:cNvSpPr>
                <a:spLocks/>
              </p:cNvSpPr>
              <p:nvPr/>
            </p:nvSpPr>
            <p:spPr bwMode="auto">
              <a:xfrm>
                <a:off x="390" y="2030"/>
                <a:ext cx="6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18"/>
                  </a:cxn>
                  <a:cxn ang="0">
                    <a:pos x="6" y="42"/>
                  </a:cxn>
                </a:cxnLst>
                <a:rect l="0" t="0" r="r" b="b"/>
                <a:pathLst>
                  <a:path w="6" h="42">
                    <a:moveTo>
                      <a:pt x="0" y="0"/>
                    </a:moveTo>
                    <a:lnTo>
                      <a:pt x="6" y="18"/>
                    </a:lnTo>
                    <a:lnTo>
                      <a:pt x="6" y="4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</p:grpSp>
        <p:sp>
          <p:nvSpPr>
            <p:cNvPr id="34842" name="Line 26"/>
            <p:cNvSpPr>
              <a:spLocks noChangeShapeType="1"/>
            </p:cNvSpPr>
            <p:nvPr/>
          </p:nvSpPr>
          <p:spPr bwMode="auto">
            <a:xfrm>
              <a:off x="2608" y="2840"/>
              <a:ext cx="394" cy="392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</p:grpSp>
      <p:sp>
        <p:nvSpPr>
          <p:cNvPr id="34847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Mobilität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A74200A3-1100-4E5E-91AA-C47C420C1D87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684213" y="1557338"/>
            <a:ext cx="8351837" cy="4751387"/>
          </a:xfrm>
          <a:prstGeom prst="rect">
            <a:avLst/>
          </a:prstGeom>
          <a:solidFill>
            <a:srgbClr val="1B11E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232451" name="Text Box 3"/>
          <p:cNvSpPr txBox="1">
            <a:spLocks noChangeArrowheads="1"/>
          </p:cNvSpPr>
          <p:nvPr/>
        </p:nvSpPr>
        <p:spPr bwMode="auto">
          <a:xfrm>
            <a:off x="684213" y="1628775"/>
            <a:ext cx="575945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800" b="1">
                <a:solidFill>
                  <a:srgbClr val="FFFFFF"/>
                </a:solidFill>
              </a:rPr>
              <a:t>Erdgasfahrzeuge produzieren keinen Feinstaub und wenig </a:t>
            </a:r>
            <a:r>
              <a:rPr lang="de-DE" sz="2800" b="1">
                <a:solidFill>
                  <a:schemeClr val="bg1"/>
                </a:solidFill>
              </a:rPr>
              <a:t>NOx. Sie</a:t>
            </a:r>
            <a:r>
              <a:rPr lang="de-DE" sz="2800" b="1">
                <a:solidFill>
                  <a:srgbClr val="FFFFFF"/>
                </a:solidFill>
              </a:rPr>
              <a:t> sind von Fahrverboten bei Grenzwertüberschreitungen in Innenstädten ausgenommen!</a:t>
            </a:r>
          </a:p>
        </p:txBody>
      </p:sp>
      <p:grpSp>
        <p:nvGrpSpPr>
          <p:cNvPr id="232452" name="Group 4"/>
          <p:cNvGrpSpPr>
            <a:grpSpLocks/>
          </p:cNvGrpSpPr>
          <p:nvPr/>
        </p:nvGrpSpPr>
        <p:grpSpPr bwMode="auto">
          <a:xfrm>
            <a:off x="6986588" y="1844675"/>
            <a:ext cx="2049462" cy="1479550"/>
            <a:chOff x="4401" y="1467"/>
            <a:chExt cx="1359" cy="932"/>
          </a:xfrm>
        </p:grpSpPr>
        <p:sp>
          <p:nvSpPr>
            <p:cNvPr id="232453" name="AutoShape 5"/>
            <p:cNvSpPr>
              <a:spLocks noChangeArrowheads="1"/>
            </p:cNvSpPr>
            <p:nvPr/>
          </p:nvSpPr>
          <p:spPr bwMode="auto">
            <a:xfrm>
              <a:off x="4401" y="1786"/>
              <a:ext cx="986" cy="613"/>
            </a:xfrm>
            <a:prstGeom prst="roundRect">
              <a:avLst>
                <a:gd name="adj" fmla="val 12046"/>
              </a:avLst>
            </a:prstGeom>
            <a:solidFill>
              <a:srgbClr val="0000FF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r>
                <a:rPr lang="de-DE" sz="2400" b="1">
                  <a:solidFill>
                    <a:srgbClr val="FFFFFF"/>
                  </a:solidFill>
                  <a:cs typeface="Times New Roman" charset="0"/>
                </a:rPr>
                <a:t>Zentrum</a:t>
              </a:r>
            </a:p>
          </p:txBody>
        </p:sp>
        <p:sp>
          <p:nvSpPr>
            <p:cNvPr id="232454" name="Line 6"/>
            <p:cNvSpPr>
              <a:spLocks noChangeShapeType="1"/>
            </p:cNvSpPr>
            <p:nvPr/>
          </p:nvSpPr>
          <p:spPr bwMode="auto">
            <a:xfrm>
              <a:off x="4498" y="2203"/>
              <a:ext cx="771" cy="0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232455" name="Line 7"/>
            <p:cNvSpPr>
              <a:spLocks noChangeShapeType="1"/>
            </p:cNvSpPr>
            <p:nvPr/>
          </p:nvSpPr>
          <p:spPr bwMode="auto">
            <a:xfrm>
              <a:off x="4888" y="1467"/>
              <a:ext cx="0" cy="330"/>
            </a:xfrm>
            <a:prstGeom prst="line">
              <a:avLst/>
            </a:prstGeom>
            <a:noFill/>
            <a:ln w="1016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232456" name="Line 8"/>
            <p:cNvSpPr>
              <a:spLocks noChangeShapeType="1"/>
            </p:cNvSpPr>
            <p:nvPr/>
          </p:nvSpPr>
          <p:spPr bwMode="auto">
            <a:xfrm>
              <a:off x="4864" y="1492"/>
              <a:ext cx="896" cy="0"/>
            </a:xfrm>
            <a:prstGeom prst="line">
              <a:avLst/>
            </a:prstGeom>
            <a:noFill/>
            <a:ln w="1016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</p:grpSp>
      <p:grpSp>
        <p:nvGrpSpPr>
          <p:cNvPr id="232457" name="Group 9"/>
          <p:cNvGrpSpPr>
            <a:grpSpLocks/>
          </p:cNvGrpSpPr>
          <p:nvPr/>
        </p:nvGrpSpPr>
        <p:grpSpPr bwMode="auto">
          <a:xfrm>
            <a:off x="4273550" y="4087813"/>
            <a:ext cx="874713" cy="2220912"/>
            <a:chOff x="2535" y="2750"/>
            <a:chExt cx="551" cy="1399"/>
          </a:xfrm>
        </p:grpSpPr>
        <p:sp>
          <p:nvSpPr>
            <p:cNvPr id="232458" name="Rectangle 10"/>
            <p:cNvSpPr>
              <a:spLocks noChangeArrowheads="1"/>
            </p:cNvSpPr>
            <p:nvPr/>
          </p:nvSpPr>
          <p:spPr bwMode="auto">
            <a:xfrm>
              <a:off x="2779" y="3249"/>
              <a:ext cx="74" cy="900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232459" name="Oval 11"/>
            <p:cNvSpPr>
              <a:spLocks noChangeArrowheads="1"/>
            </p:cNvSpPr>
            <p:nvPr/>
          </p:nvSpPr>
          <p:spPr bwMode="auto">
            <a:xfrm>
              <a:off x="2535" y="2750"/>
              <a:ext cx="551" cy="589"/>
            </a:xfrm>
            <a:prstGeom prst="ellipse">
              <a:avLst/>
            </a:prstGeom>
            <a:solidFill>
              <a:srgbClr val="FFFFFF"/>
            </a:solidFill>
            <a:ln w="635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grpSp>
          <p:nvGrpSpPr>
            <p:cNvPr id="232460" name="Group 12"/>
            <p:cNvGrpSpPr>
              <a:grpSpLocks/>
            </p:cNvGrpSpPr>
            <p:nvPr/>
          </p:nvGrpSpPr>
          <p:grpSpPr bwMode="auto">
            <a:xfrm>
              <a:off x="2593" y="2902"/>
              <a:ext cx="426" cy="295"/>
              <a:chOff x="204" y="1616"/>
              <a:chExt cx="1848" cy="1278"/>
            </a:xfrm>
          </p:grpSpPr>
          <p:sp>
            <p:nvSpPr>
              <p:cNvPr id="232461" name="AutoShape 13"/>
              <p:cNvSpPr>
                <a:spLocks noChangeAspect="1" noChangeArrowheads="1" noTextEdit="1"/>
              </p:cNvSpPr>
              <p:nvPr/>
            </p:nvSpPr>
            <p:spPr bwMode="auto">
              <a:xfrm>
                <a:off x="204" y="1616"/>
                <a:ext cx="1848" cy="12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2462" name="Freeform 14"/>
              <p:cNvSpPr>
                <a:spLocks/>
              </p:cNvSpPr>
              <p:nvPr/>
            </p:nvSpPr>
            <p:spPr bwMode="auto">
              <a:xfrm>
                <a:off x="234" y="1646"/>
                <a:ext cx="1728" cy="1158"/>
              </a:xfrm>
              <a:custGeom>
                <a:avLst/>
                <a:gdLst/>
                <a:ahLst/>
                <a:cxnLst>
                  <a:cxn ang="0">
                    <a:pos x="96" y="402"/>
                  </a:cxn>
                  <a:cxn ang="0">
                    <a:pos x="12" y="486"/>
                  </a:cxn>
                  <a:cxn ang="0">
                    <a:pos x="0" y="546"/>
                  </a:cxn>
                  <a:cxn ang="0">
                    <a:pos x="24" y="624"/>
                  </a:cxn>
                  <a:cxn ang="0">
                    <a:pos x="84" y="678"/>
                  </a:cxn>
                  <a:cxn ang="0">
                    <a:pos x="48" y="732"/>
                  </a:cxn>
                  <a:cxn ang="0">
                    <a:pos x="36" y="786"/>
                  </a:cxn>
                  <a:cxn ang="0">
                    <a:pos x="48" y="852"/>
                  </a:cxn>
                  <a:cxn ang="0">
                    <a:pos x="144" y="936"/>
                  </a:cxn>
                  <a:cxn ang="0">
                    <a:pos x="210" y="948"/>
                  </a:cxn>
                  <a:cxn ang="0">
                    <a:pos x="234" y="948"/>
                  </a:cxn>
                  <a:cxn ang="0">
                    <a:pos x="282" y="1008"/>
                  </a:cxn>
                  <a:cxn ang="0">
                    <a:pos x="420" y="1074"/>
                  </a:cxn>
                  <a:cxn ang="0">
                    <a:pos x="582" y="1080"/>
                  </a:cxn>
                  <a:cxn ang="0">
                    <a:pos x="660" y="1050"/>
                  </a:cxn>
                  <a:cxn ang="0">
                    <a:pos x="756" y="1128"/>
                  </a:cxn>
                  <a:cxn ang="0">
                    <a:pos x="882" y="1158"/>
                  </a:cxn>
                  <a:cxn ang="0">
                    <a:pos x="966" y="1146"/>
                  </a:cxn>
                  <a:cxn ang="0">
                    <a:pos x="1104" y="1056"/>
                  </a:cxn>
                  <a:cxn ang="0">
                    <a:pos x="1140" y="984"/>
                  </a:cxn>
                  <a:cxn ang="0">
                    <a:pos x="1200" y="1008"/>
                  </a:cxn>
                  <a:cxn ang="0">
                    <a:pos x="1314" y="1008"/>
                  </a:cxn>
                  <a:cxn ang="0">
                    <a:pos x="1392" y="978"/>
                  </a:cxn>
                  <a:cxn ang="0">
                    <a:pos x="1458" y="924"/>
                  </a:cxn>
                  <a:cxn ang="0">
                    <a:pos x="1488" y="846"/>
                  </a:cxn>
                  <a:cxn ang="0">
                    <a:pos x="1494" y="804"/>
                  </a:cxn>
                  <a:cxn ang="0">
                    <a:pos x="1584" y="774"/>
                  </a:cxn>
                  <a:cxn ang="0">
                    <a:pos x="1662" y="720"/>
                  </a:cxn>
                  <a:cxn ang="0">
                    <a:pos x="1710" y="648"/>
                  </a:cxn>
                  <a:cxn ang="0">
                    <a:pos x="1728" y="564"/>
                  </a:cxn>
                  <a:cxn ang="0">
                    <a:pos x="1716" y="480"/>
                  </a:cxn>
                  <a:cxn ang="0">
                    <a:pos x="1674" y="408"/>
                  </a:cxn>
                  <a:cxn ang="0">
                    <a:pos x="1680" y="372"/>
                  </a:cxn>
                  <a:cxn ang="0">
                    <a:pos x="1674" y="270"/>
                  </a:cxn>
                  <a:cxn ang="0">
                    <a:pos x="1596" y="174"/>
                  </a:cxn>
                  <a:cxn ang="0">
                    <a:pos x="1530" y="144"/>
                  </a:cxn>
                  <a:cxn ang="0">
                    <a:pos x="1506" y="84"/>
                  </a:cxn>
                  <a:cxn ang="0">
                    <a:pos x="1410" y="12"/>
                  </a:cxn>
                  <a:cxn ang="0">
                    <a:pos x="1296" y="6"/>
                  </a:cxn>
                  <a:cxn ang="0">
                    <a:pos x="1224" y="36"/>
                  </a:cxn>
                  <a:cxn ang="0">
                    <a:pos x="1194" y="60"/>
                  </a:cxn>
                  <a:cxn ang="0">
                    <a:pos x="1134" y="18"/>
                  </a:cxn>
                  <a:cxn ang="0">
                    <a:pos x="1056" y="0"/>
                  </a:cxn>
                  <a:cxn ang="0">
                    <a:pos x="966" y="24"/>
                  </a:cxn>
                  <a:cxn ang="0">
                    <a:pos x="900" y="90"/>
                  </a:cxn>
                  <a:cxn ang="0">
                    <a:pos x="864" y="66"/>
                  </a:cxn>
                  <a:cxn ang="0">
                    <a:pos x="792" y="42"/>
                  </a:cxn>
                  <a:cxn ang="0">
                    <a:pos x="696" y="42"/>
                  </a:cxn>
                  <a:cxn ang="0">
                    <a:pos x="594" y="96"/>
                  </a:cxn>
                  <a:cxn ang="0">
                    <a:pos x="558" y="138"/>
                  </a:cxn>
                  <a:cxn ang="0">
                    <a:pos x="426" y="108"/>
                  </a:cxn>
                  <a:cxn ang="0">
                    <a:pos x="318" y="126"/>
                  </a:cxn>
                  <a:cxn ang="0">
                    <a:pos x="234" y="180"/>
                  </a:cxn>
                  <a:cxn ang="0">
                    <a:pos x="174" y="258"/>
                  </a:cxn>
                  <a:cxn ang="0">
                    <a:pos x="150" y="354"/>
                  </a:cxn>
                  <a:cxn ang="0">
                    <a:pos x="156" y="384"/>
                  </a:cxn>
                </a:cxnLst>
                <a:rect l="0" t="0" r="r" b="b"/>
                <a:pathLst>
                  <a:path w="1728" h="1158">
                    <a:moveTo>
                      <a:pt x="156" y="384"/>
                    </a:moveTo>
                    <a:lnTo>
                      <a:pt x="96" y="402"/>
                    </a:lnTo>
                    <a:lnTo>
                      <a:pt x="42" y="438"/>
                    </a:lnTo>
                    <a:lnTo>
                      <a:pt x="12" y="486"/>
                    </a:lnTo>
                    <a:lnTo>
                      <a:pt x="6" y="516"/>
                    </a:lnTo>
                    <a:lnTo>
                      <a:pt x="0" y="546"/>
                    </a:lnTo>
                    <a:lnTo>
                      <a:pt x="6" y="588"/>
                    </a:lnTo>
                    <a:lnTo>
                      <a:pt x="24" y="624"/>
                    </a:lnTo>
                    <a:lnTo>
                      <a:pt x="48" y="654"/>
                    </a:lnTo>
                    <a:lnTo>
                      <a:pt x="84" y="678"/>
                    </a:lnTo>
                    <a:lnTo>
                      <a:pt x="84" y="678"/>
                    </a:lnTo>
                    <a:lnTo>
                      <a:pt x="48" y="732"/>
                    </a:lnTo>
                    <a:lnTo>
                      <a:pt x="42" y="756"/>
                    </a:lnTo>
                    <a:lnTo>
                      <a:pt x="36" y="786"/>
                    </a:lnTo>
                    <a:lnTo>
                      <a:pt x="42" y="816"/>
                    </a:lnTo>
                    <a:lnTo>
                      <a:pt x="48" y="852"/>
                    </a:lnTo>
                    <a:lnTo>
                      <a:pt x="90" y="900"/>
                    </a:lnTo>
                    <a:lnTo>
                      <a:pt x="144" y="936"/>
                    </a:lnTo>
                    <a:lnTo>
                      <a:pt x="174" y="942"/>
                    </a:lnTo>
                    <a:lnTo>
                      <a:pt x="210" y="948"/>
                    </a:lnTo>
                    <a:lnTo>
                      <a:pt x="222" y="948"/>
                    </a:lnTo>
                    <a:lnTo>
                      <a:pt x="234" y="948"/>
                    </a:lnTo>
                    <a:lnTo>
                      <a:pt x="234" y="948"/>
                    </a:lnTo>
                    <a:lnTo>
                      <a:pt x="282" y="1008"/>
                    </a:lnTo>
                    <a:lnTo>
                      <a:pt x="348" y="1050"/>
                    </a:lnTo>
                    <a:lnTo>
                      <a:pt x="420" y="1074"/>
                    </a:lnTo>
                    <a:lnTo>
                      <a:pt x="498" y="1086"/>
                    </a:lnTo>
                    <a:lnTo>
                      <a:pt x="582" y="1080"/>
                    </a:lnTo>
                    <a:lnTo>
                      <a:pt x="660" y="1050"/>
                    </a:lnTo>
                    <a:lnTo>
                      <a:pt x="660" y="1050"/>
                    </a:lnTo>
                    <a:lnTo>
                      <a:pt x="702" y="1092"/>
                    </a:lnTo>
                    <a:lnTo>
                      <a:pt x="756" y="1128"/>
                    </a:lnTo>
                    <a:lnTo>
                      <a:pt x="816" y="1152"/>
                    </a:lnTo>
                    <a:lnTo>
                      <a:pt x="882" y="1158"/>
                    </a:lnTo>
                    <a:lnTo>
                      <a:pt x="924" y="1152"/>
                    </a:lnTo>
                    <a:lnTo>
                      <a:pt x="966" y="1146"/>
                    </a:lnTo>
                    <a:lnTo>
                      <a:pt x="1044" y="1110"/>
                    </a:lnTo>
                    <a:lnTo>
                      <a:pt x="1104" y="1056"/>
                    </a:lnTo>
                    <a:lnTo>
                      <a:pt x="1122" y="1020"/>
                    </a:lnTo>
                    <a:lnTo>
                      <a:pt x="1140" y="984"/>
                    </a:lnTo>
                    <a:lnTo>
                      <a:pt x="1140" y="984"/>
                    </a:lnTo>
                    <a:lnTo>
                      <a:pt x="1200" y="1008"/>
                    </a:lnTo>
                    <a:lnTo>
                      <a:pt x="1266" y="1014"/>
                    </a:lnTo>
                    <a:lnTo>
                      <a:pt x="1314" y="1008"/>
                    </a:lnTo>
                    <a:lnTo>
                      <a:pt x="1356" y="996"/>
                    </a:lnTo>
                    <a:lnTo>
                      <a:pt x="1392" y="978"/>
                    </a:lnTo>
                    <a:lnTo>
                      <a:pt x="1428" y="954"/>
                    </a:lnTo>
                    <a:lnTo>
                      <a:pt x="1458" y="924"/>
                    </a:lnTo>
                    <a:lnTo>
                      <a:pt x="1476" y="888"/>
                    </a:lnTo>
                    <a:lnTo>
                      <a:pt x="1488" y="846"/>
                    </a:lnTo>
                    <a:lnTo>
                      <a:pt x="1494" y="804"/>
                    </a:lnTo>
                    <a:lnTo>
                      <a:pt x="1494" y="804"/>
                    </a:lnTo>
                    <a:lnTo>
                      <a:pt x="1542" y="792"/>
                    </a:lnTo>
                    <a:lnTo>
                      <a:pt x="1584" y="774"/>
                    </a:lnTo>
                    <a:lnTo>
                      <a:pt x="1626" y="750"/>
                    </a:lnTo>
                    <a:lnTo>
                      <a:pt x="1662" y="720"/>
                    </a:lnTo>
                    <a:lnTo>
                      <a:pt x="1686" y="690"/>
                    </a:lnTo>
                    <a:lnTo>
                      <a:pt x="1710" y="648"/>
                    </a:lnTo>
                    <a:lnTo>
                      <a:pt x="1722" y="606"/>
                    </a:lnTo>
                    <a:lnTo>
                      <a:pt x="1728" y="564"/>
                    </a:lnTo>
                    <a:lnTo>
                      <a:pt x="1722" y="522"/>
                    </a:lnTo>
                    <a:lnTo>
                      <a:pt x="1716" y="480"/>
                    </a:lnTo>
                    <a:lnTo>
                      <a:pt x="1698" y="444"/>
                    </a:lnTo>
                    <a:lnTo>
                      <a:pt x="1674" y="408"/>
                    </a:lnTo>
                    <a:lnTo>
                      <a:pt x="1674" y="408"/>
                    </a:lnTo>
                    <a:lnTo>
                      <a:pt x="1680" y="372"/>
                    </a:lnTo>
                    <a:lnTo>
                      <a:pt x="1686" y="336"/>
                    </a:lnTo>
                    <a:lnTo>
                      <a:pt x="1674" y="270"/>
                    </a:lnTo>
                    <a:lnTo>
                      <a:pt x="1644" y="216"/>
                    </a:lnTo>
                    <a:lnTo>
                      <a:pt x="1596" y="174"/>
                    </a:lnTo>
                    <a:lnTo>
                      <a:pt x="1530" y="144"/>
                    </a:lnTo>
                    <a:lnTo>
                      <a:pt x="1530" y="144"/>
                    </a:lnTo>
                    <a:lnTo>
                      <a:pt x="1524" y="114"/>
                    </a:lnTo>
                    <a:lnTo>
                      <a:pt x="1506" y="84"/>
                    </a:lnTo>
                    <a:lnTo>
                      <a:pt x="1464" y="42"/>
                    </a:lnTo>
                    <a:lnTo>
                      <a:pt x="1410" y="12"/>
                    </a:lnTo>
                    <a:lnTo>
                      <a:pt x="1338" y="0"/>
                    </a:lnTo>
                    <a:lnTo>
                      <a:pt x="1296" y="6"/>
                    </a:lnTo>
                    <a:lnTo>
                      <a:pt x="1260" y="18"/>
                    </a:lnTo>
                    <a:lnTo>
                      <a:pt x="1224" y="36"/>
                    </a:lnTo>
                    <a:lnTo>
                      <a:pt x="1194" y="60"/>
                    </a:lnTo>
                    <a:lnTo>
                      <a:pt x="1194" y="60"/>
                    </a:lnTo>
                    <a:lnTo>
                      <a:pt x="1164" y="36"/>
                    </a:lnTo>
                    <a:lnTo>
                      <a:pt x="1134" y="18"/>
                    </a:lnTo>
                    <a:lnTo>
                      <a:pt x="1098" y="6"/>
                    </a:lnTo>
                    <a:lnTo>
                      <a:pt x="1056" y="0"/>
                    </a:lnTo>
                    <a:lnTo>
                      <a:pt x="1008" y="6"/>
                    </a:lnTo>
                    <a:lnTo>
                      <a:pt x="966" y="24"/>
                    </a:lnTo>
                    <a:lnTo>
                      <a:pt x="930" y="54"/>
                    </a:lnTo>
                    <a:lnTo>
                      <a:pt x="900" y="90"/>
                    </a:lnTo>
                    <a:lnTo>
                      <a:pt x="900" y="90"/>
                    </a:lnTo>
                    <a:lnTo>
                      <a:pt x="864" y="66"/>
                    </a:lnTo>
                    <a:lnTo>
                      <a:pt x="828" y="48"/>
                    </a:lnTo>
                    <a:lnTo>
                      <a:pt x="792" y="42"/>
                    </a:lnTo>
                    <a:lnTo>
                      <a:pt x="750" y="36"/>
                    </a:lnTo>
                    <a:lnTo>
                      <a:pt x="696" y="42"/>
                    </a:lnTo>
                    <a:lnTo>
                      <a:pt x="642" y="60"/>
                    </a:lnTo>
                    <a:lnTo>
                      <a:pt x="594" y="96"/>
                    </a:lnTo>
                    <a:lnTo>
                      <a:pt x="558" y="138"/>
                    </a:lnTo>
                    <a:lnTo>
                      <a:pt x="558" y="138"/>
                    </a:lnTo>
                    <a:lnTo>
                      <a:pt x="492" y="114"/>
                    </a:lnTo>
                    <a:lnTo>
                      <a:pt x="426" y="108"/>
                    </a:lnTo>
                    <a:lnTo>
                      <a:pt x="372" y="114"/>
                    </a:lnTo>
                    <a:lnTo>
                      <a:pt x="318" y="126"/>
                    </a:lnTo>
                    <a:lnTo>
                      <a:pt x="270" y="150"/>
                    </a:lnTo>
                    <a:lnTo>
                      <a:pt x="234" y="180"/>
                    </a:lnTo>
                    <a:lnTo>
                      <a:pt x="198" y="216"/>
                    </a:lnTo>
                    <a:lnTo>
                      <a:pt x="174" y="258"/>
                    </a:lnTo>
                    <a:lnTo>
                      <a:pt x="156" y="306"/>
                    </a:lnTo>
                    <a:lnTo>
                      <a:pt x="150" y="354"/>
                    </a:lnTo>
                    <a:lnTo>
                      <a:pt x="156" y="372"/>
                    </a:lnTo>
                    <a:lnTo>
                      <a:pt x="156" y="38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2463" name="Freeform 15"/>
              <p:cNvSpPr>
                <a:spLocks/>
              </p:cNvSpPr>
              <p:nvPr/>
            </p:nvSpPr>
            <p:spPr bwMode="auto">
              <a:xfrm>
                <a:off x="234" y="1646"/>
                <a:ext cx="1728" cy="1158"/>
              </a:xfrm>
              <a:custGeom>
                <a:avLst/>
                <a:gdLst/>
                <a:ahLst/>
                <a:cxnLst>
                  <a:cxn ang="0">
                    <a:pos x="96" y="402"/>
                  </a:cxn>
                  <a:cxn ang="0">
                    <a:pos x="12" y="486"/>
                  </a:cxn>
                  <a:cxn ang="0">
                    <a:pos x="0" y="546"/>
                  </a:cxn>
                  <a:cxn ang="0">
                    <a:pos x="24" y="624"/>
                  </a:cxn>
                  <a:cxn ang="0">
                    <a:pos x="84" y="678"/>
                  </a:cxn>
                  <a:cxn ang="0">
                    <a:pos x="48" y="732"/>
                  </a:cxn>
                  <a:cxn ang="0">
                    <a:pos x="36" y="786"/>
                  </a:cxn>
                  <a:cxn ang="0">
                    <a:pos x="48" y="852"/>
                  </a:cxn>
                  <a:cxn ang="0">
                    <a:pos x="144" y="936"/>
                  </a:cxn>
                  <a:cxn ang="0">
                    <a:pos x="210" y="948"/>
                  </a:cxn>
                  <a:cxn ang="0">
                    <a:pos x="234" y="948"/>
                  </a:cxn>
                  <a:cxn ang="0">
                    <a:pos x="282" y="1008"/>
                  </a:cxn>
                  <a:cxn ang="0">
                    <a:pos x="420" y="1074"/>
                  </a:cxn>
                  <a:cxn ang="0">
                    <a:pos x="582" y="1080"/>
                  </a:cxn>
                  <a:cxn ang="0">
                    <a:pos x="660" y="1050"/>
                  </a:cxn>
                  <a:cxn ang="0">
                    <a:pos x="756" y="1128"/>
                  </a:cxn>
                  <a:cxn ang="0">
                    <a:pos x="882" y="1158"/>
                  </a:cxn>
                  <a:cxn ang="0">
                    <a:pos x="966" y="1146"/>
                  </a:cxn>
                  <a:cxn ang="0">
                    <a:pos x="1104" y="1056"/>
                  </a:cxn>
                  <a:cxn ang="0">
                    <a:pos x="1140" y="984"/>
                  </a:cxn>
                  <a:cxn ang="0">
                    <a:pos x="1200" y="1008"/>
                  </a:cxn>
                  <a:cxn ang="0">
                    <a:pos x="1314" y="1008"/>
                  </a:cxn>
                  <a:cxn ang="0">
                    <a:pos x="1392" y="978"/>
                  </a:cxn>
                  <a:cxn ang="0">
                    <a:pos x="1458" y="924"/>
                  </a:cxn>
                  <a:cxn ang="0">
                    <a:pos x="1488" y="846"/>
                  </a:cxn>
                  <a:cxn ang="0">
                    <a:pos x="1494" y="804"/>
                  </a:cxn>
                  <a:cxn ang="0">
                    <a:pos x="1584" y="774"/>
                  </a:cxn>
                  <a:cxn ang="0">
                    <a:pos x="1662" y="720"/>
                  </a:cxn>
                  <a:cxn ang="0">
                    <a:pos x="1710" y="648"/>
                  </a:cxn>
                  <a:cxn ang="0">
                    <a:pos x="1728" y="564"/>
                  </a:cxn>
                  <a:cxn ang="0">
                    <a:pos x="1716" y="480"/>
                  </a:cxn>
                  <a:cxn ang="0">
                    <a:pos x="1674" y="408"/>
                  </a:cxn>
                  <a:cxn ang="0">
                    <a:pos x="1680" y="372"/>
                  </a:cxn>
                  <a:cxn ang="0">
                    <a:pos x="1674" y="270"/>
                  </a:cxn>
                  <a:cxn ang="0">
                    <a:pos x="1596" y="174"/>
                  </a:cxn>
                  <a:cxn ang="0">
                    <a:pos x="1530" y="144"/>
                  </a:cxn>
                  <a:cxn ang="0">
                    <a:pos x="1506" y="84"/>
                  </a:cxn>
                  <a:cxn ang="0">
                    <a:pos x="1410" y="12"/>
                  </a:cxn>
                  <a:cxn ang="0">
                    <a:pos x="1296" y="6"/>
                  </a:cxn>
                  <a:cxn ang="0">
                    <a:pos x="1224" y="36"/>
                  </a:cxn>
                  <a:cxn ang="0">
                    <a:pos x="1194" y="60"/>
                  </a:cxn>
                  <a:cxn ang="0">
                    <a:pos x="1134" y="18"/>
                  </a:cxn>
                  <a:cxn ang="0">
                    <a:pos x="1056" y="0"/>
                  </a:cxn>
                  <a:cxn ang="0">
                    <a:pos x="966" y="24"/>
                  </a:cxn>
                  <a:cxn ang="0">
                    <a:pos x="900" y="90"/>
                  </a:cxn>
                  <a:cxn ang="0">
                    <a:pos x="864" y="66"/>
                  </a:cxn>
                  <a:cxn ang="0">
                    <a:pos x="792" y="42"/>
                  </a:cxn>
                  <a:cxn ang="0">
                    <a:pos x="696" y="42"/>
                  </a:cxn>
                  <a:cxn ang="0">
                    <a:pos x="594" y="96"/>
                  </a:cxn>
                  <a:cxn ang="0">
                    <a:pos x="558" y="138"/>
                  </a:cxn>
                  <a:cxn ang="0">
                    <a:pos x="426" y="108"/>
                  </a:cxn>
                  <a:cxn ang="0">
                    <a:pos x="318" y="126"/>
                  </a:cxn>
                  <a:cxn ang="0">
                    <a:pos x="234" y="180"/>
                  </a:cxn>
                  <a:cxn ang="0">
                    <a:pos x="174" y="258"/>
                  </a:cxn>
                  <a:cxn ang="0">
                    <a:pos x="150" y="354"/>
                  </a:cxn>
                  <a:cxn ang="0">
                    <a:pos x="156" y="384"/>
                  </a:cxn>
                </a:cxnLst>
                <a:rect l="0" t="0" r="r" b="b"/>
                <a:pathLst>
                  <a:path w="1728" h="1158">
                    <a:moveTo>
                      <a:pt x="156" y="384"/>
                    </a:moveTo>
                    <a:lnTo>
                      <a:pt x="96" y="402"/>
                    </a:lnTo>
                    <a:lnTo>
                      <a:pt x="42" y="438"/>
                    </a:lnTo>
                    <a:lnTo>
                      <a:pt x="12" y="486"/>
                    </a:lnTo>
                    <a:lnTo>
                      <a:pt x="6" y="516"/>
                    </a:lnTo>
                    <a:lnTo>
                      <a:pt x="0" y="546"/>
                    </a:lnTo>
                    <a:lnTo>
                      <a:pt x="6" y="588"/>
                    </a:lnTo>
                    <a:lnTo>
                      <a:pt x="24" y="624"/>
                    </a:lnTo>
                    <a:lnTo>
                      <a:pt x="48" y="654"/>
                    </a:lnTo>
                    <a:lnTo>
                      <a:pt x="84" y="678"/>
                    </a:lnTo>
                    <a:lnTo>
                      <a:pt x="84" y="678"/>
                    </a:lnTo>
                    <a:lnTo>
                      <a:pt x="48" y="732"/>
                    </a:lnTo>
                    <a:lnTo>
                      <a:pt x="42" y="756"/>
                    </a:lnTo>
                    <a:lnTo>
                      <a:pt x="36" y="786"/>
                    </a:lnTo>
                    <a:lnTo>
                      <a:pt x="42" y="816"/>
                    </a:lnTo>
                    <a:lnTo>
                      <a:pt x="48" y="852"/>
                    </a:lnTo>
                    <a:lnTo>
                      <a:pt x="90" y="900"/>
                    </a:lnTo>
                    <a:lnTo>
                      <a:pt x="144" y="936"/>
                    </a:lnTo>
                    <a:lnTo>
                      <a:pt x="174" y="942"/>
                    </a:lnTo>
                    <a:lnTo>
                      <a:pt x="210" y="948"/>
                    </a:lnTo>
                    <a:lnTo>
                      <a:pt x="222" y="948"/>
                    </a:lnTo>
                    <a:lnTo>
                      <a:pt x="234" y="948"/>
                    </a:lnTo>
                    <a:lnTo>
                      <a:pt x="234" y="948"/>
                    </a:lnTo>
                    <a:lnTo>
                      <a:pt x="282" y="1008"/>
                    </a:lnTo>
                    <a:lnTo>
                      <a:pt x="348" y="1050"/>
                    </a:lnTo>
                    <a:lnTo>
                      <a:pt x="420" y="1074"/>
                    </a:lnTo>
                    <a:lnTo>
                      <a:pt x="498" y="1086"/>
                    </a:lnTo>
                    <a:lnTo>
                      <a:pt x="582" y="1080"/>
                    </a:lnTo>
                    <a:lnTo>
                      <a:pt x="660" y="1050"/>
                    </a:lnTo>
                    <a:lnTo>
                      <a:pt x="660" y="1050"/>
                    </a:lnTo>
                    <a:lnTo>
                      <a:pt x="702" y="1092"/>
                    </a:lnTo>
                    <a:lnTo>
                      <a:pt x="756" y="1128"/>
                    </a:lnTo>
                    <a:lnTo>
                      <a:pt x="816" y="1152"/>
                    </a:lnTo>
                    <a:lnTo>
                      <a:pt x="882" y="1158"/>
                    </a:lnTo>
                    <a:lnTo>
                      <a:pt x="924" y="1152"/>
                    </a:lnTo>
                    <a:lnTo>
                      <a:pt x="966" y="1146"/>
                    </a:lnTo>
                    <a:lnTo>
                      <a:pt x="1044" y="1110"/>
                    </a:lnTo>
                    <a:lnTo>
                      <a:pt x="1104" y="1056"/>
                    </a:lnTo>
                    <a:lnTo>
                      <a:pt x="1122" y="1020"/>
                    </a:lnTo>
                    <a:lnTo>
                      <a:pt x="1140" y="984"/>
                    </a:lnTo>
                    <a:lnTo>
                      <a:pt x="1140" y="984"/>
                    </a:lnTo>
                    <a:lnTo>
                      <a:pt x="1200" y="1008"/>
                    </a:lnTo>
                    <a:lnTo>
                      <a:pt x="1266" y="1014"/>
                    </a:lnTo>
                    <a:lnTo>
                      <a:pt x="1314" y="1008"/>
                    </a:lnTo>
                    <a:lnTo>
                      <a:pt x="1356" y="996"/>
                    </a:lnTo>
                    <a:lnTo>
                      <a:pt x="1392" y="978"/>
                    </a:lnTo>
                    <a:lnTo>
                      <a:pt x="1428" y="954"/>
                    </a:lnTo>
                    <a:lnTo>
                      <a:pt x="1458" y="924"/>
                    </a:lnTo>
                    <a:lnTo>
                      <a:pt x="1476" y="888"/>
                    </a:lnTo>
                    <a:lnTo>
                      <a:pt x="1488" y="846"/>
                    </a:lnTo>
                    <a:lnTo>
                      <a:pt x="1494" y="804"/>
                    </a:lnTo>
                    <a:lnTo>
                      <a:pt x="1494" y="804"/>
                    </a:lnTo>
                    <a:lnTo>
                      <a:pt x="1542" y="792"/>
                    </a:lnTo>
                    <a:lnTo>
                      <a:pt x="1584" y="774"/>
                    </a:lnTo>
                    <a:lnTo>
                      <a:pt x="1626" y="750"/>
                    </a:lnTo>
                    <a:lnTo>
                      <a:pt x="1662" y="720"/>
                    </a:lnTo>
                    <a:lnTo>
                      <a:pt x="1686" y="690"/>
                    </a:lnTo>
                    <a:lnTo>
                      <a:pt x="1710" y="648"/>
                    </a:lnTo>
                    <a:lnTo>
                      <a:pt x="1722" y="606"/>
                    </a:lnTo>
                    <a:lnTo>
                      <a:pt x="1728" y="564"/>
                    </a:lnTo>
                    <a:lnTo>
                      <a:pt x="1722" y="522"/>
                    </a:lnTo>
                    <a:lnTo>
                      <a:pt x="1716" y="480"/>
                    </a:lnTo>
                    <a:lnTo>
                      <a:pt x="1698" y="444"/>
                    </a:lnTo>
                    <a:lnTo>
                      <a:pt x="1674" y="408"/>
                    </a:lnTo>
                    <a:lnTo>
                      <a:pt x="1674" y="408"/>
                    </a:lnTo>
                    <a:lnTo>
                      <a:pt x="1680" y="372"/>
                    </a:lnTo>
                    <a:lnTo>
                      <a:pt x="1686" y="336"/>
                    </a:lnTo>
                    <a:lnTo>
                      <a:pt x="1674" y="270"/>
                    </a:lnTo>
                    <a:lnTo>
                      <a:pt x="1644" y="216"/>
                    </a:lnTo>
                    <a:lnTo>
                      <a:pt x="1596" y="174"/>
                    </a:lnTo>
                    <a:lnTo>
                      <a:pt x="1530" y="144"/>
                    </a:lnTo>
                    <a:lnTo>
                      <a:pt x="1530" y="144"/>
                    </a:lnTo>
                    <a:lnTo>
                      <a:pt x="1524" y="114"/>
                    </a:lnTo>
                    <a:lnTo>
                      <a:pt x="1506" y="84"/>
                    </a:lnTo>
                    <a:lnTo>
                      <a:pt x="1464" y="42"/>
                    </a:lnTo>
                    <a:lnTo>
                      <a:pt x="1410" y="12"/>
                    </a:lnTo>
                    <a:lnTo>
                      <a:pt x="1338" y="0"/>
                    </a:lnTo>
                    <a:lnTo>
                      <a:pt x="1296" y="6"/>
                    </a:lnTo>
                    <a:lnTo>
                      <a:pt x="1260" y="18"/>
                    </a:lnTo>
                    <a:lnTo>
                      <a:pt x="1224" y="36"/>
                    </a:lnTo>
                    <a:lnTo>
                      <a:pt x="1194" y="60"/>
                    </a:lnTo>
                    <a:lnTo>
                      <a:pt x="1194" y="60"/>
                    </a:lnTo>
                    <a:lnTo>
                      <a:pt x="1164" y="36"/>
                    </a:lnTo>
                    <a:lnTo>
                      <a:pt x="1134" y="18"/>
                    </a:lnTo>
                    <a:lnTo>
                      <a:pt x="1098" y="6"/>
                    </a:lnTo>
                    <a:lnTo>
                      <a:pt x="1056" y="0"/>
                    </a:lnTo>
                    <a:lnTo>
                      <a:pt x="1008" y="6"/>
                    </a:lnTo>
                    <a:lnTo>
                      <a:pt x="966" y="24"/>
                    </a:lnTo>
                    <a:lnTo>
                      <a:pt x="930" y="54"/>
                    </a:lnTo>
                    <a:lnTo>
                      <a:pt x="900" y="90"/>
                    </a:lnTo>
                    <a:lnTo>
                      <a:pt x="900" y="90"/>
                    </a:lnTo>
                    <a:lnTo>
                      <a:pt x="864" y="66"/>
                    </a:lnTo>
                    <a:lnTo>
                      <a:pt x="828" y="48"/>
                    </a:lnTo>
                    <a:lnTo>
                      <a:pt x="792" y="42"/>
                    </a:lnTo>
                    <a:lnTo>
                      <a:pt x="750" y="36"/>
                    </a:lnTo>
                    <a:lnTo>
                      <a:pt x="696" y="42"/>
                    </a:lnTo>
                    <a:lnTo>
                      <a:pt x="642" y="60"/>
                    </a:lnTo>
                    <a:lnTo>
                      <a:pt x="594" y="96"/>
                    </a:lnTo>
                    <a:lnTo>
                      <a:pt x="558" y="138"/>
                    </a:lnTo>
                    <a:lnTo>
                      <a:pt x="558" y="138"/>
                    </a:lnTo>
                    <a:lnTo>
                      <a:pt x="492" y="114"/>
                    </a:lnTo>
                    <a:lnTo>
                      <a:pt x="426" y="108"/>
                    </a:lnTo>
                    <a:lnTo>
                      <a:pt x="372" y="114"/>
                    </a:lnTo>
                    <a:lnTo>
                      <a:pt x="318" y="126"/>
                    </a:lnTo>
                    <a:lnTo>
                      <a:pt x="270" y="150"/>
                    </a:lnTo>
                    <a:lnTo>
                      <a:pt x="234" y="180"/>
                    </a:lnTo>
                    <a:lnTo>
                      <a:pt x="198" y="216"/>
                    </a:lnTo>
                    <a:lnTo>
                      <a:pt x="174" y="258"/>
                    </a:lnTo>
                    <a:lnTo>
                      <a:pt x="156" y="306"/>
                    </a:lnTo>
                    <a:lnTo>
                      <a:pt x="150" y="354"/>
                    </a:lnTo>
                    <a:lnTo>
                      <a:pt x="156" y="372"/>
                    </a:lnTo>
                    <a:lnTo>
                      <a:pt x="156" y="384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2464" name="Freeform 16"/>
              <p:cNvSpPr>
                <a:spLocks/>
              </p:cNvSpPr>
              <p:nvPr/>
            </p:nvSpPr>
            <p:spPr bwMode="auto">
              <a:xfrm>
                <a:off x="318" y="2324"/>
                <a:ext cx="102" cy="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18"/>
                  </a:cxn>
                  <a:cxn ang="0">
                    <a:pos x="90" y="24"/>
                  </a:cxn>
                  <a:cxn ang="0">
                    <a:pos x="96" y="24"/>
                  </a:cxn>
                  <a:cxn ang="0">
                    <a:pos x="102" y="24"/>
                  </a:cxn>
                </a:cxnLst>
                <a:rect l="0" t="0" r="r" b="b"/>
                <a:pathLst>
                  <a:path w="102" h="24">
                    <a:moveTo>
                      <a:pt x="0" y="0"/>
                    </a:moveTo>
                    <a:lnTo>
                      <a:pt x="48" y="18"/>
                    </a:lnTo>
                    <a:lnTo>
                      <a:pt x="90" y="24"/>
                    </a:lnTo>
                    <a:lnTo>
                      <a:pt x="96" y="24"/>
                    </a:lnTo>
                    <a:lnTo>
                      <a:pt x="102" y="2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2465" name="Freeform 17"/>
              <p:cNvSpPr>
                <a:spLocks/>
              </p:cNvSpPr>
              <p:nvPr/>
            </p:nvSpPr>
            <p:spPr bwMode="auto">
              <a:xfrm>
                <a:off x="468" y="2582"/>
                <a:ext cx="42" cy="12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24" y="6"/>
                  </a:cxn>
                  <a:cxn ang="0">
                    <a:pos x="42" y="0"/>
                  </a:cxn>
                </a:cxnLst>
                <a:rect l="0" t="0" r="r" b="b"/>
                <a:pathLst>
                  <a:path w="42" h="12">
                    <a:moveTo>
                      <a:pt x="0" y="12"/>
                    </a:moveTo>
                    <a:lnTo>
                      <a:pt x="24" y="6"/>
                    </a:lnTo>
                    <a:lnTo>
                      <a:pt x="4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2466" name="Freeform 18"/>
              <p:cNvSpPr>
                <a:spLocks/>
              </p:cNvSpPr>
              <p:nvPr/>
            </p:nvSpPr>
            <p:spPr bwMode="auto">
              <a:xfrm>
                <a:off x="864" y="2648"/>
                <a:ext cx="30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" y="24"/>
                  </a:cxn>
                  <a:cxn ang="0">
                    <a:pos x="30" y="48"/>
                  </a:cxn>
                </a:cxnLst>
                <a:rect l="0" t="0" r="r" b="b"/>
                <a:pathLst>
                  <a:path w="30" h="48">
                    <a:moveTo>
                      <a:pt x="0" y="0"/>
                    </a:moveTo>
                    <a:lnTo>
                      <a:pt x="12" y="24"/>
                    </a:lnTo>
                    <a:lnTo>
                      <a:pt x="30" y="48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2467" name="Freeform 19"/>
              <p:cNvSpPr>
                <a:spLocks/>
              </p:cNvSpPr>
              <p:nvPr/>
            </p:nvSpPr>
            <p:spPr bwMode="auto">
              <a:xfrm>
                <a:off x="1374" y="2576"/>
                <a:ext cx="12" cy="54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6" y="3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0" y="54"/>
                    </a:moveTo>
                    <a:lnTo>
                      <a:pt x="6" y="30"/>
                    </a:lnTo>
                    <a:lnTo>
                      <a:pt x="1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2468" name="Freeform 20"/>
              <p:cNvSpPr>
                <a:spLocks/>
              </p:cNvSpPr>
              <p:nvPr/>
            </p:nvSpPr>
            <p:spPr bwMode="auto">
              <a:xfrm>
                <a:off x="1602" y="2264"/>
                <a:ext cx="126" cy="186"/>
              </a:xfrm>
              <a:custGeom>
                <a:avLst/>
                <a:gdLst/>
                <a:ahLst/>
                <a:cxnLst>
                  <a:cxn ang="0">
                    <a:pos x="126" y="186"/>
                  </a:cxn>
                  <a:cxn ang="0">
                    <a:pos x="126" y="186"/>
                  </a:cxn>
                  <a:cxn ang="0">
                    <a:pos x="120" y="126"/>
                  </a:cxn>
                  <a:cxn ang="0">
                    <a:pos x="90" y="78"/>
                  </a:cxn>
                  <a:cxn ang="0">
                    <a:pos x="54" y="30"/>
                  </a:cxn>
                  <a:cxn ang="0">
                    <a:pos x="0" y="0"/>
                  </a:cxn>
                </a:cxnLst>
                <a:rect l="0" t="0" r="r" b="b"/>
                <a:pathLst>
                  <a:path w="126" h="186">
                    <a:moveTo>
                      <a:pt x="126" y="186"/>
                    </a:moveTo>
                    <a:lnTo>
                      <a:pt x="126" y="186"/>
                    </a:lnTo>
                    <a:lnTo>
                      <a:pt x="120" y="126"/>
                    </a:lnTo>
                    <a:lnTo>
                      <a:pt x="90" y="78"/>
                    </a:lnTo>
                    <a:lnTo>
                      <a:pt x="54" y="3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2469" name="Freeform 21"/>
              <p:cNvSpPr>
                <a:spLocks/>
              </p:cNvSpPr>
              <p:nvPr/>
            </p:nvSpPr>
            <p:spPr bwMode="auto">
              <a:xfrm>
                <a:off x="1848" y="2054"/>
                <a:ext cx="60" cy="72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30" y="42"/>
                  </a:cxn>
                  <a:cxn ang="0">
                    <a:pos x="60" y="0"/>
                  </a:cxn>
                </a:cxnLst>
                <a:rect l="0" t="0" r="r" b="b"/>
                <a:pathLst>
                  <a:path w="60" h="72">
                    <a:moveTo>
                      <a:pt x="0" y="72"/>
                    </a:moveTo>
                    <a:lnTo>
                      <a:pt x="30" y="42"/>
                    </a:lnTo>
                    <a:lnTo>
                      <a:pt x="6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2470" name="Freeform 22"/>
              <p:cNvSpPr>
                <a:spLocks/>
              </p:cNvSpPr>
              <p:nvPr/>
            </p:nvSpPr>
            <p:spPr bwMode="auto">
              <a:xfrm>
                <a:off x="1764" y="1790"/>
                <a:ext cx="6" cy="36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6" y="36"/>
                  </a:cxn>
                  <a:cxn ang="0">
                    <a:pos x="6" y="30"/>
                  </a:cxn>
                  <a:cxn ang="0">
                    <a:pos x="6" y="18"/>
                  </a:cxn>
                  <a:cxn ang="0">
                    <a:pos x="0" y="0"/>
                  </a:cxn>
                </a:cxnLst>
                <a:rect l="0" t="0" r="r" b="b"/>
                <a:pathLst>
                  <a:path w="6" h="36">
                    <a:moveTo>
                      <a:pt x="6" y="36"/>
                    </a:moveTo>
                    <a:lnTo>
                      <a:pt x="6" y="36"/>
                    </a:lnTo>
                    <a:lnTo>
                      <a:pt x="6" y="30"/>
                    </a:lnTo>
                    <a:lnTo>
                      <a:pt x="6" y="1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2471" name="Freeform 23"/>
              <p:cNvSpPr>
                <a:spLocks/>
              </p:cNvSpPr>
              <p:nvPr/>
            </p:nvSpPr>
            <p:spPr bwMode="auto">
              <a:xfrm>
                <a:off x="1398" y="1706"/>
                <a:ext cx="30" cy="48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12" y="24"/>
                  </a:cxn>
                  <a:cxn ang="0">
                    <a:pos x="0" y="48"/>
                  </a:cxn>
                </a:cxnLst>
                <a:rect l="0" t="0" r="r" b="b"/>
                <a:pathLst>
                  <a:path w="30" h="48">
                    <a:moveTo>
                      <a:pt x="30" y="0"/>
                    </a:moveTo>
                    <a:lnTo>
                      <a:pt x="12" y="24"/>
                    </a:lnTo>
                    <a:lnTo>
                      <a:pt x="0" y="48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2472" name="Line 24"/>
              <p:cNvSpPr>
                <a:spLocks noChangeShapeType="1"/>
              </p:cNvSpPr>
              <p:nvPr/>
            </p:nvSpPr>
            <p:spPr bwMode="auto">
              <a:xfrm flipH="1">
                <a:off x="1116" y="1736"/>
                <a:ext cx="18" cy="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2473" name="Line 25"/>
              <p:cNvSpPr>
                <a:spLocks noChangeShapeType="1"/>
              </p:cNvSpPr>
              <p:nvPr/>
            </p:nvSpPr>
            <p:spPr bwMode="auto">
              <a:xfrm flipH="1" flipV="1">
                <a:off x="792" y="1784"/>
                <a:ext cx="54" cy="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2474" name="Freeform 26"/>
              <p:cNvSpPr>
                <a:spLocks/>
              </p:cNvSpPr>
              <p:nvPr/>
            </p:nvSpPr>
            <p:spPr bwMode="auto">
              <a:xfrm>
                <a:off x="390" y="2030"/>
                <a:ext cx="6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18"/>
                  </a:cxn>
                  <a:cxn ang="0">
                    <a:pos x="6" y="42"/>
                  </a:cxn>
                </a:cxnLst>
                <a:rect l="0" t="0" r="r" b="b"/>
                <a:pathLst>
                  <a:path w="6" h="42">
                    <a:moveTo>
                      <a:pt x="0" y="0"/>
                    </a:moveTo>
                    <a:lnTo>
                      <a:pt x="6" y="18"/>
                    </a:lnTo>
                    <a:lnTo>
                      <a:pt x="6" y="4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</p:grpSp>
        <p:sp>
          <p:nvSpPr>
            <p:cNvPr id="232475" name="Line 27"/>
            <p:cNvSpPr>
              <a:spLocks noChangeShapeType="1"/>
            </p:cNvSpPr>
            <p:nvPr/>
          </p:nvSpPr>
          <p:spPr bwMode="auto">
            <a:xfrm>
              <a:off x="2608" y="2840"/>
              <a:ext cx="394" cy="392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</p:grpSp>
      <p:sp>
        <p:nvSpPr>
          <p:cNvPr id="232476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Mobilität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2BD2F40F-3ADA-41E3-B341-8993E50630B3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33474" name="Rectangle 2"/>
          <p:cNvSpPr>
            <a:spLocks noChangeArrowheads="1"/>
          </p:cNvSpPr>
          <p:nvPr/>
        </p:nvSpPr>
        <p:spPr bwMode="auto">
          <a:xfrm>
            <a:off x="684213" y="1557338"/>
            <a:ext cx="8351837" cy="4751387"/>
          </a:xfrm>
          <a:prstGeom prst="rect">
            <a:avLst/>
          </a:prstGeom>
          <a:solidFill>
            <a:srgbClr val="1B11E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233475" name="Text Box 3"/>
          <p:cNvSpPr txBox="1">
            <a:spLocks noChangeArrowheads="1"/>
          </p:cNvSpPr>
          <p:nvPr/>
        </p:nvSpPr>
        <p:spPr bwMode="auto">
          <a:xfrm>
            <a:off x="684213" y="1700213"/>
            <a:ext cx="5616575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de-DE" sz="2800" b="1">
                <a:solidFill>
                  <a:schemeClr val="bg1"/>
                </a:solidFill>
              </a:rPr>
              <a:t>Russpartikelfilter für Diesel - Kfz. sind nur eine kurzfristige / -sichtige Lösung. Russfilter filtern nur Russpartikel, keinen Feinstaub und keine NOx !!</a:t>
            </a:r>
          </a:p>
        </p:txBody>
      </p:sp>
      <p:grpSp>
        <p:nvGrpSpPr>
          <p:cNvPr id="233476" name="Group 4"/>
          <p:cNvGrpSpPr>
            <a:grpSpLocks/>
          </p:cNvGrpSpPr>
          <p:nvPr/>
        </p:nvGrpSpPr>
        <p:grpSpPr bwMode="auto">
          <a:xfrm>
            <a:off x="6986588" y="1844675"/>
            <a:ext cx="2049462" cy="1479550"/>
            <a:chOff x="4401" y="1467"/>
            <a:chExt cx="1359" cy="932"/>
          </a:xfrm>
        </p:grpSpPr>
        <p:sp>
          <p:nvSpPr>
            <p:cNvPr id="233477" name="AutoShape 5"/>
            <p:cNvSpPr>
              <a:spLocks noChangeArrowheads="1"/>
            </p:cNvSpPr>
            <p:nvPr/>
          </p:nvSpPr>
          <p:spPr bwMode="auto">
            <a:xfrm>
              <a:off x="4401" y="1786"/>
              <a:ext cx="986" cy="613"/>
            </a:xfrm>
            <a:prstGeom prst="roundRect">
              <a:avLst>
                <a:gd name="adj" fmla="val 12046"/>
              </a:avLst>
            </a:prstGeom>
            <a:solidFill>
              <a:srgbClr val="0000FF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r>
                <a:rPr lang="de-DE" sz="2400" b="1">
                  <a:solidFill>
                    <a:srgbClr val="FFFFFF"/>
                  </a:solidFill>
                  <a:cs typeface="Times New Roman" charset="0"/>
                </a:rPr>
                <a:t>Zentrum</a:t>
              </a:r>
            </a:p>
          </p:txBody>
        </p:sp>
        <p:sp>
          <p:nvSpPr>
            <p:cNvPr id="233478" name="Line 6"/>
            <p:cNvSpPr>
              <a:spLocks noChangeShapeType="1"/>
            </p:cNvSpPr>
            <p:nvPr/>
          </p:nvSpPr>
          <p:spPr bwMode="auto">
            <a:xfrm>
              <a:off x="4498" y="2203"/>
              <a:ext cx="771" cy="0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233479" name="Line 7"/>
            <p:cNvSpPr>
              <a:spLocks noChangeShapeType="1"/>
            </p:cNvSpPr>
            <p:nvPr/>
          </p:nvSpPr>
          <p:spPr bwMode="auto">
            <a:xfrm>
              <a:off x="4888" y="1467"/>
              <a:ext cx="0" cy="330"/>
            </a:xfrm>
            <a:prstGeom prst="line">
              <a:avLst/>
            </a:prstGeom>
            <a:noFill/>
            <a:ln w="1016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233480" name="Line 8"/>
            <p:cNvSpPr>
              <a:spLocks noChangeShapeType="1"/>
            </p:cNvSpPr>
            <p:nvPr/>
          </p:nvSpPr>
          <p:spPr bwMode="auto">
            <a:xfrm>
              <a:off x="4864" y="1492"/>
              <a:ext cx="896" cy="0"/>
            </a:xfrm>
            <a:prstGeom prst="line">
              <a:avLst/>
            </a:prstGeom>
            <a:noFill/>
            <a:ln w="1016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</p:grpSp>
      <p:grpSp>
        <p:nvGrpSpPr>
          <p:cNvPr id="233481" name="Group 9"/>
          <p:cNvGrpSpPr>
            <a:grpSpLocks/>
          </p:cNvGrpSpPr>
          <p:nvPr/>
        </p:nvGrpSpPr>
        <p:grpSpPr bwMode="auto">
          <a:xfrm>
            <a:off x="4273550" y="4087813"/>
            <a:ext cx="874713" cy="2220912"/>
            <a:chOff x="2535" y="2750"/>
            <a:chExt cx="551" cy="1399"/>
          </a:xfrm>
        </p:grpSpPr>
        <p:sp>
          <p:nvSpPr>
            <p:cNvPr id="233482" name="Rectangle 10"/>
            <p:cNvSpPr>
              <a:spLocks noChangeArrowheads="1"/>
            </p:cNvSpPr>
            <p:nvPr/>
          </p:nvSpPr>
          <p:spPr bwMode="auto">
            <a:xfrm>
              <a:off x="2779" y="3249"/>
              <a:ext cx="74" cy="900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233483" name="Oval 11"/>
            <p:cNvSpPr>
              <a:spLocks noChangeArrowheads="1"/>
            </p:cNvSpPr>
            <p:nvPr/>
          </p:nvSpPr>
          <p:spPr bwMode="auto">
            <a:xfrm>
              <a:off x="2535" y="2750"/>
              <a:ext cx="551" cy="589"/>
            </a:xfrm>
            <a:prstGeom prst="ellipse">
              <a:avLst/>
            </a:prstGeom>
            <a:solidFill>
              <a:srgbClr val="FFFFFF"/>
            </a:solidFill>
            <a:ln w="635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grpSp>
          <p:nvGrpSpPr>
            <p:cNvPr id="233484" name="Group 12"/>
            <p:cNvGrpSpPr>
              <a:grpSpLocks/>
            </p:cNvGrpSpPr>
            <p:nvPr/>
          </p:nvGrpSpPr>
          <p:grpSpPr bwMode="auto">
            <a:xfrm>
              <a:off x="2593" y="2902"/>
              <a:ext cx="426" cy="295"/>
              <a:chOff x="204" y="1616"/>
              <a:chExt cx="1848" cy="1278"/>
            </a:xfrm>
          </p:grpSpPr>
          <p:sp>
            <p:nvSpPr>
              <p:cNvPr id="233485" name="AutoShape 13"/>
              <p:cNvSpPr>
                <a:spLocks noChangeAspect="1" noChangeArrowheads="1" noTextEdit="1"/>
              </p:cNvSpPr>
              <p:nvPr/>
            </p:nvSpPr>
            <p:spPr bwMode="auto">
              <a:xfrm>
                <a:off x="204" y="1616"/>
                <a:ext cx="1848" cy="12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3486" name="Freeform 14"/>
              <p:cNvSpPr>
                <a:spLocks/>
              </p:cNvSpPr>
              <p:nvPr/>
            </p:nvSpPr>
            <p:spPr bwMode="auto">
              <a:xfrm>
                <a:off x="234" y="1646"/>
                <a:ext cx="1728" cy="1158"/>
              </a:xfrm>
              <a:custGeom>
                <a:avLst/>
                <a:gdLst/>
                <a:ahLst/>
                <a:cxnLst>
                  <a:cxn ang="0">
                    <a:pos x="96" y="402"/>
                  </a:cxn>
                  <a:cxn ang="0">
                    <a:pos x="12" y="486"/>
                  </a:cxn>
                  <a:cxn ang="0">
                    <a:pos x="0" y="546"/>
                  </a:cxn>
                  <a:cxn ang="0">
                    <a:pos x="24" y="624"/>
                  </a:cxn>
                  <a:cxn ang="0">
                    <a:pos x="84" y="678"/>
                  </a:cxn>
                  <a:cxn ang="0">
                    <a:pos x="48" y="732"/>
                  </a:cxn>
                  <a:cxn ang="0">
                    <a:pos x="36" y="786"/>
                  </a:cxn>
                  <a:cxn ang="0">
                    <a:pos x="48" y="852"/>
                  </a:cxn>
                  <a:cxn ang="0">
                    <a:pos x="144" y="936"/>
                  </a:cxn>
                  <a:cxn ang="0">
                    <a:pos x="210" y="948"/>
                  </a:cxn>
                  <a:cxn ang="0">
                    <a:pos x="234" y="948"/>
                  </a:cxn>
                  <a:cxn ang="0">
                    <a:pos x="282" y="1008"/>
                  </a:cxn>
                  <a:cxn ang="0">
                    <a:pos x="420" y="1074"/>
                  </a:cxn>
                  <a:cxn ang="0">
                    <a:pos x="582" y="1080"/>
                  </a:cxn>
                  <a:cxn ang="0">
                    <a:pos x="660" y="1050"/>
                  </a:cxn>
                  <a:cxn ang="0">
                    <a:pos x="756" y="1128"/>
                  </a:cxn>
                  <a:cxn ang="0">
                    <a:pos x="882" y="1158"/>
                  </a:cxn>
                  <a:cxn ang="0">
                    <a:pos x="966" y="1146"/>
                  </a:cxn>
                  <a:cxn ang="0">
                    <a:pos x="1104" y="1056"/>
                  </a:cxn>
                  <a:cxn ang="0">
                    <a:pos x="1140" y="984"/>
                  </a:cxn>
                  <a:cxn ang="0">
                    <a:pos x="1200" y="1008"/>
                  </a:cxn>
                  <a:cxn ang="0">
                    <a:pos x="1314" y="1008"/>
                  </a:cxn>
                  <a:cxn ang="0">
                    <a:pos x="1392" y="978"/>
                  </a:cxn>
                  <a:cxn ang="0">
                    <a:pos x="1458" y="924"/>
                  </a:cxn>
                  <a:cxn ang="0">
                    <a:pos x="1488" y="846"/>
                  </a:cxn>
                  <a:cxn ang="0">
                    <a:pos x="1494" y="804"/>
                  </a:cxn>
                  <a:cxn ang="0">
                    <a:pos x="1584" y="774"/>
                  </a:cxn>
                  <a:cxn ang="0">
                    <a:pos x="1662" y="720"/>
                  </a:cxn>
                  <a:cxn ang="0">
                    <a:pos x="1710" y="648"/>
                  </a:cxn>
                  <a:cxn ang="0">
                    <a:pos x="1728" y="564"/>
                  </a:cxn>
                  <a:cxn ang="0">
                    <a:pos x="1716" y="480"/>
                  </a:cxn>
                  <a:cxn ang="0">
                    <a:pos x="1674" y="408"/>
                  </a:cxn>
                  <a:cxn ang="0">
                    <a:pos x="1680" y="372"/>
                  </a:cxn>
                  <a:cxn ang="0">
                    <a:pos x="1674" y="270"/>
                  </a:cxn>
                  <a:cxn ang="0">
                    <a:pos x="1596" y="174"/>
                  </a:cxn>
                  <a:cxn ang="0">
                    <a:pos x="1530" y="144"/>
                  </a:cxn>
                  <a:cxn ang="0">
                    <a:pos x="1506" y="84"/>
                  </a:cxn>
                  <a:cxn ang="0">
                    <a:pos x="1410" y="12"/>
                  </a:cxn>
                  <a:cxn ang="0">
                    <a:pos x="1296" y="6"/>
                  </a:cxn>
                  <a:cxn ang="0">
                    <a:pos x="1224" y="36"/>
                  </a:cxn>
                  <a:cxn ang="0">
                    <a:pos x="1194" y="60"/>
                  </a:cxn>
                  <a:cxn ang="0">
                    <a:pos x="1134" y="18"/>
                  </a:cxn>
                  <a:cxn ang="0">
                    <a:pos x="1056" y="0"/>
                  </a:cxn>
                  <a:cxn ang="0">
                    <a:pos x="966" y="24"/>
                  </a:cxn>
                  <a:cxn ang="0">
                    <a:pos x="900" y="90"/>
                  </a:cxn>
                  <a:cxn ang="0">
                    <a:pos x="864" y="66"/>
                  </a:cxn>
                  <a:cxn ang="0">
                    <a:pos x="792" y="42"/>
                  </a:cxn>
                  <a:cxn ang="0">
                    <a:pos x="696" y="42"/>
                  </a:cxn>
                  <a:cxn ang="0">
                    <a:pos x="594" y="96"/>
                  </a:cxn>
                  <a:cxn ang="0">
                    <a:pos x="558" y="138"/>
                  </a:cxn>
                  <a:cxn ang="0">
                    <a:pos x="426" y="108"/>
                  </a:cxn>
                  <a:cxn ang="0">
                    <a:pos x="318" y="126"/>
                  </a:cxn>
                  <a:cxn ang="0">
                    <a:pos x="234" y="180"/>
                  </a:cxn>
                  <a:cxn ang="0">
                    <a:pos x="174" y="258"/>
                  </a:cxn>
                  <a:cxn ang="0">
                    <a:pos x="150" y="354"/>
                  </a:cxn>
                  <a:cxn ang="0">
                    <a:pos x="156" y="384"/>
                  </a:cxn>
                </a:cxnLst>
                <a:rect l="0" t="0" r="r" b="b"/>
                <a:pathLst>
                  <a:path w="1728" h="1158">
                    <a:moveTo>
                      <a:pt x="156" y="384"/>
                    </a:moveTo>
                    <a:lnTo>
                      <a:pt x="96" y="402"/>
                    </a:lnTo>
                    <a:lnTo>
                      <a:pt x="42" y="438"/>
                    </a:lnTo>
                    <a:lnTo>
                      <a:pt x="12" y="486"/>
                    </a:lnTo>
                    <a:lnTo>
                      <a:pt x="6" y="516"/>
                    </a:lnTo>
                    <a:lnTo>
                      <a:pt x="0" y="546"/>
                    </a:lnTo>
                    <a:lnTo>
                      <a:pt x="6" y="588"/>
                    </a:lnTo>
                    <a:lnTo>
                      <a:pt x="24" y="624"/>
                    </a:lnTo>
                    <a:lnTo>
                      <a:pt x="48" y="654"/>
                    </a:lnTo>
                    <a:lnTo>
                      <a:pt x="84" y="678"/>
                    </a:lnTo>
                    <a:lnTo>
                      <a:pt x="84" y="678"/>
                    </a:lnTo>
                    <a:lnTo>
                      <a:pt x="48" y="732"/>
                    </a:lnTo>
                    <a:lnTo>
                      <a:pt x="42" y="756"/>
                    </a:lnTo>
                    <a:lnTo>
                      <a:pt x="36" y="786"/>
                    </a:lnTo>
                    <a:lnTo>
                      <a:pt x="42" y="816"/>
                    </a:lnTo>
                    <a:lnTo>
                      <a:pt x="48" y="852"/>
                    </a:lnTo>
                    <a:lnTo>
                      <a:pt x="90" y="900"/>
                    </a:lnTo>
                    <a:lnTo>
                      <a:pt x="144" y="936"/>
                    </a:lnTo>
                    <a:lnTo>
                      <a:pt x="174" y="942"/>
                    </a:lnTo>
                    <a:lnTo>
                      <a:pt x="210" y="948"/>
                    </a:lnTo>
                    <a:lnTo>
                      <a:pt x="222" y="948"/>
                    </a:lnTo>
                    <a:lnTo>
                      <a:pt x="234" y="948"/>
                    </a:lnTo>
                    <a:lnTo>
                      <a:pt x="234" y="948"/>
                    </a:lnTo>
                    <a:lnTo>
                      <a:pt x="282" y="1008"/>
                    </a:lnTo>
                    <a:lnTo>
                      <a:pt x="348" y="1050"/>
                    </a:lnTo>
                    <a:lnTo>
                      <a:pt x="420" y="1074"/>
                    </a:lnTo>
                    <a:lnTo>
                      <a:pt x="498" y="1086"/>
                    </a:lnTo>
                    <a:lnTo>
                      <a:pt x="582" y="1080"/>
                    </a:lnTo>
                    <a:lnTo>
                      <a:pt x="660" y="1050"/>
                    </a:lnTo>
                    <a:lnTo>
                      <a:pt x="660" y="1050"/>
                    </a:lnTo>
                    <a:lnTo>
                      <a:pt x="702" y="1092"/>
                    </a:lnTo>
                    <a:lnTo>
                      <a:pt x="756" y="1128"/>
                    </a:lnTo>
                    <a:lnTo>
                      <a:pt x="816" y="1152"/>
                    </a:lnTo>
                    <a:lnTo>
                      <a:pt x="882" y="1158"/>
                    </a:lnTo>
                    <a:lnTo>
                      <a:pt x="924" y="1152"/>
                    </a:lnTo>
                    <a:lnTo>
                      <a:pt x="966" y="1146"/>
                    </a:lnTo>
                    <a:lnTo>
                      <a:pt x="1044" y="1110"/>
                    </a:lnTo>
                    <a:lnTo>
                      <a:pt x="1104" y="1056"/>
                    </a:lnTo>
                    <a:lnTo>
                      <a:pt x="1122" y="1020"/>
                    </a:lnTo>
                    <a:lnTo>
                      <a:pt x="1140" y="984"/>
                    </a:lnTo>
                    <a:lnTo>
                      <a:pt x="1140" y="984"/>
                    </a:lnTo>
                    <a:lnTo>
                      <a:pt x="1200" y="1008"/>
                    </a:lnTo>
                    <a:lnTo>
                      <a:pt x="1266" y="1014"/>
                    </a:lnTo>
                    <a:lnTo>
                      <a:pt x="1314" y="1008"/>
                    </a:lnTo>
                    <a:lnTo>
                      <a:pt x="1356" y="996"/>
                    </a:lnTo>
                    <a:lnTo>
                      <a:pt x="1392" y="978"/>
                    </a:lnTo>
                    <a:lnTo>
                      <a:pt x="1428" y="954"/>
                    </a:lnTo>
                    <a:lnTo>
                      <a:pt x="1458" y="924"/>
                    </a:lnTo>
                    <a:lnTo>
                      <a:pt x="1476" y="888"/>
                    </a:lnTo>
                    <a:lnTo>
                      <a:pt x="1488" y="846"/>
                    </a:lnTo>
                    <a:lnTo>
                      <a:pt x="1494" y="804"/>
                    </a:lnTo>
                    <a:lnTo>
                      <a:pt x="1494" y="804"/>
                    </a:lnTo>
                    <a:lnTo>
                      <a:pt x="1542" y="792"/>
                    </a:lnTo>
                    <a:lnTo>
                      <a:pt x="1584" y="774"/>
                    </a:lnTo>
                    <a:lnTo>
                      <a:pt x="1626" y="750"/>
                    </a:lnTo>
                    <a:lnTo>
                      <a:pt x="1662" y="720"/>
                    </a:lnTo>
                    <a:lnTo>
                      <a:pt x="1686" y="690"/>
                    </a:lnTo>
                    <a:lnTo>
                      <a:pt x="1710" y="648"/>
                    </a:lnTo>
                    <a:lnTo>
                      <a:pt x="1722" y="606"/>
                    </a:lnTo>
                    <a:lnTo>
                      <a:pt x="1728" y="564"/>
                    </a:lnTo>
                    <a:lnTo>
                      <a:pt x="1722" y="522"/>
                    </a:lnTo>
                    <a:lnTo>
                      <a:pt x="1716" y="480"/>
                    </a:lnTo>
                    <a:lnTo>
                      <a:pt x="1698" y="444"/>
                    </a:lnTo>
                    <a:lnTo>
                      <a:pt x="1674" y="408"/>
                    </a:lnTo>
                    <a:lnTo>
                      <a:pt x="1674" y="408"/>
                    </a:lnTo>
                    <a:lnTo>
                      <a:pt x="1680" y="372"/>
                    </a:lnTo>
                    <a:lnTo>
                      <a:pt x="1686" y="336"/>
                    </a:lnTo>
                    <a:lnTo>
                      <a:pt x="1674" y="270"/>
                    </a:lnTo>
                    <a:lnTo>
                      <a:pt x="1644" y="216"/>
                    </a:lnTo>
                    <a:lnTo>
                      <a:pt x="1596" y="174"/>
                    </a:lnTo>
                    <a:lnTo>
                      <a:pt x="1530" y="144"/>
                    </a:lnTo>
                    <a:lnTo>
                      <a:pt x="1530" y="144"/>
                    </a:lnTo>
                    <a:lnTo>
                      <a:pt x="1524" y="114"/>
                    </a:lnTo>
                    <a:lnTo>
                      <a:pt x="1506" y="84"/>
                    </a:lnTo>
                    <a:lnTo>
                      <a:pt x="1464" y="42"/>
                    </a:lnTo>
                    <a:lnTo>
                      <a:pt x="1410" y="12"/>
                    </a:lnTo>
                    <a:lnTo>
                      <a:pt x="1338" y="0"/>
                    </a:lnTo>
                    <a:lnTo>
                      <a:pt x="1296" y="6"/>
                    </a:lnTo>
                    <a:lnTo>
                      <a:pt x="1260" y="18"/>
                    </a:lnTo>
                    <a:lnTo>
                      <a:pt x="1224" y="36"/>
                    </a:lnTo>
                    <a:lnTo>
                      <a:pt x="1194" y="60"/>
                    </a:lnTo>
                    <a:lnTo>
                      <a:pt x="1194" y="60"/>
                    </a:lnTo>
                    <a:lnTo>
                      <a:pt x="1164" y="36"/>
                    </a:lnTo>
                    <a:lnTo>
                      <a:pt x="1134" y="18"/>
                    </a:lnTo>
                    <a:lnTo>
                      <a:pt x="1098" y="6"/>
                    </a:lnTo>
                    <a:lnTo>
                      <a:pt x="1056" y="0"/>
                    </a:lnTo>
                    <a:lnTo>
                      <a:pt x="1008" y="6"/>
                    </a:lnTo>
                    <a:lnTo>
                      <a:pt x="966" y="24"/>
                    </a:lnTo>
                    <a:lnTo>
                      <a:pt x="930" y="54"/>
                    </a:lnTo>
                    <a:lnTo>
                      <a:pt x="900" y="90"/>
                    </a:lnTo>
                    <a:lnTo>
                      <a:pt x="900" y="90"/>
                    </a:lnTo>
                    <a:lnTo>
                      <a:pt x="864" y="66"/>
                    </a:lnTo>
                    <a:lnTo>
                      <a:pt x="828" y="48"/>
                    </a:lnTo>
                    <a:lnTo>
                      <a:pt x="792" y="42"/>
                    </a:lnTo>
                    <a:lnTo>
                      <a:pt x="750" y="36"/>
                    </a:lnTo>
                    <a:lnTo>
                      <a:pt x="696" y="42"/>
                    </a:lnTo>
                    <a:lnTo>
                      <a:pt x="642" y="60"/>
                    </a:lnTo>
                    <a:lnTo>
                      <a:pt x="594" y="96"/>
                    </a:lnTo>
                    <a:lnTo>
                      <a:pt x="558" y="138"/>
                    </a:lnTo>
                    <a:lnTo>
                      <a:pt x="558" y="138"/>
                    </a:lnTo>
                    <a:lnTo>
                      <a:pt x="492" y="114"/>
                    </a:lnTo>
                    <a:lnTo>
                      <a:pt x="426" y="108"/>
                    </a:lnTo>
                    <a:lnTo>
                      <a:pt x="372" y="114"/>
                    </a:lnTo>
                    <a:lnTo>
                      <a:pt x="318" y="126"/>
                    </a:lnTo>
                    <a:lnTo>
                      <a:pt x="270" y="150"/>
                    </a:lnTo>
                    <a:lnTo>
                      <a:pt x="234" y="180"/>
                    </a:lnTo>
                    <a:lnTo>
                      <a:pt x="198" y="216"/>
                    </a:lnTo>
                    <a:lnTo>
                      <a:pt x="174" y="258"/>
                    </a:lnTo>
                    <a:lnTo>
                      <a:pt x="156" y="306"/>
                    </a:lnTo>
                    <a:lnTo>
                      <a:pt x="150" y="354"/>
                    </a:lnTo>
                    <a:lnTo>
                      <a:pt x="156" y="372"/>
                    </a:lnTo>
                    <a:lnTo>
                      <a:pt x="156" y="38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3487" name="Freeform 15"/>
              <p:cNvSpPr>
                <a:spLocks/>
              </p:cNvSpPr>
              <p:nvPr/>
            </p:nvSpPr>
            <p:spPr bwMode="auto">
              <a:xfrm>
                <a:off x="234" y="1646"/>
                <a:ext cx="1728" cy="1158"/>
              </a:xfrm>
              <a:custGeom>
                <a:avLst/>
                <a:gdLst/>
                <a:ahLst/>
                <a:cxnLst>
                  <a:cxn ang="0">
                    <a:pos x="96" y="402"/>
                  </a:cxn>
                  <a:cxn ang="0">
                    <a:pos x="12" y="486"/>
                  </a:cxn>
                  <a:cxn ang="0">
                    <a:pos x="0" y="546"/>
                  </a:cxn>
                  <a:cxn ang="0">
                    <a:pos x="24" y="624"/>
                  </a:cxn>
                  <a:cxn ang="0">
                    <a:pos x="84" y="678"/>
                  </a:cxn>
                  <a:cxn ang="0">
                    <a:pos x="48" y="732"/>
                  </a:cxn>
                  <a:cxn ang="0">
                    <a:pos x="36" y="786"/>
                  </a:cxn>
                  <a:cxn ang="0">
                    <a:pos x="48" y="852"/>
                  </a:cxn>
                  <a:cxn ang="0">
                    <a:pos x="144" y="936"/>
                  </a:cxn>
                  <a:cxn ang="0">
                    <a:pos x="210" y="948"/>
                  </a:cxn>
                  <a:cxn ang="0">
                    <a:pos x="234" y="948"/>
                  </a:cxn>
                  <a:cxn ang="0">
                    <a:pos x="282" y="1008"/>
                  </a:cxn>
                  <a:cxn ang="0">
                    <a:pos x="420" y="1074"/>
                  </a:cxn>
                  <a:cxn ang="0">
                    <a:pos x="582" y="1080"/>
                  </a:cxn>
                  <a:cxn ang="0">
                    <a:pos x="660" y="1050"/>
                  </a:cxn>
                  <a:cxn ang="0">
                    <a:pos x="756" y="1128"/>
                  </a:cxn>
                  <a:cxn ang="0">
                    <a:pos x="882" y="1158"/>
                  </a:cxn>
                  <a:cxn ang="0">
                    <a:pos x="966" y="1146"/>
                  </a:cxn>
                  <a:cxn ang="0">
                    <a:pos x="1104" y="1056"/>
                  </a:cxn>
                  <a:cxn ang="0">
                    <a:pos x="1140" y="984"/>
                  </a:cxn>
                  <a:cxn ang="0">
                    <a:pos x="1200" y="1008"/>
                  </a:cxn>
                  <a:cxn ang="0">
                    <a:pos x="1314" y="1008"/>
                  </a:cxn>
                  <a:cxn ang="0">
                    <a:pos x="1392" y="978"/>
                  </a:cxn>
                  <a:cxn ang="0">
                    <a:pos x="1458" y="924"/>
                  </a:cxn>
                  <a:cxn ang="0">
                    <a:pos x="1488" y="846"/>
                  </a:cxn>
                  <a:cxn ang="0">
                    <a:pos x="1494" y="804"/>
                  </a:cxn>
                  <a:cxn ang="0">
                    <a:pos x="1584" y="774"/>
                  </a:cxn>
                  <a:cxn ang="0">
                    <a:pos x="1662" y="720"/>
                  </a:cxn>
                  <a:cxn ang="0">
                    <a:pos x="1710" y="648"/>
                  </a:cxn>
                  <a:cxn ang="0">
                    <a:pos x="1728" y="564"/>
                  </a:cxn>
                  <a:cxn ang="0">
                    <a:pos x="1716" y="480"/>
                  </a:cxn>
                  <a:cxn ang="0">
                    <a:pos x="1674" y="408"/>
                  </a:cxn>
                  <a:cxn ang="0">
                    <a:pos x="1680" y="372"/>
                  </a:cxn>
                  <a:cxn ang="0">
                    <a:pos x="1674" y="270"/>
                  </a:cxn>
                  <a:cxn ang="0">
                    <a:pos x="1596" y="174"/>
                  </a:cxn>
                  <a:cxn ang="0">
                    <a:pos x="1530" y="144"/>
                  </a:cxn>
                  <a:cxn ang="0">
                    <a:pos x="1506" y="84"/>
                  </a:cxn>
                  <a:cxn ang="0">
                    <a:pos x="1410" y="12"/>
                  </a:cxn>
                  <a:cxn ang="0">
                    <a:pos x="1296" y="6"/>
                  </a:cxn>
                  <a:cxn ang="0">
                    <a:pos x="1224" y="36"/>
                  </a:cxn>
                  <a:cxn ang="0">
                    <a:pos x="1194" y="60"/>
                  </a:cxn>
                  <a:cxn ang="0">
                    <a:pos x="1134" y="18"/>
                  </a:cxn>
                  <a:cxn ang="0">
                    <a:pos x="1056" y="0"/>
                  </a:cxn>
                  <a:cxn ang="0">
                    <a:pos x="966" y="24"/>
                  </a:cxn>
                  <a:cxn ang="0">
                    <a:pos x="900" y="90"/>
                  </a:cxn>
                  <a:cxn ang="0">
                    <a:pos x="864" y="66"/>
                  </a:cxn>
                  <a:cxn ang="0">
                    <a:pos x="792" y="42"/>
                  </a:cxn>
                  <a:cxn ang="0">
                    <a:pos x="696" y="42"/>
                  </a:cxn>
                  <a:cxn ang="0">
                    <a:pos x="594" y="96"/>
                  </a:cxn>
                  <a:cxn ang="0">
                    <a:pos x="558" y="138"/>
                  </a:cxn>
                  <a:cxn ang="0">
                    <a:pos x="426" y="108"/>
                  </a:cxn>
                  <a:cxn ang="0">
                    <a:pos x="318" y="126"/>
                  </a:cxn>
                  <a:cxn ang="0">
                    <a:pos x="234" y="180"/>
                  </a:cxn>
                  <a:cxn ang="0">
                    <a:pos x="174" y="258"/>
                  </a:cxn>
                  <a:cxn ang="0">
                    <a:pos x="150" y="354"/>
                  </a:cxn>
                  <a:cxn ang="0">
                    <a:pos x="156" y="384"/>
                  </a:cxn>
                </a:cxnLst>
                <a:rect l="0" t="0" r="r" b="b"/>
                <a:pathLst>
                  <a:path w="1728" h="1158">
                    <a:moveTo>
                      <a:pt x="156" y="384"/>
                    </a:moveTo>
                    <a:lnTo>
                      <a:pt x="96" y="402"/>
                    </a:lnTo>
                    <a:lnTo>
                      <a:pt x="42" y="438"/>
                    </a:lnTo>
                    <a:lnTo>
                      <a:pt x="12" y="486"/>
                    </a:lnTo>
                    <a:lnTo>
                      <a:pt x="6" y="516"/>
                    </a:lnTo>
                    <a:lnTo>
                      <a:pt x="0" y="546"/>
                    </a:lnTo>
                    <a:lnTo>
                      <a:pt x="6" y="588"/>
                    </a:lnTo>
                    <a:lnTo>
                      <a:pt x="24" y="624"/>
                    </a:lnTo>
                    <a:lnTo>
                      <a:pt x="48" y="654"/>
                    </a:lnTo>
                    <a:lnTo>
                      <a:pt x="84" y="678"/>
                    </a:lnTo>
                    <a:lnTo>
                      <a:pt x="84" y="678"/>
                    </a:lnTo>
                    <a:lnTo>
                      <a:pt x="48" y="732"/>
                    </a:lnTo>
                    <a:lnTo>
                      <a:pt x="42" y="756"/>
                    </a:lnTo>
                    <a:lnTo>
                      <a:pt x="36" y="786"/>
                    </a:lnTo>
                    <a:lnTo>
                      <a:pt x="42" y="816"/>
                    </a:lnTo>
                    <a:lnTo>
                      <a:pt x="48" y="852"/>
                    </a:lnTo>
                    <a:lnTo>
                      <a:pt x="90" y="900"/>
                    </a:lnTo>
                    <a:lnTo>
                      <a:pt x="144" y="936"/>
                    </a:lnTo>
                    <a:lnTo>
                      <a:pt x="174" y="942"/>
                    </a:lnTo>
                    <a:lnTo>
                      <a:pt x="210" y="948"/>
                    </a:lnTo>
                    <a:lnTo>
                      <a:pt x="222" y="948"/>
                    </a:lnTo>
                    <a:lnTo>
                      <a:pt x="234" y="948"/>
                    </a:lnTo>
                    <a:lnTo>
                      <a:pt x="234" y="948"/>
                    </a:lnTo>
                    <a:lnTo>
                      <a:pt x="282" y="1008"/>
                    </a:lnTo>
                    <a:lnTo>
                      <a:pt x="348" y="1050"/>
                    </a:lnTo>
                    <a:lnTo>
                      <a:pt x="420" y="1074"/>
                    </a:lnTo>
                    <a:lnTo>
                      <a:pt x="498" y="1086"/>
                    </a:lnTo>
                    <a:lnTo>
                      <a:pt x="582" y="1080"/>
                    </a:lnTo>
                    <a:lnTo>
                      <a:pt x="660" y="1050"/>
                    </a:lnTo>
                    <a:lnTo>
                      <a:pt x="660" y="1050"/>
                    </a:lnTo>
                    <a:lnTo>
                      <a:pt x="702" y="1092"/>
                    </a:lnTo>
                    <a:lnTo>
                      <a:pt x="756" y="1128"/>
                    </a:lnTo>
                    <a:lnTo>
                      <a:pt x="816" y="1152"/>
                    </a:lnTo>
                    <a:lnTo>
                      <a:pt x="882" y="1158"/>
                    </a:lnTo>
                    <a:lnTo>
                      <a:pt x="924" y="1152"/>
                    </a:lnTo>
                    <a:lnTo>
                      <a:pt x="966" y="1146"/>
                    </a:lnTo>
                    <a:lnTo>
                      <a:pt x="1044" y="1110"/>
                    </a:lnTo>
                    <a:lnTo>
                      <a:pt x="1104" y="1056"/>
                    </a:lnTo>
                    <a:lnTo>
                      <a:pt x="1122" y="1020"/>
                    </a:lnTo>
                    <a:lnTo>
                      <a:pt x="1140" y="984"/>
                    </a:lnTo>
                    <a:lnTo>
                      <a:pt x="1140" y="984"/>
                    </a:lnTo>
                    <a:lnTo>
                      <a:pt x="1200" y="1008"/>
                    </a:lnTo>
                    <a:lnTo>
                      <a:pt x="1266" y="1014"/>
                    </a:lnTo>
                    <a:lnTo>
                      <a:pt x="1314" y="1008"/>
                    </a:lnTo>
                    <a:lnTo>
                      <a:pt x="1356" y="996"/>
                    </a:lnTo>
                    <a:lnTo>
                      <a:pt x="1392" y="978"/>
                    </a:lnTo>
                    <a:lnTo>
                      <a:pt x="1428" y="954"/>
                    </a:lnTo>
                    <a:lnTo>
                      <a:pt x="1458" y="924"/>
                    </a:lnTo>
                    <a:lnTo>
                      <a:pt x="1476" y="888"/>
                    </a:lnTo>
                    <a:lnTo>
                      <a:pt x="1488" y="846"/>
                    </a:lnTo>
                    <a:lnTo>
                      <a:pt x="1494" y="804"/>
                    </a:lnTo>
                    <a:lnTo>
                      <a:pt x="1494" y="804"/>
                    </a:lnTo>
                    <a:lnTo>
                      <a:pt x="1542" y="792"/>
                    </a:lnTo>
                    <a:lnTo>
                      <a:pt x="1584" y="774"/>
                    </a:lnTo>
                    <a:lnTo>
                      <a:pt x="1626" y="750"/>
                    </a:lnTo>
                    <a:lnTo>
                      <a:pt x="1662" y="720"/>
                    </a:lnTo>
                    <a:lnTo>
                      <a:pt x="1686" y="690"/>
                    </a:lnTo>
                    <a:lnTo>
                      <a:pt x="1710" y="648"/>
                    </a:lnTo>
                    <a:lnTo>
                      <a:pt x="1722" y="606"/>
                    </a:lnTo>
                    <a:lnTo>
                      <a:pt x="1728" y="564"/>
                    </a:lnTo>
                    <a:lnTo>
                      <a:pt x="1722" y="522"/>
                    </a:lnTo>
                    <a:lnTo>
                      <a:pt x="1716" y="480"/>
                    </a:lnTo>
                    <a:lnTo>
                      <a:pt x="1698" y="444"/>
                    </a:lnTo>
                    <a:lnTo>
                      <a:pt x="1674" y="408"/>
                    </a:lnTo>
                    <a:lnTo>
                      <a:pt x="1674" y="408"/>
                    </a:lnTo>
                    <a:lnTo>
                      <a:pt x="1680" y="372"/>
                    </a:lnTo>
                    <a:lnTo>
                      <a:pt x="1686" y="336"/>
                    </a:lnTo>
                    <a:lnTo>
                      <a:pt x="1674" y="270"/>
                    </a:lnTo>
                    <a:lnTo>
                      <a:pt x="1644" y="216"/>
                    </a:lnTo>
                    <a:lnTo>
                      <a:pt x="1596" y="174"/>
                    </a:lnTo>
                    <a:lnTo>
                      <a:pt x="1530" y="144"/>
                    </a:lnTo>
                    <a:lnTo>
                      <a:pt x="1530" y="144"/>
                    </a:lnTo>
                    <a:lnTo>
                      <a:pt x="1524" y="114"/>
                    </a:lnTo>
                    <a:lnTo>
                      <a:pt x="1506" y="84"/>
                    </a:lnTo>
                    <a:lnTo>
                      <a:pt x="1464" y="42"/>
                    </a:lnTo>
                    <a:lnTo>
                      <a:pt x="1410" y="12"/>
                    </a:lnTo>
                    <a:lnTo>
                      <a:pt x="1338" y="0"/>
                    </a:lnTo>
                    <a:lnTo>
                      <a:pt x="1296" y="6"/>
                    </a:lnTo>
                    <a:lnTo>
                      <a:pt x="1260" y="18"/>
                    </a:lnTo>
                    <a:lnTo>
                      <a:pt x="1224" y="36"/>
                    </a:lnTo>
                    <a:lnTo>
                      <a:pt x="1194" y="60"/>
                    </a:lnTo>
                    <a:lnTo>
                      <a:pt x="1194" y="60"/>
                    </a:lnTo>
                    <a:lnTo>
                      <a:pt x="1164" y="36"/>
                    </a:lnTo>
                    <a:lnTo>
                      <a:pt x="1134" y="18"/>
                    </a:lnTo>
                    <a:lnTo>
                      <a:pt x="1098" y="6"/>
                    </a:lnTo>
                    <a:lnTo>
                      <a:pt x="1056" y="0"/>
                    </a:lnTo>
                    <a:lnTo>
                      <a:pt x="1008" y="6"/>
                    </a:lnTo>
                    <a:lnTo>
                      <a:pt x="966" y="24"/>
                    </a:lnTo>
                    <a:lnTo>
                      <a:pt x="930" y="54"/>
                    </a:lnTo>
                    <a:lnTo>
                      <a:pt x="900" y="90"/>
                    </a:lnTo>
                    <a:lnTo>
                      <a:pt x="900" y="90"/>
                    </a:lnTo>
                    <a:lnTo>
                      <a:pt x="864" y="66"/>
                    </a:lnTo>
                    <a:lnTo>
                      <a:pt x="828" y="48"/>
                    </a:lnTo>
                    <a:lnTo>
                      <a:pt x="792" y="42"/>
                    </a:lnTo>
                    <a:lnTo>
                      <a:pt x="750" y="36"/>
                    </a:lnTo>
                    <a:lnTo>
                      <a:pt x="696" y="42"/>
                    </a:lnTo>
                    <a:lnTo>
                      <a:pt x="642" y="60"/>
                    </a:lnTo>
                    <a:lnTo>
                      <a:pt x="594" y="96"/>
                    </a:lnTo>
                    <a:lnTo>
                      <a:pt x="558" y="138"/>
                    </a:lnTo>
                    <a:lnTo>
                      <a:pt x="558" y="138"/>
                    </a:lnTo>
                    <a:lnTo>
                      <a:pt x="492" y="114"/>
                    </a:lnTo>
                    <a:lnTo>
                      <a:pt x="426" y="108"/>
                    </a:lnTo>
                    <a:lnTo>
                      <a:pt x="372" y="114"/>
                    </a:lnTo>
                    <a:lnTo>
                      <a:pt x="318" y="126"/>
                    </a:lnTo>
                    <a:lnTo>
                      <a:pt x="270" y="150"/>
                    </a:lnTo>
                    <a:lnTo>
                      <a:pt x="234" y="180"/>
                    </a:lnTo>
                    <a:lnTo>
                      <a:pt x="198" y="216"/>
                    </a:lnTo>
                    <a:lnTo>
                      <a:pt x="174" y="258"/>
                    </a:lnTo>
                    <a:lnTo>
                      <a:pt x="156" y="306"/>
                    </a:lnTo>
                    <a:lnTo>
                      <a:pt x="150" y="354"/>
                    </a:lnTo>
                    <a:lnTo>
                      <a:pt x="156" y="372"/>
                    </a:lnTo>
                    <a:lnTo>
                      <a:pt x="156" y="384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3488" name="Freeform 16"/>
              <p:cNvSpPr>
                <a:spLocks/>
              </p:cNvSpPr>
              <p:nvPr/>
            </p:nvSpPr>
            <p:spPr bwMode="auto">
              <a:xfrm>
                <a:off x="318" y="2324"/>
                <a:ext cx="102" cy="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18"/>
                  </a:cxn>
                  <a:cxn ang="0">
                    <a:pos x="90" y="24"/>
                  </a:cxn>
                  <a:cxn ang="0">
                    <a:pos x="96" y="24"/>
                  </a:cxn>
                  <a:cxn ang="0">
                    <a:pos x="102" y="24"/>
                  </a:cxn>
                </a:cxnLst>
                <a:rect l="0" t="0" r="r" b="b"/>
                <a:pathLst>
                  <a:path w="102" h="24">
                    <a:moveTo>
                      <a:pt x="0" y="0"/>
                    </a:moveTo>
                    <a:lnTo>
                      <a:pt x="48" y="18"/>
                    </a:lnTo>
                    <a:lnTo>
                      <a:pt x="90" y="24"/>
                    </a:lnTo>
                    <a:lnTo>
                      <a:pt x="96" y="24"/>
                    </a:lnTo>
                    <a:lnTo>
                      <a:pt x="102" y="2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3489" name="Freeform 17"/>
              <p:cNvSpPr>
                <a:spLocks/>
              </p:cNvSpPr>
              <p:nvPr/>
            </p:nvSpPr>
            <p:spPr bwMode="auto">
              <a:xfrm>
                <a:off x="468" y="2582"/>
                <a:ext cx="42" cy="12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24" y="6"/>
                  </a:cxn>
                  <a:cxn ang="0">
                    <a:pos x="42" y="0"/>
                  </a:cxn>
                </a:cxnLst>
                <a:rect l="0" t="0" r="r" b="b"/>
                <a:pathLst>
                  <a:path w="42" h="12">
                    <a:moveTo>
                      <a:pt x="0" y="12"/>
                    </a:moveTo>
                    <a:lnTo>
                      <a:pt x="24" y="6"/>
                    </a:lnTo>
                    <a:lnTo>
                      <a:pt x="4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3490" name="Freeform 18"/>
              <p:cNvSpPr>
                <a:spLocks/>
              </p:cNvSpPr>
              <p:nvPr/>
            </p:nvSpPr>
            <p:spPr bwMode="auto">
              <a:xfrm>
                <a:off x="864" y="2648"/>
                <a:ext cx="30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" y="24"/>
                  </a:cxn>
                  <a:cxn ang="0">
                    <a:pos x="30" y="48"/>
                  </a:cxn>
                </a:cxnLst>
                <a:rect l="0" t="0" r="r" b="b"/>
                <a:pathLst>
                  <a:path w="30" h="48">
                    <a:moveTo>
                      <a:pt x="0" y="0"/>
                    </a:moveTo>
                    <a:lnTo>
                      <a:pt x="12" y="24"/>
                    </a:lnTo>
                    <a:lnTo>
                      <a:pt x="30" y="48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3491" name="Freeform 19"/>
              <p:cNvSpPr>
                <a:spLocks/>
              </p:cNvSpPr>
              <p:nvPr/>
            </p:nvSpPr>
            <p:spPr bwMode="auto">
              <a:xfrm>
                <a:off x="1374" y="2576"/>
                <a:ext cx="12" cy="54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6" y="3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0" y="54"/>
                    </a:moveTo>
                    <a:lnTo>
                      <a:pt x="6" y="30"/>
                    </a:lnTo>
                    <a:lnTo>
                      <a:pt x="1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3492" name="Freeform 20"/>
              <p:cNvSpPr>
                <a:spLocks/>
              </p:cNvSpPr>
              <p:nvPr/>
            </p:nvSpPr>
            <p:spPr bwMode="auto">
              <a:xfrm>
                <a:off x="1602" y="2264"/>
                <a:ext cx="126" cy="186"/>
              </a:xfrm>
              <a:custGeom>
                <a:avLst/>
                <a:gdLst/>
                <a:ahLst/>
                <a:cxnLst>
                  <a:cxn ang="0">
                    <a:pos x="126" y="186"/>
                  </a:cxn>
                  <a:cxn ang="0">
                    <a:pos x="126" y="186"/>
                  </a:cxn>
                  <a:cxn ang="0">
                    <a:pos x="120" y="126"/>
                  </a:cxn>
                  <a:cxn ang="0">
                    <a:pos x="90" y="78"/>
                  </a:cxn>
                  <a:cxn ang="0">
                    <a:pos x="54" y="30"/>
                  </a:cxn>
                  <a:cxn ang="0">
                    <a:pos x="0" y="0"/>
                  </a:cxn>
                </a:cxnLst>
                <a:rect l="0" t="0" r="r" b="b"/>
                <a:pathLst>
                  <a:path w="126" h="186">
                    <a:moveTo>
                      <a:pt x="126" y="186"/>
                    </a:moveTo>
                    <a:lnTo>
                      <a:pt x="126" y="186"/>
                    </a:lnTo>
                    <a:lnTo>
                      <a:pt x="120" y="126"/>
                    </a:lnTo>
                    <a:lnTo>
                      <a:pt x="90" y="78"/>
                    </a:lnTo>
                    <a:lnTo>
                      <a:pt x="54" y="3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3493" name="Freeform 21"/>
              <p:cNvSpPr>
                <a:spLocks/>
              </p:cNvSpPr>
              <p:nvPr/>
            </p:nvSpPr>
            <p:spPr bwMode="auto">
              <a:xfrm>
                <a:off x="1848" y="2054"/>
                <a:ext cx="60" cy="72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30" y="42"/>
                  </a:cxn>
                  <a:cxn ang="0">
                    <a:pos x="60" y="0"/>
                  </a:cxn>
                </a:cxnLst>
                <a:rect l="0" t="0" r="r" b="b"/>
                <a:pathLst>
                  <a:path w="60" h="72">
                    <a:moveTo>
                      <a:pt x="0" y="72"/>
                    </a:moveTo>
                    <a:lnTo>
                      <a:pt x="30" y="42"/>
                    </a:lnTo>
                    <a:lnTo>
                      <a:pt x="6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3494" name="Freeform 22"/>
              <p:cNvSpPr>
                <a:spLocks/>
              </p:cNvSpPr>
              <p:nvPr/>
            </p:nvSpPr>
            <p:spPr bwMode="auto">
              <a:xfrm>
                <a:off x="1764" y="1790"/>
                <a:ext cx="6" cy="36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6" y="36"/>
                  </a:cxn>
                  <a:cxn ang="0">
                    <a:pos x="6" y="30"/>
                  </a:cxn>
                  <a:cxn ang="0">
                    <a:pos x="6" y="18"/>
                  </a:cxn>
                  <a:cxn ang="0">
                    <a:pos x="0" y="0"/>
                  </a:cxn>
                </a:cxnLst>
                <a:rect l="0" t="0" r="r" b="b"/>
                <a:pathLst>
                  <a:path w="6" h="36">
                    <a:moveTo>
                      <a:pt x="6" y="36"/>
                    </a:moveTo>
                    <a:lnTo>
                      <a:pt x="6" y="36"/>
                    </a:lnTo>
                    <a:lnTo>
                      <a:pt x="6" y="30"/>
                    </a:lnTo>
                    <a:lnTo>
                      <a:pt x="6" y="1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3495" name="Freeform 23"/>
              <p:cNvSpPr>
                <a:spLocks/>
              </p:cNvSpPr>
              <p:nvPr/>
            </p:nvSpPr>
            <p:spPr bwMode="auto">
              <a:xfrm>
                <a:off x="1398" y="1706"/>
                <a:ext cx="30" cy="48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12" y="24"/>
                  </a:cxn>
                  <a:cxn ang="0">
                    <a:pos x="0" y="48"/>
                  </a:cxn>
                </a:cxnLst>
                <a:rect l="0" t="0" r="r" b="b"/>
                <a:pathLst>
                  <a:path w="30" h="48">
                    <a:moveTo>
                      <a:pt x="30" y="0"/>
                    </a:moveTo>
                    <a:lnTo>
                      <a:pt x="12" y="24"/>
                    </a:lnTo>
                    <a:lnTo>
                      <a:pt x="0" y="48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3496" name="Line 24"/>
              <p:cNvSpPr>
                <a:spLocks noChangeShapeType="1"/>
              </p:cNvSpPr>
              <p:nvPr/>
            </p:nvSpPr>
            <p:spPr bwMode="auto">
              <a:xfrm flipH="1">
                <a:off x="1116" y="1736"/>
                <a:ext cx="18" cy="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3497" name="Line 25"/>
              <p:cNvSpPr>
                <a:spLocks noChangeShapeType="1"/>
              </p:cNvSpPr>
              <p:nvPr/>
            </p:nvSpPr>
            <p:spPr bwMode="auto">
              <a:xfrm flipH="1" flipV="1">
                <a:off x="792" y="1784"/>
                <a:ext cx="54" cy="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3498" name="Freeform 26"/>
              <p:cNvSpPr>
                <a:spLocks/>
              </p:cNvSpPr>
              <p:nvPr/>
            </p:nvSpPr>
            <p:spPr bwMode="auto">
              <a:xfrm>
                <a:off x="390" y="2030"/>
                <a:ext cx="6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18"/>
                  </a:cxn>
                  <a:cxn ang="0">
                    <a:pos x="6" y="42"/>
                  </a:cxn>
                </a:cxnLst>
                <a:rect l="0" t="0" r="r" b="b"/>
                <a:pathLst>
                  <a:path w="6" h="42">
                    <a:moveTo>
                      <a:pt x="0" y="0"/>
                    </a:moveTo>
                    <a:lnTo>
                      <a:pt x="6" y="18"/>
                    </a:lnTo>
                    <a:lnTo>
                      <a:pt x="6" y="4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</p:grpSp>
        <p:sp>
          <p:nvSpPr>
            <p:cNvPr id="233499" name="Line 27"/>
            <p:cNvSpPr>
              <a:spLocks noChangeShapeType="1"/>
            </p:cNvSpPr>
            <p:nvPr/>
          </p:nvSpPr>
          <p:spPr bwMode="auto">
            <a:xfrm>
              <a:off x="2608" y="2840"/>
              <a:ext cx="394" cy="392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</p:grpSp>
      <p:sp>
        <p:nvSpPr>
          <p:cNvPr id="233500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Mobilität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B91D9EA1-D54A-4177-A321-423632072B60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684213" y="1557338"/>
            <a:ext cx="8351837" cy="4751387"/>
          </a:xfrm>
          <a:prstGeom prst="rect">
            <a:avLst/>
          </a:prstGeom>
          <a:solidFill>
            <a:srgbClr val="1B11E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sp>
        <p:nvSpPr>
          <p:cNvPr id="234499" name="Text Box 3"/>
          <p:cNvSpPr txBox="1">
            <a:spLocks noChangeArrowheads="1"/>
          </p:cNvSpPr>
          <p:nvPr/>
        </p:nvSpPr>
        <p:spPr bwMode="auto">
          <a:xfrm>
            <a:off x="755650" y="1628775"/>
            <a:ext cx="6192838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de-DE" sz="2800" b="1">
                <a:solidFill>
                  <a:schemeClr val="bg1"/>
                </a:solidFill>
              </a:rPr>
              <a:t>Die 2. Stufe der EU – Luftreinhalte - VO schreibt NOx - Grenzwerte vor, für die selbst neue Diesel – Kfz. kostenintensiv technisch nachzu- rüsten sind (ca. 1.500 – 2.500 €) !</a:t>
            </a:r>
          </a:p>
        </p:txBody>
      </p:sp>
      <p:grpSp>
        <p:nvGrpSpPr>
          <p:cNvPr id="234500" name="Group 4"/>
          <p:cNvGrpSpPr>
            <a:grpSpLocks/>
          </p:cNvGrpSpPr>
          <p:nvPr/>
        </p:nvGrpSpPr>
        <p:grpSpPr bwMode="auto">
          <a:xfrm>
            <a:off x="6986588" y="1844675"/>
            <a:ext cx="2049462" cy="1479550"/>
            <a:chOff x="4401" y="1467"/>
            <a:chExt cx="1359" cy="932"/>
          </a:xfrm>
        </p:grpSpPr>
        <p:sp>
          <p:nvSpPr>
            <p:cNvPr id="234501" name="AutoShape 5"/>
            <p:cNvSpPr>
              <a:spLocks noChangeArrowheads="1"/>
            </p:cNvSpPr>
            <p:nvPr/>
          </p:nvSpPr>
          <p:spPr bwMode="auto">
            <a:xfrm>
              <a:off x="4401" y="1786"/>
              <a:ext cx="986" cy="613"/>
            </a:xfrm>
            <a:prstGeom prst="roundRect">
              <a:avLst>
                <a:gd name="adj" fmla="val 12046"/>
              </a:avLst>
            </a:prstGeom>
            <a:solidFill>
              <a:srgbClr val="0000FF"/>
            </a:solidFill>
            <a:ln w="381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/>
            <a:lstStyle/>
            <a:p>
              <a:r>
                <a:rPr lang="de-DE" sz="2400" b="1">
                  <a:solidFill>
                    <a:srgbClr val="FFFFFF"/>
                  </a:solidFill>
                  <a:cs typeface="Times New Roman" charset="0"/>
                </a:rPr>
                <a:t>Zentrum</a:t>
              </a:r>
            </a:p>
          </p:txBody>
        </p:sp>
        <p:sp>
          <p:nvSpPr>
            <p:cNvPr id="234502" name="Line 6"/>
            <p:cNvSpPr>
              <a:spLocks noChangeShapeType="1"/>
            </p:cNvSpPr>
            <p:nvPr/>
          </p:nvSpPr>
          <p:spPr bwMode="auto">
            <a:xfrm>
              <a:off x="4498" y="2203"/>
              <a:ext cx="771" cy="0"/>
            </a:xfrm>
            <a:prstGeom prst="line">
              <a:avLst/>
            </a:prstGeom>
            <a:noFill/>
            <a:ln w="50800">
              <a:solidFill>
                <a:srgbClr val="FFFFFF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234503" name="Line 7"/>
            <p:cNvSpPr>
              <a:spLocks noChangeShapeType="1"/>
            </p:cNvSpPr>
            <p:nvPr/>
          </p:nvSpPr>
          <p:spPr bwMode="auto">
            <a:xfrm>
              <a:off x="4888" y="1467"/>
              <a:ext cx="0" cy="330"/>
            </a:xfrm>
            <a:prstGeom prst="line">
              <a:avLst/>
            </a:prstGeom>
            <a:noFill/>
            <a:ln w="1016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234504" name="Line 8"/>
            <p:cNvSpPr>
              <a:spLocks noChangeShapeType="1"/>
            </p:cNvSpPr>
            <p:nvPr/>
          </p:nvSpPr>
          <p:spPr bwMode="auto">
            <a:xfrm>
              <a:off x="4864" y="1492"/>
              <a:ext cx="896" cy="0"/>
            </a:xfrm>
            <a:prstGeom prst="line">
              <a:avLst/>
            </a:prstGeom>
            <a:noFill/>
            <a:ln w="10160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</p:grpSp>
      <p:grpSp>
        <p:nvGrpSpPr>
          <p:cNvPr id="234505" name="Group 9"/>
          <p:cNvGrpSpPr>
            <a:grpSpLocks/>
          </p:cNvGrpSpPr>
          <p:nvPr/>
        </p:nvGrpSpPr>
        <p:grpSpPr bwMode="auto">
          <a:xfrm>
            <a:off x="4273550" y="4087813"/>
            <a:ext cx="874713" cy="2220912"/>
            <a:chOff x="2535" y="2750"/>
            <a:chExt cx="551" cy="1399"/>
          </a:xfrm>
        </p:grpSpPr>
        <p:sp>
          <p:nvSpPr>
            <p:cNvPr id="234506" name="Rectangle 10"/>
            <p:cNvSpPr>
              <a:spLocks noChangeArrowheads="1"/>
            </p:cNvSpPr>
            <p:nvPr/>
          </p:nvSpPr>
          <p:spPr bwMode="auto">
            <a:xfrm>
              <a:off x="2779" y="3249"/>
              <a:ext cx="74" cy="900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sp>
          <p:nvSpPr>
            <p:cNvPr id="234507" name="Oval 11"/>
            <p:cNvSpPr>
              <a:spLocks noChangeArrowheads="1"/>
            </p:cNvSpPr>
            <p:nvPr/>
          </p:nvSpPr>
          <p:spPr bwMode="auto">
            <a:xfrm>
              <a:off x="2535" y="2750"/>
              <a:ext cx="551" cy="589"/>
            </a:xfrm>
            <a:prstGeom prst="ellipse">
              <a:avLst/>
            </a:prstGeom>
            <a:solidFill>
              <a:srgbClr val="FFFFFF"/>
            </a:solidFill>
            <a:ln w="635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fr-CH"/>
            </a:p>
          </p:txBody>
        </p:sp>
        <p:grpSp>
          <p:nvGrpSpPr>
            <p:cNvPr id="234508" name="Group 12"/>
            <p:cNvGrpSpPr>
              <a:grpSpLocks/>
            </p:cNvGrpSpPr>
            <p:nvPr/>
          </p:nvGrpSpPr>
          <p:grpSpPr bwMode="auto">
            <a:xfrm>
              <a:off x="2593" y="2902"/>
              <a:ext cx="426" cy="295"/>
              <a:chOff x="204" y="1616"/>
              <a:chExt cx="1848" cy="1278"/>
            </a:xfrm>
          </p:grpSpPr>
          <p:sp>
            <p:nvSpPr>
              <p:cNvPr id="234509" name="AutoShape 13"/>
              <p:cNvSpPr>
                <a:spLocks noChangeAspect="1" noChangeArrowheads="1" noTextEdit="1"/>
              </p:cNvSpPr>
              <p:nvPr/>
            </p:nvSpPr>
            <p:spPr bwMode="auto">
              <a:xfrm>
                <a:off x="204" y="1616"/>
                <a:ext cx="1848" cy="12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4510" name="Freeform 14"/>
              <p:cNvSpPr>
                <a:spLocks/>
              </p:cNvSpPr>
              <p:nvPr/>
            </p:nvSpPr>
            <p:spPr bwMode="auto">
              <a:xfrm>
                <a:off x="234" y="1646"/>
                <a:ext cx="1728" cy="1158"/>
              </a:xfrm>
              <a:custGeom>
                <a:avLst/>
                <a:gdLst/>
                <a:ahLst/>
                <a:cxnLst>
                  <a:cxn ang="0">
                    <a:pos x="96" y="402"/>
                  </a:cxn>
                  <a:cxn ang="0">
                    <a:pos x="12" y="486"/>
                  </a:cxn>
                  <a:cxn ang="0">
                    <a:pos x="0" y="546"/>
                  </a:cxn>
                  <a:cxn ang="0">
                    <a:pos x="24" y="624"/>
                  </a:cxn>
                  <a:cxn ang="0">
                    <a:pos x="84" y="678"/>
                  </a:cxn>
                  <a:cxn ang="0">
                    <a:pos x="48" y="732"/>
                  </a:cxn>
                  <a:cxn ang="0">
                    <a:pos x="36" y="786"/>
                  </a:cxn>
                  <a:cxn ang="0">
                    <a:pos x="48" y="852"/>
                  </a:cxn>
                  <a:cxn ang="0">
                    <a:pos x="144" y="936"/>
                  </a:cxn>
                  <a:cxn ang="0">
                    <a:pos x="210" y="948"/>
                  </a:cxn>
                  <a:cxn ang="0">
                    <a:pos x="234" y="948"/>
                  </a:cxn>
                  <a:cxn ang="0">
                    <a:pos x="282" y="1008"/>
                  </a:cxn>
                  <a:cxn ang="0">
                    <a:pos x="420" y="1074"/>
                  </a:cxn>
                  <a:cxn ang="0">
                    <a:pos x="582" y="1080"/>
                  </a:cxn>
                  <a:cxn ang="0">
                    <a:pos x="660" y="1050"/>
                  </a:cxn>
                  <a:cxn ang="0">
                    <a:pos x="756" y="1128"/>
                  </a:cxn>
                  <a:cxn ang="0">
                    <a:pos x="882" y="1158"/>
                  </a:cxn>
                  <a:cxn ang="0">
                    <a:pos x="966" y="1146"/>
                  </a:cxn>
                  <a:cxn ang="0">
                    <a:pos x="1104" y="1056"/>
                  </a:cxn>
                  <a:cxn ang="0">
                    <a:pos x="1140" y="984"/>
                  </a:cxn>
                  <a:cxn ang="0">
                    <a:pos x="1200" y="1008"/>
                  </a:cxn>
                  <a:cxn ang="0">
                    <a:pos x="1314" y="1008"/>
                  </a:cxn>
                  <a:cxn ang="0">
                    <a:pos x="1392" y="978"/>
                  </a:cxn>
                  <a:cxn ang="0">
                    <a:pos x="1458" y="924"/>
                  </a:cxn>
                  <a:cxn ang="0">
                    <a:pos x="1488" y="846"/>
                  </a:cxn>
                  <a:cxn ang="0">
                    <a:pos x="1494" y="804"/>
                  </a:cxn>
                  <a:cxn ang="0">
                    <a:pos x="1584" y="774"/>
                  </a:cxn>
                  <a:cxn ang="0">
                    <a:pos x="1662" y="720"/>
                  </a:cxn>
                  <a:cxn ang="0">
                    <a:pos x="1710" y="648"/>
                  </a:cxn>
                  <a:cxn ang="0">
                    <a:pos x="1728" y="564"/>
                  </a:cxn>
                  <a:cxn ang="0">
                    <a:pos x="1716" y="480"/>
                  </a:cxn>
                  <a:cxn ang="0">
                    <a:pos x="1674" y="408"/>
                  </a:cxn>
                  <a:cxn ang="0">
                    <a:pos x="1680" y="372"/>
                  </a:cxn>
                  <a:cxn ang="0">
                    <a:pos x="1674" y="270"/>
                  </a:cxn>
                  <a:cxn ang="0">
                    <a:pos x="1596" y="174"/>
                  </a:cxn>
                  <a:cxn ang="0">
                    <a:pos x="1530" y="144"/>
                  </a:cxn>
                  <a:cxn ang="0">
                    <a:pos x="1506" y="84"/>
                  </a:cxn>
                  <a:cxn ang="0">
                    <a:pos x="1410" y="12"/>
                  </a:cxn>
                  <a:cxn ang="0">
                    <a:pos x="1296" y="6"/>
                  </a:cxn>
                  <a:cxn ang="0">
                    <a:pos x="1224" y="36"/>
                  </a:cxn>
                  <a:cxn ang="0">
                    <a:pos x="1194" y="60"/>
                  </a:cxn>
                  <a:cxn ang="0">
                    <a:pos x="1134" y="18"/>
                  </a:cxn>
                  <a:cxn ang="0">
                    <a:pos x="1056" y="0"/>
                  </a:cxn>
                  <a:cxn ang="0">
                    <a:pos x="966" y="24"/>
                  </a:cxn>
                  <a:cxn ang="0">
                    <a:pos x="900" y="90"/>
                  </a:cxn>
                  <a:cxn ang="0">
                    <a:pos x="864" y="66"/>
                  </a:cxn>
                  <a:cxn ang="0">
                    <a:pos x="792" y="42"/>
                  </a:cxn>
                  <a:cxn ang="0">
                    <a:pos x="696" y="42"/>
                  </a:cxn>
                  <a:cxn ang="0">
                    <a:pos x="594" y="96"/>
                  </a:cxn>
                  <a:cxn ang="0">
                    <a:pos x="558" y="138"/>
                  </a:cxn>
                  <a:cxn ang="0">
                    <a:pos x="426" y="108"/>
                  </a:cxn>
                  <a:cxn ang="0">
                    <a:pos x="318" y="126"/>
                  </a:cxn>
                  <a:cxn ang="0">
                    <a:pos x="234" y="180"/>
                  </a:cxn>
                  <a:cxn ang="0">
                    <a:pos x="174" y="258"/>
                  </a:cxn>
                  <a:cxn ang="0">
                    <a:pos x="150" y="354"/>
                  </a:cxn>
                  <a:cxn ang="0">
                    <a:pos x="156" y="384"/>
                  </a:cxn>
                </a:cxnLst>
                <a:rect l="0" t="0" r="r" b="b"/>
                <a:pathLst>
                  <a:path w="1728" h="1158">
                    <a:moveTo>
                      <a:pt x="156" y="384"/>
                    </a:moveTo>
                    <a:lnTo>
                      <a:pt x="96" y="402"/>
                    </a:lnTo>
                    <a:lnTo>
                      <a:pt x="42" y="438"/>
                    </a:lnTo>
                    <a:lnTo>
                      <a:pt x="12" y="486"/>
                    </a:lnTo>
                    <a:lnTo>
                      <a:pt x="6" y="516"/>
                    </a:lnTo>
                    <a:lnTo>
                      <a:pt x="0" y="546"/>
                    </a:lnTo>
                    <a:lnTo>
                      <a:pt x="6" y="588"/>
                    </a:lnTo>
                    <a:lnTo>
                      <a:pt x="24" y="624"/>
                    </a:lnTo>
                    <a:lnTo>
                      <a:pt x="48" y="654"/>
                    </a:lnTo>
                    <a:lnTo>
                      <a:pt x="84" y="678"/>
                    </a:lnTo>
                    <a:lnTo>
                      <a:pt x="84" y="678"/>
                    </a:lnTo>
                    <a:lnTo>
                      <a:pt x="48" y="732"/>
                    </a:lnTo>
                    <a:lnTo>
                      <a:pt x="42" y="756"/>
                    </a:lnTo>
                    <a:lnTo>
                      <a:pt x="36" y="786"/>
                    </a:lnTo>
                    <a:lnTo>
                      <a:pt x="42" y="816"/>
                    </a:lnTo>
                    <a:lnTo>
                      <a:pt x="48" y="852"/>
                    </a:lnTo>
                    <a:lnTo>
                      <a:pt x="90" y="900"/>
                    </a:lnTo>
                    <a:lnTo>
                      <a:pt x="144" y="936"/>
                    </a:lnTo>
                    <a:lnTo>
                      <a:pt x="174" y="942"/>
                    </a:lnTo>
                    <a:lnTo>
                      <a:pt x="210" y="948"/>
                    </a:lnTo>
                    <a:lnTo>
                      <a:pt x="222" y="948"/>
                    </a:lnTo>
                    <a:lnTo>
                      <a:pt x="234" y="948"/>
                    </a:lnTo>
                    <a:lnTo>
                      <a:pt x="234" y="948"/>
                    </a:lnTo>
                    <a:lnTo>
                      <a:pt x="282" y="1008"/>
                    </a:lnTo>
                    <a:lnTo>
                      <a:pt x="348" y="1050"/>
                    </a:lnTo>
                    <a:lnTo>
                      <a:pt x="420" y="1074"/>
                    </a:lnTo>
                    <a:lnTo>
                      <a:pt x="498" y="1086"/>
                    </a:lnTo>
                    <a:lnTo>
                      <a:pt x="582" y="1080"/>
                    </a:lnTo>
                    <a:lnTo>
                      <a:pt x="660" y="1050"/>
                    </a:lnTo>
                    <a:lnTo>
                      <a:pt x="660" y="1050"/>
                    </a:lnTo>
                    <a:lnTo>
                      <a:pt x="702" y="1092"/>
                    </a:lnTo>
                    <a:lnTo>
                      <a:pt x="756" y="1128"/>
                    </a:lnTo>
                    <a:lnTo>
                      <a:pt x="816" y="1152"/>
                    </a:lnTo>
                    <a:lnTo>
                      <a:pt x="882" y="1158"/>
                    </a:lnTo>
                    <a:lnTo>
                      <a:pt x="924" y="1152"/>
                    </a:lnTo>
                    <a:lnTo>
                      <a:pt x="966" y="1146"/>
                    </a:lnTo>
                    <a:lnTo>
                      <a:pt x="1044" y="1110"/>
                    </a:lnTo>
                    <a:lnTo>
                      <a:pt x="1104" y="1056"/>
                    </a:lnTo>
                    <a:lnTo>
                      <a:pt x="1122" y="1020"/>
                    </a:lnTo>
                    <a:lnTo>
                      <a:pt x="1140" y="984"/>
                    </a:lnTo>
                    <a:lnTo>
                      <a:pt x="1140" y="984"/>
                    </a:lnTo>
                    <a:lnTo>
                      <a:pt x="1200" y="1008"/>
                    </a:lnTo>
                    <a:lnTo>
                      <a:pt x="1266" y="1014"/>
                    </a:lnTo>
                    <a:lnTo>
                      <a:pt x="1314" y="1008"/>
                    </a:lnTo>
                    <a:lnTo>
                      <a:pt x="1356" y="996"/>
                    </a:lnTo>
                    <a:lnTo>
                      <a:pt x="1392" y="978"/>
                    </a:lnTo>
                    <a:lnTo>
                      <a:pt x="1428" y="954"/>
                    </a:lnTo>
                    <a:lnTo>
                      <a:pt x="1458" y="924"/>
                    </a:lnTo>
                    <a:lnTo>
                      <a:pt x="1476" y="888"/>
                    </a:lnTo>
                    <a:lnTo>
                      <a:pt x="1488" y="846"/>
                    </a:lnTo>
                    <a:lnTo>
                      <a:pt x="1494" y="804"/>
                    </a:lnTo>
                    <a:lnTo>
                      <a:pt x="1494" y="804"/>
                    </a:lnTo>
                    <a:lnTo>
                      <a:pt x="1542" y="792"/>
                    </a:lnTo>
                    <a:lnTo>
                      <a:pt x="1584" y="774"/>
                    </a:lnTo>
                    <a:lnTo>
                      <a:pt x="1626" y="750"/>
                    </a:lnTo>
                    <a:lnTo>
                      <a:pt x="1662" y="720"/>
                    </a:lnTo>
                    <a:lnTo>
                      <a:pt x="1686" y="690"/>
                    </a:lnTo>
                    <a:lnTo>
                      <a:pt x="1710" y="648"/>
                    </a:lnTo>
                    <a:lnTo>
                      <a:pt x="1722" y="606"/>
                    </a:lnTo>
                    <a:lnTo>
                      <a:pt x="1728" y="564"/>
                    </a:lnTo>
                    <a:lnTo>
                      <a:pt x="1722" y="522"/>
                    </a:lnTo>
                    <a:lnTo>
                      <a:pt x="1716" y="480"/>
                    </a:lnTo>
                    <a:lnTo>
                      <a:pt x="1698" y="444"/>
                    </a:lnTo>
                    <a:lnTo>
                      <a:pt x="1674" y="408"/>
                    </a:lnTo>
                    <a:lnTo>
                      <a:pt x="1674" y="408"/>
                    </a:lnTo>
                    <a:lnTo>
                      <a:pt x="1680" y="372"/>
                    </a:lnTo>
                    <a:lnTo>
                      <a:pt x="1686" y="336"/>
                    </a:lnTo>
                    <a:lnTo>
                      <a:pt x="1674" y="270"/>
                    </a:lnTo>
                    <a:lnTo>
                      <a:pt x="1644" y="216"/>
                    </a:lnTo>
                    <a:lnTo>
                      <a:pt x="1596" y="174"/>
                    </a:lnTo>
                    <a:lnTo>
                      <a:pt x="1530" y="144"/>
                    </a:lnTo>
                    <a:lnTo>
                      <a:pt x="1530" y="144"/>
                    </a:lnTo>
                    <a:lnTo>
                      <a:pt x="1524" y="114"/>
                    </a:lnTo>
                    <a:lnTo>
                      <a:pt x="1506" y="84"/>
                    </a:lnTo>
                    <a:lnTo>
                      <a:pt x="1464" y="42"/>
                    </a:lnTo>
                    <a:lnTo>
                      <a:pt x="1410" y="12"/>
                    </a:lnTo>
                    <a:lnTo>
                      <a:pt x="1338" y="0"/>
                    </a:lnTo>
                    <a:lnTo>
                      <a:pt x="1296" y="6"/>
                    </a:lnTo>
                    <a:lnTo>
                      <a:pt x="1260" y="18"/>
                    </a:lnTo>
                    <a:lnTo>
                      <a:pt x="1224" y="36"/>
                    </a:lnTo>
                    <a:lnTo>
                      <a:pt x="1194" y="60"/>
                    </a:lnTo>
                    <a:lnTo>
                      <a:pt x="1194" y="60"/>
                    </a:lnTo>
                    <a:lnTo>
                      <a:pt x="1164" y="36"/>
                    </a:lnTo>
                    <a:lnTo>
                      <a:pt x="1134" y="18"/>
                    </a:lnTo>
                    <a:lnTo>
                      <a:pt x="1098" y="6"/>
                    </a:lnTo>
                    <a:lnTo>
                      <a:pt x="1056" y="0"/>
                    </a:lnTo>
                    <a:lnTo>
                      <a:pt x="1008" y="6"/>
                    </a:lnTo>
                    <a:lnTo>
                      <a:pt x="966" y="24"/>
                    </a:lnTo>
                    <a:lnTo>
                      <a:pt x="930" y="54"/>
                    </a:lnTo>
                    <a:lnTo>
                      <a:pt x="900" y="90"/>
                    </a:lnTo>
                    <a:lnTo>
                      <a:pt x="900" y="90"/>
                    </a:lnTo>
                    <a:lnTo>
                      <a:pt x="864" y="66"/>
                    </a:lnTo>
                    <a:lnTo>
                      <a:pt x="828" y="48"/>
                    </a:lnTo>
                    <a:lnTo>
                      <a:pt x="792" y="42"/>
                    </a:lnTo>
                    <a:lnTo>
                      <a:pt x="750" y="36"/>
                    </a:lnTo>
                    <a:lnTo>
                      <a:pt x="696" y="42"/>
                    </a:lnTo>
                    <a:lnTo>
                      <a:pt x="642" y="60"/>
                    </a:lnTo>
                    <a:lnTo>
                      <a:pt x="594" y="96"/>
                    </a:lnTo>
                    <a:lnTo>
                      <a:pt x="558" y="138"/>
                    </a:lnTo>
                    <a:lnTo>
                      <a:pt x="558" y="138"/>
                    </a:lnTo>
                    <a:lnTo>
                      <a:pt x="492" y="114"/>
                    </a:lnTo>
                    <a:lnTo>
                      <a:pt x="426" y="108"/>
                    </a:lnTo>
                    <a:lnTo>
                      <a:pt x="372" y="114"/>
                    </a:lnTo>
                    <a:lnTo>
                      <a:pt x="318" y="126"/>
                    </a:lnTo>
                    <a:lnTo>
                      <a:pt x="270" y="150"/>
                    </a:lnTo>
                    <a:lnTo>
                      <a:pt x="234" y="180"/>
                    </a:lnTo>
                    <a:lnTo>
                      <a:pt x="198" y="216"/>
                    </a:lnTo>
                    <a:lnTo>
                      <a:pt x="174" y="258"/>
                    </a:lnTo>
                    <a:lnTo>
                      <a:pt x="156" y="306"/>
                    </a:lnTo>
                    <a:lnTo>
                      <a:pt x="150" y="354"/>
                    </a:lnTo>
                    <a:lnTo>
                      <a:pt x="156" y="372"/>
                    </a:lnTo>
                    <a:lnTo>
                      <a:pt x="156" y="384"/>
                    </a:lnTo>
                    <a:close/>
                  </a:path>
                </a:pathLst>
              </a:custGeom>
              <a:solidFill>
                <a:srgbClr val="B2B2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4511" name="Freeform 15"/>
              <p:cNvSpPr>
                <a:spLocks/>
              </p:cNvSpPr>
              <p:nvPr/>
            </p:nvSpPr>
            <p:spPr bwMode="auto">
              <a:xfrm>
                <a:off x="234" y="1646"/>
                <a:ext cx="1728" cy="1158"/>
              </a:xfrm>
              <a:custGeom>
                <a:avLst/>
                <a:gdLst/>
                <a:ahLst/>
                <a:cxnLst>
                  <a:cxn ang="0">
                    <a:pos x="96" y="402"/>
                  </a:cxn>
                  <a:cxn ang="0">
                    <a:pos x="12" y="486"/>
                  </a:cxn>
                  <a:cxn ang="0">
                    <a:pos x="0" y="546"/>
                  </a:cxn>
                  <a:cxn ang="0">
                    <a:pos x="24" y="624"/>
                  </a:cxn>
                  <a:cxn ang="0">
                    <a:pos x="84" y="678"/>
                  </a:cxn>
                  <a:cxn ang="0">
                    <a:pos x="48" y="732"/>
                  </a:cxn>
                  <a:cxn ang="0">
                    <a:pos x="36" y="786"/>
                  </a:cxn>
                  <a:cxn ang="0">
                    <a:pos x="48" y="852"/>
                  </a:cxn>
                  <a:cxn ang="0">
                    <a:pos x="144" y="936"/>
                  </a:cxn>
                  <a:cxn ang="0">
                    <a:pos x="210" y="948"/>
                  </a:cxn>
                  <a:cxn ang="0">
                    <a:pos x="234" y="948"/>
                  </a:cxn>
                  <a:cxn ang="0">
                    <a:pos x="282" y="1008"/>
                  </a:cxn>
                  <a:cxn ang="0">
                    <a:pos x="420" y="1074"/>
                  </a:cxn>
                  <a:cxn ang="0">
                    <a:pos x="582" y="1080"/>
                  </a:cxn>
                  <a:cxn ang="0">
                    <a:pos x="660" y="1050"/>
                  </a:cxn>
                  <a:cxn ang="0">
                    <a:pos x="756" y="1128"/>
                  </a:cxn>
                  <a:cxn ang="0">
                    <a:pos x="882" y="1158"/>
                  </a:cxn>
                  <a:cxn ang="0">
                    <a:pos x="966" y="1146"/>
                  </a:cxn>
                  <a:cxn ang="0">
                    <a:pos x="1104" y="1056"/>
                  </a:cxn>
                  <a:cxn ang="0">
                    <a:pos x="1140" y="984"/>
                  </a:cxn>
                  <a:cxn ang="0">
                    <a:pos x="1200" y="1008"/>
                  </a:cxn>
                  <a:cxn ang="0">
                    <a:pos x="1314" y="1008"/>
                  </a:cxn>
                  <a:cxn ang="0">
                    <a:pos x="1392" y="978"/>
                  </a:cxn>
                  <a:cxn ang="0">
                    <a:pos x="1458" y="924"/>
                  </a:cxn>
                  <a:cxn ang="0">
                    <a:pos x="1488" y="846"/>
                  </a:cxn>
                  <a:cxn ang="0">
                    <a:pos x="1494" y="804"/>
                  </a:cxn>
                  <a:cxn ang="0">
                    <a:pos x="1584" y="774"/>
                  </a:cxn>
                  <a:cxn ang="0">
                    <a:pos x="1662" y="720"/>
                  </a:cxn>
                  <a:cxn ang="0">
                    <a:pos x="1710" y="648"/>
                  </a:cxn>
                  <a:cxn ang="0">
                    <a:pos x="1728" y="564"/>
                  </a:cxn>
                  <a:cxn ang="0">
                    <a:pos x="1716" y="480"/>
                  </a:cxn>
                  <a:cxn ang="0">
                    <a:pos x="1674" y="408"/>
                  </a:cxn>
                  <a:cxn ang="0">
                    <a:pos x="1680" y="372"/>
                  </a:cxn>
                  <a:cxn ang="0">
                    <a:pos x="1674" y="270"/>
                  </a:cxn>
                  <a:cxn ang="0">
                    <a:pos x="1596" y="174"/>
                  </a:cxn>
                  <a:cxn ang="0">
                    <a:pos x="1530" y="144"/>
                  </a:cxn>
                  <a:cxn ang="0">
                    <a:pos x="1506" y="84"/>
                  </a:cxn>
                  <a:cxn ang="0">
                    <a:pos x="1410" y="12"/>
                  </a:cxn>
                  <a:cxn ang="0">
                    <a:pos x="1296" y="6"/>
                  </a:cxn>
                  <a:cxn ang="0">
                    <a:pos x="1224" y="36"/>
                  </a:cxn>
                  <a:cxn ang="0">
                    <a:pos x="1194" y="60"/>
                  </a:cxn>
                  <a:cxn ang="0">
                    <a:pos x="1134" y="18"/>
                  </a:cxn>
                  <a:cxn ang="0">
                    <a:pos x="1056" y="0"/>
                  </a:cxn>
                  <a:cxn ang="0">
                    <a:pos x="966" y="24"/>
                  </a:cxn>
                  <a:cxn ang="0">
                    <a:pos x="900" y="90"/>
                  </a:cxn>
                  <a:cxn ang="0">
                    <a:pos x="864" y="66"/>
                  </a:cxn>
                  <a:cxn ang="0">
                    <a:pos x="792" y="42"/>
                  </a:cxn>
                  <a:cxn ang="0">
                    <a:pos x="696" y="42"/>
                  </a:cxn>
                  <a:cxn ang="0">
                    <a:pos x="594" y="96"/>
                  </a:cxn>
                  <a:cxn ang="0">
                    <a:pos x="558" y="138"/>
                  </a:cxn>
                  <a:cxn ang="0">
                    <a:pos x="426" y="108"/>
                  </a:cxn>
                  <a:cxn ang="0">
                    <a:pos x="318" y="126"/>
                  </a:cxn>
                  <a:cxn ang="0">
                    <a:pos x="234" y="180"/>
                  </a:cxn>
                  <a:cxn ang="0">
                    <a:pos x="174" y="258"/>
                  </a:cxn>
                  <a:cxn ang="0">
                    <a:pos x="150" y="354"/>
                  </a:cxn>
                  <a:cxn ang="0">
                    <a:pos x="156" y="384"/>
                  </a:cxn>
                </a:cxnLst>
                <a:rect l="0" t="0" r="r" b="b"/>
                <a:pathLst>
                  <a:path w="1728" h="1158">
                    <a:moveTo>
                      <a:pt x="156" y="384"/>
                    </a:moveTo>
                    <a:lnTo>
                      <a:pt x="96" y="402"/>
                    </a:lnTo>
                    <a:lnTo>
                      <a:pt x="42" y="438"/>
                    </a:lnTo>
                    <a:lnTo>
                      <a:pt x="12" y="486"/>
                    </a:lnTo>
                    <a:lnTo>
                      <a:pt x="6" y="516"/>
                    </a:lnTo>
                    <a:lnTo>
                      <a:pt x="0" y="546"/>
                    </a:lnTo>
                    <a:lnTo>
                      <a:pt x="6" y="588"/>
                    </a:lnTo>
                    <a:lnTo>
                      <a:pt x="24" y="624"/>
                    </a:lnTo>
                    <a:lnTo>
                      <a:pt x="48" y="654"/>
                    </a:lnTo>
                    <a:lnTo>
                      <a:pt x="84" y="678"/>
                    </a:lnTo>
                    <a:lnTo>
                      <a:pt x="84" y="678"/>
                    </a:lnTo>
                    <a:lnTo>
                      <a:pt x="48" y="732"/>
                    </a:lnTo>
                    <a:lnTo>
                      <a:pt x="42" y="756"/>
                    </a:lnTo>
                    <a:lnTo>
                      <a:pt x="36" y="786"/>
                    </a:lnTo>
                    <a:lnTo>
                      <a:pt x="42" y="816"/>
                    </a:lnTo>
                    <a:lnTo>
                      <a:pt x="48" y="852"/>
                    </a:lnTo>
                    <a:lnTo>
                      <a:pt x="90" y="900"/>
                    </a:lnTo>
                    <a:lnTo>
                      <a:pt x="144" y="936"/>
                    </a:lnTo>
                    <a:lnTo>
                      <a:pt x="174" y="942"/>
                    </a:lnTo>
                    <a:lnTo>
                      <a:pt x="210" y="948"/>
                    </a:lnTo>
                    <a:lnTo>
                      <a:pt x="222" y="948"/>
                    </a:lnTo>
                    <a:lnTo>
                      <a:pt x="234" y="948"/>
                    </a:lnTo>
                    <a:lnTo>
                      <a:pt x="234" y="948"/>
                    </a:lnTo>
                    <a:lnTo>
                      <a:pt x="282" y="1008"/>
                    </a:lnTo>
                    <a:lnTo>
                      <a:pt x="348" y="1050"/>
                    </a:lnTo>
                    <a:lnTo>
                      <a:pt x="420" y="1074"/>
                    </a:lnTo>
                    <a:lnTo>
                      <a:pt x="498" y="1086"/>
                    </a:lnTo>
                    <a:lnTo>
                      <a:pt x="582" y="1080"/>
                    </a:lnTo>
                    <a:lnTo>
                      <a:pt x="660" y="1050"/>
                    </a:lnTo>
                    <a:lnTo>
                      <a:pt x="660" y="1050"/>
                    </a:lnTo>
                    <a:lnTo>
                      <a:pt x="702" y="1092"/>
                    </a:lnTo>
                    <a:lnTo>
                      <a:pt x="756" y="1128"/>
                    </a:lnTo>
                    <a:lnTo>
                      <a:pt x="816" y="1152"/>
                    </a:lnTo>
                    <a:lnTo>
                      <a:pt x="882" y="1158"/>
                    </a:lnTo>
                    <a:lnTo>
                      <a:pt x="924" y="1152"/>
                    </a:lnTo>
                    <a:lnTo>
                      <a:pt x="966" y="1146"/>
                    </a:lnTo>
                    <a:lnTo>
                      <a:pt x="1044" y="1110"/>
                    </a:lnTo>
                    <a:lnTo>
                      <a:pt x="1104" y="1056"/>
                    </a:lnTo>
                    <a:lnTo>
                      <a:pt x="1122" y="1020"/>
                    </a:lnTo>
                    <a:lnTo>
                      <a:pt x="1140" y="984"/>
                    </a:lnTo>
                    <a:lnTo>
                      <a:pt x="1140" y="984"/>
                    </a:lnTo>
                    <a:lnTo>
                      <a:pt x="1200" y="1008"/>
                    </a:lnTo>
                    <a:lnTo>
                      <a:pt x="1266" y="1014"/>
                    </a:lnTo>
                    <a:lnTo>
                      <a:pt x="1314" y="1008"/>
                    </a:lnTo>
                    <a:lnTo>
                      <a:pt x="1356" y="996"/>
                    </a:lnTo>
                    <a:lnTo>
                      <a:pt x="1392" y="978"/>
                    </a:lnTo>
                    <a:lnTo>
                      <a:pt x="1428" y="954"/>
                    </a:lnTo>
                    <a:lnTo>
                      <a:pt x="1458" y="924"/>
                    </a:lnTo>
                    <a:lnTo>
                      <a:pt x="1476" y="888"/>
                    </a:lnTo>
                    <a:lnTo>
                      <a:pt x="1488" y="846"/>
                    </a:lnTo>
                    <a:lnTo>
                      <a:pt x="1494" y="804"/>
                    </a:lnTo>
                    <a:lnTo>
                      <a:pt x="1494" y="804"/>
                    </a:lnTo>
                    <a:lnTo>
                      <a:pt x="1542" y="792"/>
                    </a:lnTo>
                    <a:lnTo>
                      <a:pt x="1584" y="774"/>
                    </a:lnTo>
                    <a:lnTo>
                      <a:pt x="1626" y="750"/>
                    </a:lnTo>
                    <a:lnTo>
                      <a:pt x="1662" y="720"/>
                    </a:lnTo>
                    <a:lnTo>
                      <a:pt x="1686" y="690"/>
                    </a:lnTo>
                    <a:lnTo>
                      <a:pt x="1710" y="648"/>
                    </a:lnTo>
                    <a:lnTo>
                      <a:pt x="1722" y="606"/>
                    </a:lnTo>
                    <a:lnTo>
                      <a:pt x="1728" y="564"/>
                    </a:lnTo>
                    <a:lnTo>
                      <a:pt x="1722" y="522"/>
                    </a:lnTo>
                    <a:lnTo>
                      <a:pt x="1716" y="480"/>
                    </a:lnTo>
                    <a:lnTo>
                      <a:pt x="1698" y="444"/>
                    </a:lnTo>
                    <a:lnTo>
                      <a:pt x="1674" y="408"/>
                    </a:lnTo>
                    <a:lnTo>
                      <a:pt x="1674" y="408"/>
                    </a:lnTo>
                    <a:lnTo>
                      <a:pt x="1680" y="372"/>
                    </a:lnTo>
                    <a:lnTo>
                      <a:pt x="1686" y="336"/>
                    </a:lnTo>
                    <a:lnTo>
                      <a:pt x="1674" y="270"/>
                    </a:lnTo>
                    <a:lnTo>
                      <a:pt x="1644" y="216"/>
                    </a:lnTo>
                    <a:lnTo>
                      <a:pt x="1596" y="174"/>
                    </a:lnTo>
                    <a:lnTo>
                      <a:pt x="1530" y="144"/>
                    </a:lnTo>
                    <a:lnTo>
                      <a:pt x="1530" y="144"/>
                    </a:lnTo>
                    <a:lnTo>
                      <a:pt x="1524" y="114"/>
                    </a:lnTo>
                    <a:lnTo>
                      <a:pt x="1506" y="84"/>
                    </a:lnTo>
                    <a:lnTo>
                      <a:pt x="1464" y="42"/>
                    </a:lnTo>
                    <a:lnTo>
                      <a:pt x="1410" y="12"/>
                    </a:lnTo>
                    <a:lnTo>
                      <a:pt x="1338" y="0"/>
                    </a:lnTo>
                    <a:lnTo>
                      <a:pt x="1296" y="6"/>
                    </a:lnTo>
                    <a:lnTo>
                      <a:pt x="1260" y="18"/>
                    </a:lnTo>
                    <a:lnTo>
                      <a:pt x="1224" y="36"/>
                    </a:lnTo>
                    <a:lnTo>
                      <a:pt x="1194" y="60"/>
                    </a:lnTo>
                    <a:lnTo>
                      <a:pt x="1194" y="60"/>
                    </a:lnTo>
                    <a:lnTo>
                      <a:pt x="1164" y="36"/>
                    </a:lnTo>
                    <a:lnTo>
                      <a:pt x="1134" y="18"/>
                    </a:lnTo>
                    <a:lnTo>
                      <a:pt x="1098" y="6"/>
                    </a:lnTo>
                    <a:lnTo>
                      <a:pt x="1056" y="0"/>
                    </a:lnTo>
                    <a:lnTo>
                      <a:pt x="1008" y="6"/>
                    </a:lnTo>
                    <a:lnTo>
                      <a:pt x="966" y="24"/>
                    </a:lnTo>
                    <a:lnTo>
                      <a:pt x="930" y="54"/>
                    </a:lnTo>
                    <a:lnTo>
                      <a:pt x="900" y="90"/>
                    </a:lnTo>
                    <a:lnTo>
                      <a:pt x="900" y="90"/>
                    </a:lnTo>
                    <a:lnTo>
                      <a:pt x="864" y="66"/>
                    </a:lnTo>
                    <a:lnTo>
                      <a:pt x="828" y="48"/>
                    </a:lnTo>
                    <a:lnTo>
                      <a:pt x="792" y="42"/>
                    </a:lnTo>
                    <a:lnTo>
                      <a:pt x="750" y="36"/>
                    </a:lnTo>
                    <a:lnTo>
                      <a:pt x="696" y="42"/>
                    </a:lnTo>
                    <a:lnTo>
                      <a:pt x="642" y="60"/>
                    </a:lnTo>
                    <a:lnTo>
                      <a:pt x="594" y="96"/>
                    </a:lnTo>
                    <a:lnTo>
                      <a:pt x="558" y="138"/>
                    </a:lnTo>
                    <a:lnTo>
                      <a:pt x="558" y="138"/>
                    </a:lnTo>
                    <a:lnTo>
                      <a:pt x="492" y="114"/>
                    </a:lnTo>
                    <a:lnTo>
                      <a:pt x="426" y="108"/>
                    </a:lnTo>
                    <a:lnTo>
                      <a:pt x="372" y="114"/>
                    </a:lnTo>
                    <a:lnTo>
                      <a:pt x="318" y="126"/>
                    </a:lnTo>
                    <a:lnTo>
                      <a:pt x="270" y="150"/>
                    </a:lnTo>
                    <a:lnTo>
                      <a:pt x="234" y="180"/>
                    </a:lnTo>
                    <a:lnTo>
                      <a:pt x="198" y="216"/>
                    </a:lnTo>
                    <a:lnTo>
                      <a:pt x="174" y="258"/>
                    </a:lnTo>
                    <a:lnTo>
                      <a:pt x="156" y="306"/>
                    </a:lnTo>
                    <a:lnTo>
                      <a:pt x="150" y="354"/>
                    </a:lnTo>
                    <a:lnTo>
                      <a:pt x="156" y="372"/>
                    </a:lnTo>
                    <a:lnTo>
                      <a:pt x="156" y="384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4512" name="Freeform 16"/>
              <p:cNvSpPr>
                <a:spLocks/>
              </p:cNvSpPr>
              <p:nvPr/>
            </p:nvSpPr>
            <p:spPr bwMode="auto">
              <a:xfrm>
                <a:off x="318" y="2324"/>
                <a:ext cx="102" cy="2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8" y="18"/>
                  </a:cxn>
                  <a:cxn ang="0">
                    <a:pos x="90" y="24"/>
                  </a:cxn>
                  <a:cxn ang="0">
                    <a:pos x="96" y="24"/>
                  </a:cxn>
                  <a:cxn ang="0">
                    <a:pos x="102" y="24"/>
                  </a:cxn>
                </a:cxnLst>
                <a:rect l="0" t="0" r="r" b="b"/>
                <a:pathLst>
                  <a:path w="102" h="24">
                    <a:moveTo>
                      <a:pt x="0" y="0"/>
                    </a:moveTo>
                    <a:lnTo>
                      <a:pt x="48" y="18"/>
                    </a:lnTo>
                    <a:lnTo>
                      <a:pt x="90" y="24"/>
                    </a:lnTo>
                    <a:lnTo>
                      <a:pt x="96" y="24"/>
                    </a:lnTo>
                    <a:lnTo>
                      <a:pt x="102" y="24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4513" name="Freeform 17"/>
              <p:cNvSpPr>
                <a:spLocks/>
              </p:cNvSpPr>
              <p:nvPr/>
            </p:nvSpPr>
            <p:spPr bwMode="auto">
              <a:xfrm>
                <a:off x="468" y="2582"/>
                <a:ext cx="42" cy="12"/>
              </a:xfrm>
              <a:custGeom>
                <a:avLst/>
                <a:gdLst/>
                <a:ahLst/>
                <a:cxnLst>
                  <a:cxn ang="0">
                    <a:pos x="0" y="12"/>
                  </a:cxn>
                  <a:cxn ang="0">
                    <a:pos x="24" y="6"/>
                  </a:cxn>
                  <a:cxn ang="0">
                    <a:pos x="42" y="0"/>
                  </a:cxn>
                </a:cxnLst>
                <a:rect l="0" t="0" r="r" b="b"/>
                <a:pathLst>
                  <a:path w="42" h="12">
                    <a:moveTo>
                      <a:pt x="0" y="12"/>
                    </a:moveTo>
                    <a:lnTo>
                      <a:pt x="24" y="6"/>
                    </a:lnTo>
                    <a:lnTo>
                      <a:pt x="4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4514" name="Freeform 18"/>
              <p:cNvSpPr>
                <a:spLocks/>
              </p:cNvSpPr>
              <p:nvPr/>
            </p:nvSpPr>
            <p:spPr bwMode="auto">
              <a:xfrm>
                <a:off x="864" y="2648"/>
                <a:ext cx="30" cy="4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" y="24"/>
                  </a:cxn>
                  <a:cxn ang="0">
                    <a:pos x="30" y="48"/>
                  </a:cxn>
                </a:cxnLst>
                <a:rect l="0" t="0" r="r" b="b"/>
                <a:pathLst>
                  <a:path w="30" h="48">
                    <a:moveTo>
                      <a:pt x="0" y="0"/>
                    </a:moveTo>
                    <a:lnTo>
                      <a:pt x="12" y="24"/>
                    </a:lnTo>
                    <a:lnTo>
                      <a:pt x="30" y="48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4515" name="Freeform 19"/>
              <p:cNvSpPr>
                <a:spLocks/>
              </p:cNvSpPr>
              <p:nvPr/>
            </p:nvSpPr>
            <p:spPr bwMode="auto">
              <a:xfrm>
                <a:off x="1374" y="2576"/>
                <a:ext cx="12" cy="54"/>
              </a:xfrm>
              <a:custGeom>
                <a:avLst/>
                <a:gdLst/>
                <a:ahLst/>
                <a:cxnLst>
                  <a:cxn ang="0">
                    <a:pos x="0" y="54"/>
                  </a:cxn>
                  <a:cxn ang="0">
                    <a:pos x="6" y="30"/>
                  </a:cxn>
                  <a:cxn ang="0">
                    <a:pos x="12" y="0"/>
                  </a:cxn>
                </a:cxnLst>
                <a:rect l="0" t="0" r="r" b="b"/>
                <a:pathLst>
                  <a:path w="12" h="54">
                    <a:moveTo>
                      <a:pt x="0" y="54"/>
                    </a:moveTo>
                    <a:lnTo>
                      <a:pt x="6" y="30"/>
                    </a:lnTo>
                    <a:lnTo>
                      <a:pt x="12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4516" name="Freeform 20"/>
              <p:cNvSpPr>
                <a:spLocks/>
              </p:cNvSpPr>
              <p:nvPr/>
            </p:nvSpPr>
            <p:spPr bwMode="auto">
              <a:xfrm>
                <a:off x="1602" y="2264"/>
                <a:ext cx="126" cy="186"/>
              </a:xfrm>
              <a:custGeom>
                <a:avLst/>
                <a:gdLst/>
                <a:ahLst/>
                <a:cxnLst>
                  <a:cxn ang="0">
                    <a:pos x="126" y="186"/>
                  </a:cxn>
                  <a:cxn ang="0">
                    <a:pos x="126" y="186"/>
                  </a:cxn>
                  <a:cxn ang="0">
                    <a:pos x="120" y="126"/>
                  </a:cxn>
                  <a:cxn ang="0">
                    <a:pos x="90" y="78"/>
                  </a:cxn>
                  <a:cxn ang="0">
                    <a:pos x="54" y="30"/>
                  </a:cxn>
                  <a:cxn ang="0">
                    <a:pos x="0" y="0"/>
                  </a:cxn>
                </a:cxnLst>
                <a:rect l="0" t="0" r="r" b="b"/>
                <a:pathLst>
                  <a:path w="126" h="186">
                    <a:moveTo>
                      <a:pt x="126" y="186"/>
                    </a:moveTo>
                    <a:lnTo>
                      <a:pt x="126" y="186"/>
                    </a:lnTo>
                    <a:lnTo>
                      <a:pt x="120" y="126"/>
                    </a:lnTo>
                    <a:lnTo>
                      <a:pt x="90" y="78"/>
                    </a:lnTo>
                    <a:lnTo>
                      <a:pt x="54" y="30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4517" name="Freeform 21"/>
              <p:cNvSpPr>
                <a:spLocks/>
              </p:cNvSpPr>
              <p:nvPr/>
            </p:nvSpPr>
            <p:spPr bwMode="auto">
              <a:xfrm>
                <a:off x="1848" y="2054"/>
                <a:ext cx="60" cy="72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30" y="42"/>
                  </a:cxn>
                  <a:cxn ang="0">
                    <a:pos x="60" y="0"/>
                  </a:cxn>
                </a:cxnLst>
                <a:rect l="0" t="0" r="r" b="b"/>
                <a:pathLst>
                  <a:path w="60" h="72">
                    <a:moveTo>
                      <a:pt x="0" y="72"/>
                    </a:moveTo>
                    <a:lnTo>
                      <a:pt x="30" y="42"/>
                    </a:lnTo>
                    <a:lnTo>
                      <a:pt x="6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4518" name="Freeform 22"/>
              <p:cNvSpPr>
                <a:spLocks/>
              </p:cNvSpPr>
              <p:nvPr/>
            </p:nvSpPr>
            <p:spPr bwMode="auto">
              <a:xfrm>
                <a:off x="1764" y="1790"/>
                <a:ext cx="6" cy="36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6" y="36"/>
                  </a:cxn>
                  <a:cxn ang="0">
                    <a:pos x="6" y="30"/>
                  </a:cxn>
                  <a:cxn ang="0">
                    <a:pos x="6" y="18"/>
                  </a:cxn>
                  <a:cxn ang="0">
                    <a:pos x="0" y="0"/>
                  </a:cxn>
                </a:cxnLst>
                <a:rect l="0" t="0" r="r" b="b"/>
                <a:pathLst>
                  <a:path w="6" h="36">
                    <a:moveTo>
                      <a:pt x="6" y="36"/>
                    </a:moveTo>
                    <a:lnTo>
                      <a:pt x="6" y="36"/>
                    </a:lnTo>
                    <a:lnTo>
                      <a:pt x="6" y="30"/>
                    </a:lnTo>
                    <a:lnTo>
                      <a:pt x="6" y="18"/>
                    </a:lnTo>
                    <a:lnTo>
                      <a:pt x="0" y="0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4519" name="Freeform 23"/>
              <p:cNvSpPr>
                <a:spLocks/>
              </p:cNvSpPr>
              <p:nvPr/>
            </p:nvSpPr>
            <p:spPr bwMode="auto">
              <a:xfrm>
                <a:off x="1398" y="1706"/>
                <a:ext cx="30" cy="48"/>
              </a:xfrm>
              <a:custGeom>
                <a:avLst/>
                <a:gdLst/>
                <a:ahLst/>
                <a:cxnLst>
                  <a:cxn ang="0">
                    <a:pos x="30" y="0"/>
                  </a:cxn>
                  <a:cxn ang="0">
                    <a:pos x="12" y="24"/>
                  </a:cxn>
                  <a:cxn ang="0">
                    <a:pos x="0" y="48"/>
                  </a:cxn>
                </a:cxnLst>
                <a:rect l="0" t="0" r="r" b="b"/>
                <a:pathLst>
                  <a:path w="30" h="48">
                    <a:moveTo>
                      <a:pt x="30" y="0"/>
                    </a:moveTo>
                    <a:lnTo>
                      <a:pt x="12" y="24"/>
                    </a:lnTo>
                    <a:lnTo>
                      <a:pt x="0" y="48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4520" name="Line 24"/>
              <p:cNvSpPr>
                <a:spLocks noChangeShapeType="1"/>
              </p:cNvSpPr>
              <p:nvPr/>
            </p:nvSpPr>
            <p:spPr bwMode="auto">
              <a:xfrm flipH="1">
                <a:off x="1116" y="1736"/>
                <a:ext cx="18" cy="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4521" name="Line 25"/>
              <p:cNvSpPr>
                <a:spLocks noChangeShapeType="1"/>
              </p:cNvSpPr>
              <p:nvPr/>
            </p:nvSpPr>
            <p:spPr bwMode="auto">
              <a:xfrm flipH="1" flipV="1">
                <a:off x="792" y="1784"/>
                <a:ext cx="54" cy="3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  <p:sp>
            <p:nvSpPr>
              <p:cNvPr id="234522" name="Freeform 26"/>
              <p:cNvSpPr>
                <a:spLocks/>
              </p:cNvSpPr>
              <p:nvPr/>
            </p:nvSpPr>
            <p:spPr bwMode="auto">
              <a:xfrm>
                <a:off x="390" y="2030"/>
                <a:ext cx="6" cy="4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18"/>
                  </a:cxn>
                  <a:cxn ang="0">
                    <a:pos x="6" y="42"/>
                  </a:cxn>
                </a:cxnLst>
                <a:rect l="0" t="0" r="r" b="b"/>
                <a:pathLst>
                  <a:path w="6" h="42">
                    <a:moveTo>
                      <a:pt x="0" y="0"/>
                    </a:moveTo>
                    <a:lnTo>
                      <a:pt x="6" y="18"/>
                    </a:lnTo>
                    <a:lnTo>
                      <a:pt x="6" y="42"/>
                    </a:lnTo>
                  </a:path>
                </a:pathLst>
              </a:custGeom>
              <a:noFill/>
              <a:ln w="952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fr-CH"/>
              </a:p>
            </p:txBody>
          </p:sp>
        </p:grpSp>
        <p:sp>
          <p:nvSpPr>
            <p:cNvPr id="234523" name="Line 27"/>
            <p:cNvSpPr>
              <a:spLocks noChangeShapeType="1"/>
            </p:cNvSpPr>
            <p:nvPr/>
          </p:nvSpPr>
          <p:spPr bwMode="auto">
            <a:xfrm>
              <a:off x="2608" y="2840"/>
              <a:ext cx="394" cy="392"/>
            </a:xfrm>
            <a:prstGeom prst="line">
              <a:avLst/>
            </a:prstGeom>
            <a:noFill/>
            <a:ln w="635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</p:grpSp>
      <p:sp>
        <p:nvSpPr>
          <p:cNvPr id="234524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Mobilität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4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4499" grpId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2DE41780-B10E-4A4C-9DAD-DED85377F99D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630238"/>
            <a:ext cx="7785100" cy="720725"/>
          </a:xfrm>
        </p:spPr>
        <p:txBody>
          <a:bodyPr/>
          <a:lstStyle/>
          <a:p>
            <a:r>
              <a:rPr lang="de-DE"/>
              <a:t>fossiles Erdgas – regeneratives Biogas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9138" y="1628775"/>
            <a:ext cx="8316912" cy="4105275"/>
          </a:xfrm>
        </p:spPr>
        <p:txBody>
          <a:bodyPr/>
          <a:lstStyle/>
          <a:p>
            <a:r>
              <a:rPr lang="de-DE" sz="2800"/>
              <a:t>die Motorentechnik erlaubt auch den Betrieb mit chemisch aufgearbeitetem Biogas</a:t>
            </a:r>
          </a:p>
          <a:p>
            <a:endParaRPr lang="de-DE" sz="2800"/>
          </a:p>
          <a:p>
            <a:r>
              <a:rPr lang="de-DE" sz="2800"/>
              <a:t>in M</a:t>
            </a:r>
            <a:r>
              <a:rPr lang="de-DE" sz="2800">
                <a:latin typeface="Arial Unicode MS"/>
              </a:rPr>
              <a:t>ü</a:t>
            </a:r>
            <a:r>
              <a:rPr lang="de-DE" sz="2800"/>
              <a:t>nchen wird bereits Biogas erfolgreich beigemischt</a:t>
            </a:r>
          </a:p>
          <a:p>
            <a:endParaRPr lang="de-DE" sz="2800"/>
          </a:p>
          <a:p>
            <a:r>
              <a:rPr lang="de-DE" sz="2800"/>
              <a:t>Abh</a:t>
            </a:r>
            <a:r>
              <a:rPr lang="de-DE" sz="2800">
                <a:latin typeface="Arial Unicode MS"/>
              </a:rPr>
              <a:t>ä</a:t>
            </a:r>
            <a:r>
              <a:rPr lang="de-DE" sz="2800"/>
              <a:t>ngigkeit von fossilem Brennstoff sinkt </a:t>
            </a:r>
            <a:endParaRPr lang="de-DE" sz="160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514336E8-8E07-4BDC-A3C4-618A3F216FDD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73100"/>
            <a:ext cx="6321425" cy="720725"/>
          </a:xfrm>
        </p:spPr>
        <p:txBody>
          <a:bodyPr/>
          <a:lstStyle/>
          <a:p>
            <a:r>
              <a:rPr lang="de-DE"/>
              <a:t>Situation Dieselpreis</a:t>
            </a:r>
          </a:p>
        </p:txBody>
      </p:sp>
      <p:graphicFrame>
        <p:nvGraphicFramePr>
          <p:cNvPr id="70659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460500" y="1900238"/>
          <a:ext cx="5646738" cy="4306887"/>
        </p:xfrm>
        <a:graphic>
          <a:graphicData uri="http://schemas.openxmlformats.org/presentationml/2006/ole">
            <p:oleObj spid="_x0000_s70659" name="Diagramm" r:id="rId3" imgW="7077212" imgH="4200550" progId="MSGraph.Chart.8">
              <p:embed followColorScheme="full"/>
            </p:oleObj>
          </a:graphicData>
        </a:graphic>
      </p:graphicFrame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1E44C10D-E0DA-4F54-81B6-4D51B7D9453A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Pro Erdgas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5" y="1628775"/>
            <a:ext cx="8353425" cy="4105275"/>
          </a:xfrm>
        </p:spPr>
        <p:txBody>
          <a:bodyPr/>
          <a:lstStyle/>
          <a:p>
            <a:r>
              <a:rPr lang="de-DE" sz="2800"/>
              <a:t>Feinstaub, kommunale Fahrverbote</a:t>
            </a:r>
          </a:p>
          <a:p>
            <a:pPr>
              <a:buFont typeface="Wingdings" pitchFamily="2" charset="2"/>
              <a:buNone/>
            </a:pPr>
            <a:r>
              <a:rPr lang="de-DE" sz="2400"/>
              <a:t>	(ohne Plakette ausnahmslos Fahrverbot, auch </a:t>
            </a:r>
            <a:r>
              <a:rPr lang="de-DE" sz="2400">
                <a:latin typeface="Arial Unicode MS"/>
              </a:rPr>
              <a:t>Ö</a:t>
            </a:r>
            <a:r>
              <a:rPr lang="de-DE" sz="2400"/>
              <a:t>PNV !!)</a:t>
            </a:r>
          </a:p>
          <a:p>
            <a:pPr>
              <a:buFont typeface="Wingdings" pitchFamily="2" charset="2"/>
              <a:buNone/>
            </a:pPr>
            <a:endParaRPr lang="de-DE" sz="2400"/>
          </a:p>
          <a:p>
            <a:r>
              <a:rPr lang="de-DE" sz="2800"/>
              <a:t>Kraftstoffersparnis von </a:t>
            </a:r>
            <a:r>
              <a:rPr lang="de-DE" sz="2800">
                <a:sym typeface="Symbol" pitchFamily="18" charset="2"/>
              </a:rPr>
              <a:t> 30 - </a:t>
            </a:r>
            <a:r>
              <a:rPr lang="de-DE" sz="2800"/>
              <a:t>40 %</a:t>
            </a:r>
            <a:r>
              <a:rPr lang="de-DE"/>
              <a:t>                             </a:t>
            </a:r>
            <a:r>
              <a:rPr lang="de-DE" sz="2400"/>
              <a:t>(je nach Anteil Gasbetrieb)</a:t>
            </a:r>
          </a:p>
          <a:p>
            <a:endParaRPr lang="de-DE" sz="2400"/>
          </a:p>
          <a:p>
            <a:r>
              <a:rPr lang="de-DE" sz="2800">
                <a:sym typeface="Symbol" pitchFamily="18" charset="2"/>
              </a:rPr>
              <a:t></a:t>
            </a:r>
            <a:r>
              <a:rPr lang="de-DE" sz="2800"/>
              <a:t> 70 % Kfz-Steuer Ersparnis</a:t>
            </a:r>
            <a:r>
              <a:rPr lang="de-DE"/>
              <a:t>                                           </a:t>
            </a:r>
            <a:r>
              <a:rPr lang="de-DE" sz="2400"/>
              <a:t>(im Vergleich zum Diesel)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1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1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9920F883-B306-4265-8379-27E457DD6CD5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Pro Erdgas</a:t>
            </a:r>
          </a:p>
        </p:txBody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5638" y="1628775"/>
            <a:ext cx="8093075" cy="3816350"/>
          </a:xfrm>
        </p:spPr>
        <p:txBody>
          <a:bodyPr/>
          <a:lstStyle/>
          <a:p>
            <a:r>
              <a:rPr lang="de-DE" sz="2800"/>
              <a:t>verschiedene F</a:t>
            </a:r>
            <a:r>
              <a:rPr lang="de-DE" sz="2800">
                <a:latin typeface="Arial Unicode MS"/>
              </a:rPr>
              <a:t>ö</a:t>
            </a:r>
            <a:r>
              <a:rPr lang="de-DE" sz="2800"/>
              <a:t>rderprogramme</a:t>
            </a:r>
          </a:p>
          <a:p>
            <a:pPr>
              <a:buFont typeface="Wingdings" pitchFamily="2" charset="2"/>
              <a:buNone/>
            </a:pPr>
            <a:r>
              <a:rPr lang="de-DE" sz="2400"/>
              <a:t>	</a:t>
            </a:r>
          </a:p>
          <a:p>
            <a:r>
              <a:rPr lang="de-DE" sz="2800"/>
              <a:t>reduzierter Mineral</a:t>
            </a:r>
            <a:r>
              <a:rPr lang="de-DE" sz="2800">
                <a:latin typeface="Arial Unicode MS"/>
              </a:rPr>
              <a:t>ö</a:t>
            </a:r>
            <a:r>
              <a:rPr lang="de-DE" sz="2800"/>
              <a:t>lsteuersatz ist gesetzlich garantiert bis 2019</a:t>
            </a:r>
            <a:endParaRPr lang="de-DE" sz="2400"/>
          </a:p>
          <a:p>
            <a:endParaRPr lang="de-DE" sz="2800"/>
          </a:p>
          <a:p>
            <a:r>
              <a:rPr lang="de-DE" sz="2800"/>
              <a:t>regeneratives Biogas ersetzt mittelfristig fossiles Erdgas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23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3C01364A-469D-427C-B57E-E80007C437D1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5950" y="636588"/>
            <a:ext cx="8348663" cy="792162"/>
          </a:xfrm>
        </p:spPr>
        <p:txBody>
          <a:bodyPr/>
          <a:lstStyle/>
          <a:p>
            <a:r>
              <a:rPr lang="de-DE">
                <a:effectLst>
                  <a:outerShdw blurRad="38100" dist="38100" dir="2700000" algn="tl">
                    <a:srgbClr val="000000"/>
                  </a:outerShdw>
                </a:effectLst>
              </a:rPr>
              <a:t>Serienfahrzeuge mit Erdgasantrieb und Taxipaket </a:t>
            </a:r>
            <a:endParaRPr lang="de-DE" i="1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4063" y="1698625"/>
            <a:ext cx="7705725" cy="4467225"/>
          </a:xfrm>
        </p:spPr>
        <p:txBody>
          <a:bodyPr/>
          <a:lstStyle/>
          <a:p>
            <a:r>
              <a:rPr lang="de-DE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Mercedes – Benz</a:t>
            </a:r>
            <a:r>
              <a:rPr lang="de-DE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lvl="1"/>
            <a:r>
              <a:rPr lang="de-DE" sz="2400" i="1"/>
              <a:t>E-Klasse NGT</a:t>
            </a:r>
          </a:p>
          <a:p>
            <a:pPr lvl="1"/>
            <a:r>
              <a:rPr lang="de-DE" sz="2400" i="1"/>
              <a:t>B-Klasse</a:t>
            </a:r>
          </a:p>
          <a:p>
            <a:r>
              <a:rPr lang="de-DE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Opel</a:t>
            </a:r>
          </a:p>
          <a:p>
            <a:pPr lvl="1"/>
            <a:r>
              <a:rPr lang="de-DE" sz="2400" i="1"/>
              <a:t>Zafira</a:t>
            </a:r>
          </a:p>
          <a:p>
            <a:r>
              <a:rPr lang="de-DE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Volkswagen / Volkswagen Nutzfahrzeuge</a:t>
            </a:r>
          </a:p>
          <a:p>
            <a:pPr lvl="1"/>
            <a:r>
              <a:rPr lang="de-DE" sz="2400" i="1"/>
              <a:t>Touran </a:t>
            </a:r>
          </a:p>
          <a:p>
            <a:pPr lvl="1"/>
            <a:r>
              <a:rPr lang="de-DE" sz="2400" i="1"/>
              <a:t>Passat</a:t>
            </a:r>
          </a:p>
          <a:p>
            <a:pPr lvl="1"/>
            <a:r>
              <a:rPr lang="de-DE" sz="2400" i="1"/>
              <a:t>Caddy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4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4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4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4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48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87929259-834B-4924-9CDE-D496930E593E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Zusammenfassung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7416800" cy="3351212"/>
          </a:xfrm>
        </p:spPr>
        <p:txBody>
          <a:bodyPr/>
          <a:lstStyle/>
          <a:p>
            <a:r>
              <a:rPr lang="de-DE" sz="2800"/>
              <a:t>Erdgas ist derzeit noch nicht die f</a:t>
            </a:r>
            <a:r>
              <a:rPr lang="de-DE" sz="2800">
                <a:latin typeface="Arial Unicode MS"/>
              </a:rPr>
              <a:t>ü</a:t>
            </a:r>
            <a:r>
              <a:rPr lang="de-DE" sz="2800"/>
              <a:t>r alle Betriebe allgemeing</a:t>
            </a:r>
            <a:r>
              <a:rPr lang="de-DE" sz="2800">
                <a:latin typeface="Arial Unicode MS"/>
              </a:rPr>
              <a:t>ü</a:t>
            </a:r>
            <a:r>
              <a:rPr lang="de-DE" sz="2800"/>
              <a:t>ltige </a:t>
            </a:r>
            <a:r>
              <a:rPr lang="de-DE" sz="2800">
                <a:latin typeface="Arial Unicode MS"/>
              </a:rPr>
              <a:t>„</a:t>
            </a:r>
            <a:r>
              <a:rPr lang="de-DE" sz="2800"/>
              <a:t>Patentl</a:t>
            </a:r>
            <a:r>
              <a:rPr lang="de-DE" sz="2800">
                <a:latin typeface="Arial Unicode MS"/>
              </a:rPr>
              <a:t>ö</a:t>
            </a:r>
            <a:r>
              <a:rPr lang="de-DE" sz="2800"/>
              <a:t>sung</a:t>
            </a:r>
            <a:r>
              <a:rPr lang="de-DE" sz="2800">
                <a:latin typeface="Arial Unicode MS"/>
              </a:rPr>
              <a:t>“</a:t>
            </a:r>
            <a:endParaRPr lang="de-DE" sz="2800"/>
          </a:p>
          <a:p>
            <a:pPr>
              <a:buFont typeface="Wingdings" pitchFamily="2" charset="2"/>
              <a:buNone/>
            </a:pPr>
            <a:endParaRPr lang="de-DE" sz="2800"/>
          </a:p>
          <a:p>
            <a:r>
              <a:rPr lang="de-DE" sz="2800"/>
              <a:t>Situation vor Ort ist derzeit noch Grundlage der unternehmerischen Entscheidung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3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71A2F358-CD70-4951-AC36-44510DDC79EB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704850"/>
            <a:ext cx="6324600" cy="636588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/>
              <a:t>Fazit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11313"/>
            <a:ext cx="8208962" cy="3402012"/>
          </a:xfrm>
          <a:solidFill>
            <a:srgbClr val="0D038F">
              <a:alpha val="9999"/>
            </a:srgbClr>
          </a:solidFill>
          <a:ln/>
        </p:spPr>
        <p:txBody>
          <a:bodyPr lIns="90000" tIns="46800" rIns="90000" bIns="46800"/>
          <a:lstStyle/>
          <a:p>
            <a:pPr marL="339725" indent="-339725" defTabSz="449263">
              <a:buClr>
                <a:srgbClr val="B2B2B2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800"/>
              <a:t>Erdgas ist auf Sicht von 15 bis 20 Jahren der ökonomisch und ökologisch sinnvolle Kraftstoff</a:t>
            </a:r>
            <a:r>
              <a:rPr lang="de-DE"/>
              <a:t> </a:t>
            </a:r>
          </a:p>
          <a:p>
            <a:pPr marL="339725" indent="-339725" defTabSz="449263">
              <a:buClr>
                <a:srgbClr val="B2B2B2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e-DE"/>
          </a:p>
          <a:p>
            <a:pPr marL="339725" indent="-339725" defTabSz="449263">
              <a:buClr>
                <a:srgbClr val="B2B2B2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800"/>
              <a:t>die Erdgastechnik ist soweit ausgereift, dass aus ökologischer Sicht auch ein längerfristiger Einsatz mit regenerativem Biogas möglich wäre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40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406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B9FBBC82-9ADC-47C1-BAF3-A4EB7CAE02D4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704850"/>
            <a:ext cx="6324600" cy="636588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/>
              <a:t>Fazit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11313"/>
            <a:ext cx="7993063" cy="4554537"/>
          </a:xfrm>
          <a:solidFill>
            <a:srgbClr val="0D038F">
              <a:alpha val="9999"/>
            </a:srgbClr>
          </a:solidFill>
          <a:ln/>
        </p:spPr>
        <p:txBody>
          <a:bodyPr lIns="90000" tIns="46800" rIns="90000" bIns="46800"/>
          <a:lstStyle/>
          <a:p>
            <a:pPr marL="339725" indent="-339725" algn="ctr" defTabSz="449263">
              <a:buClr>
                <a:srgbClr val="B2B2B2"/>
              </a:buClr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600"/>
              <a:t>Das Taxigewerbe wechselt nicht als</a:t>
            </a:r>
          </a:p>
          <a:p>
            <a:pPr marL="339725" indent="-339725" algn="ctr" defTabSz="449263">
              <a:buClr>
                <a:srgbClr val="B2B2B2"/>
              </a:buClr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600"/>
              <a:t>„Versuchskaninchen“ zu neuen</a:t>
            </a:r>
          </a:p>
          <a:p>
            <a:pPr marL="339725" indent="-339725" algn="ctr" defTabSz="449263">
              <a:buClr>
                <a:srgbClr val="B2B2B2"/>
              </a:buClr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600"/>
              <a:t>Antriebstechniken,</a:t>
            </a:r>
          </a:p>
          <a:p>
            <a:pPr marL="339725" indent="-339725" algn="ctr" defTabSz="449263">
              <a:buClr>
                <a:srgbClr val="B2B2B2"/>
              </a:buClr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600"/>
              <a:t>seien sie ökologisch auch noch so sinnvoll,</a:t>
            </a:r>
          </a:p>
          <a:p>
            <a:pPr marL="339725" indent="-339725" algn="ctr" defTabSz="449263">
              <a:buClr>
                <a:srgbClr val="B2B2B2"/>
              </a:buClr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600"/>
              <a:t>wenn die ökonomischen</a:t>
            </a:r>
          </a:p>
          <a:p>
            <a:pPr marL="339725" indent="-339725" algn="ctr" defTabSz="449263">
              <a:buClr>
                <a:srgbClr val="B2B2B2"/>
              </a:buClr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600"/>
              <a:t>Rahmenbedingungen nicht stimmen.</a:t>
            </a:r>
          </a:p>
          <a:p>
            <a:pPr marL="339725" indent="-339725" defTabSz="449263">
              <a:buClr>
                <a:srgbClr val="B2B2B2"/>
              </a:buClr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e-DE" sz="1400"/>
          </a:p>
          <a:p>
            <a:pPr marL="339725" indent="-339725" algn="ctr" defTabSz="449263">
              <a:buClr>
                <a:srgbClr val="B2B2B2"/>
              </a:buClr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600"/>
              <a:t>Dazu bedarf es klarer und vor Allem</a:t>
            </a:r>
          </a:p>
          <a:p>
            <a:pPr marL="339725" indent="-339725" algn="ctr" defTabSz="449263">
              <a:buClr>
                <a:srgbClr val="B2B2B2"/>
              </a:buClr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600"/>
              <a:t>verlässlicher politischer Vorgaben</a:t>
            </a:r>
          </a:p>
          <a:p>
            <a:pPr marL="339725" indent="-339725" algn="ctr" defTabSz="449263">
              <a:buClr>
                <a:srgbClr val="B2B2B2"/>
              </a:buClr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000"/>
              <a:t>(z.B. bei Mineralöl- und Kfz. - Steuer)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43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437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43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43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437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243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243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243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243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243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2437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093D7F92-2119-42D8-9FE5-A148043E1A59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pic>
        <p:nvPicPr>
          <p:cNvPr id="222212" name="Picture 4" descr="Erdgastankstellen_Euro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765175"/>
            <a:ext cx="5329237" cy="5616575"/>
          </a:xfrm>
          <a:prstGeom prst="rect">
            <a:avLst/>
          </a:prstGeom>
          <a:noFill/>
        </p:spPr>
      </p:pic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Erdgasfahrzeuge in Taxiunternehmen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9813" y="1700213"/>
            <a:ext cx="2916237" cy="424973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de-DE" sz="2000"/>
              <a:t>Ebenfalls bedarf</a:t>
            </a:r>
          </a:p>
          <a:p>
            <a:pPr algn="ctr">
              <a:buFont typeface="Wingdings" pitchFamily="2" charset="2"/>
              <a:buNone/>
            </a:pPr>
            <a:r>
              <a:rPr lang="de-DE" sz="2000"/>
              <a:t>es des zügigen</a:t>
            </a:r>
          </a:p>
          <a:p>
            <a:pPr algn="ctr">
              <a:buFont typeface="Wingdings" pitchFamily="2" charset="2"/>
              <a:buNone/>
            </a:pPr>
            <a:r>
              <a:rPr lang="de-DE" sz="2000"/>
              <a:t>Ausbau des</a:t>
            </a:r>
          </a:p>
          <a:p>
            <a:pPr algn="ctr">
              <a:buFont typeface="Wingdings" pitchFamily="2" charset="2"/>
              <a:buNone/>
            </a:pPr>
            <a:r>
              <a:rPr lang="de-DE" sz="2000"/>
              <a:t>Versorgungsnetzes,</a:t>
            </a:r>
          </a:p>
          <a:p>
            <a:pPr algn="ctr">
              <a:buFont typeface="Wingdings" pitchFamily="2" charset="2"/>
              <a:buNone/>
            </a:pPr>
            <a:r>
              <a:rPr lang="de-DE" sz="2000"/>
              <a:t>europäisch derzeit</a:t>
            </a:r>
          </a:p>
          <a:p>
            <a:pPr algn="ctr">
              <a:buFont typeface="Wingdings" pitchFamily="2" charset="2"/>
              <a:buNone/>
            </a:pPr>
            <a:r>
              <a:rPr lang="de-DE" sz="2000"/>
              <a:t>noch völlig</a:t>
            </a:r>
          </a:p>
          <a:p>
            <a:pPr algn="ctr">
              <a:buFont typeface="Wingdings" pitchFamily="2" charset="2"/>
              <a:buNone/>
            </a:pPr>
            <a:r>
              <a:rPr lang="de-DE" sz="2000"/>
              <a:t>unzureichend.</a:t>
            </a:r>
          </a:p>
          <a:p>
            <a:pPr algn="ctr">
              <a:buFont typeface="Wingdings" pitchFamily="2" charset="2"/>
              <a:buNone/>
            </a:pPr>
            <a:r>
              <a:rPr lang="de-DE" sz="2000"/>
              <a:t>Hier sind</a:t>
            </a:r>
          </a:p>
          <a:p>
            <a:pPr algn="ctr">
              <a:buFont typeface="Wingdings" pitchFamily="2" charset="2"/>
              <a:buNone/>
            </a:pPr>
            <a:r>
              <a:rPr lang="de-DE" sz="2000"/>
              <a:t>insbesondere die</a:t>
            </a:r>
          </a:p>
          <a:p>
            <a:pPr algn="ctr">
              <a:buFont typeface="Wingdings" pitchFamily="2" charset="2"/>
              <a:buNone/>
            </a:pPr>
            <a:r>
              <a:rPr lang="de-DE" sz="2000"/>
              <a:t>Erdgas-Versorger</a:t>
            </a:r>
          </a:p>
          <a:p>
            <a:pPr algn="ctr">
              <a:buFont typeface="Wingdings" pitchFamily="2" charset="2"/>
              <a:buNone/>
            </a:pPr>
            <a:r>
              <a:rPr lang="de-DE" sz="2000"/>
              <a:t>gefordert.</a:t>
            </a:r>
          </a:p>
        </p:txBody>
      </p:sp>
      <p:sp>
        <p:nvSpPr>
          <p:cNvPr id="222213" name="Line 5"/>
          <p:cNvSpPr>
            <a:spLocks noChangeShapeType="1"/>
          </p:cNvSpPr>
          <p:nvPr/>
        </p:nvSpPr>
        <p:spPr bwMode="auto">
          <a:xfrm>
            <a:off x="684213" y="1495425"/>
            <a:ext cx="5327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fr-C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6C91F651-8040-4A5C-9A3B-C591C83C2B23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704850"/>
            <a:ext cx="6324600" cy="636588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/>
              <a:t>Fazit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611313"/>
            <a:ext cx="7775575" cy="4338637"/>
          </a:xfrm>
          <a:solidFill>
            <a:srgbClr val="0D038F">
              <a:alpha val="9999"/>
            </a:srgbClr>
          </a:solidFill>
          <a:ln/>
        </p:spPr>
        <p:txBody>
          <a:bodyPr lIns="90000" tIns="46800" rIns="90000" bIns="46800"/>
          <a:lstStyle/>
          <a:p>
            <a:pPr marL="339725" indent="-339725" algn="ctr" defTabSz="449263">
              <a:buClr>
                <a:srgbClr val="B2B2B2"/>
              </a:buClr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800"/>
              <a:t>Und es Bedarf weiterer Entwicklung im</a:t>
            </a:r>
          </a:p>
          <a:p>
            <a:pPr marL="339725" indent="-339725" algn="ctr" defTabSz="449263">
              <a:buClr>
                <a:srgbClr val="B2B2B2"/>
              </a:buClr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800"/>
              <a:t>Bereich der Fahrzeug- und Motorentechnik,</a:t>
            </a:r>
          </a:p>
          <a:p>
            <a:pPr marL="339725" indent="-339725" algn="ctr" defTabSz="449263">
              <a:buClr>
                <a:srgbClr val="B2B2B2"/>
              </a:buClr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e-DE" sz="1400"/>
          </a:p>
          <a:p>
            <a:pPr marL="339725" indent="-339725" algn="ctr" defTabSz="449263">
              <a:buClr>
                <a:srgbClr val="B2B2B2"/>
              </a:buClr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800"/>
              <a:t>insbesondere:</a:t>
            </a:r>
          </a:p>
          <a:p>
            <a:pPr marL="339725" indent="-339725" algn="ctr" defTabSz="449263">
              <a:buClr>
                <a:srgbClr val="B2B2B2"/>
              </a:buClr>
              <a:buFont typeface="Wingdings" pitchFamily="2" charset="2"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e-DE" sz="1400"/>
          </a:p>
          <a:p>
            <a:pPr marL="339725" indent="-339725" algn="ctr" defTabSz="449263">
              <a:buClr>
                <a:srgbClr val="B2B2B2"/>
              </a:buClr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800"/>
              <a:t>leichtere Erdgastanks</a:t>
            </a:r>
          </a:p>
          <a:p>
            <a:pPr marL="339725" indent="-339725" algn="ctr" defTabSz="449263">
              <a:buClr>
                <a:srgbClr val="B2B2B2"/>
              </a:buClr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e-DE" sz="1400"/>
          </a:p>
          <a:p>
            <a:pPr marL="339725" indent="-339725" algn="ctr" defTabSz="449263">
              <a:buClr>
                <a:srgbClr val="B2B2B2"/>
              </a:buClr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800"/>
              <a:t>deutlich größeres Tankvolumens</a:t>
            </a:r>
          </a:p>
          <a:p>
            <a:pPr marL="339725" indent="-339725" algn="ctr" defTabSz="449263">
              <a:buClr>
                <a:srgbClr val="B2B2B2"/>
              </a:buClr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e-DE" sz="1400"/>
          </a:p>
          <a:p>
            <a:pPr marL="339725" indent="-339725" algn="ctr" defTabSz="449263">
              <a:buClr>
                <a:srgbClr val="B2B2B2"/>
              </a:buClr>
              <a:buFontTx/>
              <a:buNone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800"/>
              <a:t>weitere Verbrauchsminimierung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28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28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28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28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28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228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0D8C17EB-3197-40E8-845A-0A93D9472D3A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VW Passat Erdgas 2009</a:t>
            </a:r>
          </a:p>
        </p:txBody>
      </p:sp>
      <p:pic>
        <p:nvPicPr>
          <p:cNvPr id="223236" name="Picture 4" descr="Passat_Variant_ECO FUEL_4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1693863"/>
            <a:ext cx="6192838" cy="4256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F592D73F-D16F-4D5B-AA62-49E7A731FDB1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641350"/>
            <a:ext cx="6324600" cy="700088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/>
              <a:t>persönliche Erfahrung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600200"/>
            <a:ext cx="7775575" cy="4492625"/>
          </a:xfrm>
          <a:solidFill>
            <a:srgbClr val="0D038F">
              <a:alpha val="9999"/>
            </a:srgbClr>
          </a:solidFill>
          <a:ln/>
        </p:spPr>
        <p:txBody>
          <a:bodyPr lIns="90000" tIns="46800" rIns="90000" bIns="46800"/>
          <a:lstStyle/>
          <a:p>
            <a:pPr marL="339725" indent="-339725" defTabSz="449263">
              <a:spcBef>
                <a:spcPts val="750"/>
              </a:spcBef>
              <a:buClr>
                <a:srgbClr val="B2B2B2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/>
              <a:t> </a:t>
            </a:r>
            <a:r>
              <a:rPr lang="de-DE" sz="2800"/>
              <a:t>Mercedes E 200 NGT</a:t>
            </a:r>
          </a:p>
          <a:p>
            <a:pPr marL="339725" indent="-339725" defTabSz="449263">
              <a:spcBef>
                <a:spcPts val="750"/>
              </a:spcBef>
              <a:buClr>
                <a:srgbClr val="B2B2B2"/>
              </a:buClr>
              <a:buSzPct val="96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800"/>
              <a:t> 60.361 Km/Jahr (98,6% Erdgasbetrieb)</a:t>
            </a:r>
          </a:p>
          <a:p>
            <a:pPr marL="339725" indent="-339725" defTabSz="449263">
              <a:spcBef>
                <a:spcPts val="750"/>
              </a:spcBef>
              <a:buClr>
                <a:srgbClr val="B2B2B2"/>
              </a:buClr>
              <a:buSzPct val="96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800"/>
              <a:t> 6,91 Kg/100 Km; 0,54 ltr. Super/100 Km</a:t>
            </a:r>
          </a:p>
          <a:p>
            <a:pPr marL="339725" indent="-339725" defTabSz="449263">
              <a:spcBef>
                <a:spcPts val="750"/>
              </a:spcBef>
              <a:buClr>
                <a:srgbClr val="B2B2B2"/>
              </a:buClr>
              <a:buSzPct val="96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800"/>
              <a:t> 307 Betankungen, d.h. </a:t>
            </a:r>
            <a:r>
              <a:rPr lang="en-US" sz="2800"/>
              <a:t>ø</a:t>
            </a:r>
            <a:r>
              <a:rPr lang="de-DE" sz="2800"/>
              <a:t> je 197,26 Km</a:t>
            </a:r>
          </a:p>
          <a:p>
            <a:pPr marL="339725" indent="-339725" defTabSz="449263">
              <a:spcBef>
                <a:spcPts val="750"/>
              </a:spcBef>
              <a:buClrTx/>
              <a:buFontTx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e-DE" sz="2800"/>
          </a:p>
          <a:p>
            <a:pPr marL="339725" indent="-339725" algn="ctr" defTabSz="449263">
              <a:spcBef>
                <a:spcPts val="750"/>
              </a:spcBef>
              <a:buClrTx/>
              <a:buFontTx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3000" b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7,38 € / 100 Km gesamt</a:t>
            </a:r>
          </a:p>
          <a:p>
            <a:pPr marL="339725" indent="-339725" algn="ctr" defTabSz="449263">
              <a:spcBef>
                <a:spcPts val="750"/>
              </a:spcBef>
              <a:buClrTx/>
              <a:buFontTx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e-DE" sz="3000" b="1" u="sng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339725" indent="-339725" algn="ctr" defTabSz="449263">
              <a:spcBef>
                <a:spcPts val="750"/>
              </a:spcBef>
              <a:buClrTx/>
              <a:buFontTx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vergleichsweise 44 % Einsparung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26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26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226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26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226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0-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226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E9259D53-7469-4DA9-9301-5CC85C4446BB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9450" y="673100"/>
            <a:ext cx="6321425" cy="720725"/>
          </a:xfrm>
        </p:spPr>
        <p:txBody>
          <a:bodyPr/>
          <a:lstStyle/>
          <a:p>
            <a:r>
              <a:rPr lang="de-DE"/>
              <a:t>Tendenz</a:t>
            </a:r>
          </a:p>
        </p:txBody>
      </p:sp>
      <p:grpSp>
        <p:nvGrpSpPr>
          <p:cNvPr id="71683" name="Group 3"/>
          <p:cNvGrpSpPr>
            <a:grpSpLocks/>
          </p:cNvGrpSpPr>
          <p:nvPr/>
        </p:nvGrpSpPr>
        <p:grpSpPr bwMode="auto">
          <a:xfrm>
            <a:off x="1460500" y="1900238"/>
            <a:ext cx="5646738" cy="4306887"/>
            <a:chOff x="652" y="1192"/>
            <a:chExt cx="3764" cy="2648"/>
          </a:xfrm>
        </p:grpSpPr>
        <p:graphicFrame>
          <p:nvGraphicFramePr>
            <p:cNvPr id="71684" name="Object 4"/>
            <p:cNvGraphicFramePr>
              <a:graphicFrameLocks noChangeAspect="1"/>
            </p:cNvGraphicFramePr>
            <p:nvPr/>
          </p:nvGraphicFramePr>
          <p:xfrm>
            <a:off x="652" y="1192"/>
            <a:ext cx="3764" cy="2648"/>
          </p:xfrm>
          <a:graphic>
            <a:graphicData uri="http://schemas.openxmlformats.org/presentationml/2006/ole">
              <p:oleObj spid="_x0000_s71684" name="Diagramm" r:id="rId3" imgW="7077212" imgH="4200550" progId="MSGraph.Chart.8">
                <p:embed followColorScheme="full"/>
              </p:oleObj>
            </a:graphicData>
          </a:graphic>
        </p:graphicFrame>
        <p:sp>
          <p:nvSpPr>
            <p:cNvPr id="71685" name="Line 5"/>
            <p:cNvSpPr>
              <a:spLocks noChangeShapeType="1"/>
            </p:cNvSpPr>
            <p:nvPr/>
          </p:nvSpPr>
          <p:spPr bwMode="auto">
            <a:xfrm flipV="1">
              <a:off x="768" y="1488"/>
              <a:ext cx="3600" cy="1344"/>
            </a:xfrm>
            <a:prstGeom prst="line">
              <a:avLst/>
            </a:prstGeom>
            <a:noFill/>
            <a:ln w="114300">
              <a:solidFill>
                <a:srgbClr val="FF0000"/>
              </a:solidFill>
              <a:round/>
              <a:headEnd/>
              <a:tailEnd type="triangle" w="lg" len="lg"/>
            </a:ln>
            <a:effectLst/>
          </p:spPr>
          <p:txBody>
            <a:bodyPr/>
            <a:lstStyle/>
            <a:p>
              <a:endParaRPr lang="fr-CH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A4578B27-5D7E-46A5-9900-897601CB7B06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3140075"/>
            <a:ext cx="7993063" cy="64928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de-DE"/>
              <a:t>Ich danke f</a:t>
            </a:r>
            <a:r>
              <a:rPr lang="de-DE">
                <a:latin typeface="Arial Unicode MS"/>
              </a:rPr>
              <a:t>ü</a:t>
            </a:r>
            <a:r>
              <a:rPr lang="de-DE"/>
              <a:t>r Ihre Aufmerksamkeit !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2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69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B65541B7-D56A-4C60-9E6D-07C2ED181553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65163" y="682625"/>
            <a:ext cx="7939087" cy="720725"/>
          </a:xfrm>
        </p:spPr>
        <p:txBody>
          <a:bodyPr/>
          <a:lstStyle/>
          <a:p>
            <a:r>
              <a:rPr lang="de-DE"/>
              <a:t>Kostenentwicklung März 2005 - 2006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284663" y="1628775"/>
            <a:ext cx="4751387" cy="4221163"/>
          </a:xfrm>
        </p:spPr>
        <p:txBody>
          <a:bodyPr/>
          <a:lstStyle/>
          <a:p>
            <a:r>
              <a:rPr lang="de-DE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Lebenshaltung</a:t>
            </a:r>
            <a:r>
              <a:rPr lang="de-DE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 + 2,5 Pkt.</a:t>
            </a:r>
          </a:p>
          <a:p>
            <a:r>
              <a:rPr lang="de-DE" sz="28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Autohaltung</a:t>
            </a:r>
            <a:r>
              <a:rPr lang="de-DE" sz="28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+ 4,1 Pkt.</a:t>
            </a:r>
          </a:p>
          <a:p>
            <a:pPr>
              <a:buFont typeface="Wingdings" pitchFamily="2" charset="2"/>
              <a:buNone/>
            </a:pPr>
            <a:r>
              <a:rPr lang="de-DE"/>
              <a:t> </a:t>
            </a:r>
            <a:r>
              <a:rPr lang="de-DE" sz="2000"/>
              <a:t>(Quelle: ADAC / Stat. Bundesamt)</a:t>
            </a:r>
          </a:p>
          <a:p>
            <a:endParaRPr lang="de-DE" b="1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de-DE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Kraftstoff  ca.  +  15 %</a:t>
            </a:r>
            <a:r>
              <a:rPr lang="de-DE"/>
              <a:t> </a:t>
            </a:r>
            <a:r>
              <a:rPr lang="de-DE" sz="2000"/>
              <a:t>(M</a:t>
            </a:r>
            <a:r>
              <a:rPr lang="de-DE" sz="2000">
                <a:latin typeface="Arial Unicode MS"/>
              </a:rPr>
              <a:t>ä</a:t>
            </a:r>
            <a:r>
              <a:rPr lang="de-DE" sz="2000"/>
              <a:t>rz 2004 bis M</a:t>
            </a:r>
            <a:r>
              <a:rPr lang="de-DE" sz="2000">
                <a:latin typeface="Arial Unicode MS"/>
              </a:rPr>
              <a:t>ä</a:t>
            </a:r>
            <a:r>
              <a:rPr lang="de-DE" sz="2000"/>
              <a:t>rz 2006)</a:t>
            </a:r>
          </a:p>
          <a:p>
            <a:r>
              <a:rPr lang="de-DE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Kraftstoff  ca.  +  60 %</a:t>
            </a:r>
            <a:r>
              <a:rPr lang="de-DE"/>
              <a:t> </a:t>
            </a:r>
            <a:r>
              <a:rPr lang="de-DE" sz="2000"/>
              <a:t>(M</a:t>
            </a:r>
            <a:r>
              <a:rPr lang="de-DE" sz="2000">
                <a:latin typeface="Arial Unicode MS"/>
              </a:rPr>
              <a:t>ä</a:t>
            </a:r>
            <a:r>
              <a:rPr lang="de-DE" sz="2000"/>
              <a:t>rz 2001 bis M</a:t>
            </a:r>
            <a:r>
              <a:rPr lang="de-DE" sz="2000">
                <a:latin typeface="Arial Unicode MS"/>
              </a:rPr>
              <a:t>ä</a:t>
            </a:r>
            <a:r>
              <a:rPr lang="de-DE" sz="2000"/>
              <a:t>rz 2006)</a:t>
            </a:r>
          </a:p>
        </p:txBody>
      </p:sp>
      <p:pic>
        <p:nvPicPr>
          <p:cNvPr id="141316" name="Picture 4" descr="Fahrzeugkostenindex"/>
          <p:cNvPicPr>
            <a:picLocks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11188" y="1690688"/>
            <a:ext cx="3617912" cy="4114800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249B6B6B-78F6-40C7-9805-F6C368190F54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49288"/>
            <a:ext cx="6321425" cy="720725"/>
          </a:xfrm>
        </p:spPr>
        <p:txBody>
          <a:bodyPr/>
          <a:lstStyle/>
          <a:p>
            <a:r>
              <a:rPr lang="de-DE" sz="4000"/>
              <a:t>ernsthafte Alternative</a:t>
            </a:r>
          </a:p>
        </p:txBody>
      </p:sp>
      <p:pic>
        <p:nvPicPr>
          <p:cNvPr id="3076" name="Picture 4" descr="Edgas_Start_k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6238" y="2852738"/>
            <a:ext cx="3167062" cy="2570162"/>
          </a:xfrm>
          <a:prstGeom prst="rect">
            <a:avLst/>
          </a:prstGeom>
          <a:noFill/>
        </p:spPr>
      </p:pic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636963" y="1841500"/>
            <a:ext cx="16557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de-DE" sz="3200" b="1" u="sng">
                <a:solidFill>
                  <a:srgbClr val="FF9900"/>
                </a:solidFill>
              </a:rPr>
              <a:t>Erdgas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8BB2BDDC-B2CE-4262-9A71-3A619FDA8355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746125"/>
            <a:ext cx="5699125" cy="604838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/>
              <a:t>Energiegehalt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1413" y="3944938"/>
            <a:ext cx="7169150" cy="2363787"/>
          </a:xfrm>
          <a:solidFill>
            <a:srgbClr val="0D038F">
              <a:alpha val="9999"/>
            </a:srgbClr>
          </a:solidFill>
          <a:ln/>
        </p:spPr>
        <p:txBody>
          <a:bodyPr lIns="90000" tIns="46800" rIns="90000" bIns="46800"/>
          <a:lstStyle/>
          <a:p>
            <a:pPr marL="339725" indent="-339725" defTabSz="449263">
              <a:spcBef>
                <a:spcPts val="750"/>
              </a:spcBef>
              <a:buClr>
                <a:srgbClr val="B2B2B2"/>
              </a:buClr>
              <a:buSzPct val="96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3000" b="1"/>
              <a:t>1 Kg Erdgas (H-Gas) entspricht:</a:t>
            </a:r>
          </a:p>
          <a:p>
            <a:pPr marL="739775" lvl="1" indent="-282575" defTabSz="449263">
              <a:spcBef>
                <a:spcPts val="650"/>
              </a:spcBef>
              <a:buClr>
                <a:srgbClr val="CCCC99"/>
              </a:buClr>
              <a:buSzPct val="87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600" b="1"/>
              <a:t>1,3 Liter Diesel</a:t>
            </a:r>
          </a:p>
          <a:p>
            <a:pPr marL="739775" lvl="1" indent="-282575" defTabSz="449263">
              <a:spcBef>
                <a:spcPts val="650"/>
              </a:spcBef>
              <a:buClr>
                <a:srgbClr val="CCCC99"/>
              </a:buClr>
              <a:buSzPct val="87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2600" b="1"/>
              <a:t>1,5 Liter Benzin</a:t>
            </a:r>
          </a:p>
          <a:p>
            <a:pPr marL="339725" indent="-339725" defTabSz="449263">
              <a:spcBef>
                <a:spcPts val="250"/>
              </a:spcBef>
              <a:buClrTx/>
              <a:buFontTx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e-DE" sz="1000" b="1"/>
          </a:p>
          <a:p>
            <a:pPr marL="339725" indent="-339725" defTabSz="449263">
              <a:spcBef>
                <a:spcPts val="750"/>
              </a:spcBef>
              <a:buClr>
                <a:srgbClr val="B2B2B2"/>
              </a:buClr>
              <a:buSzPct val="96000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 sz="3000" b="1">
                <a:effectLst>
                  <a:outerShdw blurRad="38100" dist="38100" dir="2700000" algn="tl">
                    <a:srgbClr val="000000"/>
                  </a:outerShdw>
                </a:effectLst>
              </a:rPr>
              <a:t>Aufklärungsbedarf: 1 Kg ≠ 1 Liter</a:t>
            </a:r>
          </a:p>
        </p:txBody>
      </p:sp>
      <p:grpSp>
        <p:nvGrpSpPr>
          <p:cNvPr id="202756" name="Group 4"/>
          <p:cNvGrpSpPr>
            <a:grpSpLocks/>
          </p:cNvGrpSpPr>
          <p:nvPr/>
        </p:nvGrpSpPr>
        <p:grpSpPr bwMode="auto">
          <a:xfrm>
            <a:off x="987425" y="1700213"/>
            <a:ext cx="6402388" cy="2132012"/>
            <a:chOff x="622" y="1071"/>
            <a:chExt cx="4033" cy="1343"/>
          </a:xfrm>
        </p:grpSpPr>
        <p:sp>
          <p:nvSpPr>
            <p:cNvPr id="202757" name="Text Box 5"/>
            <p:cNvSpPr txBox="1">
              <a:spLocks noChangeArrowheads="1"/>
            </p:cNvSpPr>
            <p:nvPr/>
          </p:nvSpPr>
          <p:spPr bwMode="auto">
            <a:xfrm>
              <a:off x="1113" y="2222"/>
              <a:ext cx="2775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449263">
                <a:spcBef>
                  <a:spcPts val="125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2000">
                  <a:solidFill>
                    <a:srgbClr val="000000"/>
                  </a:solidFill>
                  <a:cs typeface="Times New Roman" charset="0"/>
                </a:rPr>
                <a:t>Erdgas [1kg]    Diesel [1l]    Benzin [1l]</a:t>
              </a:r>
            </a:p>
          </p:txBody>
        </p:sp>
        <p:sp>
          <p:nvSpPr>
            <p:cNvPr id="202758" name="Line 6"/>
            <p:cNvSpPr>
              <a:spLocks noChangeShapeType="1"/>
            </p:cNvSpPr>
            <p:nvPr/>
          </p:nvSpPr>
          <p:spPr bwMode="auto">
            <a:xfrm>
              <a:off x="1029" y="1345"/>
              <a:ext cx="1" cy="833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202759" name="Text Box 7"/>
            <p:cNvSpPr txBox="1">
              <a:spLocks noChangeArrowheads="1"/>
            </p:cNvSpPr>
            <p:nvPr/>
          </p:nvSpPr>
          <p:spPr bwMode="auto">
            <a:xfrm>
              <a:off x="864" y="1071"/>
              <a:ext cx="1532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449263">
                <a:spcBef>
                  <a:spcPts val="125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2000">
                  <a:solidFill>
                    <a:srgbClr val="000000"/>
                  </a:solidFill>
                  <a:cs typeface="Times New Roman" charset="0"/>
                </a:rPr>
                <a:t>Energiedichte [kWh]</a:t>
              </a:r>
            </a:p>
          </p:txBody>
        </p:sp>
        <p:sp>
          <p:nvSpPr>
            <p:cNvPr id="202760" name="Text Box 8"/>
            <p:cNvSpPr txBox="1">
              <a:spLocks noChangeArrowheads="1"/>
            </p:cNvSpPr>
            <p:nvPr/>
          </p:nvSpPr>
          <p:spPr bwMode="auto">
            <a:xfrm>
              <a:off x="622" y="1887"/>
              <a:ext cx="306" cy="1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 defTabSz="449263">
                <a:spcBef>
                  <a:spcPts val="875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>
                  <a:solidFill>
                    <a:srgbClr val="000000"/>
                  </a:solidFill>
                  <a:cs typeface="Times New Roman" charset="0"/>
                </a:rPr>
                <a:t>5</a:t>
              </a:r>
            </a:p>
          </p:txBody>
        </p:sp>
        <p:sp>
          <p:nvSpPr>
            <p:cNvPr id="202761" name="Text Box 9"/>
            <p:cNvSpPr txBox="1">
              <a:spLocks noChangeArrowheads="1"/>
            </p:cNvSpPr>
            <p:nvPr/>
          </p:nvSpPr>
          <p:spPr bwMode="auto">
            <a:xfrm>
              <a:off x="622" y="1625"/>
              <a:ext cx="306" cy="1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 defTabSz="449263">
                <a:spcBef>
                  <a:spcPts val="875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>
                  <a:solidFill>
                    <a:srgbClr val="000000"/>
                  </a:solidFill>
                  <a:cs typeface="Times New Roman" charset="0"/>
                </a:rPr>
                <a:t>10</a:t>
              </a:r>
            </a:p>
          </p:txBody>
        </p:sp>
        <p:sp>
          <p:nvSpPr>
            <p:cNvPr id="202762" name="Text Box 10"/>
            <p:cNvSpPr txBox="1">
              <a:spLocks noChangeArrowheads="1"/>
            </p:cNvSpPr>
            <p:nvPr/>
          </p:nvSpPr>
          <p:spPr bwMode="auto">
            <a:xfrm>
              <a:off x="622" y="1365"/>
              <a:ext cx="306" cy="1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 defTabSz="449263">
                <a:spcBef>
                  <a:spcPts val="875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>
                  <a:solidFill>
                    <a:srgbClr val="000000"/>
                  </a:solidFill>
                  <a:cs typeface="Times New Roman" charset="0"/>
                </a:rPr>
                <a:t>15</a:t>
              </a:r>
            </a:p>
          </p:txBody>
        </p:sp>
        <p:sp>
          <p:nvSpPr>
            <p:cNvPr id="202763" name="Line 11"/>
            <p:cNvSpPr>
              <a:spLocks noChangeShapeType="1"/>
            </p:cNvSpPr>
            <p:nvPr/>
          </p:nvSpPr>
          <p:spPr bwMode="auto">
            <a:xfrm>
              <a:off x="960" y="1942"/>
              <a:ext cx="336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202764" name="Line 12"/>
            <p:cNvSpPr>
              <a:spLocks noChangeShapeType="1"/>
            </p:cNvSpPr>
            <p:nvPr/>
          </p:nvSpPr>
          <p:spPr bwMode="auto">
            <a:xfrm>
              <a:off x="959" y="1682"/>
              <a:ext cx="3361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202765" name="Line 13"/>
            <p:cNvSpPr>
              <a:spLocks noChangeShapeType="1"/>
            </p:cNvSpPr>
            <p:nvPr/>
          </p:nvSpPr>
          <p:spPr bwMode="auto">
            <a:xfrm>
              <a:off x="960" y="1420"/>
              <a:ext cx="3360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202766" name="Line 14"/>
            <p:cNvSpPr>
              <a:spLocks noChangeShapeType="1"/>
            </p:cNvSpPr>
            <p:nvPr/>
          </p:nvSpPr>
          <p:spPr bwMode="auto">
            <a:xfrm>
              <a:off x="771" y="2176"/>
              <a:ext cx="3549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202767" name="Text Box 15"/>
            <p:cNvSpPr txBox="1">
              <a:spLocks noChangeArrowheads="1"/>
            </p:cNvSpPr>
            <p:nvPr/>
          </p:nvSpPr>
          <p:spPr bwMode="auto">
            <a:xfrm>
              <a:off x="3999" y="2223"/>
              <a:ext cx="657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 defTabSz="449263">
                <a:spcBef>
                  <a:spcPts val="125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2000">
                  <a:solidFill>
                    <a:srgbClr val="000000"/>
                  </a:solidFill>
                  <a:cs typeface="Times New Roman" charset="0"/>
                </a:rPr>
                <a:t>Kraftstoff</a:t>
              </a:r>
            </a:p>
          </p:txBody>
        </p:sp>
        <p:sp>
          <p:nvSpPr>
            <p:cNvPr id="202768" name="Rectangle 16"/>
            <p:cNvSpPr>
              <a:spLocks noChangeArrowheads="1"/>
            </p:cNvSpPr>
            <p:nvPr/>
          </p:nvSpPr>
          <p:spPr bwMode="auto">
            <a:xfrm>
              <a:off x="1392" y="1509"/>
              <a:ext cx="451" cy="675"/>
            </a:xfrm>
            <a:prstGeom prst="rect">
              <a:avLst/>
            </a:prstGeom>
            <a:solidFill>
              <a:srgbClr val="CCCC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449263"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2000" b="1">
                  <a:solidFill>
                    <a:srgbClr val="FFFFFF"/>
                  </a:solidFill>
                  <a:cs typeface="Times New Roman" charset="0"/>
                </a:rPr>
                <a:t>13,5</a:t>
              </a:r>
            </a:p>
          </p:txBody>
        </p:sp>
        <p:sp>
          <p:nvSpPr>
            <p:cNvPr id="202769" name="Rectangle 17"/>
            <p:cNvSpPr>
              <a:spLocks noChangeArrowheads="1"/>
            </p:cNvSpPr>
            <p:nvPr/>
          </p:nvSpPr>
          <p:spPr bwMode="auto">
            <a:xfrm>
              <a:off x="2333" y="1701"/>
              <a:ext cx="451" cy="483"/>
            </a:xfrm>
            <a:prstGeom prst="rect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449263"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2000" b="1">
                  <a:solidFill>
                    <a:srgbClr val="FFFFFF"/>
                  </a:solidFill>
                  <a:cs typeface="Times New Roman" charset="0"/>
                </a:rPr>
                <a:t>9,9</a:t>
              </a:r>
            </a:p>
          </p:txBody>
        </p:sp>
        <p:sp>
          <p:nvSpPr>
            <p:cNvPr id="202770" name="Rectangle 18"/>
            <p:cNvSpPr>
              <a:spLocks noChangeArrowheads="1"/>
            </p:cNvSpPr>
            <p:nvPr/>
          </p:nvSpPr>
          <p:spPr bwMode="auto">
            <a:xfrm>
              <a:off x="3216" y="1770"/>
              <a:ext cx="452" cy="411"/>
            </a:xfrm>
            <a:prstGeom prst="rect">
              <a:avLst/>
            </a:prstGeom>
            <a:solidFill>
              <a:srgbClr val="3333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449263"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2000" b="1">
                  <a:solidFill>
                    <a:srgbClr val="FFFFFF"/>
                  </a:solidFill>
                  <a:cs typeface="Times New Roman" charset="0"/>
                </a:rPr>
                <a:t>8,6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0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20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" dur="500" fill="hold"/>
                                        <p:tgtEl>
                                          <p:spTgt spid="20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1" dur="500" fill="hold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500" fill="hold"/>
                                        <p:tgtEl>
                                          <p:spTgt spid="20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h/2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0CFAD645-1DAD-4D02-B94F-6CB06A5E2C30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6191250" cy="714375"/>
          </a:xfrm>
          <a:ln/>
        </p:spPr>
        <p:txBody>
          <a:bodyPr lIns="90000" tIns="46800" rIns="90000" bIns="46800"/>
          <a:lstStyle/>
          <a:p>
            <a:pPr defTabSz="449263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/>
              <a:t>Preisvergleich Energiegehalt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2400" y="2365375"/>
            <a:ext cx="5029200" cy="3578225"/>
          </a:xfrm>
          <a:solidFill>
            <a:srgbClr val="0D038F">
              <a:alpha val="9999"/>
            </a:srgbClr>
          </a:solidFill>
          <a:ln/>
        </p:spPr>
        <p:txBody>
          <a:bodyPr lIns="90000" tIns="46800" rIns="90000" bIns="46800"/>
          <a:lstStyle/>
          <a:p>
            <a:pPr marL="339725" indent="-339725" defTabSz="449263">
              <a:buClr>
                <a:srgbClr val="B2B2B2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/>
              <a:t>Erdgas ist 36 % günstiger als Diesel</a:t>
            </a:r>
          </a:p>
          <a:p>
            <a:pPr marL="339725" indent="-339725" defTabSz="449263">
              <a:buClrTx/>
              <a:buFontTx/>
              <a:buChar char="•"/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endParaRPr lang="de-DE"/>
          </a:p>
          <a:p>
            <a:pPr marL="339725" indent="-339725" defTabSz="449263">
              <a:buClr>
                <a:srgbClr val="B2B2B2"/>
              </a:buClr>
              <a:tabLst>
                <a:tab pos="339725" algn="l"/>
                <a:tab pos="444500" algn="l"/>
                <a:tab pos="893763" algn="l"/>
                <a:tab pos="1343025" algn="l"/>
                <a:tab pos="1792288" algn="l"/>
                <a:tab pos="2241550" algn="l"/>
                <a:tab pos="2690813" algn="l"/>
                <a:tab pos="3140075" algn="l"/>
                <a:tab pos="3589338" algn="l"/>
                <a:tab pos="4038600" algn="l"/>
                <a:tab pos="4487863" algn="l"/>
                <a:tab pos="4937125" algn="l"/>
                <a:tab pos="5386388" algn="l"/>
                <a:tab pos="5835650" algn="l"/>
                <a:tab pos="6284913" algn="l"/>
                <a:tab pos="6734175" algn="l"/>
                <a:tab pos="7183438" algn="l"/>
                <a:tab pos="7632700" algn="l"/>
                <a:tab pos="8081963" algn="l"/>
                <a:tab pos="8531225" algn="l"/>
                <a:tab pos="8980488" algn="l"/>
              </a:tabLst>
            </a:pPr>
            <a:r>
              <a:rPr lang="de-DE"/>
              <a:t>gleiche Energiemenge Erdgas ist 39 Cent / Liter günstiger als Diesel</a:t>
            </a:r>
          </a:p>
        </p:txBody>
      </p:sp>
      <p:sp>
        <p:nvSpPr>
          <p:cNvPr id="204804" name="Text Box 4"/>
          <p:cNvSpPr txBox="1">
            <a:spLocks noChangeArrowheads="1"/>
          </p:cNvSpPr>
          <p:nvPr/>
        </p:nvSpPr>
        <p:spPr bwMode="auto">
          <a:xfrm rot="19320000">
            <a:off x="1222375" y="5519738"/>
            <a:ext cx="184150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fr-CH"/>
          </a:p>
        </p:txBody>
      </p:sp>
      <p:grpSp>
        <p:nvGrpSpPr>
          <p:cNvPr id="204805" name="Group 5"/>
          <p:cNvGrpSpPr>
            <a:grpSpLocks/>
          </p:cNvGrpSpPr>
          <p:nvPr/>
        </p:nvGrpSpPr>
        <p:grpSpPr bwMode="auto">
          <a:xfrm>
            <a:off x="457200" y="2743200"/>
            <a:ext cx="3351213" cy="2181225"/>
            <a:chOff x="288" y="1728"/>
            <a:chExt cx="2111" cy="1374"/>
          </a:xfrm>
        </p:grpSpPr>
        <p:sp>
          <p:nvSpPr>
            <p:cNvPr id="204806" name="Text Box 6"/>
            <p:cNvSpPr txBox="1">
              <a:spLocks noChangeArrowheads="1"/>
            </p:cNvSpPr>
            <p:nvPr/>
          </p:nvSpPr>
          <p:spPr bwMode="auto">
            <a:xfrm>
              <a:off x="660" y="2911"/>
              <a:ext cx="1405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449263">
                <a:spcBef>
                  <a:spcPts val="125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en-US" sz="2000">
                  <a:solidFill>
                    <a:srgbClr val="000000"/>
                  </a:solidFill>
                  <a:cs typeface="Times New Roman" charset="0"/>
                </a:rPr>
                <a:t>  Diesel   Erdgas</a:t>
              </a:r>
            </a:p>
          </p:txBody>
        </p:sp>
        <p:sp>
          <p:nvSpPr>
            <p:cNvPr id="204807" name="Line 7"/>
            <p:cNvSpPr>
              <a:spLocks noChangeShapeType="1"/>
            </p:cNvSpPr>
            <p:nvPr/>
          </p:nvSpPr>
          <p:spPr bwMode="auto">
            <a:xfrm>
              <a:off x="623" y="2031"/>
              <a:ext cx="1" cy="842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204808" name="Text Box 8"/>
            <p:cNvSpPr txBox="1">
              <a:spLocks noChangeArrowheads="1"/>
            </p:cNvSpPr>
            <p:nvPr/>
          </p:nvSpPr>
          <p:spPr bwMode="auto">
            <a:xfrm>
              <a:off x="515" y="1728"/>
              <a:ext cx="613" cy="19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defTabSz="449263">
                <a:spcBef>
                  <a:spcPts val="1250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2000">
                  <a:solidFill>
                    <a:srgbClr val="000000"/>
                  </a:solidFill>
                  <a:cs typeface="Times New Roman" charset="0"/>
                </a:rPr>
                <a:t>Preis</a:t>
              </a:r>
            </a:p>
          </p:txBody>
        </p:sp>
        <p:sp>
          <p:nvSpPr>
            <p:cNvPr id="204809" name="Text Box 9"/>
            <p:cNvSpPr txBox="1">
              <a:spLocks noChangeArrowheads="1"/>
            </p:cNvSpPr>
            <p:nvPr/>
          </p:nvSpPr>
          <p:spPr bwMode="auto">
            <a:xfrm>
              <a:off x="288" y="2575"/>
              <a:ext cx="291" cy="1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 defTabSz="449263">
                <a:spcBef>
                  <a:spcPts val="875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>
                  <a:solidFill>
                    <a:srgbClr val="000000"/>
                  </a:solidFill>
                  <a:cs typeface="Times New Roman" charset="0"/>
                </a:rPr>
                <a:t>0,5</a:t>
              </a:r>
            </a:p>
          </p:txBody>
        </p:sp>
        <p:sp>
          <p:nvSpPr>
            <p:cNvPr id="204810" name="Text Box 10"/>
            <p:cNvSpPr txBox="1">
              <a:spLocks noChangeArrowheads="1"/>
            </p:cNvSpPr>
            <p:nvPr/>
          </p:nvSpPr>
          <p:spPr bwMode="auto">
            <a:xfrm>
              <a:off x="447" y="2312"/>
              <a:ext cx="132" cy="1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 defTabSz="449263">
                <a:spcBef>
                  <a:spcPts val="875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>
                  <a:solidFill>
                    <a:srgbClr val="000000"/>
                  </a:solidFill>
                  <a:cs typeface="Times New Roman" charset="0"/>
                </a:rPr>
                <a:t>1</a:t>
              </a:r>
            </a:p>
          </p:txBody>
        </p:sp>
        <p:sp>
          <p:nvSpPr>
            <p:cNvPr id="204811" name="Text Box 11"/>
            <p:cNvSpPr txBox="1">
              <a:spLocks noChangeArrowheads="1"/>
            </p:cNvSpPr>
            <p:nvPr/>
          </p:nvSpPr>
          <p:spPr bwMode="auto">
            <a:xfrm>
              <a:off x="288" y="2050"/>
              <a:ext cx="291" cy="1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algn="r" defTabSz="449263">
                <a:spcBef>
                  <a:spcPts val="875"/>
                </a:spcBef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1400">
                  <a:solidFill>
                    <a:srgbClr val="000000"/>
                  </a:solidFill>
                  <a:cs typeface="Times New Roman" charset="0"/>
                </a:rPr>
                <a:t>1,5</a:t>
              </a:r>
            </a:p>
          </p:txBody>
        </p:sp>
        <p:sp>
          <p:nvSpPr>
            <p:cNvPr id="204812" name="Line 12"/>
            <p:cNvSpPr>
              <a:spLocks noChangeShapeType="1"/>
            </p:cNvSpPr>
            <p:nvPr/>
          </p:nvSpPr>
          <p:spPr bwMode="auto">
            <a:xfrm>
              <a:off x="593" y="2630"/>
              <a:ext cx="1805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204813" name="Line 13"/>
            <p:cNvSpPr>
              <a:spLocks noChangeShapeType="1"/>
            </p:cNvSpPr>
            <p:nvPr/>
          </p:nvSpPr>
          <p:spPr bwMode="auto">
            <a:xfrm>
              <a:off x="592" y="2371"/>
              <a:ext cx="1806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204814" name="Line 14"/>
            <p:cNvSpPr>
              <a:spLocks noChangeShapeType="1"/>
            </p:cNvSpPr>
            <p:nvPr/>
          </p:nvSpPr>
          <p:spPr bwMode="auto">
            <a:xfrm>
              <a:off x="593" y="2106"/>
              <a:ext cx="1805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204815" name="Line 15"/>
            <p:cNvSpPr>
              <a:spLocks noChangeShapeType="1"/>
            </p:cNvSpPr>
            <p:nvPr/>
          </p:nvSpPr>
          <p:spPr bwMode="auto">
            <a:xfrm>
              <a:off x="396" y="2872"/>
              <a:ext cx="2004" cy="1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fr-CH"/>
            </a:p>
          </p:txBody>
        </p:sp>
        <p:sp>
          <p:nvSpPr>
            <p:cNvPr id="204816" name="Rectangle 16"/>
            <p:cNvSpPr>
              <a:spLocks noChangeArrowheads="1"/>
            </p:cNvSpPr>
            <p:nvPr/>
          </p:nvSpPr>
          <p:spPr bwMode="auto">
            <a:xfrm>
              <a:off x="831" y="2187"/>
              <a:ext cx="296" cy="699"/>
            </a:xfrm>
            <a:prstGeom prst="rect">
              <a:avLst/>
            </a:prstGeom>
            <a:solidFill>
              <a:srgbClr val="0000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449263"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2000" b="1">
                  <a:solidFill>
                    <a:srgbClr val="FFFFFF"/>
                  </a:solidFill>
                  <a:cs typeface="Times New Roman" charset="0"/>
                </a:rPr>
                <a:t>105</a:t>
              </a:r>
            </a:p>
          </p:txBody>
        </p:sp>
        <p:sp>
          <p:nvSpPr>
            <p:cNvPr id="204817" name="Rectangle 17"/>
            <p:cNvSpPr>
              <a:spLocks noChangeArrowheads="1"/>
            </p:cNvSpPr>
            <p:nvPr/>
          </p:nvSpPr>
          <p:spPr bwMode="auto">
            <a:xfrm>
              <a:off x="1417" y="2500"/>
              <a:ext cx="296" cy="386"/>
            </a:xfrm>
            <a:prstGeom prst="rect">
              <a:avLst/>
            </a:prstGeom>
            <a:solidFill>
              <a:srgbClr val="CCCC99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/>
            <a:lstStyle/>
            <a:p>
              <a:pPr algn="ctr" defTabSz="449263"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r>
                <a:rPr lang="de-DE" sz="2000" b="1">
                  <a:solidFill>
                    <a:srgbClr val="000000"/>
                  </a:solidFill>
                  <a:cs typeface="Times New Roman" charset="0"/>
                </a:rPr>
                <a:t>92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1+#ppt_w/2"/>
                                          </p:val>
                                        </p:tav>
                                        <p:tav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204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  <p:tav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                                     </a:t>
            </a:r>
            <a:fld id="{F4049E59-0054-4E9D-A4C7-9933E56420CA}" type="datetime1">
              <a:rPr lang="de-DE"/>
              <a:pPr/>
              <a:t>18.05.2016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Michael Müller                                                                                                                         Deutscher Taxi und Mietwagenverband BZP e.V.                                                               Vizepräsident</a:t>
            </a:r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7773987" cy="574675"/>
          </a:xfrm>
        </p:spPr>
        <p:txBody>
          <a:bodyPr/>
          <a:lstStyle/>
          <a:p>
            <a:r>
              <a:rPr lang="de-DE"/>
              <a:t>Förderprogramme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7238" y="1916113"/>
            <a:ext cx="7702550" cy="3429000"/>
          </a:xfrm>
        </p:spPr>
        <p:txBody>
          <a:bodyPr/>
          <a:lstStyle/>
          <a:p>
            <a:r>
              <a:rPr lang="de-DE" sz="2800"/>
              <a:t>zinsvergünstigte Anschaffungskredite (KfW)</a:t>
            </a:r>
          </a:p>
          <a:p>
            <a:r>
              <a:rPr lang="de-DE" sz="2800"/>
              <a:t>Sonderkonditionen über Leasingfirmen</a:t>
            </a:r>
          </a:p>
          <a:p>
            <a:r>
              <a:rPr lang="de-DE" sz="2800"/>
              <a:t>Sonderaktionen der Fahrzeugindustrie</a:t>
            </a:r>
          </a:p>
          <a:p>
            <a:r>
              <a:rPr lang="de-DE" sz="2800"/>
              <a:t>Zusatzförderung durch die örtlichen Gasversorgungsunternehmen</a:t>
            </a:r>
            <a:r>
              <a:rPr lang="de-DE"/>
              <a:t>                     </a:t>
            </a:r>
            <a:r>
              <a:rPr lang="de-DE" sz="2100"/>
              <a:t>(z.B. Bargeld, Tankguthaben, Zuschuss zu Investitionsmehrkosten)</a:t>
            </a:r>
            <a:r>
              <a:rPr lang="de-DE"/>
              <a:t> </a:t>
            </a:r>
          </a:p>
        </p:txBody>
      </p:sp>
      <p:sp>
        <p:nvSpPr>
          <p:cNvPr id="201732" name="Text Box 4"/>
          <p:cNvSpPr txBox="1">
            <a:spLocks noChangeArrowheads="1"/>
          </p:cNvSpPr>
          <p:nvPr/>
        </p:nvSpPr>
        <p:spPr bwMode="auto">
          <a:xfrm rot="-2245431">
            <a:off x="1223963" y="5518150"/>
            <a:ext cx="18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4000" b="1">
              <a:latin typeface="Arial Unicode MS" pitchFamily="34" charset="-128"/>
              <a:cs typeface="Times New Roman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ichten">
  <a:themeElements>
    <a:clrScheme name="Schichten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Schichten">
      <a:majorFont>
        <a:latin typeface="Arial Unicode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chichten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ichten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ichten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ichten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chichten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ichten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ichten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ichten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ichten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ichten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0</TotalTime>
  <Words>1514</Words>
  <Application>Microsoft Office PowerPoint</Application>
  <PresentationFormat>On-screen Show (4:3)</PresentationFormat>
  <Paragraphs>419</Paragraphs>
  <Slides>40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7" baseType="lpstr">
      <vt:lpstr>Arial</vt:lpstr>
      <vt:lpstr>Arial Unicode MS</vt:lpstr>
      <vt:lpstr>Times New Roman</vt:lpstr>
      <vt:lpstr>Wingdings</vt:lpstr>
      <vt:lpstr>Symbol</vt:lpstr>
      <vt:lpstr>Schichten</vt:lpstr>
      <vt:lpstr>Microsoft Graph-Diagramm</vt:lpstr>
      <vt:lpstr>Erdgasfahrzeuge in Taxiunternehmen</vt:lpstr>
      <vt:lpstr>zu meiner Person</vt:lpstr>
      <vt:lpstr>Situation Dieselpreis</vt:lpstr>
      <vt:lpstr>Tendenz</vt:lpstr>
      <vt:lpstr>Kostenentwicklung März 2005 - 2006</vt:lpstr>
      <vt:lpstr>ernsthafte Alternative</vt:lpstr>
      <vt:lpstr>Energiegehalt</vt:lpstr>
      <vt:lpstr>Preisvergleich Energiegehalt</vt:lpstr>
      <vt:lpstr>Förderprogramme</vt:lpstr>
      <vt:lpstr>Preisbindung</vt:lpstr>
      <vt:lpstr>Planungssicherheit Mineralölsteuer</vt:lpstr>
      <vt:lpstr>„Geschichte“ Taxi – Erdgas in Deutschland</vt:lpstr>
      <vt:lpstr>Reichweite mit 10 Euro (2002)</vt:lpstr>
      <vt:lpstr>Erdgasfahrzeuge in Taxiunternehmen</vt:lpstr>
      <vt:lpstr>Slide 15</vt:lpstr>
      <vt:lpstr>Erdgasfahrzeuge in Taxiunternehmen</vt:lpstr>
      <vt:lpstr>Erdgasfahrzeuge in Taxiunternehmen</vt:lpstr>
      <vt:lpstr>Wirtschaftlichkeitsproblem: „Reichweite“ je Tankfüllung“</vt:lpstr>
      <vt:lpstr>Wirtschaftlichkeitsproblem: „Tankstellennetz“</vt:lpstr>
      <vt:lpstr>Slide 20</vt:lpstr>
      <vt:lpstr>Slide 21</vt:lpstr>
      <vt:lpstr>Wirtschaftlichkeitsproblem: „Reichweite, Tankstellennetz“</vt:lpstr>
      <vt:lpstr>Wirtschaftlichkeitsproblem: „Reparaturen / Werkstattaufenthalt“</vt:lpstr>
      <vt:lpstr>Wirtschaftlichkeitsproblem: „Wiederverkaufswert“</vt:lpstr>
      <vt:lpstr>Mobilität</vt:lpstr>
      <vt:lpstr>Mobilität</vt:lpstr>
      <vt:lpstr>Mobilität</vt:lpstr>
      <vt:lpstr>Mobilität</vt:lpstr>
      <vt:lpstr>fossiles Erdgas – regeneratives Biogas</vt:lpstr>
      <vt:lpstr>Pro Erdgas</vt:lpstr>
      <vt:lpstr>Pro Erdgas</vt:lpstr>
      <vt:lpstr>Serienfahrzeuge mit Erdgasantrieb und Taxipaket </vt:lpstr>
      <vt:lpstr>Zusammenfassung</vt:lpstr>
      <vt:lpstr>Fazit</vt:lpstr>
      <vt:lpstr>Fazit</vt:lpstr>
      <vt:lpstr>Erdgasfahrzeuge in Taxiunternehmen</vt:lpstr>
      <vt:lpstr>Fazit</vt:lpstr>
      <vt:lpstr>VW Passat Erdgas 2009</vt:lpstr>
      <vt:lpstr>persönliche Erfahrung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MX-Gruppe</dc:creator>
  <cp:lastModifiedBy>Migration2</cp:lastModifiedBy>
  <cp:revision>8</cp:revision>
  <dcterms:created xsi:type="dcterms:W3CDTF">2009-03-17T11:19:20Z</dcterms:created>
  <dcterms:modified xsi:type="dcterms:W3CDTF">2016-05-18T13:04:54Z</dcterms:modified>
</cp:coreProperties>
</file>