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5"/>
  </p:notesMasterIdLst>
  <p:handoutMasterIdLst>
    <p:handoutMasterId r:id="rId16"/>
  </p:handout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877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3" y="-6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AB118C4-89B1-4E65-8675-657A799EF723}" type="datetimeFigureOut">
              <a:rPr lang="de-DE"/>
              <a:pPr>
                <a:defRPr/>
              </a:pPr>
              <a:t>18.05.2016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AEBDE81-F997-46F4-9FE7-53FA6AA218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ACEF9F9-80BF-4652-BB0A-2299767FD94E}" type="datetimeFigureOut">
              <a:rPr lang="de-DE"/>
              <a:pPr>
                <a:defRPr/>
              </a:pPr>
              <a:t>18.05.2016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56D8EDE-58E9-4FF7-A07E-722B106F59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1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FA2A4B-617F-4A79-83BC-10F6BBD1C666}" type="slidenum">
              <a:rPr lang="de-DE" smtClean="0">
                <a:cs typeface="Arial" pitchFamily="34" charset="0"/>
              </a:rPr>
              <a:pPr/>
              <a:t>1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E11582-5047-4984-9C5A-6FAE2E1AF46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26FEA2-C2EE-4644-B455-ABBED22A9E6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6D62F8-6546-4C1D-A7C8-AB27BBEB330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6B7AA8-15F6-479D-80B5-9C32C262BDB8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CFFA3A-40CE-4B4B-92E6-8991EA6EE5B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FAB932-63D1-422A-9AFB-E8F6F027CD9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93F1AD-80A9-4DCE-B2E9-5A291056F7E8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C94CD8-227C-4F06-91A6-41BC6EC6032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5E4B12-BF41-410A-802E-785E41524415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FBEA00-FA04-44C8-9A07-2DFF67D58196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6B683F-E92E-47B0-85E0-00CE943BA3C8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A4624D-02E8-4B7F-976E-944B24881FCB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G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latin typeface="Calibri" pitchFamily="34" charset="0"/>
                <a:cs typeface="Arial" charset="0"/>
              </a:rPr>
              <a:t>TAXIS FOR CLEAN AIR – 3. International IRU-Taxiforum 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de-DE">
                <a:latin typeface="Calibri" pitchFamily="34" charset="0"/>
                <a:cs typeface="Arial" charset="0"/>
              </a:rPr>
              <a:t>    				Thomas Grätz    09.10. 2009 Kopenhagen</a:t>
            </a:r>
          </a:p>
        </p:txBody>
      </p:sp>
      <p:pic>
        <p:nvPicPr>
          <p:cNvPr id="6" name="Picture 7" descr="Logo_WBM2_sw_156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316663"/>
            <a:ext cx="9350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245746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15000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ransition>
    <p:fade thruBlk="1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graetz@bzp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6786563" y="6492875"/>
            <a:ext cx="2133600" cy="365125"/>
          </a:xfrm>
        </p:spPr>
        <p:txBody>
          <a:bodyPr/>
          <a:lstStyle/>
          <a:p>
            <a:pPr>
              <a:defRPr/>
            </a:pPr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/>
            </a:r>
            <a:b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</a:b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Alternative Kraftstoffe und Pkw-Technologien für mehr Umweltfreundlichkeit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714375" y="3786188"/>
            <a:ext cx="82153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/>
              <a:t>Lösungen deutscher Hersteller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ctrTitle"/>
          </p:nvPr>
        </p:nvSpPr>
        <p:spPr bwMode="auto">
          <a:xfrm>
            <a:off x="714375" y="1143000"/>
            <a:ext cx="7772400" cy="1428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b="1" smtClean="0">
                <a:latin typeface="Arial" pitchFamily="34" charset="0"/>
              </a:rPr>
              <a:t>Reiner Elektroantrieb</a:t>
            </a:r>
            <a:r>
              <a:rPr lang="de-DE" smtClean="0">
                <a:latin typeface="Arial" pitchFamily="34" charset="0"/>
              </a:rPr>
              <a:t> </a:t>
            </a:r>
            <a:br>
              <a:rPr lang="de-DE" smtClean="0">
                <a:latin typeface="Arial" pitchFamily="34" charset="0"/>
              </a:rPr>
            </a:br>
            <a:r>
              <a:rPr lang="de-DE" sz="2800" b="1" smtClean="0">
                <a:latin typeface="Arial" pitchFamily="34" charset="0"/>
              </a:rPr>
              <a:t>Opel Ampera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357188" y="2428875"/>
            <a:ext cx="8501062" cy="3643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2800" b="1" i="1" smtClean="0">
                <a:latin typeface="Arial" pitchFamily="34" charset="0"/>
              </a:rPr>
              <a:t>Bewertung Umwelt: **</a:t>
            </a:r>
          </a:p>
          <a:p>
            <a:pPr algn="l"/>
            <a:r>
              <a:rPr lang="de-DE" sz="2800" b="1" i="1" smtClean="0">
                <a:latin typeface="Arial" pitchFamily="34" charset="0"/>
              </a:rPr>
              <a:t>Bewertung Taxieinsatz: -</a:t>
            </a:r>
          </a:p>
          <a:p>
            <a:pPr algn="l"/>
            <a:endParaRPr lang="de-DE" smtClean="0">
              <a:latin typeface="Arial" pitchFamily="34" charset="0"/>
            </a:endParaRPr>
          </a:p>
          <a:p>
            <a:pPr algn="l"/>
            <a:r>
              <a:rPr lang="de-DE" sz="2400" smtClean="0">
                <a:latin typeface="Arial" pitchFamily="34" charset="0"/>
              </a:rPr>
              <a:t>Negativ: Kosten; Fahrzeugkonzept für die Personenbeförderung eher ungeeignet; im Moment fraglich, ob Batterien den Taxieinsatz aushalten, damit ggf. sehr hohe Ersatzkosten</a:t>
            </a:r>
          </a:p>
          <a:p>
            <a:endParaRPr lang="de-DE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 bwMode="auto">
          <a:xfrm>
            <a:off x="714375" y="1143000"/>
            <a:ext cx="7772400" cy="1071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b="1" smtClean="0">
                <a:latin typeface="Arial" pitchFamily="34" charset="0"/>
              </a:rPr>
              <a:t>Brennstoffzelle</a:t>
            </a:r>
            <a:endParaRPr lang="de-DE" smtClean="0">
              <a:latin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500063" y="2286000"/>
            <a:ext cx="8286750" cy="3286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2800" b="1" i="1" smtClean="0">
                <a:latin typeface="Arial" pitchFamily="34" charset="0"/>
              </a:rPr>
              <a:t>Bewertung Umwelt: ***</a:t>
            </a:r>
          </a:p>
          <a:p>
            <a:pPr algn="l"/>
            <a:r>
              <a:rPr lang="de-DE" sz="2800" b="1" i="1" smtClean="0">
                <a:latin typeface="Arial" pitchFamily="34" charset="0"/>
              </a:rPr>
              <a:t>Bewertung Taxieinsatz: -</a:t>
            </a:r>
          </a:p>
          <a:p>
            <a:pPr algn="l"/>
            <a:endParaRPr lang="de-DE" smtClean="0">
              <a:latin typeface="Arial" pitchFamily="34" charset="0"/>
            </a:endParaRPr>
          </a:p>
          <a:p>
            <a:pPr algn="l"/>
            <a:endParaRPr lang="de-DE" smtClean="0">
              <a:latin typeface="Arial" pitchFamily="34" charset="0"/>
            </a:endParaRPr>
          </a:p>
          <a:p>
            <a:pPr algn="l"/>
            <a:r>
              <a:rPr lang="de-DE" sz="2400" smtClean="0">
                <a:latin typeface="Arial" pitchFamily="34" charset="0"/>
              </a:rPr>
              <a:t>Negativ: exorbitante Anschaffungskosten</a:t>
            </a:r>
          </a:p>
          <a:p>
            <a:pPr algn="l"/>
            <a:endParaRPr lang="de-DE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 bwMode="auto">
          <a:xfrm>
            <a:off x="714375" y="1143000"/>
            <a:ext cx="7772400" cy="2457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latin typeface="Arial" pitchFamily="34" charset="0"/>
              </a:rPr>
              <a:t>Fazit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latin typeface="Arial" pitchFamily="34" charset="0"/>
              </a:rPr>
              <a:t>Erdgas und mit Abstrichen Autogas derzeit zielführend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ctrTitle"/>
          </p:nvPr>
        </p:nvSpPr>
        <p:spPr bwMode="auto">
          <a:xfrm>
            <a:off x="714375" y="1143000"/>
            <a:ext cx="7772400" cy="2457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latin typeface="Arial" pitchFamily="34" charset="0"/>
              </a:rPr>
              <a:t>Ich danke Ihnen für Ihre Aufmerksamkeit!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latin typeface="Arial" pitchFamily="34" charset="0"/>
                <a:hlinkClick r:id="rId3"/>
              </a:rPr>
              <a:t>thomas.graetz@bzp.org</a:t>
            </a:r>
            <a:endParaRPr lang="de-DE" smtClean="0">
              <a:latin typeface="Arial" pitchFamily="34" charset="0"/>
            </a:endParaRPr>
          </a:p>
          <a:p>
            <a:r>
              <a:rPr lang="de-DE" smtClean="0">
                <a:latin typeface="Arial" pitchFamily="34" charset="0"/>
              </a:rPr>
              <a:t>www.bzp.org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b="1" smtClean="0">
                <a:latin typeface="Arial" pitchFamily="34" charset="0"/>
              </a:rPr>
              <a:t>Elektromobilität</a:t>
            </a:r>
            <a:br>
              <a:rPr lang="de-DE" b="1" smtClean="0">
                <a:latin typeface="Arial" pitchFamily="34" charset="0"/>
              </a:rPr>
            </a:br>
            <a:endParaRPr lang="de-DE" smtClean="0">
              <a:latin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500" y="1714500"/>
            <a:ext cx="7572375" cy="43576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sz="2800" smtClean="0">
                <a:latin typeface="Arial" pitchFamily="34" charset="0"/>
              </a:rPr>
              <a:t>500 Millionen Euro </a:t>
            </a:r>
          </a:p>
          <a:p>
            <a:r>
              <a:rPr lang="de-DE" sz="2800" smtClean="0">
                <a:latin typeface="Arial" pitchFamily="34" charset="0"/>
              </a:rPr>
              <a:t>8 Modellvorhaben </a:t>
            </a:r>
          </a:p>
          <a:p>
            <a:r>
              <a:rPr lang="de-DE" sz="2800" smtClean="0">
                <a:latin typeface="Arial" pitchFamily="34" charset="0"/>
              </a:rPr>
              <a:t>Grundlagenforschung</a:t>
            </a:r>
          </a:p>
          <a:p>
            <a:r>
              <a:rPr lang="de-DE" sz="2800" smtClean="0">
                <a:latin typeface="Arial" pitchFamily="34" charset="0"/>
              </a:rPr>
              <a:t>Prototypentwicklung</a:t>
            </a:r>
          </a:p>
          <a:p>
            <a:r>
              <a:rPr lang="de-DE" sz="2800" smtClean="0">
                <a:latin typeface="Arial" pitchFamily="34" charset="0"/>
              </a:rPr>
              <a:t>Fertigungsprozessentwicklung</a:t>
            </a:r>
          </a:p>
          <a:p>
            <a:r>
              <a:rPr lang="de-DE" sz="2800" smtClean="0">
                <a:latin typeface="Arial" pitchFamily="34" charset="0"/>
              </a:rPr>
              <a:t>Demonstrationsvorhaben</a:t>
            </a:r>
          </a:p>
          <a:p>
            <a:r>
              <a:rPr lang="de-DE" sz="2800" smtClean="0">
                <a:latin typeface="Arial" pitchFamily="34" charset="0"/>
              </a:rPr>
              <a:t>Batterietestzentrum</a:t>
            </a:r>
          </a:p>
          <a:p>
            <a:r>
              <a:rPr lang="de-DE" sz="2800" smtClean="0">
                <a:latin typeface="Arial" pitchFamily="34" charset="0"/>
              </a:rPr>
              <a:t>Wasserstofftankstellen</a:t>
            </a:r>
          </a:p>
          <a:p>
            <a:endParaRPr lang="de-DE" smtClean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smtClean="0">
                <a:latin typeface="Calibri" pitchFamily="34" charset="0"/>
              </a:rPr>
              <a:t>Konzept Automobilindustrie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220913"/>
            <a:ext cx="7772400" cy="363537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95400" y="2667000"/>
            <a:ext cx="411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>
                <a:solidFill>
                  <a:srgbClr val="FF0066"/>
                </a:solidFill>
                <a:latin typeface="Imago-Book"/>
                <a:cs typeface="Times New Roman" pitchFamily="18" charset="0"/>
              </a:rPr>
              <a:t>Das runde Umweltkonzept:</a:t>
            </a:r>
            <a:endParaRPr lang="de-DE" sz="2800">
              <a:solidFill>
                <a:srgbClr val="FF0066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sz="2800">
                <a:solidFill>
                  <a:srgbClr val="FF0066"/>
                </a:solidFill>
                <a:latin typeface="Imago-Book"/>
                <a:cs typeface="Times New Roman" pitchFamily="18" charset="0"/>
              </a:rPr>
              <a:t>Produktion </a:t>
            </a:r>
            <a:r>
              <a:rPr lang="de-DE" sz="2800">
                <a:solidFill>
                  <a:srgbClr val="FF0066"/>
                </a:solidFill>
                <a:latin typeface="Arial"/>
                <a:cs typeface="Times New Roman" pitchFamily="18" charset="0"/>
              </a:rPr>
              <a:t>–</a:t>
            </a:r>
            <a:r>
              <a:rPr lang="de-DE" sz="2800">
                <a:solidFill>
                  <a:srgbClr val="FF0066"/>
                </a:solidFill>
                <a:latin typeface="Imago-Book"/>
                <a:cs typeface="Times New Roman" pitchFamily="18" charset="0"/>
              </a:rPr>
              <a:t> Nutzung  </a:t>
            </a:r>
            <a:r>
              <a:rPr lang="de-DE" sz="2800">
                <a:solidFill>
                  <a:srgbClr val="FF0066"/>
                </a:solidFill>
                <a:latin typeface="Arial"/>
                <a:cs typeface="Times New Roman" pitchFamily="18" charset="0"/>
              </a:rPr>
              <a:t>–</a:t>
            </a:r>
            <a:r>
              <a:rPr lang="de-DE" sz="2800">
                <a:solidFill>
                  <a:srgbClr val="FF0066"/>
                </a:solidFill>
                <a:latin typeface="Imago-Book"/>
                <a:cs typeface="Times New Roman" pitchFamily="18" charset="0"/>
              </a:rPr>
              <a:t> Recycling </a:t>
            </a:r>
            <a:r>
              <a:rPr lang="de-DE" sz="2800">
                <a:solidFill>
                  <a:srgbClr val="FF0066"/>
                </a:solidFill>
                <a:latin typeface="Arial"/>
                <a:cs typeface="Times New Roman" pitchFamily="18" charset="0"/>
              </a:rPr>
              <a:t>–</a:t>
            </a:r>
            <a:r>
              <a:rPr lang="de-DE" sz="2800">
                <a:solidFill>
                  <a:srgbClr val="FF0066"/>
                </a:solidFill>
                <a:latin typeface="Imago-Book"/>
                <a:cs typeface="Times New Roman" pitchFamily="18" charset="0"/>
              </a:rPr>
              <a:t> Konstruktion</a:t>
            </a:r>
            <a:r>
              <a:rPr lang="de-DE" sz="280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Diagramm 5"/>
          <p:cNvGraphicFramePr>
            <a:graphicFrameLocks/>
          </p:cNvGraphicFramePr>
          <p:nvPr/>
        </p:nvGraphicFramePr>
        <p:xfrm>
          <a:off x="285750" y="785813"/>
          <a:ext cx="8643938" cy="5429250"/>
        </p:xfrm>
        <a:graphic>
          <a:graphicData uri="http://schemas.openxmlformats.org/presentationml/2006/ole">
            <p:oleObj spid="_x0000_s1026" r:id="rId4" imgW="8644877" imgH="5432007" progId="Excel.Chart.8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2938" y="3071813"/>
            <a:ext cx="7772400" cy="2738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sz="2800" b="1" i="1" smtClean="0">
                <a:latin typeface="Arial" pitchFamily="34" charset="0"/>
              </a:rPr>
              <a:t>Bewertung Umwelt: *</a:t>
            </a:r>
          </a:p>
          <a:p>
            <a:r>
              <a:rPr lang="de-DE" sz="2800" b="1" i="1" smtClean="0">
                <a:latin typeface="Arial" pitchFamily="34" charset="0"/>
              </a:rPr>
              <a:t>Bewertung für den Taxieinsatz: *</a:t>
            </a:r>
          </a:p>
          <a:p>
            <a:pPr>
              <a:buFont typeface="Arial" pitchFamily="34" charset="0"/>
              <a:buNone/>
            </a:pPr>
            <a:endParaRPr lang="de-DE" sz="2400" smtClean="0">
              <a:latin typeface="Arial" pitchFamily="34" charset="0"/>
            </a:endParaRPr>
          </a:p>
          <a:p>
            <a:r>
              <a:rPr lang="de-DE" sz="2400" smtClean="0">
                <a:latin typeface="Arial" pitchFamily="34" charset="0"/>
              </a:rPr>
              <a:t>Positiv: mittlerweile keine Anschaffungsmehrkosten</a:t>
            </a:r>
          </a:p>
          <a:p>
            <a:r>
              <a:rPr lang="de-DE" sz="2400" smtClean="0">
                <a:latin typeface="Arial" pitchFamily="34" charset="0"/>
              </a:rPr>
              <a:t>aber: im reinen Stadtverkehr dürften die Maßnahmen keine oder kaum Effekte haben</a:t>
            </a:r>
          </a:p>
          <a:p>
            <a:endParaRPr lang="de-DE" smtClean="0">
              <a:latin typeface="Calibri" pitchFamily="34" charset="0"/>
            </a:endParaRPr>
          </a:p>
        </p:txBody>
      </p:sp>
      <p:pic>
        <p:nvPicPr>
          <p:cNvPr id="7172" name="Picture 4" descr="C:\Users\BZP Thomas Grätz\Pictures\e-class_estate_s212_overview_blueefficiency_0001_715x230_09-2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42938"/>
            <a:ext cx="40290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C:\Users\BZP Thomas Grätz\Pictures\bluemotiontechnolog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1714500"/>
            <a:ext cx="35179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C:\Users\BZP Thomas Grätz\Pictures\philosophie_ecoflex_spritsparmodel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857250"/>
            <a:ext cx="30130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 bwMode="auto">
          <a:xfrm>
            <a:off x="642938" y="714375"/>
            <a:ext cx="7772400" cy="857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b="1" smtClean="0">
                <a:latin typeface="Arial" pitchFamily="34" charset="0"/>
              </a:rPr>
              <a:t>Erdgas</a:t>
            </a:r>
            <a:endParaRPr lang="de-DE" smtClean="0">
              <a:latin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000125" y="1643063"/>
            <a:ext cx="7572375" cy="39290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2800" b="1" i="1" smtClean="0">
                <a:latin typeface="Arial" pitchFamily="34" charset="0"/>
              </a:rPr>
              <a:t>Bewertung Umwelt: *</a:t>
            </a:r>
          </a:p>
          <a:p>
            <a:pPr algn="l"/>
            <a:r>
              <a:rPr lang="de-DE" sz="2800" b="1" i="1" smtClean="0">
                <a:latin typeface="Arial" pitchFamily="34" charset="0"/>
              </a:rPr>
              <a:t>Bewertung für den Taxieinsatz: **</a:t>
            </a:r>
          </a:p>
          <a:p>
            <a:pPr algn="l"/>
            <a:endParaRPr lang="de-DE" sz="2800" smtClean="0">
              <a:latin typeface="Arial" pitchFamily="34" charset="0"/>
            </a:endParaRPr>
          </a:p>
          <a:p>
            <a:pPr algn="l"/>
            <a:r>
              <a:rPr lang="de-DE" sz="2400" smtClean="0">
                <a:latin typeface="Arial" pitchFamily="34" charset="0"/>
              </a:rPr>
              <a:t>Positiv: rund 60% mehr Reichweite als mit Diesel fürs gleiche Geld, geringere Kfz-Steuer</a:t>
            </a:r>
          </a:p>
          <a:p>
            <a:pPr algn="l"/>
            <a:r>
              <a:rPr lang="de-DE" sz="2400" smtClean="0">
                <a:latin typeface="Arial" pitchFamily="34" charset="0"/>
              </a:rPr>
              <a:t>Negativ: ggf. höherer Anschaffungspreis von rd. 2.000 bis 3.000 € (MB); Wiederverkaufspreis unsicher; Tankstellendichte; rechnet sich nur dann, wenn Benzineinsatz der absolute Ausnahmefall bleibt</a:t>
            </a:r>
          </a:p>
          <a:p>
            <a:endParaRPr lang="de-DE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 bwMode="auto">
          <a:xfrm>
            <a:off x="714375" y="642938"/>
            <a:ext cx="7772400" cy="785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latin typeface="Arial" pitchFamily="34" charset="0"/>
              </a:rPr>
              <a:t>LPG/Autogas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500063" y="1857375"/>
            <a:ext cx="8429625" cy="3643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2800" b="1" i="1" smtClean="0">
                <a:latin typeface="Arial" pitchFamily="34" charset="0"/>
              </a:rPr>
              <a:t>Bewertung Umwelt: *</a:t>
            </a:r>
          </a:p>
          <a:p>
            <a:pPr algn="l"/>
            <a:r>
              <a:rPr lang="de-DE" sz="2800" b="1" i="1" smtClean="0">
                <a:latin typeface="Arial" pitchFamily="34" charset="0"/>
              </a:rPr>
              <a:t>Bewertung für den Taxieinsatz: **</a:t>
            </a:r>
          </a:p>
          <a:p>
            <a:pPr algn="l"/>
            <a:endParaRPr lang="de-DE" sz="2800" smtClean="0">
              <a:latin typeface="Arial" pitchFamily="34" charset="0"/>
            </a:endParaRPr>
          </a:p>
          <a:p>
            <a:pPr algn="l"/>
            <a:r>
              <a:rPr lang="de-DE" sz="2400" smtClean="0">
                <a:latin typeface="Arial" pitchFamily="34" charset="0"/>
              </a:rPr>
              <a:t>Positiv: rund 40% mehr Reichweite als mit Diesel fürs gleiche Geld, kann nachgerüstet werden.</a:t>
            </a:r>
          </a:p>
          <a:p>
            <a:pPr algn="l"/>
            <a:r>
              <a:rPr lang="de-DE" sz="2400" smtClean="0">
                <a:latin typeface="Arial" pitchFamily="34" charset="0"/>
              </a:rPr>
              <a:t>Negativ: Umrüstung kostet rd. 2.000 bis 3.000 €; Tankstellendichte; rechnet sich nur dann, wenn Benzineinsatz der absolute Ausnahmefall bleibt; selten Werksausrüstung, damit können evtl. Gewährleistungsprobleme entstehen</a:t>
            </a:r>
          </a:p>
          <a:p>
            <a:pPr algn="l"/>
            <a:endParaRPr lang="de-DE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714375" y="1143000"/>
            <a:ext cx="7772400" cy="1500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b="1" smtClean="0">
                <a:latin typeface="Arial" pitchFamily="34" charset="0"/>
              </a:rPr>
              <a:t>BlueTEC</a:t>
            </a:r>
            <a:br>
              <a:rPr lang="de-DE" b="1" smtClean="0">
                <a:latin typeface="Arial" pitchFamily="34" charset="0"/>
              </a:rPr>
            </a:br>
            <a:r>
              <a:rPr lang="de-DE" smtClean="0">
                <a:latin typeface="Arial" pitchFamily="34" charset="0"/>
              </a:rPr>
              <a:t>AdBlue®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428625" y="2500313"/>
            <a:ext cx="8429625" cy="3138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2800" b="1" i="1" smtClean="0">
                <a:latin typeface="Arial" pitchFamily="34" charset="0"/>
              </a:rPr>
              <a:t>Bewertung Umwelt: **</a:t>
            </a:r>
          </a:p>
          <a:p>
            <a:pPr algn="l"/>
            <a:r>
              <a:rPr lang="de-DE" sz="2800" b="1" i="1" smtClean="0">
                <a:latin typeface="Arial" pitchFamily="34" charset="0"/>
              </a:rPr>
              <a:t>Bewertung Taxieinsatz: -</a:t>
            </a:r>
          </a:p>
          <a:p>
            <a:pPr algn="l"/>
            <a:endParaRPr lang="de-DE" smtClean="0">
              <a:latin typeface="Arial" pitchFamily="34" charset="0"/>
            </a:endParaRPr>
          </a:p>
          <a:p>
            <a:pPr algn="l"/>
            <a:r>
              <a:rPr lang="de-DE" sz="2400" smtClean="0">
                <a:latin typeface="Arial" pitchFamily="34" charset="0"/>
              </a:rPr>
              <a:t>Negativ: absehbar nur mit großen Motoren umsetzbar; MB sieht den E 350 BlueTEC vor</a:t>
            </a:r>
          </a:p>
          <a:p>
            <a:endParaRPr lang="de-DE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 bwMode="auto">
          <a:xfrm>
            <a:off x="714375" y="1143000"/>
            <a:ext cx="7772400" cy="1357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b="1" smtClean="0">
                <a:latin typeface="Arial" pitchFamily="34" charset="0"/>
              </a:rPr>
              <a:t>BlueTEC HYBRID</a:t>
            </a:r>
            <a:br>
              <a:rPr lang="de-DE" b="1" smtClean="0">
                <a:latin typeface="Arial" pitchFamily="34" charset="0"/>
              </a:rPr>
            </a:br>
            <a:r>
              <a:rPr lang="de-DE" sz="2800" b="1" smtClean="0">
                <a:latin typeface="Arial" pitchFamily="34" charset="0"/>
              </a:rPr>
              <a:t>Dieselhybrid</a:t>
            </a:r>
            <a:endParaRPr lang="de-DE" sz="2800" smtClean="0">
              <a:latin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214313" y="2714625"/>
            <a:ext cx="8786812" cy="35671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2800" b="1" i="1" smtClean="0">
                <a:latin typeface="Arial" pitchFamily="34" charset="0"/>
              </a:rPr>
              <a:t>Bewertung Umwelt: **</a:t>
            </a:r>
          </a:p>
          <a:p>
            <a:pPr algn="l"/>
            <a:r>
              <a:rPr lang="de-DE" sz="2800" b="1" i="1" smtClean="0">
                <a:latin typeface="Arial" pitchFamily="34" charset="0"/>
              </a:rPr>
              <a:t>Bewertung Taxieinsatz: -</a:t>
            </a:r>
          </a:p>
          <a:p>
            <a:pPr algn="l"/>
            <a:endParaRPr lang="de-DE" sz="2800" smtClean="0">
              <a:latin typeface="Arial" pitchFamily="34" charset="0"/>
            </a:endParaRPr>
          </a:p>
          <a:p>
            <a:pPr algn="l"/>
            <a:r>
              <a:rPr lang="de-DE" sz="2400" smtClean="0">
                <a:latin typeface="Arial" pitchFamily="34" charset="0"/>
              </a:rPr>
              <a:t>Negativ: absehbar nur mit großen Motoren umsetzbar, damit teuer; im Moment fraglich, ob Batterien den Taxieinsatz aushalten, damit ggf. sehr hohe Ersatzkosten</a:t>
            </a:r>
          </a:p>
          <a:p>
            <a:pPr algn="l"/>
            <a:endParaRPr lang="de-DE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2_BZP Gewp Bericht 07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BZP Gewp Bericht 07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BZP Gewp Bericht 07</Template>
  <TotalTime>0</TotalTime>
  <Words>321</Words>
  <Application>Microsoft Office PowerPoint</Application>
  <PresentationFormat>On-screen Show (4:3)</PresentationFormat>
  <Paragraphs>70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Imago-Book</vt:lpstr>
      <vt:lpstr>Times New Roman</vt:lpstr>
      <vt:lpstr>2_BZP Gewp Bericht 07</vt:lpstr>
      <vt:lpstr>Microsoft Office Excel-Diagramm</vt:lpstr>
      <vt:lpstr> Alternative Kraftstoffe und Pkw-Technologien für mehr Umweltfreundlichkeit</vt:lpstr>
      <vt:lpstr>Elektromobilität </vt:lpstr>
      <vt:lpstr>Konzept Automobilindustrie</vt:lpstr>
      <vt:lpstr>Slide 4</vt:lpstr>
      <vt:lpstr>Slide 5</vt:lpstr>
      <vt:lpstr>Erdgas</vt:lpstr>
      <vt:lpstr>LPG/Autogas</vt:lpstr>
      <vt:lpstr>BlueTEC AdBlue® </vt:lpstr>
      <vt:lpstr>BlueTEC HYBRID Dieselhybrid</vt:lpstr>
      <vt:lpstr>Reiner Elektroantrieb  Opel Ampera </vt:lpstr>
      <vt:lpstr>Brennstoffzelle</vt:lpstr>
      <vt:lpstr>Fazit</vt:lpstr>
      <vt:lpstr>Ich danke Ihnen für Ihre Aufmerksamkeit!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pc</dc:creator>
  <cp:lastModifiedBy>Migration2</cp:lastModifiedBy>
  <cp:revision>85</cp:revision>
  <dcterms:created xsi:type="dcterms:W3CDTF">2008-04-06T07:14:50Z</dcterms:created>
  <dcterms:modified xsi:type="dcterms:W3CDTF">2016-05-18T13:00:34Z</dcterms:modified>
</cp:coreProperties>
</file>