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sldIdLst>
    <p:sldId id="256" r:id="rId2"/>
    <p:sldId id="258" r:id="rId3"/>
    <p:sldId id="260" r:id="rId4"/>
    <p:sldId id="264" r:id="rId5"/>
    <p:sldId id="261" r:id="rId6"/>
    <p:sldId id="262" r:id="rId7"/>
    <p:sldId id="263" r:id="rId8"/>
    <p:sldId id="265" r:id="rId9"/>
    <p:sldId id="266" r:id="rId10"/>
    <p:sldId id="257" r:id="rId11"/>
    <p:sldId id="267" r:id="rId12"/>
    <p:sldId id="268" r:id="rId13"/>
    <p:sldId id="269"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p:restoredTop sz="94660"/>
  </p:normalViewPr>
  <p:slideViewPr>
    <p:cSldViewPr>
      <p:cViewPr varScale="1">
        <p:scale>
          <a:sx n="114" d="100"/>
          <a:sy n="114" d="100"/>
        </p:scale>
        <p:origin x="-228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638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DD113DDD-4F55-44C0-A296-057FE1D026A7}"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CH"/>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fr-CH"/>
          </a:p>
        </p:txBody>
      </p:sp>
      <p:sp>
        <p:nvSpPr>
          <p:cNvPr id="4" name="Slide Number Placeholder 3"/>
          <p:cNvSpPr>
            <a:spLocks noGrp="1"/>
          </p:cNvSpPr>
          <p:nvPr>
            <p:ph type="sldNum" sz="quarter" idx="10"/>
          </p:nvPr>
        </p:nvSpPr>
        <p:spPr/>
        <p:txBody>
          <a:bodyPr/>
          <a:lstStyle>
            <a:lvl1pPr>
              <a:defRPr/>
            </a:lvl1pPr>
          </a:lstStyle>
          <a:p>
            <a:r>
              <a:rPr lang="en-US"/>
              <a:t>Slide </a:t>
            </a:r>
            <a:fld id="{418512D9-765A-44D7-B2D6-9395A48E9079}"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Slide Number Placeholder 3"/>
          <p:cNvSpPr>
            <a:spLocks noGrp="1"/>
          </p:cNvSpPr>
          <p:nvPr>
            <p:ph type="sldNum" sz="quarter" idx="10"/>
          </p:nvPr>
        </p:nvSpPr>
        <p:spPr/>
        <p:txBody>
          <a:bodyPr/>
          <a:lstStyle>
            <a:lvl1pPr>
              <a:defRPr/>
            </a:lvl1pPr>
          </a:lstStyle>
          <a:p>
            <a:r>
              <a:rPr lang="en-US"/>
              <a:t>Slide </a:t>
            </a:r>
            <a:fld id="{AE3CADC4-A83D-4558-98D6-3AA9EE498535}"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CH"/>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Slide Number Placeholder 3"/>
          <p:cNvSpPr>
            <a:spLocks noGrp="1"/>
          </p:cNvSpPr>
          <p:nvPr>
            <p:ph type="sldNum" sz="quarter" idx="10"/>
          </p:nvPr>
        </p:nvSpPr>
        <p:spPr/>
        <p:txBody>
          <a:bodyPr/>
          <a:lstStyle>
            <a:lvl1pPr>
              <a:defRPr/>
            </a:lvl1pPr>
          </a:lstStyle>
          <a:p>
            <a:r>
              <a:rPr lang="en-US"/>
              <a:t>Slide </a:t>
            </a:r>
            <a:fld id="{016B2DE5-7AE6-48EB-B6CB-BC87AC54EEB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Slide Number Placeholder 3"/>
          <p:cNvSpPr>
            <a:spLocks noGrp="1"/>
          </p:cNvSpPr>
          <p:nvPr>
            <p:ph type="sldNum" sz="quarter" idx="10"/>
          </p:nvPr>
        </p:nvSpPr>
        <p:spPr/>
        <p:txBody>
          <a:bodyPr/>
          <a:lstStyle>
            <a:lvl1pPr>
              <a:defRPr/>
            </a:lvl1pPr>
          </a:lstStyle>
          <a:p>
            <a:r>
              <a:rPr lang="en-US"/>
              <a:t>Slide </a:t>
            </a:r>
            <a:fld id="{283021C4-4D03-459B-BA40-89B5E48F909A}"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C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r>
              <a:rPr lang="en-US"/>
              <a:t>Slide </a:t>
            </a:r>
            <a:fld id="{47AAE606-D350-4A3F-827D-03D92B97E143}"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Content Placeholder 2"/>
          <p:cNvSpPr>
            <a:spLocks noGrp="1"/>
          </p:cNvSpPr>
          <p:nvPr>
            <p:ph sz="half" idx="1"/>
          </p:nvPr>
        </p:nvSpPr>
        <p:spPr>
          <a:xfrm>
            <a:off x="539750" y="1600200"/>
            <a:ext cx="39973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Content Placeholder 3"/>
          <p:cNvSpPr>
            <a:spLocks noGrp="1"/>
          </p:cNvSpPr>
          <p:nvPr>
            <p:ph sz="half" idx="2"/>
          </p:nvPr>
        </p:nvSpPr>
        <p:spPr>
          <a:xfrm>
            <a:off x="4689475" y="1600200"/>
            <a:ext cx="39973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5" name="Slide Number Placeholder 4"/>
          <p:cNvSpPr>
            <a:spLocks noGrp="1"/>
          </p:cNvSpPr>
          <p:nvPr>
            <p:ph type="sldNum" sz="quarter" idx="10"/>
          </p:nvPr>
        </p:nvSpPr>
        <p:spPr/>
        <p:txBody>
          <a:bodyPr/>
          <a:lstStyle>
            <a:lvl1pPr>
              <a:defRPr/>
            </a:lvl1pPr>
          </a:lstStyle>
          <a:p>
            <a:r>
              <a:rPr lang="en-US"/>
              <a:t>Slide </a:t>
            </a:r>
            <a:fld id="{9594B963-ABDE-42DF-B64D-8E074CBDE0A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C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7" name="Slide Number Placeholder 6"/>
          <p:cNvSpPr>
            <a:spLocks noGrp="1"/>
          </p:cNvSpPr>
          <p:nvPr>
            <p:ph type="sldNum" sz="quarter" idx="10"/>
          </p:nvPr>
        </p:nvSpPr>
        <p:spPr/>
        <p:txBody>
          <a:bodyPr/>
          <a:lstStyle>
            <a:lvl1pPr>
              <a:defRPr/>
            </a:lvl1pPr>
          </a:lstStyle>
          <a:p>
            <a:r>
              <a:rPr lang="en-US"/>
              <a:t>Slide </a:t>
            </a:r>
            <a:fld id="{EBC8EA95-E43B-4864-A361-AEDC51C28AB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Slide Number Placeholder 2"/>
          <p:cNvSpPr>
            <a:spLocks noGrp="1"/>
          </p:cNvSpPr>
          <p:nvPr>
            <p:ph type="sldNum" sz="quarter" idx="10"/>
          </p:nvPr>
        </p:nvSpPr>
        <p:spPr/>
        <p:txBody>
          <a:bodyPr/>
          <a:lstStyle>
            <a:lvl1pPr>
              <a:defRPr/>
            </a:lvl1pPr>
          </a:lstStyle>
          <a:p>
            <a:r>
              <a:rPr lang="en-US"/>
              <a:t>Slide </a:t>
            </a:r>
            <a:fld id="{4A6934C8-6DBD-46E1-822A-781EF1B71953}"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r>
              <a:rPr lang="en-US"/>
              <a:t>Slide </a:t>
            </a:r>
            <a:fld id="{6317D2FF-A33C-458B-9DE4-ECF01FBE828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C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r>
              <a:rPr lang="en-US"/>
              <a:t>Slide </a:t>
            </a:r>
            <a:fld id="{0F794260-5811-4FBD-8D98-8D613A10F489}"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CH"/>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H"/>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r>
              <a:rPr lang="en-US"/>
              <a:t>Slide </a:t>
            </a:r>
            <a:fld id="{25F3111B-159A-4387-8FBB-E64A2F91CA9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539750" y="1600200"/>
            <a:ext cx="814705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0" y="6381750"/>
            <a:ext cx="1223963"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i="1"/>
            </a:lvl1pPr>
          </a:lstStyle>
          <a:p>
            <a:r>
              <a:rPr lang="en-US"/>
              <a:t>Slide </a:t>
            </a:r>
            <a:fld id="{2396F2CC-D174-479E-B8CB-FD2F30961A52}" type="slidenum">
              <a:rPr lang="en-US"/>
              <a:pPr/>
              <a:t>‹#›</a:t>
            </a:fld>
            <a:endParaRPr lang="en-US"/>
          </a:p>
        </p:txBody>
      </p:sp>
      <p:sp>
        <p:nvSpPr>
          <p:cNvPr id="1031" name="Rectangle 7"/>
          <p:cNvSpPr>
            <a:spLocks noChangeArrowheads="1"/>
          </p:cNvSpPr>
          <p:nvPr userDrawn="1"/>
        </p:nvSpPr>
        <p:spPr bwMode="auto">
          <a:xfrm>
            <a:off x="0" y="0"/>
            <a:ext cx="9144000" cy="1196975"/>
          </a:xfrm>
          <a:prstGeom prst="rect">
            <a:avLst/>
          </a:prstGeom>
          <a:solidFill>
            <a:srgbClr val="FF9900"/>
          </a:solidFill>
          <a:ln w="9525" algn="in">
            <a:noFill/>
            <a:miter lim="800000"/>
            <a:headEnd/>
            <a:tailEnd/>
          </a:ln>
          <a:effectLst/>
        </p:spPr>
        <p:txBody>
          <a:bodyPr lIns="36576" tIns="36576" rIns="36576" bIns="36576"/>
          <a:lstStyle/>
          <a:p>
            <a:endParaRPr lang="fr-CH"/>
          </a:p>
        </p:txBody>
      </p:sp>
      <p:pic>
        <p:nvPicPr>
          <p:cNvPr id="1032" name="Picture 8" descr="Taxi Logo2"/>
          <p:cNvPicPr>
            <a:picLocks noChangeAspect="1" noChangeArrowheads="1"/>
          </p:cNvPicPr>
          <p:nvPr userDrawn="1"/>
        </p:nvPicPr>
        <p:blipFill>
          <a:blip r:embed="rId13" cstate="print"/>
          <a:srcRect/>
          <a:stretch>
            <a:fillRect/>
          </a:stretch>
        </p:blipFill>
        <p:spPr bwMode="auto">
          <a:xfrm>
            <a:off x="395288" y="0"/>
            <a:ext cx="2768600" cy="958850"/>
          </a:xfrm>
          <a:prstGeom prst="rect">
            <a:avLst/>
          </a:prstGeom>
          <a:noFill/>
          <a:ln w="9525" algn="in">
            <a:noFill/>
            <a:miter lim="800000"/>
            <a:headEnd/>
            <a:tailEnd/>
          </a:ln>
          <a:effectLst/>
        </p:spPr>
      </p:pic>
      <p:sp>
        <p:nvSpPr>
          <p:cNvPr id="1033" name="Rectangle 9"/>
          <p:cNvSpPr>
            <a:spLocks noChangeArrowheads="1"/>
          </p:cNvSpPr>
          <p:nvPr userDrawn="1"/>
        </p:nvSpPr>
        <p:spPr bwMode="auto">
          <a:xfrm>
            <a:off x="103943150" y="109353350"/>
            <a:ext cx="1279525" cy="6750050"/>
          </a:xfrm>
          <a:prstGeom prst="rect">
            <a:avLst/>
          </a:prstGeom>
          <a:solidFill>
            <a:srgbClr val="FF9900"/>
          </a:solidFill>
          <a:ln w="9525" algn="in">
            <a:noFill/>
            <a:miter lim="800000"/>
            <a:headEnd/>
            <a:tailEnd/>
          </a:ln>
          <a:effectLst/>
        </p:spPr>
        <p:txBody>
          <a:bodyPr lIns="36576" tIns="36576" rIns="36576" bIns="36576"/>
          <a:lstStyle/>
          <a:p>
            <a:endParaRPr lang="fr-CH"/>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reports@oag.govt.nz"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55650" y="4149725"/>
            <a:ext cx="7772400" cy="1470025"/>
          </a:xfrm>
        </p:spPr>
        <p:txBody>
          <a:bodyPr/>
          <a:lstStyle/>
          <a:p>
            <a:r>
              <a:rPr lang="en-US" sz="2800" b="1"/>
              <a:t>Presentation by Tim Reddish</a:t>
            </a:r>
            <a:br>
              <a:rPr lang="en-US" sz="2800" b="1"/>
            </a:br>
            <a:r>
              <a:rPr lang="en-US" sz="2800" b="1"/>
              <a:t>Executive Director</a:t>
            </a:r>
            <a:br>
              <a:rPr lang="en-US" sz="2800" b="1"/>
            </a:br>
            <a:r>
              <a:rPr lang="en-US" sz="2800" b="1"/>
              <a:t>New Zealand Taxi Federation</a:t>
            </a:r>
            <a:endParaRPr lang="en-US" sz="2800"/>
          </a:p>
        </p:txBody>
      </p:sp>
      <p:sp>
        <p:nvSpPr>
          <p:cNvPr id="2051" name="Rectangle 3"/>
          <p:cNvSpPr>
            <a:spLocks noGrp="1" noChangeArrowheads="1"/>
          </p:cNvSpPr>
          <p:nvPr>
            <p:ph type="subTitle" idx="1"/>
          </p:nvPr>
        </p:nvSpPr>
        <p:spPr>
          <a:xfrm>
            <a:off x="611188" y="1844675"/>
            <a:ext cx="7848600" cy="1655763"/>
          </a:xfrm>
        </p:spPr>
        <p:txBody>
          <a:bodyPr/>
          <a:lstStyle/>
          <a:p>
            <a:r>
              <a:rPr lang="en-NZ" b="1"/>
              <a:t>IRU 2</a:t>
            </a:r>
            <a:r>
              <a:rPr lang="en-NZ" b="1" baseline="30000"/>
              <a:t>ND</a:t>
            </a:r>
            <a:r>
              <a:rPr lang="en-NZ" b="1"/>
              <a:t> INTERNATIONAL TAXI FORUM K</a:t>
            </a:r>
            <a:r>
              <a:rPr lang="en-NZ" b="1">
                <a:cs typeface="Arial" charset="0"/>
              </a:rPr>
              <a:t>Ö</a:t>
            </a:r>
            <a:r>
              <a:rPr lang="en-NZ" b="1"/>
              <a:t>LN (GERMANY) </a:t>
            </a:r>
          </a:p>
          <a:p>
            <a:r>
              <a:rPr lang="en-NZ" b="1"/>
              <a:t>NOVEMBER, 2008</a:t>
            </a:r>
            <a:endParaRPr lang="en-US" b="1"/>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Slide </a:t>
            </a:r>
            <a:fld id="{306500E5-ED39-4E06-B87B-BD172694F236}" type="slidenum">
              <a:rPr lang="en-US"/>
              <a:pPr/>
              <a:t>10</a:t>
            </a:fld>
            <a:endParaRPr lang="en-US"/>
          </a:p>
        </p:txBody>
      </p:sp>
      <p:sp>
        <p:nvSpPr>
          <p:cNvPr id="3074" name="Rectangle 2"/>
          <p:cNvSpPr>
            <a:spLocks noGrp="1" noChangeArrowheads="1"/>
          </p:cNvSpPr>
          <p:nvPr>
            <p:ph type="title"/>
          </p:nvPr>
        </p:nvSpPr>
        <p:spPr>
          <a:xfrm>
            <a:off x="179388" y="1268413"/>
            <a:ext cx="8785225" cy="1143000"/>
          </a:xfrm>
        </p:spPr>
        <p:txBody>
          <a:bodyPr/>
          <a:lstStyle/>
          <a:p>
            <a:r>
              <a:rPr lang="en-US" sz="2800" b="1"/>
              <a:t>AUDITOR GENERAL’S REPORT </a:t>
            </a:r>
            <a:br>
              <a:rPr lang="en-US" sz="2800" b="1"/>
            </a:br>
            <a:r>
              <a:rPr lang="en-US" sz="2800" b="1"/>
              <a:t>&amp; LEGISLATION CHANGES</a:t>
            </a:r>
          </a:p>
        </p:txBody>
      </p:sp>
      <p:sp>
        <p:nvSpPr>
          <p:cNvPr id="3075" name="Rectangle 3"/>
          <p:cNvSpPr>
            <a:spLocks noGrp="1" noChangeArrowheads="1"/>
          </p:cNvSpPr>
          <p:nvPr>
            <p:ph type="body" idx="1"/>
          </p:nvPr>
        </p:nvSpPr>
        <p:spPr>
          <a:xfrm>
            <a:off x="539750" y="2492375"/>
            <a:ext cx="8353425" cy="3889375"/>
          </a:xfrm>
        </p:spPr>
        <p:txBody>
          <a:bodyPr/>
          <a:lstStyle/>
          <a:p>
            <a:pPr>
              <a:buFont typeface="Symbol" pitchFamily="18" charset="2"/>
              <a:buChar char=""/>
            </a:pPr>
            <a:r>
              <a:rPr lang="en-US" sz="2600"/>
              <a:t>Watershed document in getting industry back under control</a:t>
            </a:r>
          </a:p>
          <a:p>
            <a:pPr>
              <a:buFont typeface="Symbol" pitchFamily="18" charset="2"/>
              <a:buChar char=""/>
            </a:pPr>
            <a:r>
              <a:rPr lang="en-US" sz="2600"/>
              <a:t>Report condemned regulators performance in nearly all areas of their responsibilities</a:t>
            </a:r>
          </a:p>
          <a:p>
            <a:pPr>
              <a:buFont typeface="Symbol" pitchFamily="18" charset="2"/>
              <a:buNone/>
            </a:pPr>
            <a:r>
              <a:rPr lang="en-NZ" sz="2000"/>
              <a:t>		“Inconsistent and inadequate monitoring and enforcing of compliance by the Authority has led to widespread non-compliance.  As a result, there is a risk that unfit and improper people are allowed into, and remain in, the taxi industry.</a:t>
            </a:r>
          </a:p>
          <a:p>
            <a:pPr>
              <a:buFontTx/>
              <a:buNone/>
            </a:pPr>
            <a:r>
              <a:rPr lang="en-NZ" sz="2000"/>
              <a:t>		The audit identified areas for improvement that are reflected in the many recommendations in this report”</a:t>
            </a:r>
            <a:endParaRPr lang="en-US" sz="20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Slide </a:t>
            </a:r>
            <a:fld id="{A294E570-EE47-4FD0-AB1F-3F0EE4C0481E}" type="slidenum">
              <a:rPr lang="en-US"/>
              <a:pPr/>
              <a:t>11</a:t>
            </a:fld>
            <a:endParaRPr lang="en-US"/>
          </a:p>
        </p:txBody>
      </p:sp>
      <p:sp>
        <p:nvSpPr>
          <p:cNvPr id="15363" name="Rectangle 3"/>
          <p:cNvSpPr>
            <a:spLocks noGrp="1" noChangeArrowheads="1"/>
          </p:cNvSpPr>
          <p:nvPr>
            <p:ph type="body" idx="1"/>
          </p:nvPr>
        </p:nvSpPr>
        <p:spPr>
          <a:xfrm>
            <a:off x="611188" y="1600200"/>
            <a:ext cx="7848600" cy="4525963"/>
          </a:xfrm>
        </p:spPr>
        <p:txBody>
          <a:bodyPr/>
          <a:lstStyle/>
          <a:p>
            <a:r>
              <a:rPr lang="en-US" sz="2600"/>
              <a:t>132 page report, 61 recommendations that called for improvement/changes in nearly every area, the main ones being to do with proper fit and proper person tests, proper vetting of taxi driver licensing, proper testing procedures and above all  proper enforcement activity that ensured proper compliance</a:t>
            </a:r>
          </a:p>
          <a:p>
            <a:pPr>
              <a:lnSpc>
                <a:spcPct val="70000"/>
              </a:lnSpc>
              <a:spcBef>
                <a:spcPct val="55000"/>
              </a:spcBef>
            </a:pPr>
            <a:r>
              <a:rPr lang="en-US" sz="2600"/>
              <a:t>A few copies with me, obtainable from </a:t>
            </a:r>
            <a:r>
              <a:rPr lang="en-US" sz="2600">
                <a:hlinkClick r:id="rId2"/>
              </a:rPr>
              <a:t>reports@oag.govt.nz</a:t>
            </a:r>
            <a:r>
              <a:rPr lang="en-US"/>
              <a:t> </a:t>
            </a:r>
          </a:p>
        </p:txBody>
      </p:sp>
      <p:sp>
        <p:nvSpPr>
          <p:cNvPr id="15364" name="Rectangle 4"/>
          <p:cNvSpPr>
            <a:spLocks noChangeArrowheads="1"/>
          </p:cNvSpPr>
          <p:nvPr/>
        </p:nvSpPr>
        <p:spPr bwMode="auto">
          <a:xfrm>
            <a:off x="5219700" y="0"/>
            <a:ext cx="3924300" cy="404813"/>
          </a:xfrm>
          <a:prstGeom prst="rect">
            <a:avLst/>
          </a:prstGeom>
          <a:noFill/>
          <a:ln w="9525">
            <a:noFill/>
            <a:miter lim="800000"/>
            <a:headEnd/>
            <a:tailEnd/>
          </a:ln>
          <a:effectLst/>
        </p:spPr>
        <p:txBody>
          <a:bodyPr anchor="ctr"/>
          <a:lstStyle/>
          <a:p>
            <a:pPr algn="ctr"/>
            <a:r>
              <a:rPr lang="en-US" i="1">
                <a:solidFill>
                  <a:schemeClr val="tx2"/>
                </a:solidFill>
              </a:rPr>
              <a:t>(Auditor General Reports … Cont’d)</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Slide </a:t>
            </a:r>
            <a:fld id="{56225B8E-7EB7-46D3-9FCB-C23B9A4B326A}" type="slidenum">
              <a:rPr lang="en-US"/>
              <a:pPr/>
              <a:t>12</a:t>
            </a:fld>
            <a:endParaRPr lang="en-US"/>
          </a:p>
        </p:txBody>
      </p:sp>
      <p:sp>
        <p:nvSpPr>
          <p:cNvPr id="17410" name="Rectangle 2"/>
          <p:cNvSpPr>
            <a:spLocks noGrp="1" noChangeArrowheads="1"/>
          </p:cNvSpPr>
          <p:nvPr>
            <p:ph type="title"/>
          </p:nvPr>
        </p:nvSpPr>
        <p:spPr>
          <a:xfrm>
            <a:off x="179388" y="1412875"/>
            <a:ext cx="8785225" cy="863600"/>
          </a:xfrm>
        </p:spPr>
        <p:txBody>
          <a:bodyPr/>
          <a:lstStyle/>
          <a:p>
            <a:pPr algn="l"/>
            <a:r>
              <a:rPr lang="en-US" sz="3000" b="1"/>
              <a:t>THE NEW RULES, ATO’s &amp; SELF-REGULATION</a:t>
            </a:r>
          </a:p>
        </p:txBody>
      </p:sp>
      <p:sp>
        <p:nvSpPr>
          <p:cNvPr id="17411" name="Rectangle 3"/>
          <p:cNvSpPr>
            <a:spLocks noGrp="1" noChangeArrowheads="1"/>
          </p:cNvSpPr>
          <p:nvPr>
            <p:ph type="body" idx="1"/>
          </p:nvPr>
        </p:nvSpPr>
        <p:spPr>
          <a:xfrm>
            <a:off x="323850" y="1916113"/>
            <a:ext cx="8362950" cy="4210050"/>
          </a:xfrm>
        </p:spPr>
        <p:txBody>
          <a:bodyPr/>
          <a:lstStyle/>
          <a:p>
            <a:pPr>
              <a:lnSpc>
                <a:spcPct val="90000"/>
              </a:lnSpc>
            </a:pPr>
            <a:endParaRPr lang="en-US" sz="2400"/>
          </a:p>
          <a:p>
            <a:pPr>
              <a:lnSpc>
                <a:spcPct val="90000"/>
              </a:lnSpc>
            </a:pPr>
            <a:r>
              <a:rPr lang="en-US" sz="2400"/>
              <a:t>Operator Licensing Rule</a:t>
            </a:r>
          </a:p>
          <a:p>
            <a:pPr lvl="1">
              <a:lnSpc>
                <a:spcPct val="90000"/>
              </a:lnSpc>
            </a:pPr>
            <a:r>
              <a:rPr lang="en-US" sz="2000"/>
              <a:t>Everything taxis must have and do: signage, fare schedules, meters, receipts, lost property</a:t>
            </a:r>
          </a:p>
          <a:p>
            <a:pPr lvl="1">
              <a:lnSpc>
                <a:spcPct val="90000"/>
              </a:lnSpc>
            </a:pPr>
            <a:r>
              <a:rPr lang="en-US" sz="2000"/>
              <a:t>Everything operators must comply with: licensing, records etc</a:t>
            </a:r>
          </a:p>
          <a:p>
            <a:pPr lvl="1">
              <a:lnSpc>
                <a:spcPct val="90000"/>
              </a:lnSpc>
            </a:pPr>
            <a:r>
              <a:rPr lang="en-US" sz="2000"/>
              <a:t>Everything ATO’s are responsible for: heavy emphasis under threat of heavy penalties that they maintain: dispatch records, complaints records/systems, records of their operators compliance re vehicles and legislative requirements and ATO 24/7 service responsibility  </a:t>
            </a:r>
          </a:p>
          <a:p>
            <a:pPr>
              <a:lnSpc>
                <a:spcPct val="90000"/>
              </a:lnSpc>
            </a:pPr>
            <a:r>
              <a:rPr lang="en-US" sz="2400"/>
              <a:t>Work Time and Logbook Rule</a:t>
            </a:r>
          </a:p>
          <a:p>
            <a:pPr>
              <a:lnSpc>
                <a:spcPct val="90000"/>
              </a:lnSpc>
            </a:pPr>
            <a:r>
              <a:rPr lang="en-US" sz="2400"/>
              <a:t>Dedicated Taxi Enforcement team</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Slide </a:t>
            </a:r>
            <a:fld id="{CEBB8323-8991-4D9A-8BEC-772D2F2C4473}" type="slidenum">
              <a:rPr lang="en-US"/>
              <a:pPr/>
              <a:t>13</a:t>
            </a:fld>
            <a:endParaRPr lang="en-US"/>
          </a:p>
        </p:txBody>
      </p:sp>
      <p:sp>
        <p:nvSpPr>
          <p:cNvPr id="18434" name="Rectangle 2"/>
          <p:cNvSpPr>
            <a:spLocks noGrp="1" noChangeArrowheads="1"/>
          </p:cNvSpPr>
          <p:nvPr>
            <p:ph type="title"/>
          </p:nvPr>
        </p:nvSpPr>
        <p:spPr>
          <a:xfrm>
            <a:off x="323850" y="1268413"/>
            <a:ext cx="8229600" cy="792162"/>
          </a:xfrm>
        </p:spPr>
        <p:txBody>
          <a:bodyPr/>
          <a:lstStyle/>
          <a:p>
            <a:r>
              <a:rPr lang="en-NZ" sz="3200" b="1"/>
              <a:t>CONCLUSION</a:t>
            </a:r>
            <a:endParaRPr lang="en-US" sz="3200" b="1"/>
          </a:p>
        </p:txBody>
      </p:sp>
      <p:sp>
        <p:nvSpPr>
          <p:cNvPr id="18435" name="Rectangle 3"/>
          <p:cNvSpPr>
            <a:spLocks noGrp="1" noChangeArrowheads="1"/>
          </p:cNvSpPr>
          <p:nvPr>
            <p:ph type="body" idx="1"/>
          </p:nvPr>
        </p:nvSpPr>
        <p:spPr>
          <a:xfrm>
            <a:off x="395288" y="2060575"/>
            <a:ext cx="8291512" cy="4321175"/>
          </a:xfrm>
        </p:spPr>
        <p:txBody>
          <a:bodyPr/>
          <a:lstStyle/>
          <a:p>
            <a:pPr>
              <a:lnSpc>
                <a:spcPct val="80000"/>
              </a:lnSpc>
            </a:pPr>
            <a:r>
              <a:rPr lang="en-US" sz="2400"/>
              <a:t>Deregulation without standards and compliance = disaster, poor quality, lack of professionalism</a:t>
            </a:r>
          </a:p>
          <a:p>
            <a:pPr>
              <a:lnSpc>
                <a:spcPct val="80000"/>
              </a:lnSpc>
            </a:pPr>
            <a:r>
              <a:rPr lang="en-US" sz="2400"/>
              <a:t>Quality and viability go hand in hand</a:t>
            </a:r>
          </a:p>
          <a:p>
            <a:pPr>
              <a:lnSpc>
                <a:spcPct val="80000"/>
              </a:lnSpc>
            </a:pPr>
            <a:r>
              <a:rPr lang="en-US" sz="2400"/>
              <a:t>Free market= even playing field = proper compliance</a:t>
            </a:r>
          </a:p>
          <a:p>
            <a:pPr>
              <a:lnSpc>
                <a:spcPct val="80000"/>
              </a:lnSpc>
            </a:pPr>
            <a:r>
              <a:rPr lang="en-US" sz="2400"/>
              <a:t>As a result of this numbers are shrinking, the small and non-compliant have given up- those that can’t operate honestly have been caught and left the industry</a:t>
            </a:r>
          </a:p>
          <a:p>
            <a:pPr>
              <a:lnSpc>
                <a:spcPct val="80000"/>
              </a:lnSpc>
              <a:buFontTx/>
              <a:buNone/>
            </a:pPr>
            <a:r>
              <a:rPr lang="en-US" sz="2400"/>
              <a:t>Latest Survey Results</a:t>
            </a:r>
          </a:p>
          <a:p>
            <a:pPr>
              <a:lnSpc>
                <a:spcPct val="80000"/>
              </a:lnSpc>
            </a:pPr>
            <a:r>
              <a:rPr lang="en-US" sz="2400"/>
              <a:t>94% rated condition of taxis as clean/very clean and reasonable/very good physical condition</a:t>
            </a:r>
          </a:p>
          <a:p>
            <a:pPr>
              <a:lnSpc>
                <a:spcPct val="80000"/>
              </a:lnSpc>
            </a:pPr>
            <a:r>
              <a:rPr lang="en-US" sz="2400"/>
              <a:t>82% of passengers felt safe and secure using taxis </a:t>
            </a:r>
          </a:p>
          <a:p>
            <a:pPr>
              <a:lnSpc>
                <a:spcPct val="80000"/>
              </a:lnSpc>
            </a:pPr>
            <a:r>
              <a:rPr lang="en-US" sz="2400"/>
              <a:t>78% felt drivers were professional /very professional</a:t>
            </a:r>
          </a:p>
          <a:p>
            <a:pPr>
              <a:lnSpc>
                <a:spcPct val="80000"/>
              </a:lnSpc>
            </a:pPr>
            <a:endParaRPr lang="en-US" sz="22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Slide </a:t>
            </a:r>
            <a:fld id="{86DD12FF-5005-4AB3-A042-EEDE8607E253}" type="slidenum">
              <a:rPr lang="en-US"/>
              <a:pPr/>
              <a:t>2</a:t>
            </a:fld>
            <a:endParaRPr lang="en-US"/>
          </a:p>
        </p:txBody>
      </p:sp>
      <p:sp>
        <p:nvSpPr>
          <p:cNvPr id="4101" name="Rectangle 5"/>
          <p:cNvSpPr>
            <a:spLocks noGrp="1" noChangeArrowheads="1"/>
          </p:cNvSpPr>
          <p:nvPr>
            <p:ph type="title"/>
          </p:nvPr>
        </p:nvSpPr>
        <p:spPr>
          <a:xfrm>
            <a:off x="457200" y="1412875"/>
            <a:ext cx="8229600" cy="647700"/>
          </a:xfrm>
        </p:spPr>
        <p:txBody>
          <a:bodyPr/>
          <a:lstStyle/>
          <a:p>
            <a:r>
              <a:rPr lang="en-US" sz="3200" b="1"/>
              <a:t/>
            </a:r>
            <a:br>
              <a:rPr lang="en-US" sz="3200" b="1"/>
            </a:br>
            <a:endParaRPr lang="en-US" sz="4000"/>
          </a:p>
        </p:txBody>
      </p:sp>
      <p:sp>
        <p:nvSpPr>
          <p:cNvPr id="4102" name="Rectangle 6"/>
          <p:cNvSpPr>
            <a:spLocks noGrp="1" noChangeArrowheads="1"/>
          </p:cNvSpPr>
          <p:nvPr>
            <p:ph type="body" idx="1"/>
          </p:nvPr>
        </p:nvSpPr>
        <p:spPr>
          <a:xfrm>
            <a:off x="539750" y="2205038"/>
            <a:ext cx="8353425" cy="4248150"/>
          </a:xfrm>
        </p:spPr>
        <p:txBody>
          <a:bodyPr/>
          <a:lstStyle/>
          <a:p>
            <a:pPr>
              <a:lnSpc>
                <a:spcPct val="90000"/>
              </a:lnSpc>
            </a:pPr>
            <a:r>
              <a:rPr lang="en-US" sz="2600"/>
              <a:t>The New Zealand Taxi Market Structure prior to 1989 Deregulation</a:t>
            </a:r>
          </a:p>
          <a:p>
            <a:pPr>
              <a:lnSpc>
                <a:spcPct val="90000"/>
              </a:lnSpc>
              <a:spcBef>
                <a:spcPct val="35000"/>
              </a:spcBef>
            </a:pPr>
            <a:r>
              <a:rPr lang="en-US" sz="2600"/>
              <a:t>The immediate effects</a:t>
            </a:r>
          </a:p>
          <a:p>
            <a:pPr>
              <a:lnSpc>
                <a:spcPct val="90000"/>
              </a:lnSpc>
              <a:spcBef>
                <a:spcPct val="35000"/>
              </a:spcBef>
            </a:pPr>
            <a:r>
              <a:rPr lang="en-US" sz="2600"/>
              <a:t>The ongoing effects</a:t>
            </a:r>
          </a:p>
          <a:p>
            <a:pPr>
              <a:lnSpc>
                <a:spcPct val="90000"/>
              </a:lnSpc>
              <a:spcBef>
                <a:spcPct val="35000"/>
              </a:spcBef>
            </a:pPr>
            <a:r>
              <a:rPr lang="en-US" sz="2600"/>
              <a:t>The lobbying effort to correct</a:t>
            </a:r>
          </a:p>
          <a:p>
            <a:pPr>
              <a:lnSpc>
                <a:spcPct val="90000"/>
              </a:lnSpc>
              <a:spcBef>
                <a:spcPct val="35000"/>
              </a:spcBef>
            </a:pPr>
            <a:r>
              <a:rPr lang="en-US" sz="2600"/>
              <a:t>The Auditors Generals report &amp; Legislation Changes</a:t>
            </a:r>
          </a:p>
          <a:p>
            <a:pPr>
              <a:lnSpc>
                <a:spcPct val="90000"/>
              </a:lnSpc>
              <a:spcBef>
                <a:spcPct val="35000"/>
              </a:spcBef>
            </a:pPr>
            <a:r>
              <a:rPr lang="en-US" sz="2600"/>
              <a:t>The New Rules, ATO Structure and Self-Regulation</a:t>
            </a:r>
          </a:p>
          <a:p>
            <a:pPr>
              <a:lnSpc>
                <a:spcPct val="90000"/>
              </a:lnSpc>
              <a:spcBef>
                <a:spcPct val="35000"/>
              </a:spcBef>
            </a:pPr>
            <a:r>
              <a:rPr lang="en-US" sz="2600"/>
              <a:t>Summary</a:t>
            </a:r>
          </a:p>
          <a:p>
            <a:pPr>
              <a:lnSpc>
                <a:spcPct val="90000"/>
              </a:lnSpc>
            </a:pPr>
            <a:endParaRPr lang="en-US" sz="2600"/>
          </a:p>
        </p:txBody>
      </p:sp>
      <p:sp>
        <p:nvSpPr>
          <p:cNvPr id="4103" name="Rectangle 7"/>
          <p:cNvSpPr>
            <a:spLocks noChangeArrowheads="1"/>
          </p:cNvSpPr>
          <p:nvPr/>
        </p:nvSpPr>
        <p:spPr bwMode="auto">
          <a:xfrm>
            <a:off x="1403350" y="1412875"/>
            <a:ext cx="6553200" cy="1066800"/>
          </a:xfrm>
          <a:prstGeom prst="rect">
            <a:avLst/>
          </a:prstGeom>
          <a:noFill/>
          <a:ln w="9525">
            <a:noFill/>
            <a:miter lim="800000"/>
            <a:headEnd/>
            <a:tailEnd/>
          </a:ln>
          <a:effectLst/>
        </p:spPr>
        <p:txBody>
          <a:bodyPr>
            <a:spAutoFit/>
          </a:bodyPr>
          <a:lstStyle/>
          <a:p>
            <a:pPr algn="ctr"/>
            <a:r>
              <a:rPr lang="en-US" sz="3200" b="1">
                <a:solidFill>
                  <a:schemeClr val="tx2"/>
                </a:solidFill>
              </a:rPr>
              <a:t>SUMMARY OF PRESENTATION</a:t>
            </a:r>
            <a:r>
              <a:rPr lang="en-US" sz="3200">
                <a:solidFill>
                  <a:schemeClr val="tx2"/>
                </a:solidFill>
              </a:rPr>
              <a:t/>
            </a:r>
            <a:br>
              <a:rPr lang="en-US" sz="3200">
                <a:solidFill>
                  <a:schemeClr val="tx2"/>
                </a:solidFill>
              </a:rPr>
            </a:br>
            <a:endParaRPr lang="en-US" sz="3200">
              <a:solidFill>
                <a:schemeClr val="tx2"/>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Slide </a:t>
            </a:r>
            <a:fld id="{3CCF8F81-1B9A-4497-A45D-BC5E27CA5E67}" type="slidenum">
              <a:rPr lang="en-US"/>
              <a:pPr/>
              <a:t>3</a:t>
            </a:fld>
            <a:endParaRPr lang="en-US"/>
          </a:p>
        </p:txBody>
      </p:sp>
      <p:sp>
        <p:nvSpPr>
          <p:cNvPr id="8194" name="Rectangle 2"/>
          <p:cNvSpPr>
            <a:spLocks noGrp="1" noChangeArrowheads="1"/>
          </p:cNvSpPr>
          <p:nvPr>
            <p:ph type="title"/>
          </p:nvPr>
        </p:nvSpPr>
        <p:spPr>
          <a:xfrm>
            <a:off x="395288" y="1484313"/>
            <a:ext cx="8229600" cy="719137"/>
          </a:xfrm>
        </p:spPr>
        <p:txBody>
          <a:bodyPr/>
          <a:lstStyle/>
          <a:p>
            <a:r>
              <a:rPr lang="en-US" sz="3200" b="1"/>
              <a:t>THE STRUCTURE PRIOR TO 1989</a:t>
            </a:r>
          </a:p>
        </p:txBody>
      </p:sp>
      <p:sp>
        <p:nvSpPr>
          <p:cNvPr id="8195" name="Rectangle 3"/>
          <p:cNvSpPr>
            <a:spLocks noGrp="1" noChangeArrowheads="1"/>
          </p:cNvSpPr>
          <p:nvPr>
            <p:ph type="body" idx="1"/>
          </p:nvPr>
        </p:nvSpPr>
        <p:spPr>
          <a:xfrm>
            <a:off x="539750" y="2349500"/>
            <a:ext cx="8147050" cy="3992563"/>
          </a:xfrm>
        </p:spPr>
        <p:txBody>
          <a:bodyPr/>
          <a:lstStyle/>
          <a:p>
            <a:r>
              <a:rPr lang="en-US" sz="2600"/>
              <a:t>Structure based on licenses, personalised to applicant. Applicants had to meet strict criteria</a:t>
            </a:r>
          </a:p>
          <a:p>
            <a:pPr>
              <a:spcBef>
                <a:spcPct val="40000"/>
              </a:spcBef>
            </a:pPr>
            <a:r>
              <a:rPr lang="en-US" sz="2600"/>
              <a:t>3,500 taxis, mostly owner operator, with operators belonging to mainly cooperative, many owner operators employed part-time/ peak-time drivers</a:t>
            </a:r>
          </a:p>
          <a:p>
            <a:pPr>
              <a:spcBef>
                <a:spcPct val="40000"/>
              </a:spcBef>
            </a:pPr>
            <a:r>
              <a:rPr lang="en-US" sz="2600"/>
              <a:t>Cooperatives fought very hard against the supply of new licenses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Slide </a:t>
            </a:r>
            <a:fld id="{AF1206B8-A0A0-42AB-959E-DB2108118740}" type="slidenum">
              <a:rPr lang="en-US"/>
              <a:pPr/>
              <a:t>4</a:t>
            </a:fld>
            <a:endParaRPr lang="en-US"/>
          </a:p>
        </p:txBody>
      </p:sp>
      <p:sp>
        <p:nvSpPr>
          <p:cNvPr id="12291" name="Rectangle 3"/>
          <p:cNvSpPr>
            <a:spLocks noGrp="1" noChangeArrowheads="1"/>
          </p:cNvSpPr>
          <p:nvPr>
            <p:ph type="body" idx="1"/>
          </p:nvPr>
        </p:nvSpPr>
        <p:spPr>
          <a:xfrm>
            <a:off x="539750" y="1844675"/>
            <a:ext cx="8147050" cy="4281488"/>
          </a:xfrm>
        </p:spPr>
        <p:txBody>
          <a:bodyPr/>
          <a:lstStyle/>
          <a:p>
            <a:pPr>
              <a:lnSpc>
                <a:spcPct val="90000"/>
              </a:lnSpc>
              <a:spcBef>
                <a:spcPct val="40000"/>
              </a:spcBef>
            </a:pPr>
            <a:r>
              <a:rPr lang="en-US" sz="2600"/>
              <a:t>Acute shortage of peak-time taxis, long queues on streets, transport terminals and buses</a:t>
            </a:r>
          </a:p>
          <a:p>
            <a:pPr>
              <a:lnSpc>
                <a:spcPct val="90000"/>
              </a:lnSpc>
              <a:spcBef>
                <a:spcPct val="40000"/>
              </a:spcBef>
            </a:pPr>
            <a:r>
              <a:rPr lang="en-US" sz="2600"/>
              <a:t>Industry resisted public and political pressure for more taxis and more competition</a:t>
            </a:r>
          </a:p>
          <a:p>
            <a:pPr>
              <a:lnSpc>
                <a:spcPct val="90000"/>
              </a:lnSpc>
              <a:spcBef>
                <a:spcPct val="40000"/>
              </a:spcBef>
            </a:pPr>
            <a:r>
              <a:rPr lang="en-US" sz="2600"/>
              <a:t>In the end the pressure became too much - the industry didn’t react or compromise and with a newly elected reformist Government the industry was deregulated, almost overnight - no compensation</a:t>
            </a:r>
          </a:p>
          <a:p>
            <a:pPr>
              <a:lnSpc>
                <a:spcPct val="90000"/>
              </a:lnSpc>
              <a:buFontTx/>
              <a:buNone/>
            </a:pPr>
            <a:endParaRPr lang="en-US" sz="2600"/>
          </a:p>
        </p:txBody>
      </p:sp>
      <p:sp>
        <p:nvSpPr>
          <p:cNvPr id="12292" name="Rectangle 4"/>
          <p:cNvSpPr>
            <a:spLocks noChangeArrowheads="1"/>
          </p:cNvSpPr>
          <p:nvPr/>
        </p:nvSpPr>
        <p:spPr bwMode="auto">
          <a:xfrm>
            <a:off x="5508625" y="0"/>
            <a:ext cx="3635375" cy="404813"/>
          </a:xfrm>
          <a:prstGeom prst="rect">
            <a:avLst/>
          </a:prstGeom>
          <a:noFill/>
          <a:ln w="9525">
            <a:noFill/>
            <a:miter lim="800000"/>
            <a:headEnd/>
            <a:tailEnd/>
          </a:ln>
          <a:effectLst/>
        </p:spPr>
        <p:txBody>
          <a:bodyPr anchor="ctr"/>
          <a:lstStyle/>
          <a:p>
            <a:pPr algn="ctr"/>
            <a:r>
              <a:rPr lang="en-US" i="1">
                <a:solidFill>
                  <a:schemeClr val="tx2"/>
                </a:solidFill>
              </a:rPr>
              <a:t>(Structure Prior to 1989 Cont’d)</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Slide </a:t>
            </a:r>
            <a:fld id="{B7BF7AB8-87E7-452F-A391-F646C8D5186F}" type="slidenum">
              <a:rPr lang="en-US"/>
              <a:pPr/>
              <a:t>5</a:t>
            </a:fld>
            <a:endParaRPr lang="en-US"/>
          </a:p>
        </p:txBody>
      </p:sp>
      <p:sp>
        <p:nvSpPr>
          <p:cNvPr id="9219" name="Rectangle 3"/>
          <p:cNvSpPr>
            <a:spLocks noGrp="1" noChangeArrowheads="1"/>
          </p:cNvSpPr>
          <p:nvPr>
            <p:ph type="body" idx="1"/>
          </p:nvPr>
        </p:nvSpPr>
        <p:spPr>
          <a:xfrm>
            <a:off x="539750" y="2276475"/>
            <a:ext cx="8147050" cy="3849688"/>
          </a:xfrm>
        </p:spPr>
        <p:txBody>
          <a:bodyPr/>
          <a:lstStyle/>
          <a:p>
            <a:pPr>
              <a:lnSpc>
                <a:spcPct val="80000"/>
              </a:lnSpc>
            </a:pPr>
            <a:r>
              <a:rPr lang="en-US" sz="2600"/>
              <a:t>Any body with appropriate drivers license could put on a taxi (had to belong to a company)</a:t>
            </a:r>
          </a:p>
          <a:p>
            <a:pPr>
              <a:lnSpc>
                <a:spcPct val="80000"/>
              </a:lnSpc>
              <a:spcBef>
                <a:spcPct val="40000"/>
              </a:spcBef>
            </a:pPr>
            <a:r>
              <a:rPr lang="en-US" sz="2600"/>
              <a:t>Taxis could charge what they liked provided they displayed rates schedule in vehicle</a:t>
            </a:r>
          </a:p>
          <a:p>
            <a:pPr>
              <a:lnSpc>
                <a:spcPct val="80000"/>
              </a:lnSpc>
              <a:spcBef>
                <a:spcPct val="40000"/>
              </a:spcBef>
            </a:pPr>
            <a:r>
              <a:rPr lang="en-US" sz="2600"/>
              <a:t>Despair and despondency</a:t>
            </a:r>
          </a:p>
          <a:p>
            <a:pPr>
              <a:lnSpc>
                <a:spcPct val="80000"/>
              </a:lnSpc>
              <a:spcBef>
                <a:spcPct val="40000"/>
              </a:spcBef>
            </a:pPr>
            <a:r>
              <a:rPr lang="en-US" sz="2600"/>
              <a:t>Flood of new entrants and new taxi companies (by 2005 7,500)</a:t>
            </a:r>
          </a:p>
          <a:p>
            <a:pPr>
              <a:lnSpc>
                <a:spcPct val="80000"/>
              </a:lnSpc>
              <a:spcBef>
                <a:spcPct val="40000"/>
              </a:spcBef>
            </a:pPr>
            <a:r>
              <a:rPr lang="en-US" sz="2600"/>
              <a:t>Returns halved</a:t>
            </a:r>
          </a:p>
          <a:p>
            <a:pPr>
              <a:lnSpc>
                <a:spcPct val="80000"/>
              </a:lnSpc>
              <a:spcBef>
                <a:spcPct val="40000"/>
              </a:spcBef>
            </a:pPr>
            <a:r>
              <a:rPr lang="en-US" sz="2600"/>
              <a:t>Fares dropped or remained</a:t>
            </a:r>
          </a:p>
        </p:txBody>
      </p:sp>
      <p:sp>
        <p:nvSpPr>
          <p:cNvPr id="9220" name="Rectangle 4"/>
          <p:cNvSpPr>
            <a:spLocks noChangeArrowheads="1"/>
          </p:cNvSpPr>
          <p:nvPr/>
        </p:nvSpPr>
        <p:spPr bwMode="auto">
          <a:xfrm>
            <a:off x="468313" y="1341438"/>
            <a:ext cx="8229600" cy="792162"/>
          </a:xfrm>
          <a:prstGeom prst="rect">
            <a:avLst/>
          </a:prstGeom>
          <a:noFill/>
          <a:ln w="9525">
            <a:noFill/>
            <a:miter lim="800000"/>
            <a:headEnd/>
            <a:tailEnd/>
          </a:ln>
          <a:effectLst/>
        </p:spPr>
        <p:txBody>
          <a:bodyPr anchor="ctr"/>
          <a:lstStyle/>
          <a:p>
            <a:pPr algn="ctr"/>
            <a:r>
              <a:rPr lang="en-US" sz="3200" b="1">
                <a:solidFill>
                  <a:schemeClr val="tx2"/>
                </a:solidFill>
              </a:rPr>
              <a:t>IMMEDIATE EFFECTS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Slide </a:t>
            </a:r>
            <a:fld id="{3ADA0110-BAD7-4508-BF37-F26A46A2F0B1}" type="slidenum">
              <a:rPr lang="en-US"/>
              <a:pPr/>
              <a:t>6</a:t>
            </a:fld>
            <a:endParaRPr lang="en-US"/>
          </a:p>
        </p:txBody>
      </p:sp>
      <p:sp>
        <p:nvSpPr>
          <p:cNvPr id="10243" name="Rectangle 3"/>
          <p:cNvSpPr>
            <a:spLocks noGrp="1" noChangeArrowheads="1"/>
          </p:cNvSpPr>
          <p:nvPr>
            <p:ph type="body" idx="1"/>
          </p:nvPr>
        </p:nvSpPr>
        <p:spPr>
          <a:xfrm>
            <a:off x="539750" y="1773238"/>
            <a:ext cx="8147050" cy="4352925"/>
          </a:xfrm>
        </p:spPr>
        <p:txBody>
          <a:bodyPr/>
          <a:lstStyle/>
          <a:p>
            <a:pPr>
              <a:lnSpc>
                <a:spcPct val="80000"/>
              </a:lnSpc>
            </a:pPr>
            <a:r>
              <a:rPr lang="en-US" sz="2600"/>
              <a:t>Debt levels rose with resulting failures</a:t>
            </a:r>
          </a:p>
          <a:p>
            <a:pPr>
              <a:lnSpc>
                <a:spcPct val="80000"/>
              </a:lnSpc>
              <a:spcBef>
                <a:spcPct val="40000"/>
              </a:spcBef>
            </a:pPr>
            <a:r>
              <a:rPr lang="en-US" sz="2600"/>
              <a:t>Lower driver and vehicle standards</a:t>
            </a:r>
          </a:p>
          <a:p>
            <a:pPr>
              <a:lnSpc>
                <a:spcPct val="80000"/>
              </a:lnSpc>
              <a:spcBef>
                <a:spcPct val="40000"/>
              </a:spcBef>
            </a:pPr>
            <a:r>
              <a:rPr lang="en-US" sz="2600"/>
              <a:t>Street confrontations</a:t>
            </a:r>
          </a:p>
          <a:p>
            <a:pPr>
              <a:lnSpc>
                <a:spcPct val="80000"/>
              </a:lnSpc>
              <a:spcBef>
                <a:spcPct val="40000"/>
              </a:spcBef>
            </a:pPr>
            <a:r>
              <a:rPr lang="en-US" sz="2600"/>
              <a:t>Dishonest practices, credit fraud, assaults on passengers, fraudulent practices in driver qualifications and bona-fides and compliance requirements</a:t>
            </a:r>
          </a:p>
          <a:p>
            <a:pPr>
              <a:lnSpc>
                <a:spcPct val="80000"/>
              </a:lnSpc>
              <a:spcBef>
                <a:spcPct val="40000"/>
              </a:spcBef>
            </a:pPr>
            <a:r>
              <a:rPr lang="en-US" sz="2600"/>
              <a:t>Crowding of taxis on taxi stands, illegal parking, frustrated city authorities</a:t>
            </a:r>
          </a:p>
          <a:p>
            <a:pPr>
              <a:lnSpc>
                <a:spcPct val="80000"/>
              </a:lnSpc>
              <a:spcBef>
                <a:spcPct val="40000"/>
              </a:spcBef>
            </a:pPr>
            <a:r>
              <a:rPr lang="en-US" sz="2600"/>
              <a:t>Regulators/compliance officials couldn’t cope</a:t>
            </a:r>
          </a:p>
          <a:p>
            <a:pPr>
              <a:lnSpc>
                <a:spcPct val="80000"/>
              </a:lnSpc>
              <a:buFontTx/>
              <a:buNone/>
            </a:pPr>
            <a:endParaRPr lang="en-US" sz="2600"/>
          </a:p>
        </p:txBody>
      </p:sp>
      <p:sp>
        <p:nvSpPr>
          <p:cNvPr id="10244" name="Rectangle 4"/>
          <p:cNvSpPr>
            <a:spLocks noChangeArrowheads="1"/>
          </p:cNvSpPr>
          <p:nvPr/>
        </p:nvSpPr>
        <p:spPr bwMode="auto">
          <a:xfrm>
            <a:off x="6011863" y="0"/>
            <a:ext cx="3132137" cy="404813"/>
          </a:xfrm>
          <a:prstGeom prst="rect">
            <a:avLst/>
          </a:prstGeom>
          <a:noFill/>
          <a:ln w="9525">
            <a:noFill/>
            <a:miter lim="800000"/>
            <a:headEnd/>
            <a:tailEnd/>
          </a:ln>
          <a:effectLst/>
        </p:spPr>
        <p:txBody>
          <a:bodyPr anchor="ctr"/>
          <a:lstStyle/>
          <a:p>
            <a:pPr algn="ctr"/>
            <a:r>
              <a:rPr lang="en-US" i="1">
                <a:solidFill>
                  <a:schemeClr val="tx2"/>
                </a:solidFill>
              </a:rPr>
              <a:t>(Immediate Effects Cont’d)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Slide </a:t>
            </a:r>
            <a:fld id="{045520E9-9E1C-4F0B-9120-3A3383CB325B}" type="slidenum">
              <a:rPr lang="en-US"/>
              <a:pPr/>
              <a:t>7</a:t>
            </a:fld>
            <a:endParaRPr lang="en-US"/>
          </a:p>
        </p:txBody>
      </p:sp>
      <p:sp>
        <p:nvSpPr>
          <p:cNvPr id="11266" name="Rectangle 2"/>
          <p:cNvSpPr>
            <a:spLocks noGrp="1" noChangeArrowheads="1"/>
          </p:cNvSpPr>
          <p:nvPr>
            <p:ph type="title"/>
          </p:nvPr>
        </p:nvSpPr>
        <p:spPr>
          <a:xfrm>
            <a:off x="468313" y="1125538"/>
            <a:ext cx="8229600" cy="1143000"/>
          </a:xfrm>
        </p:spPr>
        <p:txBody>
          <a:bodyPr/>
          <a:lstStyle/>
          <a:p>
            <a:r>
              <a:rPr lang="en-US" sz="3200" b="1"/>
              <a:t>ONGOING EFFECTS</a:t>
            </a:r>
            <a:r>
              <a:rPr lang="en-US"/>
              <a:t> </a:t>
            </a:r>
          </a:p>
        </p:txBody>
      </p:sp>
      <p:sp>
        <p:nvSpPr>
          <p:cNvPr id="11267" name="Rectangle 3"/>
          <p:cNvSpPr>
            <a:spLocks noGrp="1" noChangeArrowheads="1"/>
          </p:cNvSpPr>
          <p:nvPr>
            <p:ph type="body" idx="1"/>
          </p:nvPr>
        </p:nvSpPr>
        <p:spPr>
          <a:xfrm>
            <a:off x="539750" y="2133600"/>
            <a:ext cx="8147050" cy="3992563"/>
          </a:xfrm>
        </p:spPr>
        <p:txBody>
          <a:bodyPr/>
          <a:lstStyle/>
          <a:p>
            <a:r>
              <a:rPr lang="en-US" sz="2600"/>
              <a:t>Economic Changes</a:t>
            </a:r>
          </a:p>
          <a:p>
            <a:r>
              <a:rPr lang="en-US" sz="2600"/>
              <a:t>Tourism/visitor boom (T 439k to1.2M, V 867k to 2.36M</a:t>
            </a:r>
          </a:p>
          <a:p>
            <a:r>
              <a:rPr lang="en-US" sz="2600"/>
              <a:t>Drink drive laws severely tightened</a:t>
            </a:r>
          </a:p>
          <a:p>
            <a:r>
              <a:rPr lang="en-US" sz="2600"/>
              <a:t>Inner City living</a:t>
            </a:r>
          </a:p>
          <a:p>
            <a:r>
              <a:rPr lang="en-US" sz="2600"/>
              <a:t>Demand grew</a:t>
            </a:r>
          </a:p>
          <a:p>
            <a:r>
              <a:rPr lang="en-US" sz="2600"/>
              <a:t>Rationalisation and growth within industry</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Slide </a:t>
            </a:r>
            <a:fld id="{E7273060-EBE9-4216-9CC8-5AD544C90312}" type="slidenum">
              <a:rPr lang="en-US"/>
              <a:pPr/>
              <a:t>8</a:t>
            </a:fld>
            <a:endParaRPr lang="en-US"/>
          </a:p>
        </p:txBody>
      </p:sp>
      <p:sp>
        <p:nvSpPr>
          <p:cNvPr id="13315" name="Rectangle 3"/>
          <p:cNvSpPr>
            <a:spLocks noGrp="1" noChangeArrowheads="1"/>
          </p:cNvSpPr>
          <p:nvPr>
            <p:ph type="body" idx="1"/>
          </p:nvPr>
        </p:nvSpPr>
        <p:spPr>
          <a:xfrm>
            <a:off x="539750" y="2060575"/>
            <a:ext cx="8147050" cy="4065588"/>
          </a:xfrm>
        </p:spPr>
        <p:txBody>
          <a:bodyPr/>
          <a:lstStyle/>
          <a:p>
            <a:r>
              <a:rPr lang="en-US" sz="2600"/>
              <a:t>Smart credit processing and computerised dispatch assisted market growth</a:t>
            </a:r>
          </a:p>
          <a:p>
            <a:r>
              <a:rPr lang="en-US" sz="2600"/>
              <a:t>Focus on quality and professionalism</a:t>
            </a:r>
          </a:p>
          <a:p>
            <a:r>
              <a:rPr lang="en-US" sz="2600"/>
              <a:t>The best grew and prospered (e.g. WCT)</a:t>
            </a:r>
          </a:p>
          <a:p>
            <a:r>
              <a:rPr lang="en-US" sz="2600"/>
              <a:t>Compliance activity got worse - distinctly uneven playing field, vast difference between top and bottom of market</a:t>
            </a:r>
          </a:p>
          <a:p>
            <a:pPr>
              <a:buFontTx/>
              <a:buNone/>
            </a:pPr>
            <a:endParaRPr lang="en-US" sz="2600"/>
          </a:p>
          <a:p>
            <a:endParaRPr lang="en-US" sz="3000"/>
          </a:p>
        </p:txBody>
      </p:sp>
      <p:sp>
        <p:nvSpPr>
          <p:cNvPr id="13316" name="Rectangle 4"/>
          <p:cNvSpPr>
            <a:spLocks noChangeArrowheads="1"/>
          </p:cNvSpPr>
          <p:nvPr/>
        </p:nvSpPr>
        <p:spPr bwMode="auto">
          <a:xfrm>
            <a:off x="6011863" y="0"/>
            <a:ext cx="3132137" cy="404813"/>
          </a:xfrm>
          <a:prstGeom prst="rect">
            <a:avLst/>
          </a:prstGeom>
          <a:noFill/>
          <a:ln w="9525">
            <a:noFill/>
            <a:miter lim="800000"/>
            <a:headEnd/>
            <a:tailEnd/>
          </a:ln>
          <a:effectLst/>
        </p:spPr>
        <p:txBody>
          <a:bodyPr anchor="ctr"/>
          <a:lstStyle/>
          <a:p>
            <a:pPr algn="ctr"/>
            <a:r>
              <a:rPr lang="en-US" i="1">
                <a:solidFill>
                  <a:schemeClr val="tx2"/>
                </a:solidFill>
              </a:rPr>
              <a:t>(Ongoing Effects Cont’d)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Slide </a:t>
            </a:r>
            <a:fld id="{9AC3717D-63AD-4BAC-B723-D1EED1447570}" type="slidenum">
              <a:rPr lang="en-US"/>
              <a:pPr/>
              <a:t>9</a:t>
            </a:fld>
            <a:endParaRPr lang="en-US"/>
          </a:p>
        </p:txBody>
      </p:sp>
      <p:sp>
        <p:nvSpPr>
          <p:cNvPr id="14338" name="Rectangle 2"/>
          <p:cNvSpPr>
            <a:spLocks noGrp="1" noChangeArrowheads="1"/>
          </p:cNvSpPr>
          <p:nvPr>
            <p:ph type="title"/>
          </p:nvPr>
        </p:nvSpPr>
        <p:spPr>
          <a:xfrm>
            <a:off x="395288" y="1484313"/>
            <a:ext cx="8229600" cy="792162"/>
          </a:xfrm>
        </p:spPr>
        <p:txBody>
          <a:bodyPr/>
          <a:lstStyle/>
          <a:p>
            <a:r>
              <a:rPr lang="en-NZ" sz="3200" b="1"/>
              <a:t>FEDERATION’S LOBBYING EFFORT</a:t>
            </a:r>
            <a:endParaRPr lang="en-US" sz="3200" b="1"/>
          </a:p>
        </p:txBody>
      </p:sp>
      <p:sp>
        <p:nvSpPr>
          <p:cNvPr id="14339" name="Rectangle 3"/>
          <p:cNvSpPr>
            <a:spLocks noGrp="1" noChangeArrowheads="1"/>
          </p:cNvSpPr>
          <p:nvPr>
            <p:ph type="body" idx="1"/>
          </p:nvPr>
        </p:nvSpPr>
        <p:spPr>
          <a:xfrm>
            <a:off x="827088" y="2420938"/>
            <a:ext cx="8147050" cy="3705225"/>
          </a:xfrm>
        </p:spPr>
        <p:txBody>
          <a:bodyPr/>
          <a:lstStyle/>
          <a:p>
            <a:pPr>
              <a:lnSpc>
                <a:spcPct val="90000"/>
              </a:lnSpc>
            </a:pPr>
            <a:r>
              <a:rPr lang="en-US" sz="2600"/>
              <a:t>5 years of intense effort</a:t>
            </a:r>
          </a:p>
          <a:p>
            <a:pPr>
              <a:lnSpc>
                <a:spcPct val="90000"/>
              </a:lnSpc>
            </a:pPr>
            <a:r>
              <a:rPr lang="en-US" sz="2600"/>
              <a:t>Politicians (all parties)</a:t>
            </a:r>
          </a:p>
          <a:p>
            <a:pPr>
              <a:lnSpc>
                <a:spcPct val="90000"/>
              </a:lnSpc>
            </a:pPr>
            <a:r>
              <a:rPr lang="en-US" sz="2600"/>
              <a:t>City and regional politicians</a:t>
            </a:r>
          </a:p>
          <a:p>
            <a:pPr>
              <a:lnSpc>
                <a:spcPct val="90000"/>
              </a:lnSpc>
            </a:pPr>
            <a:r>
              <a:rPr lang="en-US" sz="2600"/>
              <a:t>Government officials</a:t>
            </a:r>
          </a:p>
          <a:p>
            <a:pPr>
              <a:lnSpc>
                <a:spcPct val="90000"/>
              </a:lnSpc>
            </a:pPr>
            <a:r>
              <a:rPr lang="en-US" sz="2600"/>
              <a:t>Interest groups, disabled organisations, elderly, schools, airports, hotels</a:t>
            </a:r>
          </a:p>
          <a:p>
            <a:pPr>
              <a:lnSpc>
                <a:spcPct val="90000"/>
              </a:lnSpc>
            </a:pPr>
            <a:r>
              <a:rPr lang="en-US" sz="2600"/>
              <a:t>Press/ media campaign</a:t>
            </a:r>
          </a:p>
          <a:p>
            <a:pPr>
              <a:lnSpc>
                <a:spcPct val="90000"/>
              </a:lnSpc>
            </a:pPr>
            <a:r>
              <a:rPr lang="en-US" sz="2600"/>
              <a:t>Culminating in Auditor General</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TotalTime>
  <Words>693</Words>
  <Application>Microsoft Office PowerPoint</Application>
  <PresentationFormat>On-screen Show (4:3)</PresentationFormat>
  <Paragraphs>91</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Symbol</vt:lpstr>
      <vt:lpstr>Default Design</vt:lpstr>
      <vt:lpstr>Presentation by Tim Reddish Executive Director New Zealand Taxi Federation</vt:lpstr>
      <vt:lpstr> </vt:lpstr>
      <vt:lpstr>THE STRUCTURE PRIOR TO 1989</vt:lpstr>
      <vt:lpstr>Slide 4</vt:lpstr>
      <vt:lpstr>Slide 5</vt:lpstr>
      <vt:lpstr>Slide 6</vt:lpstr>
      <vt:lpstr>ONGOING EFFECTS </vt:lpstr>
      <vt:lpstr>Slide 8</vt:lpstr>
      <vt:lpstr>FEDERATION’S LOBBYING EFFORT</vt:lpstr>
      <vt:lpstr>AUDITOR GENERAL’S REPORT  &amp; LEGISLATION CHANGES</vt:lpstr>
      <vt:lpstr>Slide 11</vt:lpstr>
      <vt:lpstr>THE NEW RULES, ATO’s &amp; SELF-REGULATION</vt:lpstr>
      <vt:lpstr>CONCLUSION</vt:lpstr>
    </vt:vector>
  </TitlesOfParts>
  <Company>RTF-NZ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 REDDISH</dc:title>
  <dc:creator>Helen Slater</dc:creator>
  <cp:lastModifiedBy>Migration2</cp:lastModifiedBy>
  <cp:revision>11</cp:revision>
  <dcterms:created xsi:type="dcterms:W3CDTF">2008-10-29T21:20:35Z</dcterms:created>
  <dcterms:modified xsi:type="dcterms:W3CDTF">2016-05-18T13:30:27Z</dcterms:modified>
</cp:coreProperties>
</file>