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3" r:id="rId2"/>
    <p:sldMasterId id="2147483649" r:id="rId3"/>
    <p:sldMasterId id="2147483651" r:id="rId4"/>
    <p:sldMasterId id="2147483652" r:id="rId5"/>
  </p:sldMasterIdLst>
  <p:notesMasterIdLst>
    <p:notesMasterId r:id="rId22"/>
  </p:notesMasterIdLst>
  <p:handoutMasterIdLst>
    <p:handoutMasterId r:id="rId23"/>
  </p:handoutMasterIdLst>
  <p:sldIdLst>
    <p:sldId id="266" r:id="rId6"/>
    <p:sldId id="334" r:id="rId7"/>
    <p:sldId id="319" r:id="rId8"/>
    <p:sldId id="320" r:id="rId9"/>
    <p:sldId id="332" r:id="rId10"/>
    <p:sldId id="335" r:id="rId11"/>
    <p:sldId id="327" r:id="rId12"/>
    <p:sldId id="328" r:id="rId13"/>
    <p:sldId id="337" r:id="rId14"/>
    <p:sldId id="338" r:id="rId15"/>
    <p:sldId id="331" r:id="rId16"/>
    <p:sldId id="325" r:id="rId17"/>
    <p:sldId id="326" r:id="rId18"/>
    <p:sldId id="329" r:id="rId19"/>
    <p:sldId id="330" r:id="rId20"/>
    <p:sldId id="318" r:id="rId21"/>
  </p:sldIdLst>
  <p:sldSz cx="9144000" cy="6858000" type="screen4x3"/>
  <p:notesSz cx="6797675" cy="9926638"/>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8315" autoAdjust="0"/>
    <p:restoredTop sz="94701" autoAdjust="0"/>
  </p:normalViewPr>
  <p:slideViewPr>
    <p:cSldViewPr>
      <p:cViewPr>
        <p:scale>
          <a:sx n="100" d="100"/>
          <a:sy n="100" d="100"/>
        </p:scale>
        <p:origin x="-267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765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990E9B-A577-416C-8C9C-6264F2B756C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Ro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1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55C4C2B-4B64-4B4B-BFB4-757D4E6448F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EE1874-2767-40BA-8924-3F2A6CCCDDEB}" type="slidenum">
              <a:rPr lang="en-US"/>
              <a:pPr/>
              <a:t>1</a:t>
            </a:fld>
            <a:endParaRPr lang="en-US"/>
          </a:p>
        </p:txBody>
      </p:sp>
      <p:sp>
        <p:nvSpPr>
          <p:cNvPr id="185346" name="Rectangle 2"/>
          <p:cNvSpPr>
            <a:spLocks noRot="1" noChangeArrowheads="1" noTextEdit="1"/>
          </p:cNvSpPr>
          <p:nvPr>
            <p:ph type="sldImg"/>
          </p:nvPr>
        </p:nvSpPr>
        <p:spPr>
          <a:xfrm>
            <a:off x="917575" y="744538"/>
            <a:ext cx="4962525" cy="3722687"/>
          </a:xfrm>
          <a:ln/>
        </p:spPr>
      </p:sp>
      <p:sp>
        <p:nvSpPr>
          <p:cNvPr id="1853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BCD093-1B28-4C70-AF16-E2237C467A04}" type="slidenum">
              <a:rPr lang="en-US"/>
              <a:pPr/>
              <a:t>16</a:t>
            </a:fld>
            <a:endParaRPr lang="en-US"/>
          </a:p>
        </p:txBody>
      </p:sp>
      <p:sp>
        <p:nvSpPr>
          <p:cNvPr id="205826" name="Rectangle 2"/>
          <p:cNvSpPr>
            <a:spLocks noRot="1" noChangeArrowheads="1" noTextEdit="1"/>
          </p:cNvSpPr>
          <p:nvPr>
            <p:ph type="sldImg"/>
          </p:nvPr>
        </p:nvSpPr>
        <p:spPr>
          <a:xfrm>
            <a:off x="917575" y="744538"/>
            <a:ext cx="4962525" cy="3722687"/>
          </a:xfrm>
          <a:ln/>
        </p:spPr>
      </p:sp>
      <p:sp>
        <p:nvSpPr>
          <p:cNvPr id="205827"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E7F1A4-A1AF-4B26-8957-CD8DA9D22A43}" type="slidenum">
              <a:rPr lang="en-US"/>
              <a:pPr/>
              <a:t>‹#›</a:t>
            </a:fld>
            <a:endParaRPr lang="en-US"/>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1FC75D-8286-48C5-8A35-1F9E7AB65F2E}" type="slidenum">
              <a:rPr lang="en-US"/>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8D4D8DF-833A-4FC6-BE7A-827069CB2A96}" type="slidenum">
              <a:rPr lang="en-US"/>
              <a:pPr/>
              <a:t>‹#›</a:t>
            </a:fld>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r-CH"/>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AA9F6821-9F01-41BD-B799-9EDE52A3B648}" type="slidenum">
              <a:rPr lang="en-US"/>
              <a:pPr/>
              <a:t>‹#›</a:t>
            </a:fld>
            <a:endParaRPr lang="en-US"/>
          </a:p>
        </p:txBody>
      </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EC47F7-A9DC-4132-A038-DB5B1CAC994F}" type="slidenum">
              <a:rPr lang="en-US"/>
              <a:pPr/>
              <a:t>‹#›</a:t>
            </a:fld>
            <a:endParaRPr lang="en-US"/>
          </a:p>
        </p:txBody>
      </p:sp>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C541B2-D9ED-4CE5-9BDA-B9139218E672}" type="slidenum">
              <a:rPr lang="en-US"/>
              <a:pPr/>
              <a:t>‹#›</a:t>
            </a:fld>
            <a:endParaRPr lang="en-US"/>
          </a:p>
        </p:txBody>
      </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EE7D62-5A83-4389-BC5E-1BDB95ACFCDF}" type="slidenum">
              <a:rPr lang="en-US"/>
              <a:pPr/>
              <a:t>‹#›</a:t>
            </a:fld>
            <a:endParaRPr lang="en-US"/>
          </a:p>
        </p:txBody>
      </p:sp>
    </p:spTree>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B4DE337-1673-410F-8BAD-31C9D5325A15}" type="slidenum">
              <a:rPr lang="en-US"/>
              <a:pPr/>
              <a:t>‹#›</a:t>
            </a:fld>
            <a:endParaRPr lang="en-US"/>
          </a:p>
        </p:txBody>
      </p:sp>
    </p:spTree>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E48F18-92E0-4FF1-9D12-13290F129093}" type="slidenum">
              <a:rPr lang="en-US"/>
              <a:pPr/>
              <a:t>‹#›</a:t>
            </a:fld>
            <a:endParaRPr lang="en-US"/>
          </a:p>
        </p:txBody>
      </p:sp>
    </p:spTree>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8AA6588-F689-42B6-B8CC-1A9F4754D031}" type="slidenum">
              <a:rPr lang="en-US"/>
              <a:pPr/>
              <a:t>‹#›</a:t>
            </a:fld>
            <a:endParaRPr lang="en-US"/>
          </a:p>
        </p:txBody>
      </p:sp>
    </p:spTree>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8222C7-FD7A-46A3-A181-A8B32F930F97}" type="slidenum">
              <a:rPr lang="en-US"/>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DBB2A3-2AAD-4DE3-90C7-2CF34AC4B959}" type="slidenum">
              <a:rPr lang="en-US"/>
              <a:pPr/>
              <a:t>‹#›</a:t>
            </a:fld>
            <a:endParaRPr lang="en-US"/>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CCC59A-51A0-4A75-A4C2-9CB2F7FDD26D}" type="slidenum">
              <a:rPr lang="en-US"/>
              <a:pPr/>
              <a:t>‹#›</a:t>
            </a:fld>
            <a:endParaRPr lang="en-US"/>
          </a:p>
        </p:txBody>
      </p:sp>
    </p:spTree>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8B425F-76A2-4BB9-BD0A-7925486B3789}" type="slidenum">
              <a:rPr lang="en-US"/>
              <a:pPr/>
              <a:t>‹#›</a:t>
            </a:fld>
            <a:endParaRPr lang="en-US"/>
          </a:p>
        </p:txBody>
      </p:sp>
    </p:spTree>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46E07E-9ABF-4815-9A43-2E95040AF1F8}" type="slidenum">
              <a:rPr lang="en-US"/>
              <a:pPr/>
              <a:t>‹#›</a:t>
            </a:fld>
            <a:endParaRPr lang="en-US"/>
          </a:p>
        </p:txBody>
      </p:sp>
    </p:spTree>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1239E5-7DAC-43E5-A13D-D5FDCE1D64C6}" type="slidenum">
              <a:rPr lang="en-US"/>
              <a:pPr/>
              <a:t>‹#›</a:t>
            </a:fld>
            <a:endParaRPr lang="en-US"/>
          </a:p>
        </p:txBody>
      </p:sp>
    </p:spTree>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6758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7588" name="Rectangle 4"/>
          <p:cNvSpPr>
            <a:spLocks noGrp="1" noChangeArrowheads="1"/>
          </p:cNvSpPr>
          <p:nvPr>
            <p:ph type="dt" sz="half" idx="2"/>
          </p:nvPr>
        </p:nvSpPr>
        <p:spPr/>
        <p:txBody>
          <a:bodyPr/>
          <a:lstStyle>
            <a:lvl1pPr>
              <a:defRPr/>
            </a:lvl1pPr>
          </a:lstStyle>
          <a:p>
            <a:endParaRPr lang="en-US"/>
          </a:p>
        </p:txBody>
      </p:sp>
      <p:sp>
        <p:nvSpPr>
          <p:cNvPr id="67589" name="Rectangle 5"/>
          <p:cNvSpPr>
            <a:spLocks noGrp="1" noChangeArrowheads="1"/>
          </p:cNvSpPr>
          <p:nvPr>
            <p:ph type="ftr" sz="quarter" idx="3"/>
          </p:nvPr>
        </p:nvSpPr>
        <p:spPr/>
        <p:txBody>
          <a:bodyPr/>
          <a:lstStyle>
            <a:lvl1pPr>
              <a:defRPr/>
            </a:lvl1pPr>
          </a:lstStyle>
          <a:p>
            <a:endParaRPr lang="en-US"/>
          </a:p>
        </p:txBody>
      </p:sp>
      <p:sp>
        <p:nvSpPr>
          <p:cNvPr id="67590" name="Rectangle 6"/>
          <p:cNvSpPr>
            <a:spLocks noGrp="1" noChangeArrowheads="1"/>
          </p:cNvSpPr>
          <p:nvPr>
            <p:ph type="sldNum" sz="quarter" idx="4"/>
          </p:nvPr>
        </p:nvSpPr>
        <p:spPr/>
        <p:txBody>
          <a:bodyPr/>
          <a:lstStyle>
            <a:lvl1pPr>
              <a:defRPr/>
            </a:lvl1pPr>
          </a:lstStyle>
          <a:p>
            <a:fld id="{D9049783-6BA0-4A69-B4B6-9B69A7D9F41F}" type="slidenum">
              <a:rPr lang="en-US"/>
              <a:pPr/>
              <a:t>‹#›</a:t>
            </a:fld>
            <a:endParaRPr lang="en-US"/>
          </a:p>
        </p:txBody>
      </p:sp>
      <p:pic>
        <p:nvPicPr>
          <p:cNvPr id="67591" name="Picture 7"/>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p:spPr>
      </p:pic>
    </p:spTree>
  </p:cSld>
  <p:clrMapOvr>
    <a:masterClrMapping/>
  </p:clrMapOvr>
  <p:transition advClick="0"/>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123118-72A2-4359-B598-8AED975493A0}" type="slidenum">
              <a:rPr lang="en-US"/>
              <a:pPr/>
              <a:t>‹#›</a:t>
            </a:fld>
            <a:endParaRPr lang="en-US"/>
          </a:p>
        </p:txBody>
      </p:sp>
    </p:spTree>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60D3EE-DE0D-4BA6-8424-1276D6A7D575}" type="slidenum">
              <a:rPr lang="en-US"/>
              <a:pPr/>
              <a:t>‹#›</a:t>
            </a:fld>
            <a:endParaRPr lang="en-US"/>
          </a:p>
        </p:txBody>
      </p:sp>
    </p:spTree>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811452C-ABC9-489D-B7AD-5CF9D2FE35D7}" type="slidenum">
              <a:rPr lang="en-US"/>
              <a:pPr/>
              <a:t>‹#›</a:t>
            </a:fld>
            <a:endParaRPr lang="en-US"/>
          </a:p>
        </p:txBody>
      </p:sp>
    </p:spTree>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AB9426E-8A28-48B5-9087-DB888E6B6233}" type="slidenum">
              <a:rPr lang="en-US"/>
              <a:pPr/>
              <a:t>‹#›</a:t>
            </a:fld>
            <a:endParaRPr lang="en-US"/>
          </a:p>
        </p:txBody>
      </p:sp>
    </p:spTree>
  </p:cSld>
  <p:clrMapOvr>
    <a:masterClrMapping/>
  </p:clrMapOvr>
  <p:transition advClick="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8A900B2-9656-49D5-8520-5CF1B7DBDFA3}" type="slidenum">
              <a:rPr lang="en-US"/>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DB3C5B-BA1C-44E9-98C6-295EA48679CB}" type="slidenum">
              <a:rPr lang="en-US"/>
              <a:pPr/>
              <a:t>‹#›</a:t>
            </a:fld>
            <a:endParaRPr lang="en-US"/>
          </a:p>
        </p:txBody>
      </p:sp>
    </p:spTree>
  </p:cSld>
  <p:clrMapOvr>
    <a:masterClrMapping/>
  </p:clrMapOvr>
  <p:transition advClick="0"/>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FF59206-0EF3-4DD7-93BE-FD81E6260408}" type="slidenum">
              <a:rPr lang="en-US"/>
              <a:pPr/>
              <a:t>‹#›</a:t>
            </a:fld>
            <a:endParaRPr lang="en-US"/>
          </a:p>
        </p:txBody>
      </p:sp>
    </p:spTree>
  </p:cSld>
  <p:clrMapOvr>
    <a:masterClrMapping/>
  </p:clrMapOvr>
  <p:transition advClick="0"/>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171147-17AF-40BD-992F-320DD2A5D886}" type="slidenum">
              <a:rPr lang="en-US"/>
              <a:pPr/>
              <a:t>‹#›</a:t>
            </a:fld>
            <a:endParaRPr lang="en-US"/>
          </a:p>
        </p:txBody>
      </p:sp>
    </p:spTree>
  </p:cSld>
  <p:clrMapOvr>
    <a:masterClrMapping/>
  </p:clrMapOvr>
  <p:transition advClick="0"/>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32C20BE-89EB-4C96-B924-804D6E11694D}" type="slidenum">
              <a:rPr lang="en-US"/>
              <a:pPr/>
              <a:t>‹#›</a:t>
            </a:fld>
            <a:endParaRPr lang="en-US"/>
          </a:p>
        </p:txBody>
      </p:sp>
    </p:spTree>
  </p:cSld>
  <p:clrMapOvr>
    <a:masterClrMapping/>
  </p:clrMapOvr>
  <p:transition advClick="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1C3C09-A717-4813-B116-206D8F85FF7E}" type="slidenum">
              <a:rPr lang="en-US"/>
              <a:pPr/>
              <a:t>‹#›</a:t>
            </a:fld>
            <a:endParaRPr lang="en-US"/>
          </a:p>
        </p:txBody>
      </p:sp>
    </p:spTree>
  </p:cSld>
  <p:clrMapOvr>
    <a:masterClrMapping/>
  </p:clrMapOvr>
  <p:transition advClick="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A3F7A5-E4FC-47FA-B5EE-CC8EE360A69E}" type="slidenum">
              <a:rPr lang="en-US"/>
              <a:pPr/>
              <a:t>‹#›</a:t>
            </a:fld>
            <a:endParaRPr lang="en-US"/>
          </a:p>
        </p:txBody>
      </p:sp>
    </p:spTree>
  </p:cSld>
  <p:clrMapOvr>
    <a:masterClrMapping/>
  </p:clrMapOvr>
  <p:transition advClick="0"/>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74483E-63FB-4215-AD3E-4DAA35366B88}" type="slidenum">
              <a:rPr lang="en-US"/>
              <a:pPr/>
              <a:t>‹#›</a:t>
            </a:fld>
            <a:endParaRPr lang="en-US"/>
          </a:p>
        </p:txBody>
      </p:sp>
    </p:spTree>
  </p:cSld>
  <p:clrMapOvr>
    <a:masterClrMapping/>
  </p:clrMapOvr>
  <p:transition advClick="0"/>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6201CB-CC99-4EC7-BB18-3FDC965EB5B1}" type="slidenum">
              <a:rPr lang="en-US"/>
              <a:pPr/>
              <a:t>‹#›</a:t>
            </a:fld>
            <a:endParaRPr lang="en-US"/>
          </a:p>
        </p:txBody>
      </p:sp>
    </p:spTree>
  </p:cSld>
  <p:clrMapOvr>
    <a:masterClrMapping/>
  </p:clrMapOvr>
  <p:transition advClick="0"/>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DD5AA2-689C-4342-BEE8-3D78FF506819}" type="slidenum">
              <a:rPr lang="en-US"/>
              <a:pPr/>
              <a:t>‹#›</a:t>
            </a:fld>
            <a:endParaRPr lang="en-US"/>
          </a:p>
        </p:txBody>
      </p:sp>
    </p:spTree>
  </p:cSld>
  <p:clrMapOvr>
    <a:masterClrMapping/>
  </p:clrMapOvr>
  <p:transition advClick="0"/>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3E198B-9472-40E3-A481-B6D2DDBDA382}" type="slidenum">
              <a:rPr lang="en-US"/>
              <a:pPr/>
              <a:t>‹#›</a:t>
            </a:fld>
            <a:endParaRPr lang="en-US"/>
          </a:p>
        </p:txBody>
      </p:sp>
    </p:spTree>
  </p:cSld>
  <p:clrMapOvr>
    <a:masterClrMapping/>
  </p:clrMapOvr>
  <p:transition advClick="0"/>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692CD89-45DD-470C-8666-805CE2273635}" type="slidenum">
              <a:rPr lang="en-US"/>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5531FB-8A1A-4A93-ABBE-2DC7CFA7646F}" type="slidenum">
              <a:rPr lang="en-US"/>
              <a:pPr/>
              <a:t>‹#›</a:t>
            </a:fld>
            <a:endParaRPr lang="en-US"/>
          </a:p>
        </p:txBody>
      </p:sp>
    </p:spTree>
  </p:cSld>
  <p:clrMapOvr>
    <a:masterClrMapping/>
  </p:clrMapOvr>
  <p:transition advClick="0"/>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CBFCCC-35FD-4D1E-BBD5-B0E4101BB58B}" type="slidenum">
              <a:rPr lang="en-US"/>
              <a:pPr/>
              <a:t>‹#›</a:t>
            </a:fld>
            <a:endParaRPr lang="en-US"/>
          </a:p>
        </p:txBody>
      </p:sp>
    </p:spTree>
  </p:cSld>
  <p:clrMapOvr>
    <a:masterClrMapping/>
  </p:clrMapOvr>
  <p:transition advClick="0"/>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2867EC5-8E23-4E79-85E2-F1AD3E255040}" type="slidenum">
              <a:rPr lang="en-US"/>
              <a:pPr/>
              <a:t>‹#›</a:t>
            </a:fld>
            <a:endParaRPr lang="en-US"/>
          </a:p>
        </p:txBody>
      </p:sp>
    </p:spTree>
  </p:cSld>
  <p:clrMapOvr>
    <a:masterClrMapping/>
  </p:clrMapOvr>
  <p:transition advClick="0"/>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AC8227-9331-40B8-B8DE-784925719566}" type="slidenum">
              <a:rPr lang="en-US"/>
              <a:pPr/>
              <a:t>‹#›</a:t>
            </a:fld>
            <a:endParaRPr lang="en-US"/>
          </a:p>
        </p:txBody>
      </p:sp>
    </p:spTree>
  </p:cSld>
  <p:clrMapOvr>
    <a:masterClrMapping/>
  </p:clrMapOvr>
  <p:transition advClick="0"/>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709889-4978-44FE-AED1-CCF65482CD46}" type="slidenum">
              <a:rPr lang="en-US"/>
              <a:pPr/>
              <a:t>‹#›</a:t>
            </a:fld>
            <a:endParaRPr lang="en-US"/>
          </a:p>
        </p:txBody>
      </p:sp>
    </p:spTree>
  </p:cSld>
  <p:clrMapOvr>
    <a:masterClrMapping/>
  </p:clrMapOvr>
  <p:transition advClick="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A244C8-D1BE-474C-A90C-7EACE7DE1253}" type="slidenum">
              <a:rPr lang="en-US"/>
              <a:pPr/>
              <a:t>‹#›</a:t>
            </a:fld>
            <a:endParaRPr lang="en-US"/>
          </a:p>
        </p:txBody>
      </p:sp>
    </p:spTree>
  </p:cSld>
  <p:clrMapOvr>
    <a:masterClrMapping/>
  </p:clrMapOvr>
  <p:transition advClick="0"/>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1D5A1B-29CF-47C0-AEB8-12497453945B}" type="slidenum">
              <a:rPr lang="en-US"/>
              <a:pPr/>
              <a:t>‹#›</a:t>
            </a:fld>
            <a:endParaRPr lang="en-US"/>
          </a:p>
        </p:txBody>
      </p:sp>
    </p:spTree>
  </p:cSld>
  <p:clrMapOvr>
    <a:masterClrMapping/>
  </p:clrMapOvr>
  <p:transition advClick="0"/>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99A8981-CD8B-449D-8B28-49D0F897B06C}" type="slidenum">
              <a:rPr lang="en-US"/>
              <a:pPr/>
              <a:t>‹#›</a:t>
            </a:fld>
            <a:endParaRPr lang="en-US"/>
          </a:p>
        </p:txBody>
      </p:sp>
    </p:spTree>
  </p:cSld>
  <p:clrMapOvr>
    <a:masterClrMapping/>
  </p:clrMapOvr>
  <p:transition advClick="0"/>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7C041E-4E27-4C7B-9C48-64CE88B04FBA}" type="slidenum">
              <a:rPr lang="en-US"/>
              <a:pPr/>
              <a:t>‹#›</a:t>
            </a:fld>
            <a:endParaRPr lang="en-US"/>
          </a:p>
        </p:txBody>
      </p:sp>
    </p:spTree>
  </p:cSld>
  <p:clrMapOvr>
    <a:masterClrMapping/>
  </p:clrMapOvr>
  <p:transition advClick="0"/>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B22C51-C277-4F37-A10A-719C8323173D}" type="slidenum">
              <a:rPr lang="en-US"/>
              <a:pPr/>
              <a:t>‹#›</a:t>
            </a:fld>
            <a:endParaRPr lang="en-US"/>
          </a:p>
        </p:txBody>
      </p:sp>
    </p:spTree>
  </p:cSld>
  <p:clrMapOvr>
    <a:masterClrMapping/>
  </p:clrMapOvr>
  <p:transition advClick="0"/>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5CC66B-742D-465F-ABA4-018AC3FF8D9E}" type="slidenum">
              <a:rPr lang="en-US"/>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B86EB78-DF35-4E52-8CB3-D216DF188D02}" type="slidenum">
              <a:rPr lang="en-US"/>
              <a:pPr/>
              <a:t>‹#›</a:t>
            </a:fld>
            <a:endParaRPr lang="en-US"/>
          </a:p>
        </p:txBody>
      </p:sp>
    </p:spTree>
  </p:cSld>
  <p:clrMapOvr>
    <a:masterClrMapping/>
  </p:clrMapOvr>
  <p:transition advClick="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217F4C3-418D-4EE4-9853-E764CA8A111B}" type="slidenum">
              <a:rPr lang="en-US"/>
              <a:pPr/>
              <a:t>‹#›</a:t>
            </a:fld>
            <a:endParaRPr lang="en-US"/>
          </a:p>
        </p:txBody>
      </p:sp>
    </p:spTree>
  </p:cSld>
  <p:clrMapOvr>
    <a:masterClrMapping/>
  </p:clrMapOvr>
  <p:transition advClick="0"/>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D06E006-77F4-4D01-8999-22D201630F5D}" type="slidenum">
              <a:rPr lang="en-US"/>
              <a:pPr/>
              <a:t>‹#›</a:t>
            </a:fld>
            <a:endParaRPr lang="en-US"/>
          </a:p>
        </p:txBody>
      </p:sp>
    </p:spTree>
  </p:cSld>
  <p:clrMapOvr>
    <a:masterClrMapping/>
  </p:clrMapOvr>
  <p:transition advClick="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C283CB7-4FA8-42ED-82CB-72FED3611072}" type="slidenum">
              <a:rPr lang="en-US"/>
              <a:pPr/>
              <a:t>‹#›</a:t>
            </a:fld>
            <a:endParaRPr lang="en-US"/>
          </a:p>
        </p:txBody>
      </p:sp>
    </p:spTree>
  </p:cSld>
  <p:clrMapOvr>
    <a:masterClrMapping/>
  </p:clrMapOvr>
  <p:transition advClick="0"/>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558AF7-3188-4A97-8329-EC33CFA22E1F}" type="slidenum">
              <a:rPr lang="en-US"/>
              <a:pPr/>
              <a:t>‹#›</a:t>
            </a:fld>
            <a:endParaRPr lang="en-US"/>
          </a:p>
        </p:txBody>
      </p:sp>
    </p:spTree>
  </p:cSld>
  <p:clrMapOvr>
    <a:masterClrMapping/>
  </p:clrMapOvr>
  <p:transition advClick="0"/>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E4C3DD-44DA-4913-A793-70F41438F452}" type="slidenum">
              <a:rPr lang="en-US"/>
              <a:pPr/>
              <a:t>‹#›</a:t>
            </a:fld>
            <a:endParaRPr lang="en-US"/>
          </a:p>
        </p:txBody>
      </p:sp>
    </p:spTree>
  </p:cSld>
  <p:clrMapOvr>
    <a:masterClrMapping/>
  </p:clrMapOvr>
  <p:transition advClick="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2098E6-E835-4CEF-BA40-CF5845F03E65}" type="slidenum">
              <a:rPr lang="en-US"/>
              <a:pPr/>
              <a:t>‹#›</a:t>
            </a:fld>
            <a:endParaRPr lang="en-US"/>
          </a:p>
        </p:txBody>
      </p:sp>
    </p:spTree>
  </p:cSld>
  <p:clrMapOvr>
    <a:masterClrMapping/>
  </p:clrMapOvr>
  <p:transition advClick="0"/>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B007FE-FB64-483B-8D05-2A3B644BB06B}" type="slidenum">
              <a:rPr lang="en-US"/>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4318DF9-D1A9-4149-8ECF-743A3636B80E}" type="slidenum">
              <a:rPr lang="en-US"/>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A6522D-10C1-4EDE-B66C-2BE594247F17}" type="slidenum">
              <a:rPr lang="en-US"/>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9A07A0F-9002-4DB6-A54F-45357D598EF6}" type="slidenum">
              <a:rPr lang="en-US"/>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065693F-FB8E-444A-9B2C-BC7BE300C69D}" type="slidenum">
              <a:rPr lang="en-US"/>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jpe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78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778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78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D8FDC07-A3D7-484F-8D56-28B24E067F64}" type="slidenum">
              <a:rPr lang="en-US"/>
              <a:pPr/>
              <a:t>‹#›</a:t>
            </a:fld>
            <a:endParaRPr lang="en-US"/>
          </a:p>
        </p:txBody>
      </p:sp>
      <p:pic>
        <p:nvPicPr>
          <p:cNvPr id="77831" name="Picture 7"/>
          <p:cNvPicPr>
            <a:picLocks noChangeAspect="1" noChangeArrowheads="1"/>
          </p:cNvPicPr>
          <p:nvPr userDrawn="1"/>
        </p:nvPicPr>
        <p:blipFill>
          <a:blip r:embed="rId14" cstate="print"/>
          <a:srcRect/>
          <a:stretch>
            <a:fillRect/>
          </a:stretch>
        </p:blipFill>
        <p:spPr bwMode="auto">
          <a:xfrm>
            <a:off x="0" y="0"/>
            <a:ext cx="9145588" cy="6859588"/>
          </a:xfrm>
          <a:prstGeom prst="rect">
            <a:avLst/>
          </a:prstGeom>
          <a:noFill/>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709" r:id="rId12"/>
  </p:sldLayoutIdLst>
  <p:transition advClick="0"/>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768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68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05DC1A-E6F0-4B62-B850-244FB5BC7FB1}" type="slidenum">
              <a:rPr lang="en-US"/>
              <a:pPr/>
              <a:t>‹#›</a:t>
            </a:fld>
            <a:endParaRPr lang="en-US"/>
          </a:p>
        </p:txBody>
      </p:sp>
      <p:sp>
        <p:nvSpPr>
          <p:cNvPr id="76807" name="Rectangle 7"/>
          <p:cNvSpPr>
            <a:spLocks noChangeArrowheads="1"/>
          </p:cNvSpPr>
          <p:nvPr userDrawn="1"/>
        </p:nvSpPr>
        <p:spPr bwMode="auto">
          <a:xfrm>
            <a:off x="2286000" y="1192213"/>
            <a:ext cx="4572000" cy="4473575"/>
          </a:xfrm>
          <a:prstGeom prst="rect">
            <a:avLst/>
          </a:prstGeom>
          <a:noFill/>
          <a:ln w="9525">
            <a:noFill/>
            <a:miter lim="800000"/>
            <a:headEnd/>
            <a:tailEnd/>
          </a:ln>
          <a:effectLst/>
        </p:spPr>
        <p:txBody>
          <a:bodyPr>
            <a:spAutoFit/>
          </a:bodyPr>
          <a:lstStyle/>
          <a:p>
            <a:r>
              <a:rPr lang="en-IE" sz="2400" b="1">
                <a:solidFill>
                  <a:schemeClr val="bg1"/>
                </a:solidFill>
              </a:rPr>
              <a:t>Press Briefing</a:t>
            </a:r>
            <a:br>
              <a:rPr lang="en-IE" sz="2400" b="1">
                <a:solidFill>
                  <a:schemeClr val="bg1"/>
                </a:solidFill>
              </a:rPr>
            </a:br>
            <a:endParaRPr lang="en-IE" sz="2400" b="1">
              <a:solidFill>
                <a:schemeClr val="bg1"/>
              </a:solidFill>
            </a:endParaRPr>
          </a:p>
          <a:p>
            <a:r>
              <a:rPr lang="en-IE" sz="2400" b="1">
                <a:solidFill>
                  <a:schemeClr val="bg1"/>
                </a:solidFill>
              </a:rPr>
              <a:t>On</a:t>
            </a:r>
          </a:p>
          <a:p>
            <a:r>
              <a:rPr lang="en-IE" sz="2400" b="1">
                <a:solidFill>
                  <a:schemeClr val="bg1"/>
                </a:solidFill>
              </a:rPr>
              <a:t/>
            </a:r>
            <a:br>
              <a:rPr lang="en-IE" sz="2400" b="1">
                <a:solidFill>
                  <a:schemeClr val="bg1"/>
                </a:solidFill>
              </a:rPr>
            </a:br>
            <a:r>
              <a:rPr lang="en-IE" sz="2400" b="1">
                <a:solidFill>
                  <a:schemeClr val="bg1"/>
                </a:solidFill>
              </a:rPr>
              <a:t>National Review &amp; Roadmap </a:t>
            </a:r>
          </a:p>
          <a:p>
            <a:endParaRPr lang="en-IE" sz="2400" b="1">
              <a:solidFill>
                <a:schemeClr val="bg1"/>
              </a:solidFill>
            </a:endParaRPr>
          </a:p>
          <a:p>
            <a:r>
              <a:rPr lang="en-IE" sz="2400" b="1">
                <a:solidFill>
                  <a:schemeClr val="bg1"/>
                </a:solidFill>
              </a:rPr>
              <a:t>Introduction</a:t>
            </a:r>
          </a:p>
          <a:p>
            <a:endParaRPr lang="en-IE" sz="2400" b="1">
              <a:solidFill>
                <a:schemeClr val="bg1"/>
              </a:solidFill>
            </a:endParaRPr>
          </a:p>
          <a:p>
            <a:r>
              <a:rPr lang="en-IE" sz="2400" b="1">
                <a:solidFill>
                  <a:schemeClr val="bg1"/>
                </a:solidFill>
              </a:rPr>
              <a:t>Kathleen Doyle</a:t>
            </a:r>
          </a:p>
          <a:p>
            <a:r>
              <a:rPr lang="en-IE" sz="2400" b="1">
                <a:solidFill>
                  <a:schemeClr val="bg1"/>
                </a:solidFill>
              </a:rPr>
              <a:t>Director of Operations</a:t>
            </a:r>
          </a:p>
          <a:p>
            <a:r>
              <a:rPr lang="en-IE" sz="2400" b="1">
                <a:solidFill>
                  <a:schemeClr val="bg1"/>
                </a:solidFill>
              </a:rPr>
              <a:t>Commission for Taxi Regulation</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advClick="0"/>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55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55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55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01C85F-979F-489F-A770-F577EBDAAFD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advClick="0"/>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86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686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686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D20A087-052D-4CC1-8F36-9424FC0FE0C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advClick="0"/>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065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06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706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706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2B11A0-33F7-4CDF-BA99-D035DA5C41C8}" type="slidenum">
              <a:rPr lang="en-US"/>
              <a:pPr/>
              <a:t>‹#›</a:t>
            </a:fld>
            <a:endParaRPr lang="en-US"/>
          </a:p>
        </p:txBody>
      </p:sp>
      <p:pic>
        <p:nvPicPr>
          <p:cNvPr id="70663" name="Picture 7"/>
          <p:cNvPicPr>
            <a:picLocks noChangeAspect="1" noChangeArrowheads="1"/>
          </p:cNvPicPr>
          <p:nvPr userDrawn="1"/>
        </p:nvPicPr>
        <p:blipFill>
          <a:blip r:embed="rId13" cstate="print"/>
          <a:srcRect/>
          <a:stretch>
            <a:fillRect/>
          </a:stretch>
        </p:blipFill>
        <p:spPr bwMode="auto">
          <a:xfrm>
            <a:off x="0" y="0"/>
            <a:ext cx="9145588" cy="6859588"/>
          </a:xfrm>
          <a:prstGeom prst="rect">
            <a:avLst/>
          </a:prstGeom>
          <a:noFill/>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advClick="0"/>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mailto:commission@taxiregulator.i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taxiregulator.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Microsoft_Office_Excel_Chart3.xls"/><Relationship Id="rId4" Type="http://schemas.openxmlformats.org/officeDocument/2006/relationships/oleObject" Target="../embeddings/Microsoft_Office_Excel_Chart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p:cNvPicPr>
            <a:picLocks noChangeAspect="1" noChangeArrowheads="1"/>
          </p:cNvPicPr>
          <p:nvPr/>
        </p:nvPicPr>
        <p:blipFill>
          <a:blip r:embed="rId3" cstate="print"/>
          <a:srcRect/>
          <a:stretch>
            <a:fillRect/>
          </a:stretch>
        </p:blipFill>
        <p:spPr bwMode="auto">
          <a:xfrm>
            <a:off x="0" y="1177925"/>
            <a:ext cx="9145588" cy="6859588"/>
          </a:xfrm>
          <a:prstGeom prst="rect">
            <a:avLst/>
          </a:prstGeom>
          <a:noFill/>
        </p:spPr>
      </p:pic>
      <p:sp>
        <p:nvSpPr>
          <p:cNvPr id="18434" name="Rectangle 2"/>
          <p:cNvSpPr>
            <a:spLocks noGrp="1" noChangeArrowheads="1"/>
          </p:cNvSpPr>
          <p:nvPr>
            <p:ph type="title"/>
          </p:nvPr>
        </p:nvSpPr>
        <p:spPr>
          <a:xfrm>
            <a:off x="684213" y="908050"/>
            <a:ext cx="8075612" cy="796925"/>
          </a:xfrm>
        </p:spPr>
        <p:txBody>
          <a:bodyPr/>
          <a:lstStyle/>
          <a:p>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b="1">
                <a:solidFill>
                  <a:schemeClr val="tx1"/>
                </a:solidFill>
              </a:rPr>
              <a:t/>
            </a:r>
            <a:br>
              <a:rPr lang="en-GB" b="1">
                <a:solidFill>
                  <a:schemeClr val="tx1"/>
                </a:solidFill>
              </a:rPr>
            </a:br>
            <a:r>
              <a:rPr lang="en-GB" sz="4000" b="1">
                <a:solidFill>
                  <a:schemeClr val="tx1"/>
                </a:solidFill>
              </a:rPr>
              <a:t>Commission for Taxi Regulation</a:t>
            </a:r>
            <a:br>
              <a:rPr lang="en-GB" sz="4000" b="1">
                <a:solidFill>
                  <a:schemeClr val="tx1"/>
                </a:solidFill>
              </a:rPr>
            </a:br>
            <a:r>
              <a:rPr lang="en-GB" sz="3600" b="1">
                <a:solidFill>
                  <a:schemeClr val="tx1"/>
                </a:solidFill>
              </a:rPr>
              <a:t>The Case of Ireland, </a:t>
            </a:r>
            <a:br>
              <a:rPr lang="en-GB" sz="3600" b="1">
                <a:solidFill>
                  <a:schemeClr val="tx1"/>
                </a:solidFill>
              </a:rPr>
            </a:br>
            <a:r>
              <a:rPr lang="en-GB" sz="3600" b="1">
                <a:solidFill>
                  <a:schemeClr val="tx1"/>
                </a:solidFill>
              </a:rPr>
              <a:t>Deregulation/Regulation of the Small Public Service Vehicle Industry</a:t>
            </a:r>
            <a:br>
              <a:rPr lang="en-GB" sz="3600" b="1">
                <a:solidFill>
                  <a:schemeClr val="tx1"/>
                </a:solidFill>
              </a:rPr>
            </a:br>
            <a:r>
              <a:rPr lang="en-GB" sz="3600" b="1">
                <a:solidFill>
                  <a:schemeClr val="tx1"/>
                </a:solidFill>
              </a:rPr>
              <a:t>By Kathleen Doyle</a:t>
            </a:r>
            <a:br>
              <a:rPr lang="en-GB" sz="3600" b="1">
                <a:solidFill>
                  <a:schemeClr val="tx1"/>
                </a:solidFill>
              </a:rPr>
            </a:br>
            <a:r>
              <a:rPr lang="en-GB" sz="3600" b="1">
                <a:solidFill>
                  <a:schemeClr val="tx1"/>
                </a:solidFill>
              </a:rPr>
              <a:t>Commissioner for Taxi Regulation</a:t>
            </a:r>
            <a:br>
              <a:rPr lang="en-GB" sz="3600" b="1">
                <a:solidFill>
                  <a:schemeClr val="tx1"/>
                </a:solidFill>
              </a:rPr>
            </a:br>
            <a:r>
              <a:rPr lang="en-GB" sz="3600" b="1">
                <a:solidFill>
                  <a:schemeClr val="tx1"/>
                </a:solidFill>
              </a:rPr>
              <a:t>7</a:t>
            </a:r>
            <a:r>
              <a:rPr lang="en-GB" sz="3600" b="1" baseline="30000">
                <a:solidFill>
                  <a:schemeClr val="tx1"/>
                </a:solidFill>
              </a:rPr>
              <a:t>th</a:t>
            </a:r>
            <a:r>
              <a:rPr lang="en-GB" sz="3600" b="1">
                <a:solidFill>
                  <a:schemeClr val="tx1"/>
                </a:solidFill>
              </a:rPr>
              <a:t> November</a:t>
            </a:r>
            <a:r>
              <a:rPr lang="en-GB" sz="4000" b="1">
                <a:solidFill>
                  <a:schemeClr val="tx1"/>
                </a:solidFill>
              </a:rPr>
              <a:t> 2008</a:t>
            </a:r>
            <a:endParaRPr lang="en-US" sz="4000" b="1">
              <a:solidFill>
                <a:schemeClr val="tx1"/>
              </a:solidFill>
            </a:endParaRPr>
          </a:p>
        </p:txBody>
      </p:sp>
      <p:sp>
        <p:nvSpPr>
          <p:cNvPr id="18435" name="Rectangle 3"/>
          <p:cNvSpPr>
            <a:spLocks noGrp="1" noChangeArrowheads="1"/>
          </p:cNvSpPr>
          <p:nvPr>
            <p:ph type="body" idx="1"/>
          </p:nvPr>
        </p:nvSpPr>
        <p:spPr>
          <a:xfrm>
            <a:off x="684213" y="3213100"/>
            <a:ext cx="8229600" cy="4525963"/>
          </a:xfrm>
        </p:spPr>
        <p:txBody>
          <a:bodyPr/>
          <a:lstStyle/>
          <a:p>
            <a:pPr algn="ctr">
              <a:buFontTx/>
              <a:buNone/>
            </a:pPr>
            <a:endParaRPr lang="en-GB" b="1"/>
          </a:p>
          <a:p>
            <a:pPr algn="ctr">
              <a:buFontTx/>
              <a:buNone/>
            </a:pPr>
            <a:endParaRPr lang="en-GB" sz="2800" b="1"/>
          </a:p>
          <a:p>
            <a:pPr algn="ctr">
              <a:buFontTx/>
              <a:buNone/>
            </a:pPr>
            <a:endParaRPr lang="en-GB" sz="2800" b="1"/>
          </a:p>
          <a:p>
            <a:pPr algn="ctr">
              <a:buFontTx/>
              <a:buNone/>
            </a:pPr>
            <a:endParaRPr lang="en-GB" sz="2800" b="1"/>
          </a:p>
          <a:p>
            <a:pPr algn="ctr">
              <a:buFontTx/>
              <a:buNone/>
            </a:pPr>
            <a:endParaRPr lang="en-GB" sz="2800" b="1"/>
          </a:p>
          <a:p>
            <a:pPr algn="ctr">
              <a:buFontTx/>
              <a:buNone/>
            </a:pPr>
            <a:endParaRPr lang="en-GB" sz="2800" b="1"/>
          </a:p>
          <a:p>
            <a:pPr algn="ctr">
              <a:buFontTx/>
              <a:buNone/>
            </a:pPr>
            <a:endParaRPr lang="en-US" b="1"/>
          </a:p>
        </p:txBody>
      </p:sp>
      <p:pic>
        <p:nvPicPr>
          <p:cNvPr id="18440" name="Picture 8" descr="Taxi_Reg_namemark_cmyk_V2"/>
          <p:cNvPicPr>
            <a:picLocks noChangeAspect="1" noChangeArrowheads="1"/>
          </p:cNvPicPr>
          <p:nvPr/>
        </p:nvPicPr>
        <p:blipFill>
          <a:blip r:embed="rId4" cstate="print"/>
          <a:srcRect/>
          <a:stretch>
            <a:fillRect/>
          </a:stretch>
        </p:blipFill>
        <p:spPr bwMode="auto">
          <a:xfrm>
            <a:off x="2700338" y="765175"/>
            <a:ext cx="3922712" cy="960438"/>
          </a:xfrm>
          <a:prstGeom prst="rect">
            <a:avLst/>
          </a:prstGeom>
          <a:noFill/>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p:txBody>
          <a:bodyPr/>
          <a:lstStyle/>
          <a:p>
            <a:r>
              <a:rPr lang="en-GB" sz="4000" b="1"/>
              <a:t>Wheelchair Accessible Services</a:t>
            </a:r>
            <a:endParaRPr lang="en-US" sz="4000" b="1"/>
          </a:p>
        </p:txBody>
      </p:sp>
      <p:sp>
        <p:nvSpPr>
          <p:cNvPr id="299011" name="Rectangle 3"/>
          <p:cNvSpPr>
            <a:spLocks noGrp="1" noChangeArrowheads="1"/>
          </p:cNvSpPr>
          <p:nvPr>
            <p:ph type="body" sz="half" idx="1"/>
          </p:nvPr>
        </p:nvSpPr>
        <p:spPr/>
        <p:txBody>
          <a:bodyPr/>
          <a:lstStyle/>
          <a:p>
            <a:r>
              <a:rPr lang="en-GB" sz="2600"/>
              <a:t>There has been a steady though small increase in the issue of wheelchair accessible taxi licences over the last number of years since introduction of national licensing system</a:t>
            </a:r>
          </a:p>
        </p:txBody>
      </p:sp>
      <p:graphicFrame>
        <p:nvGraphicFramePr>
          <p:cNvPr id="299012" name="Object 4"/>
          <p:cNvGraphicFramePr>
            <a:graphicFrameLocks noChangeAspect="1"/>
          </p:cNvGraphicFramePr>
          <p:nvPr>
            <p:ph sz="quarter" idx="3"/>
          </p:nvPr>
        </p:nvGraphicFramePr>
        <p:xfrm>
          <a:off x="4500563" y="1557338"/>
          <a:ext cx="4325937" cy="2776537"/>
        </p:xfrm>
        <a:graphic>
          <a:graphicData uri="http://schemas.openxmlformats.org/presentationml/2006/ole">
            <p:oleObj spid="_x0000_s299012" name="Chart" r:id="rId3" imgW="4076700" imgH="2047951" progId="Excel.Chart.8">
              <p:embed/>
            </p:oleObj>
          </a:graphicData>
        </a:graphic>
      </p:graphicFrame>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txBody>
          <a:bodyPr/>
          <a:lstStyle/>
          <a:p>
            <a:r>
              <a:rPr lang="en-GB" b="1"/>
              <a:t>Impact of increased supply</a:t>
            </a:r>
            <a:endParaRPr lang="en-US" b="1"/>
          </a:p>
        </p:txBody>
      </p:sp>
      <p:sp>
        <p:nvSpPr>
          <p:cNvPr id="288771" name="Rectangle 3"/>
          <p:cNvSpPr>
            <a:spLocks noGrp="1" noChangeArrowheads="1"/>
          </p:cNvSpPr>
          <p:nvPr>
            <p:ph type="body" idx="1"/>
          </p:nvPr>
        </p:nvSpPr>
        <p:spPr/>
        <p:txBody>
          <a:bodyPr/>
          <a:lstStyle/>
          <a:p>
            <a:pPr marL="609600" indent="-609600">
              <a:lnSpc>
                <a:spcPct val="80000"/>
              </a:lnSpc>
            </a:pPr>
            <a:r>
              <a:rPr lang="en-GB" sz="2800"/>
              <a:t>2008 - Industry view is that there is an over-supply</a:t>
            </a:r>
          </a:p>
          <a:p>
            <a:pPr marL="609600" indent="-609600">
              <a:lnSpc>
                <a:spcPct val="80000"/>
              </a:lnSpc>
            </a:pPr>
            <a:r>
              <a:rPr lang="en-GB" sz="2800"/>
              <a:t>Consumers consider whilst there is good supply there are long waiting times at peak times </a:t>
            </a:r>
          </a:p>
          <a:p>
            <a:pPr marL="609600" indent="-609600">
              <a:lnSpc>
                <a:spcPct val="80000"/>
              </a:lnSpc>
            </a:pPr>
            <a:r>
              <a:rPr lang="en-GB" sz="2800"/>
              <a:t>Economic review currently being undertaken to look at impact of liberalisation of the industry in the Irish market – the review will include the trends shaping the general environment in which the industry operates and an assessment of the economic impact of liberalisation of the SPSV sector</a:t>
            </a:r>
            <a:endParaRPr lang="en-US" sz="2800"/>
          </a:p>
          <a:p>
            <a:pPr marL="609600" indent="-609600">
              <a:lnSpc>
                <a:spcPct val="80000"/>
              </a:lnSpc>
              <a:buFontTx/>
              <a:buAutoNum type="arabicPeriod"/>
            </a:pPr>
            <a:endParaRPr lang="en-US" sz="2800"/>
          </a:p>
          <a:p>
            <a:pPr marL="609600" indent="-609600">
              <a:lnSpc>
                <a:spcPct val="80000"/>
              </a:lnSpc>
            </a:pPr>
            <a:endParaRPr lang="en-US" sz="2800"/>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r>
              <a:rPr lang="en-GB" sz="4000" b="1"/>
              <a:t>Vehicle standards and Skills Development Programme</a:t>
            </a:r>
            <a:endParaRPr lang="en-US" sz="4000" b="1"/>
          </a:p>
        </p:txBody>
      </p:sp>
      <p:sp>
        <p:nvSpPr>
          <p:cNvPr id="280579" name="Rectangle 3"/>
          <p:cNvSpPr>
            <a:spLocks noGrp="1" noChangeArrowheads="1"/>
          </p:cNvSpPr>
          <p:nvPr>
            <p:ph type="body" idx="1"/>
          </p:nvPr>
        </p:nvSpPr>
        <p:spPr/>
        <p:txBody>
          <a:bodyPr/>
          <a:lstStyle/>
          <a:p>
            <a:pPr>
              <a:lnSpc>
                <a:spcPct val="80000"/>
              </a:lnSpc>
            </a:pPr>
            <a:r>
              <a:rPr lang="en-GB" sz="2400"/>
              <a:t>New vehicle standards to be rolled out on a phased basis from 2009 to 2012 which include vehicle condition, basic vehicle specifications, accessibility, comfort and safety.  Full specifications available in the Commission’s Vehicle Standards publication</a:t>
            </a:r>
          </a:p>
          <a:p>
            <a:pPr>
              <a:lnSpc>
                <a:spcPct val="80000"/>
              </a:lnSpc>
            </a:pPr>
            <a:r>
              <a:rPr lang="en-GB" sz="2400"/>
              <a:t>New driver skills development programme to be rolled on a phased basis from January 2009.  Programme will include relevant legislation, route selection, customer care, fares and charges, health and safety, safety and security, manual handling and lifting, equality and diversity, disability awareness, knowledge of equipment and good business practice</a:t>
            </a:r>
          </a:p>
          <a:p>
            <a:pPr>
              <a:lnSpc>
                <a:spcPct val="80000"/>
              </a:lnSpc>
            </a:pPr>
            <a:r>
              <a:rPr lang="en-GB" sz="2400"/>
              <a:t>Both the above will see a high quality standard required  to operate in the SPSV market</a:t>
            </a:r>
          </a:p>
          <a:p>
            <a:pPr>
              <a:lnSpc>
                <a:spcPct val="80000"/>
              </a:lnSpc>
              <a:buFontTx/>
              <a:buNone/>
            </a:pPr>
            <a:endParaRPr lang="en-US" sz="2400"/>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r>
              <a:rPr lang="en-GB" b="1"/>
              <a:t>Dispatch Operators</a:t>
            </a:r>
            <a:endParaRPr lang="en-US" b="1"/>
          </a:p>
        </p:txBody>
      </p:sp>
      <p:sp>
        <p:nvSpPr>
          <p:cNvPr id="282627" name="Rectangle 3"/>
          <p:cNvSpPr>
            <a:spLocks noGrp="1" noChangeArrowheads="1"/>
          </p:cNvSpPr>
          <p:nvPr>
            <p:ph type="body" idx="1"/>
          </p:nvPr>
        </p:nvSpPr>
        <p:spPr/>
        <p:txBody>
          <a:bodyPr/>
          <a:lstStyle/>
          <a:p>
            <a:r>
              <a:rPr lang="en-GB" sz="2800"/>
              <a:t>New requirements for Dispatch Operators commencing 2009</a:t>
            </a:r>
          </a:p>
          <a:p>
            <a:r>
              <a:rPr lang="en-GB" sz="2800"/>
              <a:t>Accessible booking service including fax email and text</a:t>
            </a:r>
          </a:p>
          <a:p>
            <a:r>
              <a:rPr lang="en-GB" sz="2800"/>
              <a:t>Complaints system</a:t>
            </a:r>
          </a:p>
          <a:p>
            <a:r>
              <a:rPr lang="en-GB" sz="2800"/>
              <a:t>Staff training on customer care, assisting people with disabilities, fares and complaints</a:t>
            </a:r>
          </a:p>
          <a:p>
            <a:r>
              <a:rPr lang="en-GB" sz="2800"/>
              <a:t>Proper record management of bookings and drivers affiliated</a:t>
            </a:r>
          </a:p>
          <a:p>
            <a:pPr>
              <a:buFontTx/>
              <a:buNone/>
            </a:pPr>
            <a:endParaRPr lang="en-US" sz="280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p:txBody>
          <a:bodyPr/>
          <a:lstStyle/>
          <a:p>
            <a:r>
              <a:rPr lang="en-GB" b="1"/>
              <a:t>Compliance and Enforcement</a:t>
            </a:r>
            <a:endParaRPr lang="en-US" b="1"/>
          </a:p>
        </p:txBody>
      </p:sp>
      <p:sp>
        <p:nvSpPr>
          <p:cNvPr id="285699" name="Rectangle 3"/>
          <p:cNvSpPr>
            <a:spLocks noGrp="1" noChangeArrowheads="1"/>
          </p:cNvSpPr>
          <p:nvPr>
            <p:ph type="body" idx="1"/>
          </p:nvPr>
        </p:nvSpPr>
        <p:spPr/>
        <p:txBody>
          <a:bodyPr/>
          <a:lstStyle/>
          <a:p>
            <a:pPr>
              <a:lnSpc>
                <a:spcPct val="90000"/>
              </a:lnSpc>
            </a:pPr>
            <a:r>
              <a:rPr lang="en-GB" sz="2400"/>
              <a:t>Complaints system in place since September 2006</a:t>
            </a:r>
          </a:p>
          <a:p>
            <a:pPr>
              <a:lnSpc>
                <a:spcPct val="90000"/>
              </a:lnSpc>
            </a:pPr>
            <a:r>
              <a:rPr lang="en-GB" sz="2400"/>
              <a:t>Complaints include cleanliness of vehicle, driver behaviour, overcharging and other matters relating to hiring i.e. bookings</a:t>
            </a:r>
          </a:p>
          <a:p>
            <a:pPr>
              <a:lnSpc>
                <a:spcPct val="90000"/>
              </a:lnSpc>
            </a:pPr>
            <a:r>
              <a:rPr lang="en-GB" sz="2400"/>
              <a:t>Majority of complaints received consist of overcharging and unlicensed vehicles and drivers</a:t>
            </a:r>
          </a:p>
          <a:p>
            <a:pPr>
              <a:lnSpc>
                <a:spcPct val="90000"/>
              </a:lnSpc>
            </a:pPr>
            <a:r>
              <a:rPr lang="en-GB" sz="2400"/>
              <a:t>Complaints investigated and followed with</a:t>
            </a:r>
          </a:p>
          <a:p>
            <a:pPr lvl="1">
              <a:lnSpc>
                <a:spcPct val="90000"/>
              </a:lnSpc>
              <a:buFont typeface="Wingdings" pitchFamily="2" charset="2"/>
              <a:buChar char="Ø"/>
            </a:pPr>
            <a:r>
              <a:rPr lang="en-GB" sz="2000"/>
              <a:t>No further action</a:t>
            </a:r>
          </a:p>
          <a:p>
            <a:pPr lvl="1">
              <a:lnSpc>
                <a:spcPct val="90000"/>
              </a:lnSpc>
              <a:buFont typeface="Wingdings" pitchFamily="2" charset="2"/>
              <a:buChar char="Ø"/>
            </a:pPr>
            <a:r>
              <a:rPr lang="en-GB" sz="2000"/>
              <a:t>Advice to driver</a:t>
            </a:r>
          </a:p>
          <a:p>
            <a:pPr lvl="1">
              <a:lnSpc>
                <a:spcPct val="90000"/>
              </a:lnSpc>
              <a:buFont typeface="Wingdings" pitchFamily="2" charset="2"/>
              <a:buChar char="Ø"/>
            </a:pPr>
            <a:r>
              <a:rPr lang="en-GB" sz="2000"/>
              <a:t>Formal Warning</a:t>
            </a:r>
          </a:p>
          <a:p>
            <a:pPr lvl="1">
              <a:lnSpc>
                <a:spcPct val="90000"/>
              </a:lnSpc>
              <a:buFont typeface="Wingdings" pitchFamily="2" charset="2"/>
              <a:buChar char="Ø"/>
            </a:pPr>
            <a:r>
              <a:rPr lang="en-GB" sz="2000"/>
              <a:t>Prosecution</a:t>
            </a:r>
          </a:p>
          <a:p>
            <a:pPr lvl="1">
              <a:lnSpc>
                <a:spcPct val="90000"/>
              </a:lnSpc>
              <a:buFont typeface="Wingdings" pitchFamily="2" charset="2"/>
              <a:buNone/>
            </a:pPr>
            <a:endParaRPr lang="en-GB" sz="2000"/>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r>
              <a:rPr lang="en-GB" b="1"/>
              <a:t>Summary</a:t>
            </a:r>
            <a:endParaRPr lang="en-US" b="1"/>
          </a:p>
        </p:txBody>
      </p:sp>
      <p:sp>
        <p:nvSpPr>
          <p:cNvPr id="286724" name="Rectangle 4"/>
          <p:cNvSpPr>
            <a:spLocks noGrp="1" noChangeArrowheads="1"/>
          </p:cNvSpPr>
          <p:nvPr>
            <p:ph type="body" sz="half" idx="1"/>
          </p:nvPr>
        </p:nvSpPr>
        <p:spPr/>
        <p:txBody>
          <a:bodyPr/>
          <a:lstStyle/>
          <a:p>
            <a:pPr>
              <a:lnSpc>
                <a:spcPct val="80000"/>
              </a:lnSpc>
              <a:buFontTx/>
              <a:buNone/>
            </a:pPr>
            <a:r>
              <a:rPr lang="en-GB" sz="1600" b="1"/>
              <a:t>Deregulation</a:t>
            </a:r>
          </a:p>
          <a:p>
            <a:pPr>
              <a:lnSpc>
                <a:spcPct val="80000"/>
              </a:lnSpc>
              <a:buFontTx/>
              <a:buNone/>
            </a:pPr>
            <a:endParaRPr lang="en-GB" sz="1600" b="1"/>
          </a:p>
          <a:p>
            <a:pPr>
              <a:lnSpc>
                <a:spcPct val="80000"/>
              </a:lnSpc>
              <a:buFont typeface="Wingdings" pitchFamily="2" charset="2"/>
              <a:buChar char="Ø"/>
            </a:pPr>
            <a:r>
              <a:rPr lang="en-GB" sz="1200"/>
              <a:t>Inadequate supply</a:t>
            </a:r>
          </a:p>
          <a:p>
            <a:pPr>
              <a:lnSpc>
                <a:spcPct val="80000"/>
              </a:lnSpc>
              <a:buFont typeface="Wingdings" pitchFamily="2" charset="2"/>
              <a:buChar char="Ø"/>
            </a:pPr>
            <a:r>
              <a:rPr lang="en-GB" sz="1200"/>
              <a:t>Long waiting times</a:t>
            </a:r>
          </a:p>
          <a:p>
            <a:pPr>
              <a:lnSpc>
                <a:spcPct val="80000"/>
              </a:lnSpc>
              <a:buFont typeface="Wingdings" pitchFamily="2" charset="2"/>
              <a:buChar char="Ø"/>
            </a:pPr>
            <a:r>
              <a:rPr lang="en-GB" sz="1200"/>
              <a:t>A large number of licensing authorities</a:t>
            </a:r>
          </a:p>
          <a:p>
            <a:pPr>
              <a:lnSpc>
                <a:spcPct val="80000"/>
              </a:lnSpc>
              <a:buFont typeface="Wingdings" pitchFamily="2" charset="2"/>
              <a:buChar char="Ø"/>
            </a:pPr>
            <a:r>
              <a:rPr lang="en-GB" sz="1200"/>
              <a:t>Different taxi fares locally</a:t>
            </a:r>
          </a:p>
          <a:p>
            <a:pPr>
              <a:lnSpc>
                <a:spcPct val="80000"/>
              </a:lnSpc>
              <a:buFont typeface="Wingdings" pitchFamily="2" charset="2"/>
              <a:buChar char="Ø"/>
            </a:pPr>
            <a:r>
              <a:rPr lang="en-GB" sz="1200"/>
              <a:t>Different taximeter areas</a:t>
            </a:r>
          </a:p>
          <a:p>
            <a:pPr>
              <a:lnSpc>
                <a:spcPct val="80000"/>
              </a:lnSpc>
              <a:buFont typeface="Wingdings" pitchFamily="2" charset="2"/>
              <a:buChar char="Ø"/>
            </a:pPr>
            <a:r>
              <a:rPr lang="en-GB" sz="1200"/>
              <a:t>Lack of understanding by consumers due to inadequate awareness</a:t>
            </a:r>
          </a:p>
          <a:p>
            <a:pPr>
              <a:lnSpc>
                <a:spcPct val="80000"/>
              </a:lnSpc>
              <a:buFont typeface="Wingdings" pitchFamily="2" charset="2"/>
              <a:buChar char="Ø"/>
            </a:pPr>
            <a:r>
              <a:rPr lang="en-GB" sz="1200"/>
              <a:t>Poor service to people with disabilities</a:t>
            </a:r>
          </a:p>
          <a:p>
            <a:pPr>
              <a:lnSpc>
                <a:spcPct val="80000"/>
              </a:lnSpc>
              <a:buFont typeface="Wingdings" pitchFamily="2" charset="2"/>
              <a:buChar char="Ø"/>
            </a:pPr>
            <a:r>
              <a:rPr lang="en-GB" sz="1200"/>
              <a:t>Inadequate enforcement</a:t>
            </a:r>
          </a:p>
          <a:p>
            <a:pPr>
              <a:lnSpc>
                <a:spcPct val="80000"/>
              </a:lnSpc>
              <a:buFont typeface="Wingdings" pitchFamily="2" charset="2"/>
              <a:buChar char="Ø"/>
            </a:pPr>
            <a:r>
              <a:rPr lang="en-GB" sz="1200"/>
              <a:t>No ongoing change in vehicle standards</a:t>
            </a:r>
          </a:p>
          <a:p>
            <a:pPr>
              <a:lnSpc>
                <a:spcPct val="80000"/>
              </a:lnSpc>
              <a:buFont typeface="Wingdings" pitchFamily="2" charset="2"/>
              <a:buChar char="Ø"/>
            </a:pPr>
            <a:r>
              <a:rPr lang="en-GB" sz="1200"/>
              <a:t>No up to date training for industry</a:t>
            </a:r>
          </a:p>
          <a:p>
            <a:pPr>
              <a:lnSpc>
                <a:spcPct val="80000"/>
              </a:lnSpc>
              <a:buFont typeface="Wingdings" pitchFamily="2" charset="2"/>
              <a:buChar char="Ø"/>
            </a:pPr>
            <a:r>
              <a:rPr lang="en-GB" sz="1200"/>
              <a:t>No licensing requirements for Dispatch Operators</a:t>
            </a:r>
          </a:p>
          <a:p>
            <a:pPr>
              <a:lnSpc>
                <a:spcPct val="80000"/>
              </a:lnSpc>
              <a:buFont typeface="Wingdings" pitchFamily="2" charset="2"/>
              <a:buChar char="Ø"/>
            </a:pPr>
            <a:r>
              <a:rPr lang="en-GB" sz="1200"/>
              <a:t>Inadequate registers of licences</a:t>
            </a:r>
          </a:p>
          <a:p>
            <a:pPr>
              <a:lnSpc>
                <a:spcPct val="80000"/>
              </a:lnSpc>
              <a:buFont typeface="Wingdings" pitchFamily="2" charset="2"/>
              <a:buChar char="Ø"/>
            </a:pPr>
            <a:r>
              <a:rPr lang="en-GB" sz="1200"/>
              <a:t>Inaccessible publications</a:t>
            </a:r>
          </a:p>
          <a:p>
            <a:pPr>
              <a:lnSpc>
                <a:spcPct val="80000"/>
              </a:lnSpc>
              <a:buFont typeface="Wingdings" pitchFamily="2" charset="2"/>
              <a:buChar char="Ø"/>
            </a:pPr>
            <a:r>
              <a:rPr lang="en-GB" sz="1200"/>
              <a:t>No centralised website for information for industry and consumers</a:t>
            </a:r>
          </a:p>
          <a:p>
            <a:pPr>
              <a:lnSpc>
                <a:spcPct val="80000"/>
              </a:lnSpc>
              <a:buFont typeface="Wingdings" pitchFamily="2" charset="2"/>
              <a:buChar char="Ø"/>
            </a:pPr>
            <a:endParaRPr lang="en-GB" sz="1200"/>
          </a:p>
          <a:p>
            <a:pPr>
              <a:lnSpc>
                <a:spcPct val="80000"/>
              </a:lnSpc>
            </a:pPr>
            <a:endParaRPr lang="en-GB" sz="1200"/>
          </a:p>
          <a:p>
            <a:pPr>
              <a:lnSpc>
                <a:spcPct val="80000"/>
              </a:lnSpc>
              <a:buFontTx/>
              <a:buNone/>
            </a:pPr>
            <a:r>
              <a:rPr lang="en-GB" sz="1200"/>
              <a:t>		</a:t>
            </a:r>
            <a:endParaRPr lang="en-US" sz="1200"/>
          </a:p>
        </p:txBody>
      </p:sp>
      <p:sp>
        <p:nvSpPr>
          <p:cNvPr id="286725" name="Rectangle 5"/>
          <p:cNvSpPr>
            <a:spLocks noGrp="1" noChangeArrowheads="1"/>
          </p:cNvSpPr>
          <p:nvPr>
            <p:ph type="body" sz="half" idx="2"/>
          </p:nvPr>
        </p:nvSpPr>
        <p:spPr/>
        <p:txBody>
          <a:bodyPr/>
          <a:lstStyle/>
          <a:p>
            <a:pPr>
              <a:lnSpc>
                <a:spcPct val="80000"/>
              </a:lnSpc>
              <a:buFontTx/>
              <a:buNone/>
            </a:pPr>
            <a:r>
              <a:rPr lang="en-GB" sz="1600" b="1"/>
              <a:t>The Current Position</a:t>
            </a:r>
          </a:p>
          <a:p>
            <a:pPr>
              <a:lnSpc>
                <a:spcPct val="80000"/>
              </a:lnSpc>
              <a:buFontTx/>
              <a:buNone/>
            </a:pPr>
            <a:endParaRPr lang="en-GB" sz="1600" b="1"/>
          </a:p>
          <a:p>
            <a:pPr>
              <a:lnSpc>
                <a:spcPct val="80000"/>
              </a:lnSpc>
              <a:buFont typeface="Wingdings" pitchFamily="2" charset="2"/>
              <a:buChar char="Ø"/>
            </a:pPr>
            <a:r>
              <a:rPr lang="en-GB" sz="1200"/>
              <a:t>Good supply and increased competition</a:t>
            </a:r>
          </a:p>
          <a:p>
            <a:pPr>
              <a:lnSpc>
                <a:spcPct val="80000"/>
              </a:lnSpc>
              <a:buFont typeface="Wingdings" pitchFamily="2" charset="2"/>
              <a:buChar char="Ø"/>
            </a:pPr>
            <a:r>
              <a:rPr lang="en-GB" sz="1200"/>
              <a:t>Satisfied customers with shorter waiting times</a:t>
            </a:r>
          </a:p>
          <a:p>
            <a:pPr>
              <a:lnSpc>
                <a:spcPct val="80000"/>
              </a:lnSpc>
              <a:buFont typeface="Wingdings" pitchFamily="2" charset="2"/>
              <a:buChar char="Ø"/>
            </a:pPr>
            <a:r>
              <a:rPr lang="en-GB" sz="1200"/>
              <a:t>One licensing authority with new national licensing system</a:t>
            </a:r>
          </a:p>
          <a:p>
            <a:pPr>
              <a:lnSpc>
                <a:spcPct val="80000"/>
              </a:lnSpc>
              <a:buFont typeface="Wingdings" pitchFamily="2" charset="2"/>
              <a:buChar char="Ø"/>
            </a:pPr>
            <a:r>
              <a:rPr lang="en-GB" sz="1200"/>
              <a:t>National maximum taxi fare</a:t>
            </a:r>
          </a:p>
          <a:p>
            <a:pPr>
              <a:lnSpc>
                <a:spcPct val="80000"/>
              </a:lnSpc>
              <a:buFont typeface="Wingdings" pitchFamily="2" charset="2"/>
              <a:buChar char="Ø"/>
            </a:pPr>
            <a:r>
              <a:rPr lang="en-GB" sz="1200"/>
              <a:t>National taximeter area</a:t>
            </a:r>
          </a:p>
          <a:p>
            <a:pPr>
              <a:lnSpc>
                <a:spcPct val="80000"/>
              </a:lnSpc>
              <a:buFont typeface="Wingdings" pitchFamily="2" charset="2"/>
              <a:buChar char="Ø"/>
            </a:pPr>
            <a:r>
              <a:rPr lang="en-GB" sz="1200"/>
              <a:t>Enhanced consumer awareness</a:t>
            </a:r>
          </a:p>
          <a:p>
            <a:pPr>
              <a:lnSpc>
                <a:spcPct val="80000"/>
              </a:lnSpc>
              <a:buFont typeface="Wingdings" pitchFamily="2" charset="2"/>
              <a:buChar char="Ø"/>
            </a:pPr>
            <a:r>
              <a:rPr lang="en-GB" sz="1200"/>
              <a:t>Increased supply of wheelchair accessible vehicles</a:t>
            </a:r>
          </a:p>
          <a:p>
            <a:pPr>
              <a:lnSpc>
                <a:spcPct val="80000"/>
              </a:lnSpc>
              <a:buFont typeface="Wingdings" pitchFamily="2" charset="2"/>
              <a:buChar char="Ø"/>
            </a:pPr>
            <a:r>
              <a:rPr lang="en-GB" sz="1200"/>
              <a:t>Stronger enforcement</a:t>
            </a:r>
          </a:p>
          <a:p>
            <a:pPr>
              <a:lnSpc>
                <a:spcPct val="80000"/>
              </a:lnSpc>
              <a:buFont typeface="Wingdings" pitchFamily="2" charset="2"/>
              <a:buChar char="Ø"/>
            </a:pPr>
            <a:r>
              <a:rPr lang="en-GB" sz="1200"/>
              <a:t>New vehicle standards published</a:t>
            </a:r>
          </a:p>
          <a:p>
            <a:pPr>
              <a:lnSpc>
                <a:spcPct val="80000"/>
              </a:lnSpc>
              <a:buFont typeface="Wingdings" pitchFamily="2" charset="2"/>
              <a:buChar char="Ø"/>
            </a:pPr>
            <a:r>
              <a:rPr lang="en-GB" sz="1200"/>
              <a:t>New Skills Development programme</a:t>
            </a:r>
          </a:p>
          <a:p>
            <a:pPr>
              <a:lnSpc>
                <a:spcPct val="80000"/>
              </a:lnSpc>
              <a:buFont typeface="Wingdings" pitchFamily="2" charset="2"/>
              <a:buChar char="Ø"/>
            </a:pPr>
            <a:r>
              <a:rPr lang="en-GB" sz="1200"/>
              <a:t>New requirements for Dispatch Operators</a:t>
            </a:r>
          </a:p>
          <a:p>
            <a:pPr>
              <a:lnSpc>
                <a:spcPct val="80000"/>
              </a:lnSpc>
              <a:buFont typeface="Wingdings" pitchFamily="2" charset="2"/>
              <a:buChar char="Ø"/>
            </a:pPr>
            <a:r>
              <a:rPr lang="en-GB" sz="1200"/>
              <a:t>New national register of vehicle licences and driver licences</a:t>
            </a:r>
          </a:p>
          <a:p>
            <a:pPr>
              <a:lnSpc>
                <a:spcPct val="80000"/>
              </a:lnSpc>
              <a:buFont typeface="Wingdings" pitchFamily="2" charset="2"/>
              <a:buChar char="Ø"/>
            </a:pPr>
            <a:r>
              <a:rPr lang="en-GB" sz="1200"/>
              <a:t>All publications is accessible format</a:t>
            </a:r>
          </a:p>
          <a:p>
            <a:pPr>
              <a:lnSpc>
                <a:spcPct val="80000"/>
              </a:lnSpc>
              <a:buFont typeface="Wingdings" pitchFamily="2" charset="2"/>
              <a:buChar char="Ø"/>
            </a:pPr>
            <a:r>
              <a:rPr lang="en-GB" sz="1200"/>
              <a:t>New Commission website</a:t>
            </a:r>
            <a:endParaRPr lang="en-US" sz="1200"/>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p:txBody>
          <a:bodyPr/>
          <a:lstStyle/>
          <a:p>
            <a:pPr>
              <a:lnSpc>
                <a:spcPct val="90000"/>
              </a:lnSpc>
              <a:buFontTx/>
              <a:buNone/>
            </a:pPr>
            <a:r>
              <a:rPr lang="en-IE" sz="2800" b="1"/>
              <a:t>	Thank you for your attention. Our contact    details are:</a:t>
            </a:r>
            <a:endParaRPr lang="en-US" sz="2800" b="1"/>
          </a:p>
          <a:p>
            <a:pPr>
              <a:lnSpc>
                <a:spcPct val="90000"/>
              </a:lnSpc>
              <a:buFontTx/>
              <a:buNone/>
            </a:pPr>
            <a:r>
              <a:rPr lang="en-US" sz="2800" b="1"/>
              <a:t>	</a:t>
            </a:r>
          </a:p>
          <a:p>
            <a:pPr>
              <a:lnSpc>
                <a:spcPct val="90000"/>
              </a:lnSpc>
              <a:buFontTx/>
              <a:buNone/>
            </a:pPr>
            <a:r>
              <a:rPr lang="en-US" sz="2800" b="1"/>
              <a:t>	Email: </a:t>
            </a:r>
            <a:r>
              <a:rPr lang="en-US" sz="2800" b="1">
                <a:solidFill>
                  <a:srgbClr val="FF0000"/>
                </a:solidFill>
                <a:hlinkClick r:id="rId3"/>
              </a:rPr>
              <a:t>commission@taxiregulator.ie</a:t>
            </a:r>
            <a:endParaRPr lang="en-US" sz="2800" b="1">
              <a:solidFill>
                <a:srgbClr val="FF0000"/>
              </a:solidFill>
            </a:endParaRPr>
          </a:p>
          <a:p>
            <a:pPr>
              <a:lnSpc>
                <a:spcPct val="90000"/>
              </a:lnSpc>
              <a:buFontTx/>
              <a:buNone/>
            </a:pPr>
            <a:r>
              <a:rPr lang="en-US" sz="2800" b="1"/>
              <a:t>	Post: The Commission For Taxi Regulation,</a:t>
            </a:r>
          </a:p>
          <a:p>
            <a:pPr>
              <a:lnSpc>
                <a:spcPct val="90000"/>
              </a:lnSpc>
              <a:buFontTx/>
              <a:buNone/>
            </a:pPr>
            <a:r>
              <a:rPr lang="en-US" sz="2800" b="1"/>
              <a:t>		     35 Fitzwilliam Square,  Dublin 2</a:t>
            </a:r>
          </a:p>
          <a:p>
            <a:pPr>
              <a:lnSpc>
                <a:spcPct val="90000"/>
              </a:lnSpc>
              <a:buFontTx/>
              <a:buNone/>
            </a:pPr>
            <a:r>
              <a:rPr lang="en-IE" sz="2800" b="1"/>
              <a:t>	Telephone: 00 353 1 659 3800</a:t>
            </a:r>
            <a:endParaRPr lang="en-US" sz="2800" b="1"/>
          </a:p>
          <a:p>
            <a:pPr>
              <a:lnSpc>
                <a:spcPct val="90000"/>
              </a:lnSpc>
              <a:buFontTx/>
              <a:buNone/>
            </a:pPr>
            <a:r>
              <a:rPr lang="en-IE" sz="2800" b="1"/>
              <a:t>	Fax:	     00 353 1 659 3801</a:t>
            </a:r>
          </a:p>
          <a:p>
            <a:pPr>
              <a:lnSpc>
                <a:spcPct val="90000"/>
              </a:lnSpc>
              <a:buFontTx/>
              <a:buNone/>
            </a:pPr>
            <a:r>
              <a:rPr lang="en-IE" sz="2800" b="1"/>
              <a:t>	Website: </a:t>
            </a:r>
            <a:r>
              <a:rPr lang="en-IE" sz="2800" b="1">
                <a:hlinkClick r:id="rId4"/>
              </a:rPr>
              <a:t>www.taxiregulator.ie</a:t>
            </a:r>
            <a:endParaRPr lang="en-US" sz="2800" b="1"/>
          </a:p>
        </p:txBody>
      </p:sp>
      <p:sp>
        <p:nvSpPr>
          <p:cNvPr id="134155" name="Rectangle 11"/>
          <p:cNvSpPr>
            <a:spLocks noGrp="1" noChangeArrowheads="1"/>
          </p:cNvSpPr>
          <p:nvPr>
            <p:ph type="title"/>
          </p:nvPr>
        </p:nvSpPr>
        <p:spPr/>
        <p:txBody>
          <a:bodyPr/>
          <a:lstStyle/>
          <a:p>
            <a:endParaRPr lang="en-GB"/>
          </a:p>
        </p:txBody>
      </p:sp>
      <p:pic>
        <p:nvPicPr>
          <p:cNvPr id="134156" name="Picture 12" descr="Taxi_Reg_namemark_cmyk_V2"/>
          <p:cNvPicPr>
            <a:picLocks noChangeAspect="1" noChangeArrowheads="1"/>
          </p:cNvPicPr>
          <p:nvPr/>
        </p:nvPicPr>
        <p:blipFill>
          <a:blip r:embed="rId5" cstate="print"/>
          <a:srcRect/>
          <a:stretch>
            <a:fillRect/>
          </a:stretch>
        </p:blipFill>
        <p:spPr bwMode="auto">
          <a:xfrm>
            <a:off x="2627313" y="333375"/>
            <a:ext cx="3922712" cy="960438"/>
          </a:xfrm>
          <a:prstGeom prst="rect">
            <a:avLst/>
          </a:prstGeom>
          <a:noFill/>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p:txBody>
          <a:bodyPr/>
          <a:lstStyle/>
          <a:p>
            <a:r>
              <a:rPr lang="en-GB" sz="4000" b="1"/>
              <a:t>Mission of Commission for Taxi Regulation, Ireland</a:t>
            </a:r>
            <a:endParaRPr lang="en-US" sz="4000" b="1"/>
          </a:p>
        </p:txBody>
      </p:sp>
      <p:sp>
        <p:nvSpPr>
          <p:cNvPr id="294915" name="Rectangle 3"/>
          <p:cNvSpPr>
            <a:spLocks noGrp="1" noChangeArrowheads="1"/>
          </p:cNvSpPr>
          <p:nvPr>
            <p:ph type="body" idx="1"/>
          </p:nvPr>
        </p:nvSpPr>
        <p:spPr/>
        <p:txBody>
          <a:bodyPr/>
          <a:lstStyle/>
          <a:p>
            <a:pPr algn="ctr">
              <a:buFontTx/>
              <a:buNone/>
            </a:pPr>
            <a:r>
              <a:rPr lang="en-US" sz="4400" i="1"/>
              <a:t>To achieve a first class, professional, efficient, safe and accessible customer-friendly service for small public service vehicle passengers and service providers </a:t>
            </a:r>
          </a:p>
          <a:p>
            <a:pPr>
              <a:buFontTx/>
              <a:buNone/>
            </a:pPr>
            <a:endParaRPr lang="en-US"/>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GB" sz="4000" b="1"/>
              <a:t>Deregulation of the Irish Taxi Market</a:t>
            </a:r>
            <a:endParaRPr lang="en-US" sz="4000" b="1"/>
          </a:p>
        </p:txBody>
      </p:sp>
      <p:sp>
        <p:nvSpPr>
          <p:cNvPr id="274435" name="Rectangle 3"/>
          <p:cNvSpPr>
            <a:spLocks noGrp="1" noChangeArrowheads="1"/>
          </p:cNvSpPr>
          <p:nvPr>
            <p:ph type="body" idx="1"/>
          </p:nvPr>
        </p:nvSpPr>
        <p:spPr/>
        <p:txBody>
          <a:bodyPr/>
          <a:lstStyle/>
          <a:p>
            <a:pPr>
              <a:lnSpc>
                <a:spcPct val="90000"/>
              </a:lnSpc>
            </a:pPr>
            <a:r>
              <a:rPr lang="en-US" sz="2400"/>
              <a:t>Shortfall in supply in capital city of Dublin was identified by Government in 1999</a:t>
            </a:r>
          </a:p>
          <a:p>
            <a:pPr>
              <a:lnSpc>
                <a:spcPct val="90000"/>
              </a:lnSpc>
            </a:pPr>
            <a:r>
              <a:rPr lang="en-US" sz="2400"/>
              <a:t>Government decision to issue additional licences to current taxi licence holders to deal with supply issue</a:t>
            </a:r>
          </a:p>
          <a:p>
            <a:pPr>
              <a:lnSpc>
                <a:spcPct val="90000"/>
              </a:lnSpc>
            </a:pPr>
            <a:r>
              <a:rPr lang="en-US" sz="2400"/>
              <a:t>Decision challenged to High Court by a number of hackney licence holders</a:t>
            </a:r>
          </a:p>
          <a:p>
            <a:pPr>
              <a:lnSpc>
                <a:spcPct val="90000"/>
              </a:lnSpc>
            </a:pPr>
            <a:r>
              <a:rPr lang="en-US" sz="2400"/>
              <a:t>High Court judgement in 2000 struck down the Regulations made to implement the Government decision</a:t>
            </a:r>
          </a:p>
          <a:p>
            <a:pPr>
              <a:lnSpc>
                <a:spcPct val="90000"/>
              </a:lnSpc>
            </a:pPr>
            <a:r>
              <a:rPr lang="en-GB" sz="2400"/>
              <a:t>Decision </a:t>
            </a:r>
            <a:r>
              <a:rPr lang="en-IE" sz="2400"/>
              <a:t>created the legal position that quantative limitation of taxi licences could not be sustained</a:t>
            </a:r>
          </a:p>
          <a:p>
            <a:pPr>
              <a:lnSpc>
                <a:spcPct val="90000"/>
              </a:lnSpc>
              <a:buFontTx/>
              <a:buNone/>
            </a:pPr>
            <a:endParaRPr lang="en-US" sz="240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GB" b="1"/>
              <a:t>Regulatory Environment</a:t>
            </a:r>
            <a:endParaRPr lang="en-US" b="1"/>
          </a:p>
        </p:txBody>
      </p:sp>
      <p:sp>
        <p:nvSpPr>
          <p:cNvPr id="275459" name="Rectangle 3"/>
          <p:cNvSpPr>
            <a:spLocks noGrp="1" noChangeArrowheads="1"/>
          </p:cNvSpPr>
          <p:nvPr>
            <p:ph type="body" idx="1"/>
          </p:nvPr>
        </p:nvSpPr>
        <p:spPr/>
        <p:txBody>
          <a:bodyPr/>
          <a:lstStyle/>
          <a:p>
            <a:pPr>
              <a:lnSpc>
                <a:spcPct val="80000"/>
              </a:lnSpc>
            </a:pPr>
            <a:r>
              <a:rPr lang="en-IE" sz="2400"/>
              <a:t>Regulations made in November 2000 provided for the full resumption of taxi licensing and for the revocation of regulatory provisions involving quantitative restrictions  thereby creating a liberalised market</a:t>
            </a:r>
          </a:p>
          <a:p>
            <a:pPr>
              <a:lnSpc>
                <a:spcPct val="80000"/>
              </a:lnSpc>
            </a:pPr>
            <a:r>
              <a:rPr lang="en-GB" sz="2400"/>
              <a:t>Government acknowledged requirement for a regulatory environment for the provision of quality taxi, hackney and limousine services and vehicle standards in Ireland</a:t>
            </a:r>
            <a:endParaRPr lang="en-IE" sz="2400"/>
          </a:p>
          <a:p>
            <a:pPr>
              <a:lnSpc>
                <a:spcPct val="80000"/>
              </a:lnSpc>
            </a:pPr>
            <a:r>
              <a:rPr lang="en-IE" sz="2400"/>
              <a:t>Primary legislation followed -</a:t>
            </a:r>
            <a:r>
              <a:rPr lang="en-GB" sz="2400"/>
              <a:t> Taxi Regulation Act 2003 providing a statutory basis for the operation of small public service vehicles (SPSVs) which consist of taxis, hackneys and limousines in Ireland, their drivers and dispatch operators</a:t>
            </a:r>
          </a:p>
          <a:p>
            <a:pPr>
              <a:lnSpc>
                <a:spcPct val="80000"/>
              </a:lnSpc>
              <a:buFontTx/>
              <a:buNone/>
            </a:pPr>
            <a:endParaRPr lang="en-GB" sz="2400"/>
          </a:p>
          <a:p>
            <a:pPr>
              <a:lnSpc>
                <a:spcPct val="80000"/>
              </a:lnSpc>
              <a:buFontTx/>
              <a:buNone/>
            </a:pPr>
            <a:endParaRPr lang="en-US" sz="240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p:txBody>
          <a:bodyPr/>
          <a:lstStyle/>
          <a:p>
            <a:r>
              <a:rPr lang="en-GB" b="1"/>
              <a:t>Liberalisation of market</a:t>
            </a:r>
            <a:endParaRPr lang="en-US" b="1"/>
          </a:p>
        </p:txBody>
      </p:sp>
      <p:sp>
        <p:nvSpPr>
          <p:cNvPr id="292867" name="Rectangle 3"/>
          <p:cNvSpPr>
            <a:spLocks noGrp="1" noChangeArrowheads="1"/>
          </p:cNvSpPr>
          <p:nvPr>
            <p:ph type="body" idx="1"/>
          </p:nvPr>
        </p:nvSpPr>
        <p:spPr/>
        <p:txBody>
          <a:bodyPr/>
          <a:lstStyle/>
          <a:p>
            <a:pPr>
              <a:lnSpc>
                <a:spcPct val="80000"/>
              </a:lnSpc>
            </a:pPr>
            <a:r>
              <a:rPr lang="en-GB" sz="2800"/>
              <a:t>Quantitative restrictions to market entry removed</a:t>
            </a:r>
          </a:p>
          <a:p>
            <a:pPr>
              <a:lnSpc>
                <a:spcPct val="80000"/>
              </a:lnSpc>
            </a:pPr>
            <a:r>
              <a:rPr lang="en-GB" sz="2800"/>
              <a:t>Increased supply</a:t>
            </a:r>
          </a:p>
          <a:p>
            <a:pPr>
              <a:lnSpc>
                <a:spcPct val="80000"/>
              </a:lnSpc>
            </a:pPr>
            <a:r>
              <a:rPr lang="en-GB" sz="2800"/>
              <a:t>Increased new entrants causing operators to work in a competitive challenging environment</a:t>
            </a:r>
          </a:p>
          <a:p>
            <a:pPr>
              <a:lnSpc>
                <a:spcPct val="80000"/>
              </a:lnSpc>
            </a:pPr>
            <a:r>
              <a:rPr lang="en-GB" sz="2800"/>
              <a:t>Regulation required to ensure fair competition, quality standards in the provision of services and vehicle standards</a:t>
            </a:r>
          </a:p>
          <a:p>
            <a:pPr>
              <a:lnSpc>
                <a:spcPct val="80000"/>
              </a:lnSpc>
            </a:pPr>
            <a:r>
              <a:rPr lang="en-GB" sz="2800"/>
              <a:t>Establishment of Taxi Regulation Act in September 2004 to meet a number of objectives in the provision and maintenance of quality services and standards in the industry</a:t>
            </a:r>
          </a:p>
          <a:p>
            <a:pPr>
              <a:lnSpc>
                <a:spcPct val="80000"/>
              </a:lnSpc>
              <a:buFontTx/>
              <a:buNone/>
            </a:pPr>
            <a:endParaRPr lang="en-US" sz="2800"/>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p:txBody>
          <a:bodyPr/>
          <a:lstStyle/>
          <a:p>
            <a:r>
              <a:rPr lang="en-GB" sz="3600" b="1"/>
              <a:t>Commission  Objectives as provided by the  Taxi Regulation Act</a:t>
            </a:r>
            <a:endParaRPr lang="en-US" sz="3600" b="1"/>
          </a:p>
        </p:txBody>
      </p:sp>
      <p:sp>
        <p:nvSpPr>
          <p:cNvPr id="295939" name="Rectangle 3"/>
          <p:cNvSpPr>
            <a:spLocks noGrp="1" noChangeArrowheads="1"/>
          </p:cNvSpPr>
          <p:nvPr>
            <p:ph type="body" idx="1"/>
          </p:nvPr>
        </p:nvSpPr>
        <p:spPr/>
        <p:txBody>
          <a:bodyPr/>
          <a:lstStyle/>
          <a:p>
            <a:pPr>
              <a:lnSpc>
                <a:spcPct val="80000"/>
              </a:lnSpc>
            </a:pPr>
            <a:r>
              <a:rPr lang="en-IE" sz="1600"/>
              <a:t>to promote the provision and maintenance of quality services by small public service vehicles and their drivers,</a:t>
            </a:r>
          </a:p>
          <a:p>
            <a:pPr>
              <a:lnSpc>
                <a:spcPct val="80000"/>
              </a:lnSpc>
            </a:pPr>
            <a:r>
              <a:rPr lang="en-IE" sz="1600"/>
              <a:t>to pursue the continued development of a qualitative and customer orientated licensing system, regulatory code and standards for small public service vehicles, small public service vehicle licence holders and small public service vehicle drivers,</a:t>
            </a:r>
          </a:p>
          <a:p>
            <a:pPr>
              <a:lnSpc>
                <a:spcPct val="80000"/>
              </a:lnSpc>
            </a:pPr>
            <a:r>
              <a:rPr lang="en-IE" sz="1600"/>
              <a:t>to oversee the development of a professional, safe, efficient and customer-friendly service by small public service vehicles and their drivers,</a:t>
            </a:r>
          </a:p>
          <a:p>
            <a:pPr>
              <a:lnSpc>
                <a:spcPct val="80000"/>
              </a:lnSpc>
            </a:pPr>
            <a:r>
              <a:rPr lang="en-IE" sz="1600"/>
              <a:t>to encourage and promote competition in relation to services (including fares) offered by small public service vehicles,</a:t>
            </a:r>
          </a:p>
          <a:p>
            <a:pPr>
              <a:lnSpc>
                <a:spcPct val="80000"/>
              </a:lnSpc>
            </a:pPr>
            <a:r>
              <a:rPr lang="en-IE" sz="1600"/>
              <a:t>in seeking to achieve the provision of quality services by small public service vehicles and their drivers, to have due regard to the protection of service users and providers alike,</a:t>
            </a:r>
          </a:p>
          <a:p>
            <a:pPr>
              <a:lnSpc>
                <a:spcPct val="80000"/>
              </a:lnSpc>
            </a:pPr>
            <a:r>
              <a:rPr lang="en-IE" sz="1600"/>
              <a:t>to promote measures to facilitate increased integration of taxi services in the public transport system,</a:t>
            </a:r>
          </a:p>
          <a:p>
            <a:pPr>
              <a:lnSpc>
                <a:spcPct val="80000"/>
              </a:lnSpc>
            </a:pPr>
            <a:r>
              <a:rPr lang="en-IE" sz="1600"/>
              <a:t>to promote the development of high quality cost effective services by small public service vehicles and their drivers which meet a wide range of customer needs including those of passengers with mobility or sensory impairments,</a:t>
            </a:r>
          </a:p>
          <a:p>
            <a:pPr>
              <a:lnSpc>
                <a:spcPct val="80000"/>
              </a:lnSpc>
            </a:pPr>
            <a:r>
              <a:rPr lang="en-IE" sz="1600"/>
              <a:t>to promote access to small public service vehicles by persons with disabilities,</a:t>
            </a:r>
          </a:p>
          <a:p>
            <a:pPr>
              <a:lnSpc>
                <a:spcPct val="80000"/>
              </a:lnSpc>
            </a:pPr>
            <a:r>
              <a:rPr lang="en-IE" sz="1600"/>
              <a:t>to encourage investment to support and enhance the services offered by small public service vehicles and to promote innovation in this regard.</a:t>
            </a:r>
            <a:endParaRPr lang="en-GB" sz="1600"/>
          </a:p>
          <a:p>
            <a:pPr>
              <a:lnSpc>
                <a:spcPct val="80000"/>
              </a:lnSpc>
              <a:buFontTx/>
              <a:buNone/>
            </a:pPr>
            <a:endParaRPr lang="en-GB" sz="1600"/>
          </a:p>
          <a:p>
            <a:pPr>
              <a:lnSpc>
                <a:spcPct val="80000"/>
              </a:lnSpc>
            </a:pPr>
            <a:endParaRPr lang="en-US" sz="160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p:txBody>
          <a:bodyPr/>
          <a:lstStyle/>
          <a:p>
            <a:r>
              <a:rPr lang="en-GB" b="1"/>
              <a:t>New reforms 2006/2007</a:t>
            </a:r>
            <a:endParaRPr lang="en-US" b="1"/>
          </a:p>
        </p:txBody>
      </p:sp>
      <p:sp>
        <p:nvSpPr>
          <p:cNvPr id="283651" name="Rectangle 3"/>
          <p:cNvSpPr>
            <a:spLocks noGrp="1" noChangeArrowheads="1"/>
          </p:cNvSpPr>
          <p:nvPr>
            <p:ph type="body" idx="1"/>
          </p:nvPr>
        </p:nvSpPr>
        <p:spPr/>
        <p:txBody>
          <a:bodyPr/>
          <a:lstStyle/>
          <a:p>
            <a:pPr>
              <a:lnSpc>
                <a:spcPct val="90000"/>
              </a:lnSpc>
            </a:pPr>
            <a:r>
              <a:rPr lang="en-IE" sz="2400"/>
              <a:t>New National Vehicle Licensing System</a:t>
            </a:r>
          </a:p>
          <a:p>
            <a:pPr>
              <a:lnSpc>
                <a:spcPct val="90000"/>
              </a:lnSpc>
            </a:pPr>
            <a:r>
              <a:rPr lang="en-IE" sz="2400"/>
              <a:t>New National Register of Licences</a:t>
            </a:r>
          </a:p>
          <a:p>
            <a:pPr>
              <a:lnSpc>
                <a:spcPct val="90000"/>
              </a:lnSpc>
            </a:pPr>
            <a:r>
              <a:rPr lang="en-IE" sz="2400"/>
              <a:t>New National Taximeter  Area</a:t>
            </a:r>
          </a:p>
          <a:p>
            <a:pPr>
              <a:lnSpc>
                <a:spcPct val="90000"/>
              </a:lnSpc>
            </a:pPr>
            <a:r>
              <a:rPr lang="en-IE" sz="2400"/>
              <a:t>New National Taxi Fare</a:t>
            </a:r>
          </a:p>
          <a:p>
            <a:pPr>
              <a:lnSpc>
                <a:spcPct val="90000"/>
              </a:lnSpc>
            </a:pPr>
            <a:r>
              <a:rPr lang="en-IE" sz="2400"/>
              <a:t>New National Complaints Process</a:t>
            </a:r>
          </a:p>
          <a:p>
            <a:pPr>
              <a:lnSpc>
                <a:spcPct val="90000"/>
              </a:lnSpc>
            </a:pPr>
            <a:r>
              <a:rPr lang="en-IE" sz="2400"/>
              <a:t>Enhanced Consumer Protection</a:t>
            </a:r>
          </a:p>
          <a:p>
            <a:pPr>
              <a:lnSpc>
                <a:spcPct val="90000"/>
              </a:lnSpc>
            </a:pPr>
            <a:r>
              <a:rPr lang="en-IE" sz="2400"/>
              <a:t>Improved Information and Awareness</a:t>
            </a:r>
          </a:p>
          <a:p>
            <a:pPr>
              <a:lnSpc>
                <a:spcPct val="90000"/>
              </a:lnSpc>
            </a:pPr>
            <a:r>
              <a:rPr lang="en-IE" sz="2400"/>
              <a:t>New National Consumer and Industry telephone lines</a:t>
            </a:r>
          </a:p>
          <a:p>
            <a:pPr>
              <a:lnSpc>
                <a:spcPct val="90000"/>
              </a:lnSpc>
            </a:pPr>
            <a:r>
              <a:rPr lang="en-IE" sz="2400"/>
              <a:t>Stronger Enforcement</a:t>
            </a:r>
          </a:p>
          <a:p>
            <a:pPr>
              <a:lnSpc>
                <a:spcPct val="90000"/>
              </a:lnSpc>
            </a:pPr>
            <a:r>
              <a:rPr lang="en-IE" sz="2400"/>
              <a:t>Publication of New Vehicle standards</a:t>
            </a:r>
          </a:p>
          <a:p>
            <a:pPr>
              <a:lnSpc>
                <a:spcPct val="90000"/>
              </a:lnSpc>
            </a:pPr>
            <a:r>
              <a:rPr lang="en-IE" sz="2400"/>
              <a:t>New National Driver Identity system</a:t>
            </a:r>
          </a:p>
          <a:p>
            <a:pPr>
              <a:lnSpc>
                <a:spcPct val="90000"/>
              </a:lnSpc>
              <a:buFontTx/>
              <a:buNone/>
            </a:pPr>
            <a:endParaRPr lang="en-IE" sz="2400"/>
          </a:p>
          <a:p>
            <a:pPr>
              <a:lnSpc>
                <a:spcPct val="90000"/>
              </a:lnSpc>
            </a:pPr>
            <a:endParaRPr lang="en-US" sz="2400"/>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GB" b="1"/>
              <a:t>New reforms 2008/2009</a:t>
            </a:r>
            <a:endParaRPr lang="en-US" b="1"/>
          </a:p>
        </p:txBody>
      </p:sp>
      <p:sp>
        <p:nvSpPr>
          <p:cNvPr id="284675" name="Rectangle 3"/>
          <p:cNvSpPr>
            <a:spLocks noGrp="1" noChangeArrowheads="1"/>
          </p:cNvSpPr>
          <p:nvPr>
            <p:ph type="body" idx="1"/>
          </p:nvPr>
        </p:nvSpPr>
        <p:spPr/>
        <p:txBody>
          <a:bodyPr/>
          <a:lstStyle/>
          <a:p>
            <a:r>
              <a:rPr lang="en-IE" sz="2800"/>
              <a:t>Implementation of New Vehicle Standards</a:t>
            </a:r>
          </a:p>
          <a:p>
            <a:r>
              <a:rPr lang="en-IE" sz="2800"/>
              <a:t>New  Skills Development Programme</a:t>
            </a:r>
          </a:p>
          <a:p>
            <a:r>
              <a:rPr lang="en-IE" sz="2800"/>
              <a:t>Licensing of Dispatch Operators</a:t>
            </a:r>
          </a:p>
          <a:p>
            <a:r>
              <a:rPr lang="en-IE" sz="2800"/>
              <a:t>Administration of licensing of SPSV drivers</a:t>
            </a:r>
          </a:p>
          <a:p>
            <a:r>
              <a:rPr lang="en-IE" sz="2800"/>
              <a:t>Improved services for people with disabilities</a:t>
            </a:r>
          </a:p>
          <a:p>
            <a:r>
              <a:rPr lang="en-IE" sz="2800"/>
              <a:t>Development of guidelines for taxi ranks nationally incorporating accessibility</a:t>
            </a:r>
          </a:p>
          <a:p>
            <a:r>
              <a:rPr lang="en-IE" sz="2800"/>
              <a:t>Development of Quality Assurance Scheme</a:t>
            </a:r>
          </a:p>
          <a:p>
            <a:endParaRPr lang="en-US" sz="2800"/>
          </a:p>
          <a:p>
            <a:endParaRPr lang="en-US" sz="280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ChangeArrowheads="1"/>
          </p:cNvSpPr>
          <p:nvPr>
            <p:ph type="title"/>
          </p:nvPr>
        </p:nvSpPr>
        <p:spPr/>
        <p:txBody>
          <a:bodyPr/>
          <a:lstStyle/>
          <a:p>
            <a:r>
              <a:rPr lang="en-GB" b="1"/>
              <a:t>Increase in supply</a:t>
            </a:r>
            <a:endParaRPr lang="en-US" b="1"/>
          </a:p>
        </p:txBody>
      </p:sp>
      <p:sp>
        <p:nvSpPr>
          <p:cNvPr id="297987" name="Rectangle 3"/>
          <p:cNvSpPr>
            <a:spLocks noGrp="1" noChangeArrowheads="1"/>
          </p:cNvSpPr>
          <p:nvPr>
            <p:ph type="body" sz="half" idx="1"/>
          </p:nvPr>
        </p:nvSpPr>
        <p:spPr/>
        <p:txBody>
          <a:bodyPr/>
          <a:lstStyle/>
          <a:p>
            <a:pPr>
              <a:buFontTx/>
              <a:buNone/>
            </a:pPr>
            <a:endParaRPr lang="en-GB" sz="2800"/>
          </a:p>
          <a:p>
            <a:pPr>
              <a:buFontTx/>
              <a:buNone/>
            </a:pPr>
            <a:endParaRPr lang="en-GB" sz="2800"/>
          </a:p>
        </p:txBody>
      </p:sp>
      <p:graphicFrame>
        <p:nvGraphicFramePr>
          <p:cNvPr id="297988" name="Object 4"/>
          <p:cNvGraphicFramePr>
            <a:graphicFrameLocks noChangeAspect="1"/>
          </p:cNvGraphicFramePr>
          <p:nvPr>
            <p:ph sz="quarter" idx="2"/>
          </p:nvPr>
        </p:nvGraphicFramePr>
        <p:xfrm>
          <a:off x="611188" y="1125538"/>
          <a:ext cx="8137525" cy="2879725"/>
        </p:xfrm>
        <a:graphic>
          <a:graphicData uri="http://schemas.openxmlformats.org/presentationml/2006/ole">
            <p:oleObj spid="_x0000_s297988" name="Chart" r:id="rId3" imgW="5515051" imgH="2333549" progId="Excel.Chart.8">
              <p:embed/>
            </p:oleObj>
          </a:graphicData>
        </a:graphic>
      </p:graphicFrame>
      <p:graphicFrame>
        <p:nvGraphicFramePr>
          <p:cNvPr id="297989" name="Object 5"/>
          <p:cNvGraphicFramePr>
            <a:graphicFrameLocks noChangeAspect="1"/>
          </p:cNvGraphicFramePr>
          <p:nvPr>
            <p:ph sz="quarter" idx="3"/>
          </p:nvPr>
        </p:nvGraphicFramePr>
        <p:xfrm>
          <a:off x="611188" y="4149725"/>
          <a:ext cx="4176712" cy="2365375"/>
        </p:xfrm>
        <a:graphic>
          <a:graphicData uri="http://schemas.openxmlformats.org/presentationml/2006/ole">
            <p:oleObj spid="_x0000_s297989" name="Chart" r:id="rId4" imgW="8677351" imgH="5934151" progId="Excel.Chart.8">
              <p:embed/>
            </p:oleObj>
          </a:graphicData>
        </a:graphic>
      </p:graphicFrame>
      <p:graphicFrame>
        <p:nvGraphicFramePr>
          <p:cNvPr id="297990" name="Object 6"/>
          <p:cNvGraphicFramePr>
            <a:graphicFrameLocks noChangeAspect="1"/>
          </p:cNvGraphicFramePr>
          <p:nvPr/>
        </p:nvGraphicFramePr>
        <p:xfrm>
          <a:off x="5003800" y="4149725"/>
          <a:ext cx="3889375" cy="2374900"/>
        </p:xfrm>
        <a:graphic>
          <a:graphicData uri="http://schemas.openxmlformats.org/presentationml/2006/ole">
            <p:oleObj spid="_x0000_s297990" name="Chart" r:id="rId5" imgW="8677351" imgH="5934151" progId="Excel.Chart.8">
              <p:embed/>
            </p:oleObj>
          </a:graphicData>
        </a:graphic>
      </p:graphicFrame>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4127</TotalTime>
  <Words>1058</Words>
  <Application>Microsoft Office PowerPoint</Application>
  <PresentationFormat>On-screen Show (4:3)</PresentationFormat>
  <Paragraphs>126</Paragraphs>
  <Slides>16</Slides>
  <Notes>2</Notes>
  <HiddenSlides>0</HiddenSlides>
  <MMClips>0</MMClips>
  <ScaleCrop>false</ScaleCrop>
  <HeadingPairs>
    <vt:vector size="8" baseType="variant">
      <vt:variant>
        <vt:lpstr>Fonts Used</vt:lpstr>
      </vt:variant>
      <vt:variant>
        <vt:i4>2</vt:i4>
      </vt:variant>
      <vt:variant>
        <vt:lpstr>Theme</vt:lpstr>
      </vt:variant>
      <vt:variant>
        <vt:i4>5</vt:i4>
      </vt:variant>
      <vt:variant>
        <vt:lpstr>Embedded OLE Servers</vt:lpstr>
      </vt:variant>
      <vt:variant>
        <vt:i4>1</vt:i4>
      </vt:variant>
      <vt:variant>
        <vt:lpstr>Slide Titles</vt:lpstr>
      </vt:variant>
      <vt:variant>
        <vt:i4>16</vt:i4>
      </vt:variant>
    </vt:vector>
  </HeadingPairs>
  <TitlesOfParts>
    <vt:vector size="24" baseType="lpstr">
      <vt:lpstr>Arial</vt:lpstr>
      <vt:lpstr>Wingdings</vt:lpstr>
      <vt:lpstr>4_Custom Design</vt:lpstr>
      <vt:lpstr>3_Custom Design</vt:lpstr>
      <vt:lpstr>Custom Design</vt:lpstr>
      <vt:lpstr>1_Custom Design</vt:lpstr>
      <vt:lpstr>2_Custom Design</vt:lpstr>
      <vt:lpstr>Microsoft Office Excel Chart</vt:lpstr>
      <vt:lpstr>          Commission for Taxi Regulation The Case of Ireland,  Deregulation/Regulation of the Small Public Service Vehicle Industry By Kathleen Doyle Commissioner for Taxi Regulation 7th November 2008</vt:lpstr>
      <vt:lpstr>Mission of Commission for Taxi Regulation, Ireland</vt:lpstr>
      <vt:lpstr>Deregulation of the Irish Taxi Market</vt:lpstr>
      <vt:lpstr>Regulatory Environment</vt:lpstr>
      <vt:lpstr>Liberalisation of market</vt:lpstr>
      <vt:lpstr>Commission  Objectives as provided by the  Taxi Regulation Act</vt:lpstr>
      <vt:lpstr>New reforms 2006/2007</vt:lpstr>
      <vt:lpstr>New reforms 2008/2009</vt:lpstr>
      <vt:lpstr>Increase in supply</vt:lpstr>
      <vt:lpstr>Wheelchair Accessible Services</vt:lpstr>
      <vt:lpstr>Impact of increased supply</vt:lpstr>
      <vt:lpstr>Vehicle standards and Skills Development Programme</vt:lpstr>
      <vt:lpstr>Dispatch Operators</vt:lpstr>
      <vt:lpstr>Compliance and Enforcement</vt:lpstr>
      <vt:lpstr>Summary</vt:lpstr>
      <vt:lpstr>Slide 16</vt:lpstr>
    </vt:vector>
  </TitlesOfParts>
  <Company>Commission for Taxi Regulation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Contact Details</dc:title>
  <dc:creator>Migration2</dc:creator>
  <cp:lastModifiedBy>Migration2</cp:lastModifiedBy>
  <cp:revision>700</cp:revision>
  <dcterms:created xsi:type="dcterms:W3CDTF">2005-02-14T10:15:38Z</dcterms:created>
  <dcterms:modified xsi:type="dcterms:W3CDTF">2016-05-18T13:39:56Z</dcterms:modified>
</cp:coreProperties>
</file>