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1CB81-5A87-4C7C-A1EE-03707E9A2E7F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440BB-B558-4F60-9663-DFBF81A19066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692150"/>
            <a:ext cx="2057400" cy="5894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692150"/>
            <a:ext cx="6019800" cy="5894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9F4EE-4555-4E56-B6DF-CB07044FB477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20605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0605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9113" y="6237288"/>
            <a:ext cx="2895600" cy="476250"/>
          </a:xfrm>
        </p:spPr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D321B5-4AA3-4B83-BDBA-0F2B0BAB839B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20605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59313" y="2060575"/>
            <a:ext cx="4038600" cy="4525963"/>
          </a:xfrm>
        </p:spPr>
        <p:txBody>
          <a:bodyPr/>
          <a:lstStyle/>
          <a:p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9113" y="6237288"/>
            <a:ext cx="2895600" cy="476250"/>
          </a:xfrm>
        </p:spPr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A197C3-F2EA-419F-AD0F-F0E6C9D8D3B8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2E172-67E3-4706-A01C-AB8694D5CB58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2483-2279-42A2-83F9-0305C2B662A3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0605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7BC0B-23C2-4EF4-ADFD-11ED94465DB3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1D4C2-B310-4B79-A149-562D0B06C72D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0FED2-5F74-42BE-A154-21C546156764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00639-D583-4838-B198-F6BBD5FD52D7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35013-02AB-4E6B-8625-5719E2EEB5B1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D6FAA-94E3-4026-91ED-794AB13CEE3C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921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0605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7F096E-EB17-4439-9226-380F74FAF0A7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31" name="Picture 7" descr="CFGT-RGB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0825" y="188913"/>
            <a:ext cx="2233613" cy="544512"/>
          </a:xfrm>
          <a:prstGeom prst="rect">
            <a:avLst/>
          </a:prstGeom>
          <a:noFill/>
        </p:spPr>
      </p:pic>
      <p:pic>
        <p:nvPicPr>
          <p:cNvPr id="1032" name="Picture 8" descr="Logo_RGB_Transport -med lyn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19925" y="6021388"/>
            <a:ext cx="1865313" cy="622300"/>
          </a:xfrm>
          <a:prstGeom prst="rect">
            <a:avLst/>
          </a:prstGeom>
          <a:noFill/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468313" y="836613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25538"/>
            <a:ext cx="7772400" cy="1143000"/>
          </a:xfrm>
        </p:spPr>
        <p:txBody>
          <a:bodyPr/>
          <a:lstStyle/>
          <a:p>
            <a:r>
              <a:rPr lang="da-DK">
                <a:solidFill>
                  <a:schemeClr val="tx1"/>
                </a:solidFill>
              </a:rPr>
              <a:t>Center for Green Transport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76888" y="2535238"/>
            <a:ext cx="2662237" cy="3167062"/>
          </a:xfrm>
          <a:noFill/>
          <a:ln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133600"/>
            <a:ext cx="3889375" cy="3081338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300413" y="5511800"/>
            <a:ext cx="2287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da-DK" sz="1600">
                <a:latin typeface="Verdana" pitchFamily="34" charset="0"/>
              </a:rPr>
              <a:t>Niels-Anders Nielsen</a:t>
            </a:r>
            <a:br>
              <a:rPr lang="da-DK" sz="1600">
                <a:latin typeface="Verdana" pitchFamily="34" charset="0"/>
              </a:rPr>
            </a:br>
            <a:r>
              <a:rPr lang="da-DK" sz="1600">
                <a:latin typeface="Verdana" pitchFamily="34" charset="0"/>
              </a:rPr>
              <a:t>Head of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da-DK" sz="2600" b="1"/>
              <a:t>Thank you for your attention</a:t>
            </a:r>
          </a:p>
        </p:txBody>
      </p:sp>
      <p:pic>
        <p:nvPicPr>
          <p:cNvPr id="13315" name="Picture 3" descr="Kopi af DSC_0036 lav opløs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420938"/>
            <a:ext cx="390207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772400" cy="1143000"/>
          </a:xfrm>
        </p:spPr>
        <p:txBody>
          <a:bodyPr/>
          <a:lstStyle/>
          <a:p>
            <a:r>
              <a:rPr lang="da-DK"/>
              <a:t>A green vision for DK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800"/>
              <a:t>A long term strategy and a coherent plan for a sustainable transport system with high mobility</a:t>
            </a:r>
          </a:p>
          <a:p>
            <a:pPr>
              <a:lnSpc>
                <a:spcPct val="80000"/>
              </a:lnSpc>
              <a:buClr>
                <a:srgbClr val="339933"/>
              </a:buClr>
              <a:buFontTx/>
              <a:buNone/>
            </a:pPr>
            <a:endParaRPr lang="en-US" sz="1800"/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800"/>
              <a:t>A three-leg strategy</a:t>
            </a:r>
          </a:p>
          <a:p>
            <a:pPr lvl="1">
              <a:lnSpc>
                <a:spcPct val="80000"/>
              </a:lnSpc>
              <a:buClr>
                <a:srgbClr val="339933"/>
              </a:buClr>
            </a:pPr>
            <a:r>
              <a:rPr lang="en-US" sz="1800"/>
              <a:t>Implementation of green taxes on cars</a:t>
            </a:r>
          </a:p>
          <a:p>
            <a:pPr lvl="1">
              <a:lnSpc>
                <a:spcPct val="80000"/>
              </a:lnSpc>
              <a:buClr>
                <a:srgbClr val="339933"/>
              </a:buClr>
            </a:pPr>
            <a:r>
              <a:rPr lang="en-US" sz="1800"/>
              <a:t>More and efficient public transport</a:t>
            </a:r>
          </a:p>
          <a:p>
            <a:pPr lvl="1">
              <a:lnSpc>
                <a:spcPct val="80000"/>
              </a:lnSpc>
              <a:buClr>
                <a:srgbClr val="339933"/>
              </a:buClr>
            </a:pPr>
            <a:r>
              <a:rPr lang="en-US" sz="1800"/>
              <a:t>New sustainable technologies and a stronger research</a:t>
            </a:r>
          </a:p>
          <a:p>
            <a:pPr lvl="1">
              <a:lnSpc>
                <a:spcPct val="80000"/>
              </a:lnSpc>
              <a:buClr>
                <a:srgbClr val="339933"/>
              </a:buClr>
              <a:buFont typeface="Wingdings" pitchFamily="2" charset="2"/>
              <a:buNone/>
            </a:pPr>
            <a:endParaRPr lang="en-US" sz="1600"/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800"/>
              <a:t>Concrete cost-efficient actions to be imposed now</a:t>
            </a:r>
          </a:p>
          <a:p>
            <a:pPr>
              <a:lnSpc>
                <a:spcPct val="80000"/>
              </a:lnSpc>
              <a:buClr>
                <a:srgbClr val="339933"/>
              </a:buClr>
              <a:buFontTx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2300" y="2593975"/>
            <a:ext cx="8062913" cy="3744913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339933"/>
              </a:buClr>
            </a:pPr>
            <a:endParaRPr lang="en-US" sz="1700"/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700"/>
              <a:t>Recommendation and guidance about public purchase of energy-efficient and eco-friendly vehicles </a:t>
            </a:r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700"/>
              <a:t>Certification of green communities and private transport companies</a:t>
            </a:r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700"/>
              <a:t>Energy rating of delivery vans </a:t>
            </a:r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700"/>
              <a:t>Eco-driving (campaigns and courses)</a:t>
            </a:r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700"/>
              <a:t>Continuation of tests of road trains</a:t>
            </a:r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700"/>
              <a:t>Optimizing the aerodynamic equipment on trucks</a:t>
            </a:r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sz="1700"/>
              <a:t>Energy requirements for taxis</a:t>
            </a:r>
          </a:p>
          <a:p>
            <a:pPr>
              <a:lnSpc>
                <a:spcPct val="80000"/>
              </a:lnSpc>
              <a:buClr>
                <a:srgbClr val="339933"/>
              </a:buClr>
            </a:pPr>
            <a:endParaRPr lang="en-US" sz="18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1359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latin typeface="Verdana" pitchFamily="34" charset="0"/>
              </a:rPr>
              <a:t>Concrete initiatives to reduce</a:t>
            </a:r>
          </a:p>
          <a:p>
            <a:pPr algn="ctr" eaLnBrk="0" hangingPunct="0"/>
            <a:r>
              <a:rPr lang="en-US" sz="2800">
                <a:latin typeface="Verdana" pitchFamily="34" charset="0"/>
              </a:rPr>
              <a:t> CO</a:t>
            </a:r>
            <a:r>
              <a:rPr lang="en-US" sz="2000">
                <a:latin typeface="Verdana" pitchFamily="34" charset="0"/>
              </a:rPr>
              <a:t>2</a:t>
            </a:r>
            <a:r>
              <a:rPr lang="en-US" sz="2800">
                <a:latin typeface="Verdana" pitchFamily="34" charset="0"/>
              </a:rPr>
              <a:t>-emissions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302625" cy="3587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/>
            </a:r>
            <a:br>
              <a:rPr lang="en-US" sz="2400" b="1"/>
            </a:br>
            <a:r>
              <a:rPr lang="en-US"/>
              <a:t>Danish energy classes</a:t>
            </a: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/>
            </a:r>
            <a:br>
              <a:rPr lang="en-US" sz="2400" b="1"/>
            </a:br>
            <a:endParaRPr lang="en-US" sz="2400" b="1"/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sz="half" idx="2"/>
          </p:nvPr>
        </p:nvGraphicFramePr>
        <p:xfrm>
          <a:off x="539750" y="2565400"/>
          <a:ext cx="3887788" cy="3240090"/>
        </p:xfrm>
        <a:graphic>
          <a:graphicData uri="http://schemas.openxmlformats.org/drawingml/2006/table">
            <a:tbl>
              <a:tblPr/>
              <a:tblGrid>
                <a:gridCol w="792163"/>
                <a:gridCol w="1511300"/>
                <a:gridCol w="1584325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Petrol km/l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Diesel km/l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18,2-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20,5-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15,4-18,1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17,3-20,4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14,3-15,3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16,1-17,2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12,5-14,2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14,1-16,0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11,8-12,4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13,2-14,0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10,5-11,7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11,9-13,1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4,5-10,4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5,1-11,8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209" name="Picture 41" descr="Energimærkning af varebi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565400"/>
            <a:ext cx="2503487" cy="3384550"/>
          </a:xfrm>
          <a:prstGeom prst="rect">
            <a:avLst/>
          </a:prstGeom>
          <a:noFill/>
        </p:spPr>
      </p:pic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971550" y="1628775"/>
            <a:ext cx="73453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Verdana" pitchFamily="34" charset="0"/>
              </a:rPr>
              <a:t>Used for cars since 2000. </a:t>
            </a:r>
          </a:p>
          <a:p>
            <a:pPr eaLnBrk="0" hangingPunct="0">
              <a:spcBef>
                <a:spcPct val="50000"/>
              </a:spcBef>
            </a:pPr>
            <a:r>
              <a:rPr lang="da-DK" sz="2000">
                <a:latin typeface="Verdana" pitchFamily="34" charset="0"/>
              </a:rPr>
              <a:t>Similar to the system known from white goods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412875"/>
            <a:ext cx="882015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Part of the concrete initiatives under</a:t>
            </a:r>
            <a:br>
              <a:rPr lang="en-US"/>
            </a:br>
            <a:r>
              <a:rPr lang="en-US"/>
              <a:t> Center for Green Transport</a:t>
            </a:r>
            <a:r>
              <a:rPr lang="en-US" sz="2400" b="1"/>
              <a:t> </a:t>
            </a:r>
            <a:br>
              <a:rPr lang="en-US" sz="2400" b="1"/>
            </a:br>
            <a:endParaRPr lang="en-US" sz="24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2593975"/>
            <a:ext cx="7772400" cy="3671888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339933"/>
              </a:buClr>
              <a:buFontTx/>
              <a:buNone/>
            </a:pPr>
            <a:r>
              <a:rPr lang="en-US" sz="2000"/>
              <a:t>Energy requirements for taxis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  <a:buClr>
                <a:srgbClr val="339933"/>
              </a:buClr>
              <a:buFontTx/>
              <a:buNone/>
            </a:pPr>
            <a:endParaRPr lang="en-US" sz="1800"/>
          </a:p>
          <a:p>
            <a:pPr lvl="1">
              <a:lnSpc>
                <a:spcPct val="80000"/>
              </a:lnSpc>
              <a:buClr>
                <a:srgbClr val="339933"/>
              </a:buClr>
            </a:pPr>
            <a:r>
              <a:rPr lang="en-US" sz="1600"/>
              <a:t>The law is supported by all parties in the government</a:t>
            </a:r>
          </a:p>
          <a:p>
            <a:pPr lvl="1">
              <a:lnSpc>
                <a:spcPct val="80000"/>
              </a:lnSpc>
              <a:buClr>
                <a:srgbClr val="339933"/>
              </a:buClr>
            </a:pPr>
            <a:r>
              <a:rPr lang="en-US" sz="1600"/>
              <a:t>The executive order was valid from September 15, 2009 with following requirements: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Verdana" pitchFamily="34" charset="0"/>
              </a:rPr>
              <a:t>Designed for max 5 adults: Energy class C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Verdana" pitchFamily="34" charset="0"/>
              </a:rPr>
              <a:t>Designed for 6-7 adults: Energy class D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Verdana" pitchFamily="34" charset="0"/>
              </a:rPr>
              <a:t>Designed for 8-9 adults: Energy class F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600">
              <a:latin typeface="Verdana" pitchFamily="34" charset="0"/>
            </a:endParaRPr>
          </a:p>
          <a:p>
            <a:pPr lvl="1">
              <a:lnSpc>
                <a:spcPct val="80000"/>
              </a:lnSpc>
              <a:buClr>
                <a:srgbClr val="339933"/>
              </a:buClr>
            </a:pPr>
            <a:r>
              <a:rPr lang="en-US" sz="1400"/>
              <a:t>Exceptions 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Verdana" pitchFamily="34" charset="0"/>
              </a:rPr>
              <a:t>Taxis designed for 2 wheelchairs and fixed lift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Verdana" pitchFamily="34" charset="0"/>
              </a:rPr>
              <a:t>Limousines with extended wheelbase and classic cars</a:t>
            </a:r>
          </a:p>
          <a:p>
            <a:pPr lvl="1">
              <a:lnSpc>
                <a:spcPct val="80000"/>
              </a:lnSpc>
              <a:buClr>
                <a:srgbClr val="339933"/>
              </a:buClr>
            </a:pPr>
            <a:endParaRPr lang="en-US" sz="1400"/>
          </a:p>
          <a:p>
            <a:pPr lvl="1">
              <a:lnSpc>
                <a:spcPct val="80000"/>
              </a:lnSpc>
              <a:buClr>
                <a:srgbClr val="339933"/>
              </a:buClr>
            </a:pPr>
            <a:r>
              <a:rPr lang="en-US" sz="1400"/>
              <a:t>Yearly validation and adjustment to the technologic development </a:t>
            </a:r>
          </a:p>
          <a:p>
            <a:pPr>
              <a:lnSpc>
                <a:spcPct val="80000"/>
              </a:lnSpc>
              <a:buClr>
                <a:srgbClr val="339933"/>
              </a:buClr>
              <a:buFontTx/>
              <a:buNone/>
            </a:pPr>
            <a:endParaRPr lang="en-US" sz="1500"/>
          </a:p>
        </p:txBody>
      </p:sp>
      <p:pic>
        <p:nvPicPr>
          <p:cNvPr id="8196" name="Picture 4" descr="Kopi af DSC_0006 Fritlagt lav opløs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3716338"/>
            <a:ext cx="20891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2400"/>
              <a:t>Energy classes for taxis</a:t>
            </a:r>
            <a:r>
              <a:rPr lang="en-US" sz="2400" b="1"/>
              <a:t/>
            </a:r>
            <a:br>
              <a:rPr lang="en-US" sz="2400" b="1"/>
            </a:br>
            <a:endParaRPr lang="en-US" sz="2400" b="1"/>
          </a:p>
        </p:txBody>
      </p:sp>
      <p:graphicFrame>
        <p:nvGraphicFramePr>
          <p:cNvPr id="9219" name="Group 3"/>
          <p:cNvGraphicFramePr>
            <a:graphicFrameLocks noGrp="1"/>
          </p:cNvGraphicFramePr>
          <p:nvPr>
            <p:ph sz="half" idx="2"/>
          </p:nvPr>
        </p:nvGraphicFramePr>
        <p:xfrm>
          <a:off x="395288" y="1916113"/>
          <a:ext cx="5183187" cy="3875091"/>
        </p:xfrm>
        <a:graphic>
          <a:graphicData uri="http://schemas.openxmlformats.org/drawingml/2006/table">
            <a:tbl>
              <a:tblPr/>
              <a:tblGrid>
                <a:gridCol w="1158875"/>
                <a:gridCol w="1881187"/>
                <a:gridCol w="214312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Petrol km/l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Diesel km/l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18,2-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20,5-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15,4-18,1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17,3-20,4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14,3-15,3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16,1-17,2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12,5-14,2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14,1-16,0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11,8-12,4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13,2-14,0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10,5-11,7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11,9-13,1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4,5-10,4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5,1-11,8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57" name="Picture 41" descr="Energimærkning af varebi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16113"/>
            <a:ext cx="2874963" cy="3887787"/>
          </a:xfrm>
          <a:prstGeom prst="rect">
            <a:avLst/>
          </a:prstGeom>
          <a:noFill/>
        </p:spPr>
      </p:pic>
      <p:sp>
        <p:nvSpPr>
          <p:cNvPr id="9258" name="Oval 42"/>
          <p:cNvSpPr>
            <a:spLocks noChangeArrowheads="1"/>
          </p:cNvSpPr>
          <p:nvPr/>
        </p:nvSpPr>
        <p:spPr bwMode="auto">
          <a:xfrm>
            <a:off x="1547813" y="3284538"/>
            <a:ext cx="647700" cy="5762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>
            <a:off x="3492500" y="3284538"/>
            <a:ext cx="647700" cy="5762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Grouping of existing taxis for 5 adults</a:t>
            </a:r>
            <a:r>
              <a:rPr lang="en-US" sz="2400" b="1"/>
              <a:t> </a:t>
            </a:r>
            <a:br>
              <a:rPr lang="en-US" sz="2400" b="1"/>
            </a:br>
            <a:endParaRPr lang="en-US" sz="24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060575"/>
            <a:ext cx="4033837" cy="4525963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339933"/>
              </a:buClr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Clr>
                <a:srgbClr val="339933"/>
              </a:buClr>
              <a:buFontTx/>
              <a:buNone/>
            </a:pPr>
            <a:endParaRPr lang="en-US" sz="1400"/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1403350" y="1773238"/>
            <a:ext cx="6335713" cy="4267200"/>
            <a:chOff x="1020" y="1162"/>
            <a:chExt cx="3852" cy="2688"/>
          </a:xfrm>
        </p:grpSpPr>
        <p:sp>
          <p:nvSpPr>
            <p:cNvPr id="102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020" y="1162"/>
              <a:ext cx="3852" cy="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pic>
          <p:nvPicPr>
            <p:cNvPr id="1024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6" y="1188"/>
              <a:ext cx="3795" cy="2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1046" y="1188"/>
              <a:ext cx="3795" cy="263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1455" y="1773"/>
              <a:ext cx="16" cy="170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471" y="1773"/>
              <a:ext cx="5" cy="1704"/>
            </a:xfrm>
            <a:prstGeom prst="rect">
              <a:avLst/>
            </a:prstGeom>
            <a:solidFill>
              <a:srgbClr val="99CC0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476" y="1773"/>
              <a:ext cx="5" cy="1704"/>
            </a:xfrm>
            <a:prstGeom prst="rect">
              <a:avLst/>
            </a:prstGeom>
            <a:solidFill>
              <a:srgbClr val="99CC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481" y="1773"/>
              <a:ext cx="11" cy="1704"/>
            </a:xfrm>
            <a:prstGeom prst="rect">
              <a:avLst/>
            </a:prstGeom>
            <a:solidFill>
              <a:srgbClr val="99C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492" y="1773"/>
              <a:ext cx="21" cy="1704"/>
            </a:xfrm>
            <a:prstGeom prst="rect">
              <a:avLst/>
            </a:prstGeom>
            <a:solidFill>
              <a:srgbClr val="99CC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513" y="1773"/>
              <a:ext cx="25" cy="1704"/>
            </a:xfrm>
            <a:prstGeom prst="rect">
              <a:avLst/>
            </a:prstGeom>
            <a:solidFill>
              <a:srgbClr val="99CC1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1538" y="1773"/>
              <a:ext cx="26" cy="1704"/>
            </a:xfrm>
            <a:prstGeom prst="rect">
              <a:avLst/>
            </a:prstGeom>
            <a:solidFill>
              <a:srgbClr val="99CC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1564" y="1773"/>
              <a:ext cx="11" cy="1704"/>
            </a:xfrm>
            <a:prstGeom prst="rect">
              <a:avLst/>
            </a:prstGeom>
            <a:solidFill>
              <a:srgbClr val="99CC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575" y="1773"/>
              <a:ext cx="31" cy="1704"/>
            </a:xfrm>
            <a:prstGeom prst="rect">
              <a:avLst/>
            </a:prstGeom>
            <a:solidFill>
              <a:srgbClr val="99CC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1606" y="1773"/>
              <a:ext cx="15" cy="1704"/>
            </a:xfrm>
            <a:prstGeom prst="rect">
              <a:avLst/>
            </a:prstGeom>
            <a:solidFill>
              <a:srgbClr val="9ACC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1621" y="1773"/>
              <a:ext cx="26" cy="1704"/>
            </a:xfrm>
            <a:prstGeom prst="rect">
              <a:avLst/>
            </a:prstGeom>
            <a:solidFill>
              <a:srgbClr val="9AC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1647" y="1773"/>
              <a:ext cx="26" cy="1704"/>
            </a:xfrm>
            <a:prstGeom prst="rect">
              <a:avLst/>
            </a:prstGeom>
            <a:solidFill>
              <a:srgbClr val="9ACC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673" y="1773"/>
              <a:ext cx="16" cy="1704"/>
            </a:xfrm>
            <a:prstGeom prst="rect">
              <a:avLst/>
            </a:prstGeom>
            <a:solidFill>
              <a:srgbClr val="9ACC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1689" y="1773"/>
              <a:ext cx="36" cy="1704"/>
            </a:xfrm>
            <a:prstGeom prst="rect">
              <a:avLst/>
            </a:prstGeom>
            <a:solidFill>
              <a:srgbClr val="9ACC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1725" y="1773"/>
              <a:ext cx="21" cy="1704"/>
            </a:xfrm>
            <a:prstGeom prst="rect">
              <a:avLst/>
            </a:prstGeom>
            <a:solidFill>
              <a:srgbClr val="9ACC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1746" y="1773"/>
              <a:ext cx="15" cy="1704"/>
            </a:xfrm>
            <a:prstGeom prst="rect">
              <a:avLst/>
            </a:prstGeom>
            <a:solidFill>
              <a:srgbClr val="9ACC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1761" y="1773"/>
              <a:ext cx="26" cy="1704"/>
            </a:xfrm>
            <a:prstGeom prst="rect">
              <a:avLst/>
            </a:prstGeom>
            <a:solidFill>
              <a:srgbClr val="9ACC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1787" y="1773"/>
              <a:ext cx="26" cy="1704"/>
            </a:xfrm>
            <a:prstGeom prst="rect">
              <a:avLst/>
            </a:prstGeom>
            <a:solidFill>
              <a:srgbClr val="9BCC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1813" y="1773"/>
              <a:ext cx="42" cy="1704"/>
            </a:xfrm>
            <a:prstGeom prst="rect">
              <a:avLst/>
            </a:prstGeom>
            <a:solidFill>
              <a:srgbClr val="9BC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1855" y="1773"/>
              <a:ext cx="26" cy="1704"/>
            </a:xfrm>
            <a:prstGeom prst="rect">
              <a:avLst/>
            </a:prstGeom>
            <a:solidFill>
              <a:srgbClr val="9BCC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881" y="1773"/>
              <a:ext cx="15" cy="1704"/>
            </a:xfrm>
            <a:prstGeom prst="rect">
              <a:avLst/>
            </a:prstGeom>
            <a:solidFill>
              <a:srgbClr val="9BCB3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96" y="1773"/>
              <a:ext cx="36" cy="1704"/>
            </a:xfrm>
            <a:prstGeom prst="rect">
              <a:avLst/>
            </a:prstGeom>
            <a:solidFill>
              <a:srgbClr val="9BCB3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1932" y="1773"/>
              <a:ext cx="16" cy="1704"/>
            </a:xfrm>
            <a:prstGeom prst="rect">
              <a:avLst/>
            </a:prstGeom>
            <a:solidFill>
              <a:srgbClr val="9CCB3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1948" y="1773"/>
              <a:ext cx="36" cy="1704"/>
            </a:xfrm>
            <a:prstGeom prst="rect">
              <a:avLst/>
            </a:prstGeom>
            <a:solidFill>
              <a:srgbClr val="9CCB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1984" y="1773"/>
              <a:ext cx="26" cy="1704"/>
            </a:xfrm>
            <a:prstGeom prst="rect">
              <a:avLst/>
            </a:prstGeom>
            <a:solidFill>
              <a:srgbClr val="9CCB3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2010" y="1773"/>
              <a:ext cx="26" cy="1704"/>
            </a:xfrm>
            <a:prstGeom prst="rect">
              <a:avLst/>
            </a:prstGeom>
            <a:solidFill>
              <a:srgbClr val="9CCB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2036" y="1773"/>
              <a:ext cx="26" cy="1704"/>
            </a:xfrm>
            <a:prstGeom prst="rect">
              <a:avLst/>
            </a:prstGeom>
            <a:solidFill>
              <a:srgbClr val="9CCB3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2" y="1773"/>
              <a:ext cx="26" cy="1704"/>
            </a:xfrm>
            <a:prstGeom prst="rect">
              <a:avLst/>
            </a:prstGeom>
            <a:solidFill>
              <a:srgbClr val="9DCB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088" y="1773"/>
              <a:ext cx="26" cy="1704"/>
            </a:xfrm>
            <a:prstGeom prst="rect">
              <a:avLst/>
            </a:prstGeom>
            <a:solidFill>
              <a:srgbClr val="9DCB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2114" y="1773"/>
              <a:ext cx="26" cy="1704"/>
            </a:xfrm>
            <a:prstGeom prst="rect">
              <a:avLst/>
            </a:prstGeom>
            <a:solidFill>
              <a:srgbClr val="9DCB4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2140" y="1773"/>
              <a:ext cx="26" cy="1704"/>
            </a:xfrm>
            <a:prstGeom prst="rect">
              <a:avLst/>
            </a:prstGeom>
            <a:solidFill>
              <a:srgbClr val="9ECB4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2166" y="1773"/>
              <a:ext cx="26" cy="1704"/>
            </a:xfrm>
            <a:prstGeom prst="rect">
              <a:avLst/>
            </a:prstGeom>
            <a:solidFill>
              <a:srgbClr val="9ECB4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2192" y="1773"/>
              <a:ext cx="26" cy="1704"/>
            </a:xfrm>
            <a:prstGeom prst="rect">
              <a:avLst/>
            </a:prstGeom>
            <a:solidFill>
              <a:srgbClr val="9ECB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2218" y="1773"/>
              <a:ext cx="25" cy="1704"/>
            </a:xfrm>
            <a:prstGeom prst="rect">
              <a:avLst/>
            </a:prstGeom>
            <a:solidFill>
              <a:srgbClr val="9EC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2243" y="1773"/>
              <a:ext cx="26" cy="1704"/>
            </a:xfrm>
            <a:prstGeom prst="rect">
              <a:avLst/>
            </a:prstGeom>
            <a:solidFill>
              <a:srgbClr val="9FCA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2269" y="1773"/>
              <a:ext cx="26" cy="1704"/>
            </a:xfrm>
            <a:prstGeom prst="rect">
              <a:avLst/>
            </a:prstGeom>
            <a:solidFill>
              <a:srgbClr val="9FCA4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2295" y="1773"/>
              <a:ext cx="26" cy="1704"/>
            </a:xfrm>
            <a:prstGeom prst="rect">
              <a:avLst/>
            </a:prstGeom>
            <a:solidFill>
              <a:srgbClr val="9FCA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2321" y="1773"/>
              <a:ext cx="26" cy="1704"/>
            </a:xfrm>
            <a:prstGeom prst="rect">
              <a:avLst/>
            </a:prstGeom>
            <a:solidFill>
              <a:srgbClr val="A0CA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2347" y="1773"/>
              <a:ext cx="26" cy="1704"/>
            </a:xfrm>
            <a:prstGeom prst="rect">
              <a:avLst/>
            </a:prstGeom>
            <a:solidFill>
              <a:srgbClr val="A0CA5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2373" y="1773"/>
              <a:ext cx="26" cy="1704"/>
            </a:xfrm>
            <a:prstGeom prst="rect">
              <a:avLst/>
            </a:prstGeom>
            <a:solidFill>
              <a:srgbClr val="A0CA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8" name="Rectangle 48"/>
            <p:cNvSpPr>
              <a:spLocks noChangeArrowheads="1"/>
            </p:cNvSpPr>
            <p:nvPr/>
          </p:nvSpPr>
          <p:spPr bwMode="auto">
            <a:xfrm>
              <a:off x="2399" y="1773"/>
              <a:ext cx="26" cy="1704"/>
            </a:xfrm>
            <a:prstGeom prst="rect">
              <a:avLst/>
            </a:prstGeom>
            <a:solidFill>
              <a:srgbClr val="A1CA5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2425" y="1773"/>
              <a:ext cx="26" cy="1704"/>
            </a:xfrm>
            <a:prstGeom prst="rect">
              <a:avLst/>
            </a:prstGeom>
            <a:solidFill>
              <a:srgbClr val="A1CA5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2451" y="1773"/>
              <a:ext cx="26" cy="1704"/>
            </a:xfrm>
            <a:prstGeom prst="rect">
              <a:avLst/>
            </a:prstGeom>
            <a:solidFill>
              <a:srgbClr val="A2CA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2477" y="1773"/>
              <a:ext cx="31" cy="1704"/>
            </a:xfrm>
            <a:prstGeom prst="rect">
              <a:avLst/>
            </a:prstGeom>
            <a:solidFill>
              <a:srgbClr val="A2CA5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2508" y="1773"/>
              <a:ext cx="26" cy="1704"/>
            </a:xfrm>
            <a:prstGeom prst="rect">
              <a:avLst/>
            </a:prstGeom>
            <a:solidFill>
              <a:srgbClr val="A3C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3" name="Rectangle 53"/>
            <p:cNvSpPr>
              <a:spLocks noChangeArrowheads="1"/>
            </p:cNvSpPr>
            <p:nvPr/>
          </p:nvSpPr>
          <p:spPr bwMode="auto">
            <a:xfrm>
              <a:off x="2534" y="1773"/>
              <a:ext cx="26" cy="1704"/>
            </a:xfrm>
            <a:prstGeom prst="rect">
              <a:avLst/>
            </a:prstGeom>
            <a:solidFill>
              <a:srgbClr val="A3C9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4" name="Rectangle 54"/>
            <p:cNvSpPr>
              <a:spLocks noChangeArrowheads="1"/>
            </p:cNvSpPr>
            <p:nvPr/>
          </p:nvSpPr>
          <p:spPr bwMode="auto">
            <a:xfrm>
              <a:off x="2560" y="1773"/>
              <a:ext cx="26" cy="1704"/>
            </a:xfrm>
            <a:prstGeom prst="rect">
              <a:avLst/>
            </a:prstGeom>
            <a:solidFill>
              <a:srgbClr val="A3C9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5" name="Rectangle 55"/>
            <p:cNvSpPr>
              <a:spLocks noChangeArrowheads="1"/>
            </p:cNvSpPr>
            <p:nvPr/>
          </p:nvSpPr>
          <p:spPr bwMode="auto">
            <a:xfrm>
              <a:off x="2586" y="1773"/>
              <a:ext cx="26" cy="1704"/>
            </a:xfrm>
            <a:prstGeom prst="rect">
              <a:avLst/>
            </a:prstGeom>
            <a:solidFill>
              <a:srgbClr val="A4C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6" name="Rectangle 56"/>
            <p:cNvSpPr>
              <a:spLocks noChangeArrowheads="1"/>
            </p:cNvSpPr>
            <p:nvPr/>
          </p:nvSpPr>
          <p:spPr bwMode="auto">
            <a:xfrm>
              <a:off x="2612" y="1773"/>
              <a:ext cx="25" cy="1704"/>
            </a:xfrm>
            <a:prstGeom prst="rect">
              <a:avLst/>
            </a:prstGeom>
            <a:solidFill>
              <a:srgbClr val="A4C9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7" name="Rectangle 57"/>
            <p:cNvSpPr>
              <a:spLocks noChangeArrowheads="1"/>
            </p:cNvSpPr>
            <p:nvPr/>
          </p:nvSpPr>
          <p:spPr bwMode="auto">
            <a:xfrm>
              <a:off x="2637" y="1773"/>
              <a:ext cx="26" cy="1704"/>
            </a:xfrm>
            <a:prstGeom prst="rect">
              <a:avLst/>
            </a:prstGeom>
            <a:solidFill>
              <a:srgbClr val="A5C9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8" name="Rectangle 58"/>
            <p:cNvSpPr>
              <a:spLocks noChangeArrowheads="1"/>
            </p:cNvSpPr>
            <p:nvPr/>
          </p:nvSpPr>
          <p:spPr bwMode="auto">
            <a:xfrm>
              <a:off x="2663" y="1773"/>
              <a:ext cx="26" cy="1704"/>
            </a:xfrm>
            <a:prstGeom prst="rect">
              <a:avLst/>
            </a:prstGeom>
            <a:solidFill>
              <a:srgbClr val="A5C9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2689" y="1773"/>
              <a:ext cx="26" cy="1704"/>
            </a:xfrm>
            <a:prstGeom prst="rect">
              <a:avLst/>
            </a:prstGeom>
            <a:solidFill>
              <a:srgbClr val="A6C96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2715" y="1773"/>
              <a:ext cx="26" cy="1704"/>
            </a:xfrm>
            <a:prstGeom prst="rect">
              <a:avLst/>
            </a:prstGeom>
            <a:solidFill>
              <a:srgbClr val="A6C8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2741" y="1773"/>
              <a:ext cx="26" cy="1704"/>
            </a:xfrm>
            <a:prstGeom prst="rect">
              <a:avLst/>
            </a:prstGeom>
            <a:solidFill>
              <a:srgbClr val="A7C8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2767" y="1773"/>
              <a:ext cx="26" cy="1704"/>
            </a:xfrm>
            <a:prstGeom prst="rect">
              <a:avLst/>
            </a:prstGeom>
            <a:solidFill>
              <a:srgbClr val="A7C8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2793" y="1773"/>
              <a:ext cx="36" cy="1704"/>
            </a:xfrm>
            <a:prstGeom prst="rect">
              <a:avLst/>
            </a:prstGeom>
            <a:solidFill>
              <a:srgbClr val="A8C8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2829" y="1773"/>
              <a:ext cx="26" cy="1704"/>
            </a:xfrm>
            <a:prstGeom prst="rect">
              <a:avLst/>
            </a:prstGeom>
            <a:solidFill>
              <a:srgbClr val="A8C87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855" y="1773"/>
              <a:ext cx="26" cy="1704"/>
            </a:xfrm>
            <a:prstGeom prst="rect">
              <a:avLst/>
            </a:prstGeom>
            <a:solidFill>
              <a:srgbClr val="A9C8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2881" y="1773"/>
              <a:ext cx="26" cy="1704"/>
            </a:xfrm>
            <a:prstGeom prst="rect">
              <a:avLst/>
            </a:prstGeom>
            <a:solidFill>
              <a:srgbClr val="A9C7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2907" y="1773"/>
              <a:ext cx="31" cy="1704"/>
            </a:xfrm>
            <a:prstGeom prst="rect">
              <a:avLst/>
            </a:prstGeom>
            <a:solidFill>
              <a:srgbClr val="AAC7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2938" y="1773"/>
              <a:ext cx="26" cy="1704"/>
            </a:xfrm>
            <a:prstGeom prst="rect">
              <a:avLst/>
            </a:prstGeom>
            <a:solidFill>
              <a:srgbClr val="AAC7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09" name="Rectangle 69"/>
            <p:cNvSpPr>
              <a:spLocks noChangeArrowheads="1"/>
            </p:cNvSpPr>
            <p:nvPr/>
          </p:nvSpPr>
          <p:spPr bwMode="auto">
            <a:xfrm>
              <a:off x="2964" y="1773"/>
              <a:ext cx="36" cy="1704"/>
            </a:xfrm>
            <a:prstGeom prst="rect">
              <a:avLst/>
            </a:prstGeom>
            <a:solidFill>
              <a:srgbClr val="ABC7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0" name="Rectangle 70"/>
            <p:cNvSpPr>
              <a:spLocks noChangeArrowheads="1"/>
            </p:cNvSpPr>
            <p:nvPr/>
          </p:nvSpPr>
          <p:spPr bwMode="auto">
            <a:xfrm>
              <a:off x="3000" y="1773"/>
              <a:ext cx="26" cy="1704"/>
            </a:xfrm>
            <a:prstGeom prst="rect">
              <a:avLst/>
            </a:prstGeom>
            <a:solidFill>
              <a:srgbClr val="ACC7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1" name="Rectangle 71"/>
            <p:cNvSpPr>
              <a:spLocks noChangeArrowheads="1"/>
            </p:cNvSpPr>
            <p:nvPr/>
          </p:nvSpPr>
          <p:spPr bwMode="auto">
            <a:xfrm>
              <a:off x="3026" y="1773"/>
              <a:ext cx="26" cy="1704"/>
            </a:xfrm>
            <a:prstGeom prst="rect">
              <a:avLst/>
            </a:prstGeom>
            <a:solidFill>
              <a:srgbClr val="ACC7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3052" y="1773"/>
              <a:ext cx="26" cy="1704"/>
            </a:xfrm>
            <a:prstGeom prst="rect">
              <a:avLst/>
            </a:prstGeom>
            <a:solidFill>
              <a:srgbClr val="ADC7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3078" y="1773"/>
              <a:ext cx="42" cy="1704"/>
            </a:xfrm>
            <a:prstGeom prst="rect">
              <a:avLst/>
            </a:prstGeom>
            <a:solidFill>
              <a:srgbClr val="ADC6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4" name="Rectangle 74"/>
            <p:cNvSpPr>
              <a:spLocks noChangeArrowheads="1"/>
            </p:cNvSpPr>
            <p:nvPr/>
          </p:nvSpPr>
          <p:spPr bwMode="auto">
            <a:xfrm>
              <a:off x="3120" y="1773"/>
              <a:ext cx="26" cy="1704"/>
            </a:xfrm>
            <a:prstGeom prst="rect">
              <a:avLst/>
            </a:prstGeom>
            <a:solidFill>
              <a:srgbClr val="AEC6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3146" y="1773"/>
              <a:ext cx="36" cy="1704"/>
            </a:xfrm>
            <a:prstGeom prst="rect">
              <a:avLst/>
            </a:prstGeom>
            <a:solidFill>
              <a:srgbClr val="AEC6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3182" y="1773"/>
              <a:ext cx="26" cy="1704"/>
            </a:xfrm>
            <a:prstGeom prst="rect">
              <a:avLst/>
            </a:prstGeom>
            <a:solidFill>
              <a:srgbClr val="AFC6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3208" y="1773"/>
              <a:ext cx="41" cy="1704"/>
            </a:xfrm>
            <a:prstGeom prst="rect">
              <a:avLst/>
            </a:prstGeom>
            <a:solidFill>
              <a:srgbClr val="B0C5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3249" y="1773"/>
              <a:ext cx="26" cy="1704"/>
            </a:xfrm>
            <a:prstGeom prst="rect">
              <a:avLst/>
            </a:prstGeom>
            <a:solidFill>
              <a:srgbClr val="B0C5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19" name="Rectangle 79"/>
            <p:cNvSpPr>
              <a:spLocks noChangeArrowheads="1"/>
            </p:cNvSpPr>
            <p:nvPr/>
          </p:nvSpPr>
          <p:spPr bwMode="auto">
            <a:xfrm>
              <a:off x="3275" y="1773"/>
              <a:ext cx="36" cy="1704"/>
            </a:xfrm>
            <a:prstGeom prst="rect">
              <a:avLst/>
            </a:prstGeom>
            <a:solidFill>
              <a:srgbClr val="B1C5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0" name="Rectangle 80"/>
            <p:cNvSpPr>
              <a:spLocks noChangeArrowheads="1"/>
            </p:cNvSpPr>
            <p:nvPr/>
          </p:nvSpPr>
          <p:spPr bwMode="auto">
            <a:xfrm>
              <a:off x="3311" y="1773"/>
              <a:ext cx="42" cy="1704"/>
            </a:xfrm>
            <a:prstGeom prst="rect">
              <a:avLst/>
            </a:prstGeom>
            <a:solidFill>
              <a:srgbClr val="B1C5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1" name="Rectangle 81"/>
            <p:cNvSpPr>
              <a:spLocks noChangeArrowheads="1"/>
            </p:cNvSpPr>
            <p:nvPr/>
          </p:nvSpPr>
          <p:spPr bwMode="auto">
            <a:xfrm>
              <a:off x="3353" y="1773"/>
              <a:ext cx="41" cy="1704"/>
            </a:xfrm>
            <a:prstGeom prst="rect">
              <a:avLst/>
            </a:prstGeom>
            <a:solidFill>
              <a:srgbClr val="B2C5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2" name="Rectangle 82"/>
            <p:cNvSpPr>
              <a:spLocks noChangeArrowheads="1"/>
            </p:cNvSpPr>
            <p:nvPr/>
          </p:nvSpPr>
          <p:spPr bwMode="auto">
            <a:xfrm>
              <a:off x="3394" y="1773"/>
              <a:ext cx="26" cy="1704"/>
            </a:xfrm>
            <a:prstGeom prst="rect">
              <a:avLst/>
            </a:prstGeom>
            <a:solidFill>
              <a:srgbClr val="B3C5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3420" y="1773"/>
              <a:ext cx="37" cy="1704"/>
            </a:xfrm>
            <a:prstGeom prst="rect">
              <a:avLst/>
            </a:prstGeom>
            <a:solidFill>
              <a:srgbClr val="B3C4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4" name="Rectangle 84"/>
            <p:cNvSpPr>
              <a:spLocks noChangeArrowheads="1"/>
            </p:cNvSpPr>
            <p:nvPr/>
          </p:nvSpPr>
          <p:spPr bwMode="auto">
            <a:xfrm>
              <a:off x="3457" y="1773"/>
              <a:ext cx="51" cy="1704"/>
            </a:xfrm>
            <a:prstGeom prst="rect">
              <a:avLst/>
            </a:prstGeom>
            <a:solidFill>
              <a:srgbClr val="B4C4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5" name="Rectangle 85"/>
            <p:cNvSpPr>
              <a:spLocks noChangeArrowheads="1"/>
            </p:cNvSpPr>
            <p:nvPr/>
          </p:nvSpPr>
          <p:spPr bwMode="auto">
            <a:xfrm>
              <a:off x="3508" y="1773"/>
              <a:ext cx="42" cy="1704"/>
            </a:xfrm>
            <a:prstGeom prst="rect">
              <a:avLst/>
            </a:prstGeom>
            <a:solidFill>
              <a:srgbClr val="B5C4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6" name="Rectangle 86"/>
            <p:cNvSpPr>
              <a:spLocks noChangeArrowheads="1"/>
            </p:cNvSpPr>
            <p:nvPr/>
          </p:nvSpPr>
          <p:spPr bwMode="auto">
            <a:xfrm>
              <a:off x="3550" y="1773"/>
              <a:ext cx="36" cy="1704"/>
            </a:xfrm>
            <a:prstGeom prst="rect">
              <a:avLst/>
            </a:prstGeom>
            <a:solidFill>
              <a:srgbClr val="B6C4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7" name="Rectangle 87"/>
            <p:cNvSpPr>
              <a:spLocks noChangeArrowheads="1"/>
            </p:cNvSpPr>
            <p:nvPr/>
          </p:nvSpPr>
          <p:spPr bwMode="auto">
            <a:xfrm>
              <a:off x="3586" y="1773"/>
              <a:ext cx="52" cy="1704"/>
            </a:xfrm>
            <a:prstGeom prst="rect">
              <a:avLst/>
            </a:prstGeom>
            <a:solidFill>
              <a:srgbClr val="B6C3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8" name="Rectangle 88"/>
            <p:cNvSpPr>
              <a:spLocks noChangeArrowheads="1"/>
            </p:cNvSpPr>
            <p:nvPr/>
          </p:nvSpPr>
          <p:spPr bwMode="auto">
            <a:xfrm>
              <a:off x="3638" y="1773"/>
              <a:ext cx="42" cy="1704"/>
            </a:xfrm>
            <a:prstGeom prst="rect">
              <a:avLst/>
            </a:prstGeom>
            <a:solidFill>
              <a:srgbClr val="B7C3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29" name="Rectangle 89"/>
            <p:cNvSpPr>
              <a:spLocks noChangeArrowheads="1"/>
            </p:cNvSpPr>
            <p:nvPr/>
          </p:nvSpPr>
          <p:spPr bwMode="auto">
            <a:xfrm>
              <a:off x="3680" y="1773"/>
              <a:ext cx="51" cy="1704"/>
            </a:xfrm>
            <a:prstGeom prst="rect">
              <a:avLst/>
            </a:prstGeom>
            <a:solidFill>
              <a:srgbClr val="B7C3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0" name="Rectangle 90"/>
            <p:cNvSpPr>
              <a:spLocks noChangeArrowheads="1"/>
            </p:cNvSpPr>
            <p:nvPr/>
          </p:nvSpPr>
          <p:spPr bwMode="auto">
            <a:xfrm>
              <a:off x="3731" y="1773"/>
              <a:ext cx="52" cy="1704"/>
            </a:xfrm>
            <a:prstGeom prst="rect">
              <a:avLst/>
            </a:prstGeom>
            <a:solidFill>
              <a:srgbClr val="B8C3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1" name="Rectangle 91"/>
            <p:cNvSpPr>
              <a:spLocks noChangeArrowheads="1"/>
            </p:cNvSpPr>
            <p:nvPr/>
          </p:nvSpPr>
          <p:spPr bwMode="auto">
            <a:xfrm>
              <a:off x="3783" y="1773"/>
              <a:ext cx="68" cy="1704"/>
            </a:xfrm>
            <a:prstGeom prst="rect">
              <a:avLst/>
            </a:prstGeom>
            <a:solidFill>
              <a:srgbClr val="B9C3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2" name="Rectangle 92"/>
            <p:cNvSpPr>
              <a:spLocks noChangeArrowheads="1"/>
            </p:cNvSpPr>
            <p:nvPr/>
          </p:nvSpPr>
          <p:spPr bwMode="auto">
            <a:xfrm>
              <a:off x="3851" y="1773"/>
              <a:ext cx="62" cy="1704"/>
            </a:xfrm>
            <a:prstGeom prst="rect">
              <a:avLst/>
            </a:prstGeom>
            <a:solidFill>
              <a:srgbClr val="BAC2B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3" name="Rectangle 93"/>
            <p:cNvSpPr>
              <a:spLocks noChangeArrowheads="1"/>
            </p:cNvSpPr>
            <p:nvPr/>
          </p:nvSpPr>
          <p:spPr bwMode="auto">
            <a:xfrm>
              <a:off x="3913" y="1773"/>
              <a:ext cx="67" cy="1704"/>
            </a:xfrm>
            <a:prstGeom prst="rect">
              <a:avLst/>
            </a:prstGeom>
            <a:solidFill>
              <a:srgbClr val="BBC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4" name="Rectangle 94"/>
            <p:cNvSpPr>
              <a:spLocks noChangeArrowheads="1"/>
            </p:cNvSpPr>
            <p:nvPr/>
          </p:nvSpPr>
          <p:spPr bwMode="auto">
            <a:xfrm>
              <a:off x="3980" y="1773"/>
              <a:ext cx="78" cy="1704"/>
            </a:xfrm>
            <a:prstGeom prst="rect">
              <a:avLst/>
            </a:prstGeom>
            <a:solidFill>
              <a:srgbClr val="BBC2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5" name="Rectangle 95"/>
            <p:cNvSpPr>
              <a:spLocks noChangeArrowheads="1"/>
            </p:cNvSpPr>
            <p:nvPr/>
          </p:nvSpPr>
          <p:spPr bwMode="auto">
            <a:xfrm>
              <a:off x="4058" y="1773"/>
              <a:ext cx="78" cy="1704"/>
            </a:xfrm>
            <a:prstGeom prst="rect">
              <a:avLst/>
            </a:prstGeom>
            <a:solidFill>
              <a:srgbClr val="BCC1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4136" y="1773"/>
              <a:ext cx="93" cy="1704"/>
            </a:xfrm>
            <a:prstGeom prst="rect">
              <a:avLst/>
            </a:prstGeom>
            <a:solidFill>
              <a:srgbClr val="BDC1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7" name="Rectangle 97"/>
            <p:cNvSpPr>
              <a:spLocks noChangeArrowheads="1"/>
            </p:cNvSpPr>
            <p:nvPr/>
          </p:nvSpPr>
          <p:spPr bwMode="auto">
            <a:xfrm>
              <a:off x="4229" y="1773"/>
              <a:ext cx="130" cy="1704"/>
            </a:xfrm>
            <a:prstGeom prst="rect">
              <a:avLst/>
            </a:prstGeom>
            <a:solidFill>
              <a:srgbClr val="BDC1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8" name="Rectangle 98"/>
            <p:cNvSpPr>
              <a:spLocks noChangeArrowheads="1"/>
            </p:cNvSpPr>
            <p:nvPr/>
          </p:nvSpPr>
          <p:spPr bwMode="auto">
            <a:xfrm>
              <a:off x="4359" y="1773"/>
              <a:ext cx="140" cy="1704"/>
            </a:xfrm>
            <a:prstGeom prst="rect">
              <a:avLst/>
            </a:prstGeom>
            <a:solidFill>
              <a:srgbClr val="BEC1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39" name="Rectangle 99"/>
            <p:cNvSpPr>
              <a:spLocks noChangeArrowheads="1"/>
            </p:cNvSpPr>
            <p:nvPr/>
          </p:nvSpPr>
          <p:spPr bwMode="auto">
            <a:xfrm>
              <a:off x="4499" y="1773"/>
              <a:ext cx="212" cy="1704"/>
            </a:xfrm>
            <a:prstGeom prst="rect">
              <a:avLst/>
            </a:prstGeom>
            <a:solidFill>
              <a:srgbClr val="BFC0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0" name="Rectangle 100"/>
            <p:cNvSpPr>
              <a:spLocks noChangeArrowheads="1"/>
            </p:cNvSpPr>
            <p:nvPr/>
          </p:nvSpPr>
          <p:spPr bwMode="auto">
            <a:xfrm>
              <a:off x="4711" y="1773"/>
              <a:ext cx="83" cy="170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1" name="Rectangle 101"/>
            <p:cNvSpPr>
              <a:spLocks noChangeArrowheads="1"/>
            </p:cNvSpPr>
            <p:nvPr/>
          </p:nvSpPr>
          <p:spPr bwMode="auto">
            <a:xfrm>
              <a:off x="1455" y="1773"/>
              <a:ext cx="3339" cy="1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2" name="Rectangle 102"/>
            <p:cNvSpPr>
              <a:spLocks noChangeArrowheads="1"/>
            </p:cNvSpPr>
            <p:nvPr/>
          </p:nvSpPr>
          <p:spPr bwMode="auto">
            <a:xfrm>
              <a:off x="1455" y="1773"/>
              <a:ext cx="3339" cy="1704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3" name="Rectangle 103"/>
            <p:cNvSpPr>
              <a:spLocks noChangeArrowheads="1"/>
            </p:cNvSpPr>
            <p:nvPr/>
          </p:nvSpPr>
          <p:spPr bwMode="auto">
            <a:xfrm>
              <a:off x="1595" y="3467"/>
              <a:ext cx="192" cy="10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4" name="Rectangle 104"/>
            <p:cNvSpPr>
              <a:spLocks noChangeArrowheads="1"/>
            </p:cNvSpPr>
            <p:nvPr/>
          </p:nvSpPr>
          <p:spPr bwMode="auto">
            <a:xfrm>
              <a:off x="2072" y="3425"/>
              <a:ext cx="192" cy="52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5" name="Rectangle 105"/>
            <p:cNvSpPr>
              <a:spLocks noChangeArrowheads="1"/>
            </p:cNvSpPr>
            <p:nvPr/>
          </p:nvSpPr>
          <p:spPr bwMode="auto">
            <a:xfrm>
              <a:off x="2549" y="2985"/>
              <a:ext cx="192" cy="492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6" name="Rectangle 106"/>
            <p:cNvSpPr>
              <a:spLocks noChangeArrowheads="1"/>
            </p:cNvSpPr>
            <p:nvPr/>
          </p:nvSpPr>
          <p:spPr bwMode="auto">
            <a:xfrm>
              <a:off x="3026" y="2343"/>
              <a:ext cx="192" cy="1134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7" name="Rectangle 107"/>
            <p:cNvSpPr>
              <a:spLocks noChangeArrowheads="1"/>
            </p:cNvSpPr>
            <p:nvPr/>
          </p:nvSpPr>
          <p:spPr bwMode="auto">
            <a:xfrm>
              <a:off x="3503" y="2017"/>
              <a:ext cx="192" cy="1460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8" name="Rectangle 108"/>
            <p:cNvSpPr>
              <a:spLocks noChangeArrowheads="1"/>
            </p:cNvSpPr>
            <p:nvPr/>
          </p:nvSpPr>
          <p:spPr bwMode="auto">
            <a:xfrm>
              <a:off x="3980" y="2876"/>
              <a:ext cx="192" cy="601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49" name="Rectangle 109"/>
            <p:cNvSpPr>
              <a:spLocks noChangeArrowheads="1"/>
            </p:cNvSpPr>
            <p:nvPr/>
          </p:nvSpPr>
          <p:spPr bwMode="auto">
            <a:xfrm>
              <a:off x="4457" y="3182"/>
              <a:ext cx="192" cy="295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0" name="Line 110"/>
            <p:cNvSpPr>
              <a:spLocks noChangeShapeType="1"/>
            </p:cNvSpPr>
            <p:nvPr/>
          </p:nvSpPr>
          <p:spPr bwMode="auto">
            <a:xfrm>
              <a:off x="1455" y="1773"/>
              <a:ext cx="0" cy="17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1" name="Line 111"/>
            <p:cNvSpPr>
              <a:spLocks noChangeShapeType="1"/>
            </p:cNvSpPr>
            <p:nvPr/>
          </p:nvSpPr>
          <p:spPr bwMode="auto">
            <a:xfrm>
              <a:off x="1435" y="3477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2" name="Line 112"/>
            <p:cNvSpPr>
              <a:spLocks noChangeShapeType="1"/>
            </p:cNvSpPr>
            <p:nvPr/>
          </p:nvSpPr>
          <p:spPr bwMode="auto">
            <a:xfrm>
              <a:off x="1435" y="3285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3" name="Line 113"/>
            <p:cNvSpPr>
              <a:spLocks noChangeShapeType="1"/>
            </p:cNvSpPr>
            <p:nvPr/>
          </p:nvSpPr>
          <p:spPr bwMode="auto">
            <a:xfrm>
              <a:off x="1435" y="3099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4" name="Line 114"/>
            <p:cNvSpPr>
              <a:spLocks noChangeShapeType="1"/>
            </p:cNvSpPr>
            <p:nvPr/>
          </p:nvSpPr>
          <p:spPr bwMode="auto">
            <a:xfrm>
              <a:off x="1435" y="2907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5" name="Line 115"/>
            <p:cNvSpPr>
              <a:spLocks noChangeShapeType="1"/>
            </p:cNvSpPr>
            <p:nvPr/>
          </p:nvSpPr>
          <p:spPr bwMode="auto">
            <a:xfrm>
              <a:off x="1435" y="2721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6" name="Line 116"/>
            <p:cNvSpPr>
              <a:spLocks noChangeShapeType="1"/>
            </p:cNvSpPr>
            <p:nvPr/>
          </p:nvSpPr>
          <p:spPr bwMode="auto">
            <a:xfrm>
              <a:off x="1435" y="2529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7" name="Line 117"/>
            <p:cNvSpPr>
              <a:spLocks noChangeShapeType="1"/>
            </p:cNvSpPr>
            <p:nvPr/>
          </p:nvSpPr>
          <p:spPr bwMode="auto">
            <a:xfrm>
              <a:off x="1435" y="2343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8" name="Line 118"/>
            <p:cNvSpPr>
              <a:spLocks noChangeShapeType="1"/>
            </p:cNvSpPr>
            <p:nvPr/>
          </p:nvSpPr>
          <p:spPr bwMode="auto">
            <a:xfrm>
              <a:off x="1435" y="2151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59" name="Line 119"/>
            <p:cNvSpPr>
              <a:spLocks noChangeShapeType="1"/>
            </p:cNvSpPr>
            <p:nvPr/>
          </p:nvSpPr>
          <p:spPr bwMode="auto">
            <a:xfrm>
              <a:off x="1435" y="1965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0" name="Line 120"/>
            <p:cNvSpPr>
              <a:spLocks noChangeShapeType="1"/>
            </p:cNvSpPr>
            <p:nvPr/>
          </p:nvSpPr>
          <p:spPr bwMode="auto">
            <a:xfrm>
              <a:off x="1435" y="1773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1" name="Line 121"/>
            <p:cNvSpPr>
              <a:spLocks noChangeShapeType="1"/>
            </p:cNvSpPr>
            <p:nvPr/>
          </p:nvSpPr>
          <p:spPr bwMode="auto">
            <a:xfrm>
              <a:off x="1455" y="3477"/>
              <a:ext cx="333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2" name="Line 122"/>
            <p:cNvSpPr>
              <a:spLocks noChangeShapeType="1"/>
            </p:cNvSpPr>
            <p:nvPr/>
          </p:nvSpPr>
          <p:spPr bwMode="auto">
            <a:xfrm flipV="1">
              <a:off x="1455" y="347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3" name="Line 123"/>
            <p:cNvSpPr>
              <a:spLocks noChangeShapeType="1"/>
            </p:cNvSpPr>
            <p:nvPr/>
          </p:nvSpPr>
          <p:spPr bwMode="auto">
            <a:xfrm flipV="1">
              <a:off x="1932" y="347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4" name="Line 124"/>
            <p:cNvSpPr>
              <a:spLocks noChangeShapeType="1"/>
            </p:cNvSpPr>
            <p:nvPr/>
          </p:nvSpPr>
          <p:spPr bwMode="auto">
            <a:xfrm flipV="1">
              <a:off x="2409" y="347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5" name="Line 125"/>
            <p:cNvSpPr>
              <a:spLocks noChangeShapeType="1"/>
            </p:cNvSpPr>
            <p:nvPr/>
          </p:nvSpPr>
          <p:spPr bwMode="auto">
            <a:xfrm flipV="1">
              <a:off x="2886" y="347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6" name="Line 126"/>
            <p:cNvSpPr>
              <a:spLocks noChangeShapeType="1"/>
            </p:cNvSpPr>
            <p:nvPr/>
          </p:nvSpPr>
          <p:spPr bwMode="auto">
            <a:xfrm flipV="1">
              <a:off x="3363" y="347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7" name="Line 127"/>
            <p:cNvSpPr>
              <a:spLocks noChangeShapeType="1"/>
            </p:cNvSpPr>
            <p:nvPr/>
          </p:nvSpPr>
          <p:spPr bwMode="auto">
            <a:xfrm flipV="1">
              <a:off x="3840" y="347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8" name="Line 128"/>
            <p:cNvSpPr>
              <a:spLocks noChangeShapeType="1"/>
            </p:cNvSpPr>
            <p:nvPr/>
          </p:nvSpPr>
          <p:spPr bwMode="auto">
            <a:xfrm flipV="1">
              <a:off x="4317" y="347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69" name="Line 129"/>
            <p:cNvSpPr>
              <a:spLocks noChangeShapeType="1"/>
            </p:cNvSpPr>
            <p:nvPr/>
          </p:nvSpPr>
          <p:spPr bwMode="auto">
            <a:xfrm flipV="1">
              <a:off x="4794" y="347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0370" name="Rectangle 130"/>
            <p:cNvSpPr>
              <a:spLocks noChangeArrowheads="1"/>
            </p:cNvSpPr>
            <p:nvPr/>
          </p:nvSpPr>
          <p:spPr bwMode="auto">
            <a:xfrm>
              <a:off x="2000" y="1266"/>
              <a:ext cx="202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1000" b="1">
                  <a:solidFill>
                    <a:srgbClr val="000000"/>
                  </a:solidFill>
                </a:rPr>
                <a:t>4276 taxis, limousines and cars for transport of patient 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71" name="Rectangle 131"/>
            <p:cNvSpPr>
              <a:spLocks noChangeArrowheads="1"/>
            </p:cNvSpPr>
            <p:nvPr/>
          </p:nvSpPr>
          <p:spPr bwMode="auto">
            <a:xfrm>
              <a:off x="2021" y="1374"/>
              <a:ext cx="12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1000" b="1">
                  <a:solidFill>
                    <a:srgbClr val="000000"/>
                  </a:solidFill>
                </a:rPr>
                <a:t>                   designed fo five adults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72" name="Rectangle 132"/>
            <p:cNvSpPr>
              <a:spLocks noChangeArrowheads="1"/>
            </p:cNvSpPr>
            <p:nvPr/>
          </p:nvSpPr>
          <p:spPr bwMode="auto">
            <a:xfrm>
              <a:off x="2949" y="1483"/>
              <a:ext cx="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 sz="3200">
                <a:latin typeface="Times New Roman" pitchFamily="18" charset="0"/>
              </a:endParaRPr>
            </a:p>
          </p:txBody>
        </p:sp>
        <p:sp>
          <p:nvSpPr>
            <p:cNvPr id="10373" name="Rectangle 133"/>
            <p:cNvSpPr>
              <a:spLocks noChangeArrowheads="1"/>
            </p:cNvSpPr>
            <p:nvPr/>
          </p:nvSpPr>
          <p:spPr bwMode="auto">
            <a:xfrm>
              <a:off x="1647" y="3353"/>
              <a:ext cx="7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12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74" name="Rectangle 134"/>
            <p:cNvSpPr>
              <a:spLocks noChangeArrowheads="1"/>
            </p:cNvSpPr>
            <p:nvPr/>
          </p:nvSpPr>
          <p:spPr bwMode="auto">
            <a:xfrm>
              <a:off x="2124" y="3311"/>
              <a:ext cx="7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55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75" name="Rectangle 135"/>
            <p:cNvSpPr>
              <a:spLocks noChangeArrowheads="1"/>
            </p:cNvSpPr>
            <p:nvPr/>
          </p:nvSpPr>
          <p:spPr bwMode="auto">
            <a:xfrm>
              <a:off x="2580" y="2871"/>
              <a:ext cx="11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521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76" name="Rectangle 136"/>
            <p:cNvSpPr>
              <a:spLocks noChangeArrowheads="1"/>
            </p:cNvSpPr>
            <p:nvPr/>
          </p:nvSpPr>
          <p:spPr bwMode="auto">
            <a:xfrm>
              <a:off x="3037" y="2229"/>
              <a:ext cx="15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1199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77" name="Rectangle 137"/>
            <p:cNvSpPr>
              <a:spLocks noChangeArrowheads="1"/>
            </p:cNvSpPr>
            <p:nvPr/>
          </p:nvSpPr>
          <p:spPr bwMode="auto">
            <a:xfrm>
              <a:off x="3514" y="1903"/>
              <a:ext cx="15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1545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78" name="Rectangle 138"/>
            <p:cNvSpPr>
              <a:spLocks noChangeArrowheads="1"/>
            </p:cNvSpPr>
            <p:nvPr/>
          </p:nvSpPr>
          <p:spPr bwMode="auto">
            <a:xfrm>
              <a:off x="4011" y="2762"/>
              <a:ext cx="11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632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79" name="Rectangle 139"/>
            <p:cNvSpPr>
              <a:spLocks noChangeArrowheads="1"/>
            </p:cNvSpPr>
            <p:nvPr/>
          </p:nvSpPr>
          <p:spPr bwMode="auto">
            <a:xfrm>
              <a:off x="4488" y="3068"/>
              <a:ext cx="11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312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0" name="Rectangle 140"/>
            <p:cNvSpPr>
              <a:spLocks noChangeArrowheads="1"/>
            </p:cNvSpPr>
            <p:nvPr/>
          </p:nvSpPr>
          <p:spPr bwMode="auto">
            <a:xfrm>
              <a:off x="1362" y="3436"/>
              <a:ext cx="3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1" name="Rectangle 141"/>
            <p:cNvSpPr>
              <a:spLocks noChangeArrowheads="1"/>
            </p:cNvSpPr>
            <p:nvPr/>
          </p:nvSpPr>
          <p:spPr bwMode="auto">
            <a:xfrm>
              <a:off x="1279" y="3244"/>
              <a:ext cx="11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200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2" name="Rectangle 142"/>
            <p:cNvSpPr>
              <a:spLocks noChangeArrowheads="1"/>
            </p:cNvSpPr>
            <p:nvPr/>
          </p:nvSpPr>
          <p:spPr bwMode="auto">
            <a:xfrm>
              <a:off x="1279" y="3058"/>
              <a:ext cx="11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400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3" name="Rectangle 143"/>
            <p:cNvSpPr>
              <a:spLocks noChangeArrowheads="1"/>
            </p:cNvSpPr>
            <p:nvPr/>
          </p:nvSpPr>
          <p:spPr bwMode="auto">
            <a:xfrm>
              <a:off x="1279" y="2866"/>
              <a:ext cx="11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600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4" name="Rectangle 144"/>
            <p:cNvSpPr>
              <a:spLocks noChangeArrowheads="1"/>
            </p:cNvSpPr>
            <p:nvPr/>
          </p:nvSpPr>
          <p:spPr bwMode="auto">
            <a:xfrm>
              <a:off x="1279" y="2680"/>
              <a:ext cx="11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800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5" name="Rectangle 145"/>
            <p:cNvSpPr>
              <a:spLocks noChangeArrowheads="1"/>
            </p:cNvSpPr>
            <p:nvPr/>
          </p:nvSpPr>
          <p:spPr bwMode="auto">
            <a:xfrm>
              <a:off x="1238" y="2488"/>
              <a:ext cx="15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1000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6" name="Rectangle 146"/>
            <p:cNvSpPr>
              <a:spLocks noChangeArrowheads="1"/>
            </p:cNvSpPr>
            <p:nvPr/>
          </p:nvSpPr>
          <p:spPr bwMode="auto">
            <a:xfrm>
              <a:off x="1238" y="2301"/>
              <a:ext cx="15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1200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7" name="Rectangle 147"/>
            <p:cNvSpPr>
              <a:spLocks noChangeArrowheads="1"/>
            </p:cNvSpPr>
            <p:nvPr/>
          </p:nvSpPr>
          <p:spPr bwMode="auto">
            <a:xfrm>
              <a:off x="1238" y="2110"/>
              <a:ext cx="15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1400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8" name="Rectangle 148"/>
            <p:cNvSpPr>
              <a:spLocks noChangeArrowheads="1"/>
            </p:cNvSpPr>
            <p:nvPr/>
          </p:nvSpPr>
          <p:spPr bwMode="auto">
            <a:xfrm>
              <a:off x="1238" y="1923"/>
              <a:ext cx="15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1600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89" name="Rectangle 149"/>
            <p:cNvSpPr>
              <a:spLocks noChangeArrowheads="1"/>
            </p:cNvSpPr>
            <p:nvPr/>
          </p:nvSpPr>
          <p:spPr bwMode="auto">
            <a:xfrm>
              <a:off x="1238" y="1732"/>
              <a:ext cx="15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1800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90" name="Rectangle 150"/>
            <p:cNvSpPr>
              <a:spLocks noChangeArrowheads="1"/>
            </p:cNvSpPr>
            <p:nvPr/>
          </p:nvSpPr>
          <p:spPr bwMode="auto">
            <a:xfrm>
              <a:off x="1673" y="3539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A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91" name="Rectangle 151"/>
            <p:cNvSpPr>
              <a:spLocks noChangeArrowheads="1"/>
            </p:cNvSpPr>
            <p:nvPr/>
          </p:nvSpPr>
          <p:spPr bwMode="auto">
            <a:xfrm>
              <a:off x="2150" y="3539"/>
              <a:ext cx="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B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92" name="Rectangle 152"/>
            <p:cNvSpPr>
              <a:spLocks noChangeArrowheads="1"/>
            </p:cNvSpPr>
            <p:nvPr/>
          </p:nvSpPr>
          <p:spPr bwMode="auto">
            <a:xfrm>
              <a:off x="2622" y="3539"/>
              <a:ext cx="5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C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93" name="Rectangle 153"/>
            <p:cNvSpPr>
              <a:spLocks noChangeArrowheads="1"/>
            </p:cNvSpPr>
            <p:nvPr/>
          </p:nvSpPr>
          <p:spPr bwMode="auto">
            <a:xfrm>
              <a:off x="3099" y="3539"/>
              <a:ext cx="5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D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94" name="Rectangle 154"/>
            <p:cNvSpPr>
              <a:spLocks noChangeArrowheads="1"/>
            </p:cNvSpPr>
            <p:nvPr/>
          </p:nvSpPr>
          <p:spPr bwMode="auto">
            <a:xfrm>
              <a:off x="3581" y="3539"/>
              <a:ext cx="4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E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95" name="Rectangle 155"/>
            <p:cNvSpPr>
              <a:spLocks noChangeArrowheads="1"/>
            </p:cNvSpPr>
            <p:nvPr/>
          </p:nvSpPr>
          <p:spPr bwMode="auto">
            <a:xfrm>
              <a:off x="4058" y="3539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F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96" name="Rectangle 156"/>
            <p:cNvSpPr>
              <a:spLocks noChangeArrowheads="1"/>
            </p:cNvSpPr>
            <p:nvPr/>
          </p:nvSpPr>
          <p:spPr bwMode="auto">
            <a:xfrm>
              <a:off x="4530" y="3539"/>
              <a:ext cx="5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>
                  <a:solidFill>
                    <a:srgbClr val="000000"/>
                  </a:solidFill>
                </a:rPr>
                <a:t>G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97" name="Rectangle 157"/>
            <p:cNvSpPr>
              <a:spLocks noChangeArrowheads="1"/>
            </p:cNvSpPr>
            <p:nvPr/>
          </p:nvSpPr>
          <p:spPr bwMode="auto">
            <a:xfrm>
              <a:off x="2892" y="3664"/>
              <a:ext cx="8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1600">
                  <a:latin typeface="Verdana" pitchFamily="34" charset="0"/>
                </a:rPr>
                <a:t>Energy rating</a:t>
              </a:r>
            </a:p>
          </p:txBody>
        </p:sp>
        <p:sp>
          <p:nvSpPr>
            <p:cNvPr id="10398" name="Rectangle 158"/>
            <p:cNvSpPr>
              <a:spLocks noChangeArrowheads="1"/>
            </p:cNvSpPr>
            <p:nvPr/>
          </p:nvSpPr>
          <p:spPr bwMode="auto">
            <a:xfrm rot="16200000">
              <a:off x="1045" y="2559"/>
              <a:ext cx="228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a-DK" sz="900" b="1">
                  <a:solidFill>
                    <a:srgbClr val="000000"/>
                  </a:solidFill>
                </a:rPr>
                <a:t>Picesl </a:t>
              </a:r>
              <a:endParaRPr lang="da-DK" sz="3200">
                <a:latin typeface="Times New Roman" pitchFamily="18" charset="0"/>
              </a:endParaRPr>
            </a:p>
          </p:txBody>
        </p:sp>
        <p:sp>
          <p:nvSpPr>
            <p:cNvPr id="10399" name="Rectangle 159"/>
            <p:cNvSpPr>
              <a:spLocks noChangeArrowheads="1"/>
            </p:cNvSpPr>
            <p:nvPr/>
          </p:nvSpPr>
          <p:spPr bwMode="auto">
            <a:xfrm>
              <a:off x="1046" y="1188"/>
              <a:ext cx="3795" cy="263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Status so far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2520950"/>
            <a:ext cx="7772400" cy="3600450"/>
          </a:xfrm>
        </p:spPr>
        <p:txBody>
          <a:bodyPr/>
          <a:lstStyle/>
          <a:p>
            <a:pPr>
              <a:buFontTx/>
              <a:buNone/>
            </a:pPr>
            <a:r>
              <a:rPr lang="da-DK" sz="1800"/>
              <a:t>Transitional provisions</a:t>
            </a:r>
          </a:p>
          <a:p>
            <a:pPr>
              <a:buClr>
                <a:srgbClr val="339933"/>
              </a:buClr>
            </a:pPr>
            <a:r>
              <a:rPr lang="en-US" sz="1700"/>
              <a:t>If a contract was signed before July 1st, 2009 stating delivery before end of 2009, a dispensation is issued. So far 19 cars has been granted an exemption</a:t>
            </a:r>
          </a:p>
          <a:p>
            <a:pPr>
              <a:buClr>
                <a:srgbClr val="339933"/>
              </a:buClr>
              <a:buFontTx/>
              <a:buNone/>
            </a:pPr>
            <a:endParaRPr lang="en-US" sz="1700"/>
          </a:p>
          <a:p>
            <a:pPr>
              <a:buClr>
                <a:srgbClr val="339933"/>
              </a:buClr>
              <a:buFontTx/>
              <a:buNone/>
            </a:pPr>
            <a:r>
              <a:rPr lang="en-US" sz="1800"/>
              <a:t>Producer adjustments</a:t>
            </a:r>
          </a:p>
          <a:p>
            <a:pPr>
              <a:buClr>
                <a:srgbClr val="339933"/>
              </a:buClr>
            </a:pPr>
            <a:r>
              <a:rPr lang="en-US" sz="1700"/>
              <a:t>Mercedes E-series can now be delivered with energy rating 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3rd International Taxi Forum</a:t>
            </a:r>
          </a:p>
          <a:p>
            <a:r>
              <a:rPr lang="da-DK"/>
              <a:t>Copenhagen Oct. 9.2009</a:t>
            </a:r>
          </a:p>
          <a:p>
            <a:pPr eaLnBrk="0" hangingPunct="0"/>
            <a:endParaRPr lang="da-DK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336600"/>
              </a:buClr>
            </a:pPr>
            <a:r>
              <a:rPr lang="en-US" sz="1500"/>
              <a:t>Today 75 % of the Danish taxis are designed for 5 adults</a:t>
            </a:r>
          </a:p>
          <a:p>
            <a:pPr>
              <a:buClr>
                <a:srgbClr val="336600"/>
              </a:buClr>
            </a:pPr>
            <a:r>
              <a:rPr lang="en-US" sz="1500"/>
              <a:t>Hereof 7 % is energy class C – the rest is below</a:t>
            </a:r>
          </a:p>
          <a:p>
            <a:pPr>
              <a:buClr>
                <a:srgbClr val="336600"/>
              </a:buClr>
            </a:pPr>
            <a:r>
              <a:rPr lang="en-US" sz="1500"/>
              <a:t>The expectation is that when all taxis are energy class C or better the trade will see a fuel reduction of 7 millions liters per year </a:t>
            </a:r>
          </a:p>
          <a:p>
            <a:pPr>
              <a:buClr>
                <a:srgbClr val="336600"/>
              </a:buClr>
              <a:buFontTx/>
              <a:buNone/>
            </a:pPr>
            <a:endParaRPr lang="en-US" sz="1500">
              <a:solidFill>
                <a:srgbClr val="336600"/>
              </a:solidFill>
            </a:endParaRPr>
          </a:p>
          <a:p>
            <a:pPr>
              <a:buClr>
                <a:srgbClr val="336600"/>
              </a:buClr>
              <a:buFontTx/>
              <a:buNone/>
            </a:pPr>
            <a:r>
              <a:rPr lang="en-US" sz="1500">
                <a:solidFill>
                  <a:srgbClr val="336600"/>
                </a:solidFill>
              </a:rPr>
              <a:t>		Equal to 350 road tankers –</a:t>
            </a:r>
          </a:p>
          <a:p>
            <a:pPr>
              <a:buClr>
                <a:srgbClr val="336600"/>
              </a:buClr>
              <a:buFontTx/>
              <a:buNone/>
            </a:pPr>
            <a:r>
              <a:rPr lang="en-US" sz="1500">
                <a:solidFill>
                  <a:srgbClr val="336600"/>
                </a:solidFill>
              </a:rPr>
              <a:t>		one per day</a:t>
            </a:r>
          </a:p>
          <a:p>
            <a:pPr>
              <a:buClr>
                <a:srgbClr val="336600"/>
              </a:buClr>
              <a:buFontTx/>
              <a:buNone/>
            </a:pPr>
            <a:endParaRPr lang="en-US" sz="1500"/>
          </a:p>
        </p:txBody>
      </p:sp>
      <p:pic>
        <p:nvPicPr>
          <p:cNvPr id="12292" name="Picture 4" descr="TRUCK%20PHOTOS%20NZ%20SEPT%2008%2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3500438"/>
            <a:ext cx="28257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497</Words>
  <Application>Microsoft Office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Verdana</vt:lpstr>
      <vt:lpstr>Wingdings</vt:lpstr>
      <vt:lpstr>Times New Roman</vt:lpstr>
      <vt:lpstr>Standarddesign</vt:lpstr>
      <vt:lpstr>Center for Green Transport</vt:lpstr>
      <vt:lpstr>A green vision for DK</vt:lpstr>
      <vt:lpstr>Slide 3</vt:lpstr>
      <vt:lpstr>  Danish energy classes  </vt:lpstr>
      <vt:lpstr>Part of the concrete initiatives under  Center for Green Transport  </vt:lpstr>
      <vt:lpstr>Energy classes for taxis </vt:lpstr>
      <vt:lpstr>Grouping of existing taxis for 5 adults  </vt:lpstr>
      <vt:lpstr>Status so far</vt:lpstr>
      <vt:lpstr>Expectations</vt:lpstr>
      <vt:lpstr>Slide 10</vt:lpstr>
    </vt:vector>
  </TitlesOfParts>
  <Company>Transport og Energiministeriet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Green Transport</dc:title>
  <dc:creator>Trine Wichmand Larsen</dc:creator>
  <cp:lastModifiedBy>Migration2</cp:lastModifiedBy>
  <cp:revision>3</cp:revision>
  <dcterms:created xsi:type="dcterms:W3CDTF">2009-10-07T08:20:41Z</dcterms:created>
  <dcterms:modified xsi:type="dcterms:W3CDTF">2016-05-18T13:05:33Z</dcterms:modified>
</cp:coreProperties>
</file>