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7" r:id="rId3"/>
    <p:sldId id="281" r:id="rId4"/>
    <p:sldId id="276" r:id="rId5"/>
    <p:sldId id="277" r:id="rId6"/>
    <p:sldId id="271" r:id="rId7"/>
    <p:sldId id="264" r:id="rId8"/>
    <p:sldId id="265" r:id="rId9"/>
    <p:sldId id="305" r:id="rId10"/>
    <p:sldId id="269" r:id="rId11"/>
    <p:sldId id="298" r:id="rId12"/>
    <p:sldId id="304" r:id="rId13"/>
    <p:sldId id="284" r:id="rId14"/>
    <p:sldId id="307" r:id="rId15"/>
    <p:sldId id="303" r:id="rId16"/>
    <p:sldId id="306" r:id="rId17"/>
    <p:sldId id="290" r:id="rId18"/>
    <p:sldId id="300" r:id="rId19"/>
    <p:sldId id="288" r:id="rId20"/>
    <p:sldId id="301" r:id="rId21"/>
    <p:sldId id="292" r:id="rId22"/>
    <p:sldId id="302" r:id="rId23"/>
    <p:sldId id="294" r:id="rId24"/>
    <p:sldId id="295" r:id="rId25"/>
    <p:sldId id="293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8B"/>
    <a:srgbClr val="B4F73B"/>
    <a:srgbClr val="C0F85A"/>
    <a:srgbClr val="F1FFC9"/>
    <a:srgbClr val="FF7979"/>
    <a:srgbClr val="FFA3A3"/>
    <a:srgbClr val="FFAFAF"/>
    <a:srgbClr val="FFE1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8" autoAdjust="0"/>
    <p:restoredTop sz="94658" autoAdjust="0"/>
  </p:normalViewPr>
  <p:slideViewPr>
    <p:cSldViewPr snapToGrid="0">
      <p:cViewPr varScale="1">
        <p:scale>
          <a:sx n="110" d="100"/>
          <a:sy n="110" d="100"/>
        </p:scale>
        <p:origin x="-20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7C40F6A1-D49E-4479-91A4-1FF29DC05BEC}" type="datetimeFigureOut">
              <a:rPr lang="en-US"/>
              <a:pPr>
                <a:defRPr/>
              </a:pPr>
              <a:t>5/18/2016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1A60D113-4393-4E23-A658-942170E482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54E0D6B5-48A5-4110-94DF-3B4DA804F80D}" type="datetimeFigureOut">
              <a:rPr lang="en-US"/>
              <a:pPr>
                <a:defRPr/>
              </a:pPr>
              <a:t>5/18/2016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BBB4CA93-BD86-4DDD-B597-A5C4173824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418867-DD9C-48AB-8769-7E43C598A4CF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6F859D-F94B-4888-8B30-2913831F601C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084468-CE56-425F-B8C5-2F00B83CF48C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smtClean="0"/>
              <a:t>Other countries: </a:t>
            </a:r>
          </a:p>
          <a:p>
            <a:endParaRPr lang="en-US" b="1" smtClean="0"/>
          </a:p>
          <a:p>
            <a:r>
              <a:rPr lang="en-US" smtClean="0"/>
              <a:t>Japan is cooperating with Brazil to license certain Japanese technologies for biofuels production, and eventually import Brazilian ethanol into Japan.</a:t>
            </a:r>
          </a:p>
          <a:p>
            <a:endParaRPr lang="en-US" smtClean="0"/>
          </a:p>
          <a:p>
            <a:r>
              <a:rPr lang="en-US" smtClean="0"/>
              <a:t>Australia – though controversial, biofuels production incentives in place; ethanol now blended up to 10% with gasoline in some parts of the country</a:t>
            </a:r>
          </a:p>
          <a:p>
            <a:endParaRPr lang="en-US" smtClean="0"/>
          </a:p>
          <a:p>
            <a:r>
              <a:rPr lang="en-US" smtClean="0"/>
              <a:t>(Problem in Australia was that some blending went to 20% and some cars had trouble running on this; caused a backlash by the car industry; problem should be solved with 10% blending cap</a:t>
            </a:r>
          </a:p>
          <a:p>
            <a:endParaRPr lang="en-US" smtClean="0"/>
          </a:p>
          <a:p>
            <a:r>
              <a:rPr lang="en-US" b="1" smtClean="0"/>
              <a:t>Biofuels blending issues</a:t>
            </a:r>
          </a:p>
          <a:p>
            <a:endParaRPr lang="en-US" smtClean="0"/>
          </a:p>
          <a:p>
            <a:r>
              <a:rPr lang="en-US" smtClean="0"/>
              <a:t>In general, cars produced for OECD countries can handle up to 10% ethanol with no problem; some manufacturers warrantee cars to go up to 15% or 20%</a:t>
            </a:r>
          </a:p>
          <a:p>
            <a:endParaRPr lang="en-US" smtClean="0"/>
          </a:p>
          <a:p>
            <a:r>
              <a:rPr lang="en-US" smtClean="0"/>
              <a:t>Cars in Brazil now run on 20-25% ethanol and new “flexible fuel” cars are being introduced that can run on anything from zero up to 95% ethanol. Would not be very expensive to do this everywhere – perhaps $100-200 per car under mass production.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3FDEE-0315-4251-8223-FB3011B86302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1FB016-CE3F-41E4-B5B5-2FCEB81F0C9C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BD6693-9129-4573-BFEA-5B59ED0AB0B4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42EBB3-C7D9-40FE-AD95-2471E34B5C7E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13C085-E39F-43B3-8499-5A10E83EC811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B74E57-EF84-4141-94A6-B747103D9D7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D07A037-17C1-4720-A6C4-01E113730BAC}" type="slidenum">
              <a:rPr lang="en-GB" smtClean="0">
                <a:latin typeface="Times New Roman" pitchFamily="18" charset="0"/>
              </a:rPr>
              <a:pPr>
                <a:defRPr/>
              </a:pPr>
              <a:t>3</a:t>
            </a:fld>
            <a:endParaRPr lang="en-GB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3017D16-2DD5-40C2-8CA1-9F147A27502E}" type="slidenum">
              <a:rPr lang="en-GB" smtClean="0">
                <a:latin typeface="Times New Roman" pitchFamily="18" charset="0"/>
              </a:rPr>
              <a:pPr>
                <a:defRPr/>
              </a:pPr>
              <a:t>4</a:t>
            </a:fld>
            <a:endParaRPr lang="en-GB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A89C898-A102-4D73-B1BE-5641BC121EA6}" type="slidenum">
              <a:rPr lang="en-GB" smtClean="0">
                <a:latin typeface="Times New Roman" pitchFamily="18" charset="0"/>
              </a:rPr>
              <a:pPr>
                <a:defRPr/>
              </a:pPr>
              <a:t>5</a:t>
            </a:fld>
            <a:endParaRPr lang="en-GB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600" smtClean="0"/>
              <a:t>This is clearly unsustainable. In fact, in a CO2 constrained world, we will need to achieve massive reductions in CO2 emissions to 2050. In ETP’s “BLUE” scenario, we identify ways to achieve a 50% reduction in energy-related CO2 emissions to 2050 from across different sectors. Though transport is perhaps the most difficult sector to address, we find it must provide deep cuts like other sectors. </a:t>
            </a:r>
          </a:p>
          <a:p>
            <a:endParaRPr lang="en-US" sz="1600" smtClean="0"/>
          </a:p>
          <a:p>
            <a:r>
              <a:rPr lang="en-US" sz="1600" smtClean="0"/>
              <a:t>Without transport cuts, the best we can do is keep CO2 roughly constant into the future. Not good enough.</a:t>
            </a:r>
          </a:p>
          <a:p>
            <a:endParaRPr lang="en-US" sz="1600" smtClean="0"/>
          </a:p>
          <a:p>
            <a:r>
              <a:rPr lang="en-US" sz="1600" smtClean="0"/>
              <a:t>In BLUE, transport achieves a 30% reduction in CO2 in 2050 compared to its 2005 levels ( a 70% reduction compared to 2050).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0706C09-C989-4B37-B0FF-0FF2FDB0CEDC}" type="slidenum">
              <a:rPr lang="en-US" smtClean="0">
                <a:latin typeface="Times New Roman" pitchFamily="18" charset="0"/>
              </a:rPr>
              <a:pPr>
                <a:defRPr/>
              </a:pPr>
              <a:t>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93B23D-CC94-46B9-B177-90102B7C70F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A9E1BF-DDA8-49AA-8B9E-FA4D0AC8AF0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4175F5-BFEE-4EF2-B992-BBF601C54A0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wmf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4" name="TextBox 3"/>
          <p:cNvSpPr txBox="1"/>
          <p:nvPr/>
        </p:nvSpPr>
        <p:spPr>
          <a:xfrm>
            <a:off x="5622925" y="74613"/>
            <a:ext cx="3135313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latin typeface="Verdana" pitchFamily="34" charset="0"/>
                <a:cs typeface="+mn-cs"/>
              </a:rPr>
              <a:t>INTERNATIONAL ENERGY AGENCY</a:t>
            </a:r>
            <a:endParaRPr lang="en-GB" sz="1000" dirty="0">
              <a:latin typeface="Verdana" pitchFamily="34" charset="0"/>
              <a:cs typeface="+mn-cs"/>
            </a:endParaRPr>
          </a:p>
        </p:txBody>
      </p:sp>
      <p:sp>
        <p:nvSpPr>
          <p:cNvPr id="5" name="Text Box 53"/>
          <p:cNvSpPr txBox="1">
            <a:spLocks noChangeArrowheads="1"/>
          </p:cNvSpPr>
          <p:nvPr/>
        </p:nvSpPr>
        <p:spPr bwMode="auto">
          <a:xfrm>
            <a:off x="8001000" y="6657975"/>
            <a:ext cx="1143000" cy="2000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700" dirty="0">
                <a:latin typeface="Tahoma" pitchFamily="34" charset="0"/>
                <a:cs typeface="+mn-cs"/>
              </a:rPr>
              <a:t>© OECD/IEA - 2009</a:t>
            </a:r>
          </a:p>
        </p:txBody>
      </p:sp>
      <p:pic>
        <p:nvPicPr>
          <p:cNvPr id="6" name="Picture 6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4900" y="134938"/>
            <a:ext cx="3429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" y="76200"/>
            <a:ext cx="608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098570"/>
            <a:ext cx="9143999" cy="1143000"/>
          </a:xfrm>
        </p:spPr>
        <p:txBody>
          <a:bodyPr/>
          <a:lstStyle>
            <a:lvl1pPr algn="ctr">
              <a:defRPr sz="3200" b="1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sz="half" idx="10"/>
          </p:nvPr>
        </p:nvSpPr>
        <p:spPr>
          <a:xfrm rot="5400000">
            <a:off x="2625580" y="227464"/>
            <a:ext cx="5355933" cy="74582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rgbClr val="F27416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>
              <a:buClr>
                <a:srgbClr val="F27416"/>
              </a:buClr>
              <a:buFont typeface="Arial" pitchFamily="34" charset="0"/>
              <a:buChar char="•"/>
              <a:defRPr sz="12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48878" y="228600"/>
            <a:ext cx="616836" cy="6511925"/>
          </a:xfrm>
        </p:spPr>
        <p:txBody>
          <a:bodyPr vert="eaVert">
            <a:sp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 rot="5400000">
            <a:off x="1598481" y="65315"/>
            <a:ext cx="6517677" cy="68408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rgbClr val="F27416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>
              <a:buClr>
                <a:srgbClr val="F27416"/>
              </a:buClr>
              <a:buFont typeface="Wingdings" pitchFamily="2" charset="2"/>
              <a:buChar char="§"/>
              <a:defRPr sz="12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7030A0"/>
              </a:buClr>
              <a:defRPr>
                <a:solidFill>
                  <a:schemeClr val="bg2"/>
                </a:solidFill>
              </a:defRPr>
            </a:lvl1pPr>
            <a:lvl2pPr>
              <a:buClr>
                <a:srgbClr val="7030A0"/>
              </a:buClr>
              <a:defRPr>
                <a:solidFill>
                  <a:schemeClr val="bg2"/>
                </a:solidFill>
              </a:defRPr>
            </a:lvl2pPr>
            <a:lvl3pPr>
              <a:buClr>
                <a:srgbClr val="7030A0"/>
              </a:buClr>
              <a:defRPr>
                <a:solidFill>
                  <a:schemeClr val="bg2"/>
                </a:solidFill>
              </a:defRPr>
            </a:lvl3pPr>
            <a:lvl4pPr>
              <a:buClr>
                <a:srgbClr val="7030A0"/>
              </a:buClr>
              <a:buFont typeface="Arial" pitchFamily="34" charset="0"/>
              <a:buChar char="•"/>
              <a:defRPr sz="1800">
                <a:solidFill>
                  <a:schemeClr val="bg2"/>
                </a:solidFill>
                <a:latin typeface="Verdana" pitchFamily="34" charset="0"/>
              </a:defRPr>
            </a:lvl4pPr>
            <a:lvl5pPr>
              <a:buClr>
                <a:srgbClr val="7030A0"/>
              </a:buClr>
              <a:buFont typeface="Wingdings" pitchFamily="2" charset="2"/>
              <a:buChar char="§"/>
              <a:defRPr sz="14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856" y="2817586"/>
            <a:ext cx="6903655" cy="585418"/>
          </a:xfrm>
        </p:spPr>
        <p:txBody>
          <a:bodyPr>
            <a:spAutoFit/>
          </a:bodyPr>
          <a:lstStyle>
            <a:lvl1pPr algn="l">
              <a:defRPr sz="3200" b="1" cap="none" baseline="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9017" y="3800175"/>
            <a:ext cx="6305331" cy="462307"/>
          </a:xfrm>
        </p:spPr>
        <p:txBody>
          <a:bodyPr anchor="ctr">
            <a:spAutoFit/>
          </a:bodyPr>
          <a:lstStyle>
            <a:lvl1pPr marL="0" indent="0">
              <a:buNone/>
              <a:defRPr sz="2400">
                <a:latin typeface="Verdan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6863" y="1431925"/>
            <a:ext cx="3657600" cy="5308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rgbClr val="F27416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>
              <a:buClr>
                <a:srgbClr val="F27416"/>
              </a:buClr>
              <a:buFont typeface="Wingdings" pitchFamily="2" charset="2"/>
              <a:buChar char="§"/>
              <a:defRPr sz="12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5349154" y="1431925"/>
            <a:ext cx="3657600" cy="5308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buClr>
                <a:srgbClr val="F27416"/>
              </a:buClr>
              <a:buFont typeface="Arial" pitchFamily="34" charset="0"/>
              <a:buChar char="•"/>
              <a:defRPr sz="1600"/>
            </a:lvl3pPr>
            <a:lvl4pPr>
              <a:buClr>
                <a:srgbClr val="F27416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>
              <a:buClr>
                <a:srgbClr val="F27416"/>
              </a:buClr>
              <a:buFont typeface="Arial" pitchFamily="34" charset="0"/>
              <a:buChar char="•"/>
              <a:defRPr sz="12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294" y="274638"/>
            <a:ext cx="750770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3171" y="1535113"/>
            <a:ext cx="3657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5776" y="1535113"/>
            <a:ext cx="360947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1656919" y="2255061"/>
            <a:ext cx="3657601" cy="44854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rgbClr val="F27416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>
              <a:buClr>
                <a:srgbClr val="F27416"/>
              </a:buClr>
              <a:buFont typeface="Arial" pitchFamily="34" charset="0"/>
              <a:buChar char="•"/>
              <a:defRPr sz="12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5458898" y="2255061"/>
            <a:ext cx="3595725" cy="44854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rgbClr val="F27416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>
              <a:buClr>
                <a:srgbClr val="F27416"/>
              </a:buClr>
              <a:buFont typeface="Arial" pitchFamily="34" charset="0"/>
              <a:buChar char="•"/>
              <a:defRPr sz="12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046" y="554933"/>
            <a:ext cx="7438953" cy="400752"/>
          </a:xfrm>
        </p:spPr>
        <p:txBody>
          <a:bodyPr anchor="b">
            <a:spAutoFit/>
          </a:bodyPr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85" y="1435100"/>
            <a:ext cx="3221026" cy="5302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5015346" y="1431925"/>
            <a:ext cx="3983594" cy="5308600"/>
          </a:xfrm>
        </p:spPr>
        <p:txBody>
          <a:bodyPr/>
          <a:lstStyle>
            <a:lvl1pPr>
              <a:buClr>
                <a:srgbClr val="F27416"/>
              </a:buClr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>
              <a:buClr>
                <a:srgbClr val="F27416"/>
              </a:buClr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>
              <a:buClr>
                <a:srgbClr val="F27416"/>
              </a:buClr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>
              <a:buClr>
                <a:srgbClr val="F27416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>
              <a:buClr>
                <a:srgbClr val="F27416"/>
              </a:buClr>
              <a:buFont typeface="Arial" pitchFamily="34" charset="0"/>
              <a:buChar char="•"/>
              <a:defRPr sz="12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24235"/>
            <a:ext cx="6994202" cy="400752"/>
          </a:xfrm>
        </p:spPr>
        <p:txBody>
          <a:bodyPr anchor="b">
            <a:spAutoFit/>
          </a:bodyPr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29420"/>
            <a:ext cx="6994202" cy="41869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157987"/>
            <a:ext cx="6994202" cy="308419"/>
          </a:xfrm>
        </p:spPr>
        <p:txBody>
          <a:bodyPr>
            <a:sp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566863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455613" y="6594475"/>
            <a:ext cx="1168400" cy="2000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700" dirty="0">
                <a:solidFill>
                  <a:schemeClr val="accent3"/>
                </a:solidFill>
                <a:latin typeface="Tahoma" pitchFamily="34" charset="0"/>
                <a:cs typeface="+mn-cs"/>
              </a:rPr>
              <a:t>© OECD/IEA - 2009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711325" y="228600"/>
            <a:ext cx="7323138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1325" y="1431925"/>
            <a:ext cx="7323138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0" name="Picture 6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316663"/>
            <a:ext cx="3429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49325" y="6159500"/>
            <a:ext cx="4460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1512888"/>
            <a:ext cx="1504950" cy="98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spcAft>
                <a:spcPts val="600"/>
              </a:spcAft>
              <a:defRPr/>
            </a:pPr>
            <a:r>
              <a:rPr lang="en-GB" sz="1600" b="1" i="1" cap="all" dirty="0">
                <a:solidFill>
                  <a:schemeClr val="accent3"/>
                </a:solidFill>
                <a:latin typeface="Trebuchet MS" pitchFamily="34" charset="0"/>
                <a:cs typeface="+mn-cs"/>
              </a:rPr>
              <a:t>TranSport,</a:t>
            </a:r>
          </a:p>
          <a:p>
            <a:pPr algn="r" eaLnBrk="0" hangingPunct="0">
              <a:spcAft>
                <a:spcPts val="600"/>
              </a:spcAft>
              <a:defRPr/>
            </a:pPr>
            <a:r>
              <a:rPr lang="en-US" sz="1600" b="1" i="1" cap="all" dirty="0">
                <a:solidFill>
                  <a:schemeClr val="accent3"/>
                </a:solidFill>
                <a:latin typeface="Trebuchet MS" pitchFamily="34" charset="0"/>
                <a:cs typeface="+mn-cs"/>
              </a:rPr>
              <a:t>Energy</a:t>
            </a:r>
          </a:p>
          <a:p>
            <a:pPr algn="r" eaLnBrk="0" hangingPunct="0">
              <a:spcAft>
                <a:spcPts val="600"/>
              </a:spcAft>
              <a:defRPr/>
            </a:pPr>
            <a:r>
              <a:rPr lang="en-US" sz="1600" b="1" i="1" cap="all" dirty="0">
                <a:solidFill>
                  <a:schemeClr val="accent3"/>
                </a:solidFill>
                <a:latin typeface="Trebuchet MS" pitchFamily="34" charset="0"/>
                <a:cs typeface="+mn-cs"/>
              </a:rPr>
              <a:t>And CO</a:t>
            </a:r>
            <a:r>
              <a:rPr lang="en-US" sz="1600" b="1" i="1" cap="all" baseline="-25000" dirty="0">
                <a:solidFill>
                  <a:schemeClr val="accent3"/>
                </a:solidFill>
                <a:latin typeface="Trebuchet MS" pitchFamily="34" charset="0"/>
                <a:cs typeface="+mn-cs"/>
              </a:rPr>
              <a:t>2</a:t>
            </a:r>
            <a:endParaRPr lang="en-GB" sz="1600" b="1" i="1" cap="all" baseline="-25000" dirty="0">
              <a:solidFill>
                <a:schemeClr val="accent3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17475" y="2900363"/>
            <a:ext cx="1595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sz="1400" b="1" i="1" dirty="0">
                <a:solidFill>
                  <a:schemeClr val="accent3"/>
                </a:solidFill>
                <a:latin typeface="Calibri" pitchFamily="34" charset="0"/>
                <a:cs typeface="+mn-cs"/>
              </a:rPr>
              <a:t>Moving Toward </a:t>
            </a:r>
            <a:r>
              <a:rPr lang="en-US" sz="1400" b="1" i="1" dirty="0">
                <a:solidFill>
                  <a:schemeClr val="accent3"/>
                </a:solidFill>
                <a:latin typeface="Calibri" pitchFamily="34" charset="0"/>
                <a:cs typeface="+mn-cs"/>
              </a:rPr>
              <a:t>Sustainability</a:t>
            </a:r>
            <a:endParaRPr lang="en-GB" sz="1400" b="1" i="1" dirty="0">
              <a:solidFill>
                <a:schemeClr val="accent3"/>
              </a:solidFill>
              <a:latin typeface="Calibri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5" r:id="rId2"/>
    <p:sldLayoutId id="2147483974" r:id="rId3"/>
    <p:sldLayoutId id="2147483973" r:id="rId4"/>
    <p:sldLayoutId id="2147483972" r:id="rId5"/>
    <p:sldLayoutId id="2147483971" r:id="rId6"/>
    <p:sldLayoutId id="2147483970" r:id="rId7"/>
    <p:sldLayoutId id="2147483969" r:id="rId8"/>
    <p:sldLayoutId id="2147483968" r:id="rId9"/>
    <p:sldLayoutId id="2147483967" r:id="rId10"/>
    <p:sldLayoutId id="2147483966" r:id="rId11"/>
    <p:sldLayoutId id="21474839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7030A0"/>
          </a:solidFill>
          <a:latin typeface="Verdan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7030A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7030A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7030A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7030A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rgbClr val="00336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rgbClr val="00336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rgbClr val="00336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rgbClr val="003366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SzPct val="90000"/>
        <a:buFont typeface="Wingdings" pitchFamily="2" charset="2"/>
        <a:buChar char="n"/>
        <a:defRPr kumimoji="1" sz="2800" b="1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l"/>
        <a:defRPr kumimoji="1" sz="2400" b="1">
          <a:solidFill>
            <a:schemeClr val="bg2"/>
          </a:solidFill>
          <a:latin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w"/>
        <a:defRPr kumimoji="1" sz="2000" b="1">
          <a:solidFill>
            <a:schemeClr val="bg2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charset="0"/>
        <a:buChar char="•"/>
        <a:defRPr kumimoji="1" b="1">
          <a:solidFill>
            <a:schemeClr val="bg2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kumimoji="1" sz="1400"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"/>
        <a:defRPr kumimoji="1" sz="2000" b="1">
          <a:solidFill>
            <a:srgbClr val="01789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"/>
        <a:defRPr kumimoji="1" sz="2000" b="1">
          <a:solidFill>
            <a:srgbClr val="01789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"/>
        <a:defRPr kumimoji="1" sz="2000" b="1">
          <a:solidFill>
            <a:srgbClr val="01789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"/>
        <a:defRPr kumimoji="1" sz="2000" b="1">
          <a:solidFill>
            <a:srgbClr val="0178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a.org/w/bookshop/add.aspx?id=330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3889375"/>
            <a:ext cx="9144000" cy="1389063"/>
          </a:xfrm>
          <a:solidFill>
            <a:schemeClr val="accent5">
              <a:alpha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Transport, Energy and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>Moving Toward Sustainability</a:t>
            </a:r>
            <a:endParaRPr lang="en-GB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230813"/>
            <a:ext cx="9144000" cy="1627187"/>
          </a:xfrm>
          <a:prstGeom prst="rect">
            <a:avLst/>
          </a:prstGeom>
          <a:solidFill>
            <a:schemeClr val="accent5">
              <a:alpha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sz="2800" b="1" kern="0" dirty="0">
                <a:solidFill>
                  <a:srgbClr val="7030A0"/>
                </a:solidFill>
                <a:latin typeface="Verdana" pitchFamily="34" charset="0"/>
                <a:ea typeface="+mj-ea"/>
                <a:cs typeface="+mj-cs"/>
              </a:rPr>
              <a:t>Lew Fulton, IEA/SPT</a:t>
            </a:r>
          </a:p>
          <a:p>
            <a:pPr algn="ctr">
              <a:defRPr/>
            </a:pPr>
            <a:r>
              <a:rPr kumimoji="1" lang="en-US" sz="2800" b="1" kern="0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3rd INTERNATIONAL TAXI </a:t>
            </a:r>
            <a:r>
              <a:rPr kumimoji="1" lang="en-US" sz="2800" b="1" kern="0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FORUM</a:t>
            </a:r>
          </a:p>
          <a:p>
            <a:pPr algn="ctr">
              <a:defRPr/>
            </a:pPr>
            <a:r>
              <a:rPr kumimoji="1" lang="en-US" sz="2800" b="1" kern="0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9 October, </a:t>
            </a:r>
            <a:r>
              <a:rPr kumimoji="1" lang="en-US" sz="2800" b="1" kern="0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39888" y="879475"/>
            <a:ext cx="7323137" cy="944563"/>
          </a:xfrm>
        </p:spPr>
        <p:txBody>
          <a:bodyPr/>
          <a:lstStyle/>
          <a:p>
            <a:pPr eaLnBrk="1" hangingPunct="1"/>
            <a:r>
              <a:rPr lang="en-US" smtClean="0"/>
              <a:t>ETP BLUE: </a:t>
            </a:r>
            <a:br>
              <a:rPr lang="en-US" smtClean="0"/>
            </a:br>
            <a:r>
              <a:rPr lang="en-US" smtClean="0"/>
              <a:t>Advanced technologies must play a major role</a:t>
            </a:r>
            <a:br>
              <a:rPr lang="en-US" smtClean="0"/>
            </a:br>
            <a:r>
              <a:rPr lang="en-US" sz="2400" smtClean="0">
                <a:solidFill>
                  <a:schemeClr val="accent2"/>
                </a:solidFill>
              </a:rPr>
              <a:t>Unprecedented rates of change in market penetration of advanced technologies</a:t>
            </a:r>
            <a:endParaRPr lang="en-GB" sz="2400" smtClean="0">
              <a:solidFill>
                <a:schemeClr val="accent2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2438" y="2662238"/>
            <a:ext cx="7229475" cy="3767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4113" y="2425700"/>
            <a:ext cx="5661025" cy="198755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GB" sz="4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What about taxis?</a:t>
            </a:r>
            <a:endParaRPr lang="en-GB" sz="44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Makes Sense for Taxis?</a:t>
            </a:r>
            <a:endParaRPr lang="en-GB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Taxis are:</a:t>
            </a:r>
          </a:p>
          <a:p>
            <a:pPr lvl="1"/>
            <a:r>
              <a:rPr lang="en-US" sz="2000" smtClean="0"/>
              <a:t>Very high mileage vehicles</a:t>
            </a:r>
          </a:p>
          <a:p>
            <a:pPr lvl="1"/>
            <a:r>
              <a:rPr lang="en-US" sz="2000" smtClean="0"/>
              <a:t>Fleet vehicles, so often centrally refueled</a:t>
            </a:r>
          </a:p>
          <a:p>
            <a:pPr lvl="1"/>
            <a:r>
              <a:rPr lang="en-US" sz="2000" smtClean="0"/>
              <a:t>But range/refueling time are critical issues</a:t>
            </a:r>
          </a:p>
          <a:p>
            <a:r>
              <a:rPr lang="en-US" sz="2400" smtClean="0"/>
              <a:t>Efficiency should be step 1</a:t>
            </a:r>
          </a:p>
          <a:p>
            <a:r>
              <a:rPr lang="en-US" sz="2400" smtClean="0"/>
              <a:t>Electricity – questions of range</a:t>
            </a:r>
          </a:p>
          <a:p>
            <a:pPr lvl="1"/>
            <a:r>
              <a:rPr lang="en-US" sz="2000" smtClean="0"/>
              <a:t>PHEVs may be an interesting option</a:t>
            </a:r>
          </a:p>
          <a:p>
            <a:r>
              <a:rPr lang="en-US" sz="2400" smtClean="0"/>
              <a:t>Biofuels – good blendable fuels, but some feedstock/sustainability issues</a:t>
            </a:r>
          </a:p>
          <a:p>
            <a:r>
              <a:rPr lang="en-US" sz="2400" smtClean="0"/>
              <a:t>CNG/LPG – very clean fuels but can be expensive and have limited GHG benefits</a:t>
            </a:r>
            <a:endParaRPr lang="en-GB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/>
              <a:t>IEA work on vehicle efficiency</a:t>
            </a:r>
            <a:r>
              <a:rPr lang="en-US" smtClean="0"/>
              <a:t/>
            </a:r>
            <a:br>
              <a:rPr lang="en-US" smtClean="0"/>
            </a:br>
            <a:r>
              <a:rPr lang="en-US" sz="2200" smtClean="0">
                <a:solidFill>
                  <a:schemeClr val="tx1"/>
                </a:solidFill>
              </a:rPr>
              <a:t>The Global Fuel Economy Initiative (GFEI)</a:t>
            </a:r>
            <a:endParaRPr lang="en-GB" sz="220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0" dirty="0" smtClean="0">
                <a:solidFill>
                  <a:schemeClr val="tx1"/>
                </a:solidFill>
              </a:rPr>
              <a:t>Launched on 4 March 2009 in Geneva by IEA, ITF, UNEP, and the FIA Foundation</a:t>
            </a:r>
          </a:p>
          <a:p>
            <a:pPr>
              <a:defRPr/>
            </a:pPr>
            <a:endParaRPr lang="en-US" b="0" dirty="0" smtClean="0"/>
          </a:p>
          <a:p>
            <a:pPr>
              <a:defRPr/>
            </a:pPr>
            <a:endParaRPr lang="en-US" b="0" dirty="0" smtClean="0"/>
          </a:p>
          <a:p>
            <a:pPr>
              <a:defRPr/>
            </a:pPr>
            <a:endParaRPr lang="en-US" b="0" dirty="0" smtClean="0"/>
          </a:p>
          <a:p>
            <a:pPr>
              <a:defRPr/>
            </a:pPr>
            <a:endParaRPr lang="en-US" b="0" dirty="0" smtClean="0"/>
          </a:p>
          <a:p>
            <a:pPr>
              <a:defRPr/>
            </a:pPr>
            <a:endParaRPr lang="en-US" b="0" dirty="0" smtClean="0"/>
          </a:p>
          <a:p>
            <a:pPr>
              <a:defRPr/>
            </a:pPr>
            <a:endParaRPr lang="en-US" b="0" dirty="0" smtClean="0"/>
          </a:p>
          <a:p>
            <a:pPr>
              <a:defRPr/>
            </a:pPr>
            <a:r>
              <a:rPr lang="en-US" b="0" dirty="0" smtClean="0">
                <a:solidFill>
                  <a:schemeClr val="tx1"/>
                </a:solidFill>
              </a:rPr>
              <a:t>GOAL: reduction in fuel consumption per km of 50% by 2050 (for the vehicle stock)</a:t>
            </a:r>
          </a:p>
          <a:p>
            <a:pPr>
              <a:defRPr/>
            </a:pPr>
            <a:r>
              <a:rPr lang="en-US" b="0" dirty="0" smtClean="0">
                <a:solidFill>
                  <a:schemeClr val="tx1"/>
                </a:solidFill>
              </a:rPr>
              <a:t>Roughly equivalent to an implementation of a 50% improvement by 2030 for new sales</a:t>
            </a:r>
          </a:p>
          <a:p>
            <a:pPr>
              <a:defRPr/>
            </a:pPr>
            <a:r>
              <a:rPr lang="en-US" b="0" dirty="0" smtClean="0">
                <a:solidFill>
                  <a:schemeClr val="tx1"/>
                </a:solidFill>
              </a:rPr>
              <a:t>Can be reached with full hybridisation, weight reduction, optimized accessories</a:t>
            </a:r>
          </a:p>
          <a:p>
            <a:pPr>
              <a:defRPr/>
            </a:pPr>
            <a:r>
              <a:rPr lang="en-US" b="0" dirty="0" smtClean="0">
                <a:solidFill>
                  <a:schemeClr val="tx1"/>
                </a:solidFill>
              </a:rPr>
              <a:t>Will work with governments to develop individual targets and policies to get there</a:t>
            </a:r>
          </a:p>
          <a:p>
            <a:pPr lvl="3">
              <a:defRPr/>
            </a:pPr>
            <a:endParaRPr lang="en-US" b="0" dirty="0" smtClean="0"/>
          </a:p>
          <a:p>
            <a:pPr>
              <a:defRPr/>
            </a:pPr>
            <a:endParaRPr lang="en-GB" b="0" dirty="0"/>
          </a:p>
        </p:txBody>
      </p:sp>
      <p:pic>
        <p:nvPicPr>
          <p:cNvPr id="1536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6788" y="2208213"/>
            <a:ext cx="2425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GFEI Partner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2350" y="2208213"/>
            <a:ext cx="289718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EVs and Plug-in Hybrids (PHEVs) – do they make sense for taxis?</a:t>
            </a:r>
            <a:endParaRPr lang="en-GB" sz="28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692275" y="1562100"/>
            <a:ext cx="7451725" cy="5295900"/>
          </a:xfrm>
        </p:spPr>
        <p:txBody>
          <a:bodyPr/>
          <a:lstStyle/>
          <a:p>
            <a:r>
              <a:rPr lang="en-US" sz="2000" smtClean="0"/>
              <a:t>EV – battery cost, range limitations and long recharge times seem like major problems</a:t>
            </a:r>
          </a:p>
          <a:p>
            <a:pPr lvl="1"/>
            <a:r>
              <a:rPr lang="en-US" sz="1600" smtClean="0"/>
              <a:t>Perhaps battery swapping at central locations is a viable solution</a:t>
            </a:r>
          </a:p>
          <a:p>
            <a:endParaRPr lang="en-US" sz="2000" smtClean="0"/>
          </a:p>
          <a:p>
            <a:r>
              <a:rPr lang="en-US" sz="2000" smtClean="0"/>
              <a:t>PHEVs can offer a small amount of electric range at relatively low battery cost</a:t>
            </a:r>
          </a:p>
          <a:p>
            <a:pPr lvl="1"/>
            <a:r>
              <a:rPr lang="en-US" sz="1600" smtClean="0"/>
              <a:t>No range issue with full petrol range preserved</a:t>
            </a:r>
          </a:p>
          <a:p>
            <a:pPr lvl="1"/>
            <a:r>
              <a:rPr lang="en-US" sz="1600" smtClean="0"/>
              <a:t>Excellent for urban air quality</a:t>
            </a:r>
          </a:p>
          <a:p>
            <a:pPr lvl="1"/>
            <a:r>
              <a:rPr lang="en-US" sz="1600" smtClean="0"/>
              <a:t>Good for CO2 if electricity is from low-CO2 generation</a:t>
            </a:r>
          </a:p>
          <a:p>
            <a:endParaRPr lang="en-US" sz="2000" smtClean="0"/>
          </a:p>
          <a:p>
            <a:r>
              <a:rPr lang="en-US" sz="2000" smtClean="0"/>
              <a:t>But…</a:t>
            </a:r>
          </a:p>
          <a:p>
            <a:pPr lvl="1"/>
            <a:r>
              <a:rPr lang="en-US" sz="1600" smtClean="0"/>
              <a:t>Is 30-50km of electric range “worth it” for taxis?</a:t>
            </a:r>
          </a:p>
          <a:p>
            <a:pPr lvl="1"/>
            <a:r>
              <a:rPr lang="en-US" sz="1600" smtClean="0"/>
              <a:t>Helpful if taxi stands have electric recharging?</a:t>
            </a:r>
          </a:p>
          <a:p>
            <a:endParaRPr lang="en-US" sz="1800" smtClean="0"/>
          </a:p>
          <a:p>
            <a:pPr lvl="1"/>
            <a:endParaRPr lang="en-GB" sz="1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25" y="257175"/>
            <a:ext cx="7127875" cy="781050"/>
          </a:xfrm>
        </p:spPr>
        <p:txBody>
          <a:bodyPr/>
          <a:lstStyle/>
          <a:p>
            <a:r>
              <a:rPr lang="en-US" smtClean="0"/>
              <a:t>A typology of liquid biofuels</a:t>
            </a:r>
          </a:p>
        </p:txBody>
      </p:sp>
      <p:graphicFrame>
        <p:nvGraphicFramePr>
          <p:cNvPr id="10" name="Group 84"/>
          <p:cNvGraphicFramePr>
            <a:graphicFrameLocks/>
          </p:cNvGraphicFramePr>
          <p:nvPr/>
        </p:nvGraphicFramePr>
        <p:xfrm>
          <a:off x="1646238" y="1084263"/>
          <a:ext cx="7304088" cy="5539122"/>
        </p:xfrm>
        <a:graphic>
          <a:graphicData uri="http://schemas.openxmlformats.org/drawingml/2006/table">
            <a:tbl>
              <a:tblPr/>
              <a:tblGrid>
                <a:gridCol w="1146175"/>
                <a:gridCol w="1184435"/>
                <a:gridCol w="1376737"/>
                <a:gridCol w="1232899"/>
                <a:gridCol w="1131942"/>
                <a:gridCol w="1231900"/>
              </a:tblGrid>
              <a:tr h="9298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Fuel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Feedstock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Regions where commercially produced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GHG reduction v. petroleum fuel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Biofuels yield per hectare of land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Gen Ethanol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C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Grains (wheat, maize)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C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US, Europe, China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C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C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moderate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C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moderate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C9">
                        <a:alpha val="49804"/>
                      </a:srgb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Quasi- 2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Gen Ethanol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8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Sugar cane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8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Brazil, India, Thailand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8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8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8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8B">
                        <a:alpha val="49804"/>
                      </a:srgbClr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Gen Ethanol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F73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biomass (cellulose)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F73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F73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F73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F73B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F73B">
                        <a:alpha val="49804"/>
                      </a:srgbClr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Gen Biodiesel (FAME)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E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oil seeds (rape, soy)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E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US, Europe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E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moderate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E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moderate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E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E1">
                        <a:alpha val="50000"/>
                      </a:srgbClr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Gen Biodiesel (BTL)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FA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biomass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FA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FA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FA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FA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FAF">
                        <a:alpha val="49804"/>
                      </a:srgbClr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3rd Gen Biodiesel (algae)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97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algae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97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none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97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high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97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high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979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Very high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979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Biofuels compatibility with vehicles</a:t>
            </a:r>
            <a:endParaRPr lang="en-GB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All major types of liquid biofuels work (or can work) with today’s ICE vehicles</a:t>
            </a:r>
          </a:p>
          <a:p>
            <a:endParaRPr lang="en-US" sz="2000" smtClean="0"/>
          </a:p>
          <a:p>
            <a:r>
              <a:rPr lang="en-US" sz="2000" smtClean="0"/>
              <a:t>Ethanol and biodiesel: minor modifications needed to go above 10-15% blend rates</a:t>
            </a:r>
          </a:p>
          <a:p>
            <a:pPr lvl="1"/>
            <a:r>
              <a:rPr lang="en-US" sz="1800" smtClean="0"/>
              <a:t>Hydro-treating of biodiesel should ensure full compatibility</a:t>
            </a:r>
          </a:p>
          <a:p>
            <a:pPr lvl="1"/>
            <a:r>
              <a:rPr lang="en-US" sz="1800" smtClean="0"/>
              <a:t>Brazil already well above 10%; U.S. may reach blends above 10% within a few years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Advanced biodiesel fuel should be 100% compatible with engines</a:t>
            </a:r>
          </a:p>
          <a:p>
            <a:pPr lvl="1"/>
            <a:r>
              <a:rPr lang="en-US" sz="1600" smtClean="0"/>
              <a:t>BTL biodiesel, algae-derived oils with hydro-treating</a:t>
            </a:r>
          </a:p>
          <a:p>
            <a:pPr lvl="1"/>
            <a:r>
              <a:rPr lang="en-US" sz="1600" smtClean="0"/>
              <a:t>Ligno-cellulosic ethanol will be like today’s ethanol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4850" y="231775"/>
            <a:ext cx="6711950" cy="1417638"/>
          </a:xfrm>
        </p:spPr>
        <p:txBody>
          <a:bodyPr/>
          <a:lstStyle/>
          <a:p>
            <a:pPr>
              <a:defRPr/>
            </a:pPr>
            <a:r>
              <a:rPr lang="en-NZ" sz="2800" dirty="0" smtClean="0">
                <a:solidFill>
                  <a:srgbClr val="800080"/>
                </a:solidFill>
                <a:latin typeface="+mj-lt"/>
              </a:rPr>
              <a:t>Biofuels use growing rapidly, but mainly 1</a:t>
            </a:r>
            <a:r>
              <a:rPr lang="en-NZ" sz="2800" baseline="30000" dirty="0" smtClean="0">
                <a:solidFill>
                  <a:srgbClr val="800080"/>
                </a:solidFill>
                <a:latin typeface="+mj-lt"/>
              </a:rPr>
              <a:t>st</a:t>
            </a:r>
            <a:r>
              <a:rPr lang="en-NZ" sz="2800" dirty="0" smtClean="0">
                <a:solidFill>
                  <a:srgbClr val="800080"/>
                </a:solidFill>
                <a:latin typeface="+mj-lt"/>
              </a:rPr>
              <a:t> generation (grain and sugar cane) ethanol</a:t>
            </a:r>
            <a:endParaRPr lang="en-AU" sz="2800" dirty="0" smtClean="0">
              <a:solidFill>
                <a:srgbClr val="800080"/>
              </a:solidFill>
              <a:latin typeface="+mj-lt"/>
            </a:endParaRPr>
          </a:p>
        </p:txBody>
      </p:sp>
      <p:pic>
        <p:nvPicPr>
          <p:cNvPr id="1945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1788" y="2198688"/>
            <a:ext cx="7542212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1584325" y="381000"/>
            <a:ext cx="7316788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Biofuels life cycle GHG abatement potential</a:t>
            </a:r>
            <a:r>
              <a:rPr lang="it-IT" dirty="0" smtClean="0"/>
              <a:t> (w/o Land Use Change)</a:t>
            </a:r>
            <a:endParaRPr lang="en-US" dirty="0" smtClean="0"/>
          </a:p>
        </p:txBody>
      </p:sp>
      <p:pic>
        <p:nvPicPr>
          <p:cNvPr id="20483" name="Picture 17" descr="C:\Documents and Settings\paolo.frankl\Documenti\IEA\REU 2007\Biomass &amp; Biofuels\OECD_LCA Biofuels\GHG_Biofuels Summary_v2.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2638" y="1460500"/>
            <a:ext cx="6354762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4191000" y="6200775"/>
            <a:ext cx="4533900" cy="220663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</p:spPr>
        <p:txBody>
          <a:bodyPr wrap="none" lIns="0" tIns="18000" rIns="0" bIns="18000">
            <a:spAutoFit/>
          </a:bodyPr>
          <a:lstStyle/>
          <a:p>
            <a:r>
              <a:rPr lang="it-IT" sz="1200">
                <a:solidFill>
                  <a:srgbClr val="969696"/>
                </a:solidFill>
                <a:latin typeface="Calibri" pitchFamily="34" charset="0"/>
              </a:rPr>
              <a:t>Source: IEA&amp;UNEP for OECD (2008) based on several LCA studies </a:t>
            </a:r>
            <a:endParaRPr lang="en-US" sz="1200">
              <a:solidFill>
                <a:srgbClr val="969696"/>
              </a:solidFill>
              <a:latin typeface="Calibri" pitchFamily="34" charset="0"/>
            </a:endParaRPr>
          </a:p>
        </p:txBody>
      </p:sp>
      <p:cxnSp>
        <p:nvCxnSpPr>
          <p:cNvPr id="20485" name="Straight Connector 6"/>
          <p:cNvCxnSpPr>
            <a:cxnSpLocks noChangeShapeType="1"/>
          </p:cNvCxnSpPr>
          <p:nvPr/>
        </p:nvCxnSpPr>
        <p:spPr bwMode="auto">
          <a:xfrm rot="5400000">
            <a:off x="3086894" y="3694906"/>
            <a:ext cx="4495800" cy="1588"/>
          </a:xfrm>
          <a:prstGeom prst="line">
            <a:avLst/>
          </a:prstGeom>
          <a:noFill/>
          <a:ln w="12700" cap="sq" algn="ctr">
            <a:solidFill>
              <a:schemeClr val="bg2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4638" y="1517650"/>
            <a:ext cx="2754312" cy="2286000"/>
          </a:xfrm>
        </p:spPr>
        <p:txBody>
          <a:bodyPr/>
          <a:lstStyle/>
          <a:p>
            <a:pPr algn="ctr"/>
            <a:r>
              <a:rPr lang="en-US" sz="2000" smtClean="0">
                <a:solidFill>
                  <a:srgbClr val="3333CC"/>
                </a:solidFill>
              </a:rPr>
              <a:t>Biofuel demand by fuel/feedstock type… </a:t>
            </a:r>
            <a:br>
              <a:rPr lang="en-US" sz="2000" smtClean="0">
                <a:solidFill>
                  <a:srgbClr val="3333CC"/>
                </a:solidFill>
              </a:rPr>
            </a:br>
            <a:r>
              <a:rPr lang="en-US" sz="2000" smtClean="0">
                <a:solidFill>
                  <a:srgbClr val="3333CC"/>
                </a:solidFill>
              </a:rPr>
              <a:t/>
            </a:r>
            <a:br>
              <a:rPr lang="en-US" sz="2000" smtClean="0">
                <a:solidFill>
                  <a:srgbClr val="3333CC"/>
                </a:solidFill>
              </a:rPr>
            </a:br>
            <a:r>
              <a:rPr lang="en-US" sz="1600" i="1" smtClean="0">
                <a:solidFill>
                  <a:srgbClr val="3333CC"/>
                </a:solidFill>
              </a:rPr>
              <a:t>BTL diesel dominates after 2030 due to demand in truck/air/shipping sectors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6888" y="1162050"/>
            <a:ext cx="4635500" cy="27924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8638" y="3997325"/>
            <a:ext cx="4616450" cy="2860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1544638" y="4083050"/>
            <a:ext cx="277177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2000" b="1">
                <a:solidFill>
                  <a:srgbClr val="3333CC"/>
                </a:solidFill>
                <a:latin typeface="Arial" charset="0"/>
              </a:rPr>
              <a:t>Estimated land requirements if all fuels come from crop feedstocks… </a:t>
            </a:r>
            <a:br>
              <a:rPr kumimoji="1" lang="en-US" sz="2000" b="1">
                <a:solidFill>
                  <a:srgbClr val="3333CC"/>
                </a:solidFill>
                <a:latin typeface="Arial" charset="0"/>
              </a:rPr>
            </a:br>
            <a:r>
              <a:rPr kumimoji="1" lang="en-US" sz="2000" b="1">
                <a:solidFill>
                  <a:srgbClr val="3333CC"/>
                </a:solidFill>
                <a:latin typeface="Arial" charset="0"/>
              </a:rPr>
              <a:t/>
            </a:r>
            <a:br>
              <a:rPr kumimoji="1" lang="en-US" sz="2000" b="1">
                <a:solidFill>
                  <a:srgbClr val="3333CC"/>
                </a:solidFill>
                <a:latin typeface="Arial" charset="0"/>
              </a:rPr>
            </a:br>
            <a:r>
              <a:rPr kumimoji="1" lang="en-US" sz="1600" b="1" i="1">
                <a:solidFill>
                  <a:srgbClr val="3333CC"/>
                </a:solidFill>
                <a:latin typeface="Arial" charset="0"/>
              </a:rPr>
              <a:t>2</a:t>
            </a:r>
            <a:r>
              <a:rPr kumimoji="1" lang="en-US" sz="1600" b="1" i="1" baseline="30000">
                <a:solidFill>
                  <a:srgbClr val="3333CC"/>
                </a:solidFill>
                <a:latin typeface="Arial" charset="0"/>
              </a:rPr>
              <a:t>nd</a:t>
            </a:r>
            <a:r>
              <a:rPr kumimoji="1" lang="en-US" sz="1600" b="1" i="1">
                <a:solidFill>
                  <a:srgbClr val="3333CC"/>
                </a:solidFill>
                <a:latin typeface="Arial" charset="0"/>
              </a:rPr>
              <a:t> generation crops and cane much more land efficient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27213" y="231775"/>
            <a:ext cx="70326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1" lang="en-US" sz="3200" b="1" kern="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IEA ETP 2008: </a:t>
            </a:r>
          </a:p>
          <a:p>
            <a:pPr eaLnBrk="0" hangingPunct="0">
              <a:defRPr/>
            </a:pPr>
            <a:r>
              <a:rPr kumimoji="1" lang="en-US" b="1" kern="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Biofuels Use in BLUE Map</a:t>
            </a:r>
            <a:br>
              <a:rPr kumimoji="1" lang="en-US" b="1" kern="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</a:br>
            <a:r>
              <a:rPr kumimoji="1" lang="en-US" b="1" kern="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26% of Transport Fuel Use in 2050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orldenergyoutlook.org/nppic/WEO_2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5325" y="1690688"/>
            <a:ext cx="79057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7" descr="http://www.worldenergyoutlook.org/nppic/WEO2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2438" y="1482725"/>
            <a:ext cx="833437" cy="1079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1838" y="3178175"/>
            <a:ext cx="795337" cy="1044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IEA and transport</a:t>
            </a:r>
            <a:br>
              <a:rPr lang="en-US" dirty="0" smtClean="0"/>
            </a:br>
            <a:r>
              <a:rPr lang="en-US" sz="2400" dirty="0" smtClean="0">
                <a:solidFill>
                  <a:schemeClr val="tx1"/>
                </a:solidFill>
              </a:rPr>
              <a:t>Relevant publications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0" y="1235075"/>
            <a:ext cx="6318250" cy="5473700"/>
          </a:xfrm>
        </p:spPr>
        <p:txBody>
          <a:bodyPr>
            <a:normAutofit fontScale="62500" lnSpcReduction="20000"/>
          </a:bodyPr>
          <a:lstStyle/>
          <a:p>
            <a:pPr marL="355600" lvl="1" indent="0" eaLnBrk="1" hangingPunct="1">
              <a:buFont typeface="Wingdings" pitchFamily="2" charset="2"/>
              <a:buNone/>
              <a:defRPr/>
            </a:pPr>
            <a:endParaRPr lang="en-US" b="0" dirty="0" smtClean="0"/>
          </a:p>
          <a:p>
            <a:pPr eaLnBrk="1" hangingPunct="1">
              <a:defRPr/>
            </a:pPr>
            <a:r>
              <a:rPr lang="en-US" b="0" u="sng" dirty="0" smtClean="0"/>
              <a:t>World Energy Outlook (WEO)</a:t>
            </a:r>
          </a:p>
          <a:p>
            <a:pPr marL="355600" lvl="1" indent="0" eaLnBrk="1" hangingPunct="1">
              <a:buFont typeface="Wingdings" pitchFamily="2" charset="2"/>
              <a:buNone/>
              <a:defRPr/>
            </a:pPr>
            <a:r>
              <a:rPr lang="en-US" b="0" dirty="0" smtClean="0"/>
              <a:t>Horizon 2030, all energy sources</a:t>
            </a:r>
          </a:p>
          <a:p>
            <a:pPr marL="355600" lvl="1" indent="0" eaLnBrk="1" hangingPunct="1">
              <a:buFont typeface="Wingdings" pitchFamily="2" charset="2"/>
              <a:buNone/>
              <a:defRPr/>
            </a:pPr>
            <a:r>
              <a:rPr lang="en-US" b="0" dirty="0" smtClean="0"/>
              <a:t>Scenarios depicting different developments on the basis of policy actions</a:t>
            </a:r>
          </a:p>
          <a:p>
            <a:pPr marL="355600" lvl="1" indent="0" eaLnBrk="1" hangingPunct="1">
              <a:buFont typeface="Wingdings" pitchFamily="2" charset="2"/>
              <a:buNone/>
              <a:defRPr/>
            </a:pPr>
            <a:r>
              <a:rPr lang="en-US" b="0" dirty="0" smtClean="0"/>
              <a:t>One underlying assumption for GDP and population growth</a:t>
            </a:r>
          </a:p>
          <a:p>
            <a:pPr marL="355600" lvl="1" indent="0" eaLnBrk="1" hangingPunct="1">
              <a:buFont typeface="Wingdings" pitchFamily="2" charset="2"/>
              <a:buNone/>
              <a:defRPr/>
            </a:pPr>
            <a:r>
              <a:rPr lang="en-US" b="0" dirty="0" smtClean="0"/>
              <a:t>Includes a thorough analysis on the oil supply availability</a:t>
            </a:r>
          </a:p>
          <a:p>
            <a:pPr marL="355600" lvl="1" indent="0" eaLnBrk="1" hangingPunct="1">
              <a:buFont typeface="Wingdings" pitchFamily="2" charset="2"/>
              <a:buNone/>
              <a:defRPr/>
            </a:pPr>
            <a:endParaRPr lang="en-US" b="0" dirty="0" smtClean="0"/>
          </a:p>
          <a:p>
            <a:pPr eaLnBrk="1" hangingPunct="1">
              <a:defRPr/>
            </a:pPr>
            <a:r>
              <a:rPr lang="en-US" b="0" u="sng" dirty="0" smtClean="0"/>
              <a:t>Energy Technology Perspectives (ETP)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0" dirty="0" smtClean="0"/>
              <a:t>	Horizon 2050, all energy sources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0" dirty="0" smtClean="0"/>
              <a:t>	Scenarios that pay particular attention to the role of technology, especially on the demand side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0" dirty="0" smtClean="0"/>
              <a:t>	One underlying assumption for GDP and population growth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dirty="0" smtClean="0"/>
          </a:p>
          <a:p>
            <a:pPr eaLnBrk="1" hangingPunct="1">
              <a:defRPr/>
            </a:pPr>
            <a:r>
              <a:rPr lang="en-US" b="0" u="sng" dirty="0" smtClean="0"/>
              <a:t>Transport, energy and CO</a:t>
            </a:r>
            <a:r>
              <a:rPr lang="en-US" b="0" u="sng" baseline="-25000" dirty="0" smtClean="0"/>
              <a:t>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0" dirty="0" smtClean="0"/>
              <a:t>	Moving towards sustainability</a:t>
            </a:r>
          </a:p>
          <a:p>
            <a:pPr marL="355600" lvl="1" indent="0" eaLnBrk="1" hangingPunct="1">
              <a:buFont typeface="Wingdings" pitchFamily="2" charset="2"/>
              <a:buNone/>
              <a:defRPr/>
            </a:pPr>
            <a:r>
              <a:rPr lang="en-US" b="0" dirty="0" smtClean="0"/>
              <a:t>“Transport book”</a:t>
            </a:r>
          </a:p>
          <a:p>
            <a:pPr marL="355600" lvl="1" indent="0" eaLnBrk="1" hangingPunct="1">
              <a:buFont typeface="Wingdings" pitchFamily="2" charset="2"/>
              <a:buNone/>
              <a:defRPr/>
            </a:pPr>
            <a:r>
              <a:rPr lang="en-US" b="0" dirty="0" smtClean="0"/>
              <a:t>Horizon 2050, all energy sources</a:t>
            </a:r>
          </a:p>
          <a:p>
            <a:pPr marL="355600" lvl="1" indent="0" eaLnBrk="1" hangingPunct="1">
              <a:buFont typeface="Wingdings" pitchFamily="2" charset="2"/>
              <a:buNone/>
              <a:defRPr/>
            </a:pPr>
            <a:r>
              <a:rPr lang="en-US" b="0" dirty="0" smtClean="0"/>
              <a:t>Builds and expands the work done on ETP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0" dirty="0" smtClean="0"/>
          </a:p>
        </p:txBody>
      </p:sp>
      <p:pic>
        <p:nvPicPr>
          <p:cNvPr id="4103" name="Picture 5" descr="More info about this titl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1163" y="3009900"/>
            <a:ext cx="795337" cy="1041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  <p:pic>
        <p:nvPicPr>
          <p:cNvPr id="4104" name="Picture 2" descr="http://www.bee-india.nic.in/file/IEA%20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94675" y="185738"/>
            <a:ext cx="795338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35138" y="4583113"/>
            <a:ext cx="1008062" cy="1355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0" y="304800"/>
            <a:ext cx="6756400" cy="1071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Second generation biofuels – </a:t>
            </a:r>
            <a:br>
              <a:rPr lang="en-GB" dirty="0" smtClean="0"/>
            </a:br>
            <a:r>
              <a:rPr lang="en-GB" dirty="0" smtClean="0"/>
              <a:t>key messages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2913" y="1447800"/>
            <a:ext cx="7050087" cy="51054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it-IT" sz="2000" smtClean="0"/>
              <a:t>First commercial plants appear likely in 2012-15 time frame</a:t>
            </a:r>
          </a:p>
          <a:p>
            <a:pPr eaLnBrk="1" hangingPunct="1">
              <a:buFont typeface="Arial" charset="0"/>
              <a:buChar char="•"/>
            </a:pPr>
            <a:r>
              <a:rPr lang="it-IT" sz="2000" smtClean="0"/>
              <a:t>Significant contribution targeted by 2020</a:t>
            </a:r>
          </a:p>
          <a:p>
            <a:pPr lvl="1" eaLnBrk="1" hangingPunct="1">
              <a:buFont typeface="Arial" charset="0"/>
              <a:buChar char="•"/>
            </a:pPr>
            <a:r>
              <a:rPr lang="it-IT" sz="1600" smtClean="0"/>
              <a:t>United States and EU policies will be important to watch</a:t>
            </a:r>
          </a:p>
          <a:p>
            <a:pPr eaLnBrk="1" hangingPunct="1">
              <a:buFont typeface="Arial" charset="0"/>
              <a:buChar char="•"/>
            </a:pPr>
            <a:r>
              <a:rPr lang="it-IT" sz="2000" smtClean="0"/>
              <a:t>Current estimated costs</a:t>
            </a:r>
          </a:p>
          <a:p>
            <a:pPr lvl="1" eaLnBrk="1" hangingPunct="1">
              <a:buFont typeface="Arial" charset="0"/>
              <a:buChar char="–"/>
            </a:pPr>
            <a:r>
              <a:rPr lang="it-IT" sz="1600" smtClean="0"/>
              <a:t>0.80 – 1.00 USD/l retail gasoline equivalent cost for ligno-cellulosic ethanol, perhaps slightly higher for biomass-to-liquids (BTL) fuel</a:t>
            </a:r>
          </a:p>
          <a:p>
            <a:pPr lvl="1" eaLnBrk="1" hangingPunct="1">
              <a:buFont typeface="Arial" charset="0"/>
              <a:buChar char="–"/>
            </a:pPr>
            <a:r>
              <a:rPr lang="it-IT" sz="1600" smtClean="0"/>
              <a:t>Long-term cost reduction target of USD 0.60-0.70 USD/lge</a:t>
            </a:r>
          </a:p>
          <a:p>
            <a:pPr eaLnBrk="1" hangingPunct="1">
              <a:buFont typeface="Arial" charset="0"/>
              <a:buChar char="•"/>
            </a:pPr>
            <a:r>
              <a:rPr lang="it-IT" sz="2000" smtClean="0"/>
              <a:t>Key requirements</a:t>
            </a:r>
          </a:p>
          <a:p>
            <a:pPr lvl="1" eaLnBrk="1" hangingPunct="1">
              <a:buFont typeface="Arial" charset="0"/>
              <a:buChar char="–"/>
            </a:pPr>
            <a:r>
              <a:rPr lang="it-IT" sz="1600" smtClean="0"/>
              <a:t>Market uncertainties mean high-risk investments; need for government support</a:t>
            </a:r>
          </a:p>
          <a:p>
            <a:pPr lvl="1" eaLnBrk="1" hangingPunct="1">
              <a:buFont typeface="Arial" charset="0"/>
              <a:buChar char="–"/>
            </a:pPr>
            <a:r>
              <a:rPr lang="it-IT" sz="1600" smtClean="0"/>
              <a:t>Biofuels policy must be part of a comprehensive strategy on sustainable bioenergy development</a:t>
            </a:r>
          </a:p>
          <a:p>
            <a:pPr lvl="1" eaLnBrk="1" hangingPunct="1">
              <a:buFont typeface="Arial" charset="0"/>
              <a:buChar char="–"/>
            </a:pPr>
            <a:r>
              <a:rPr lang="it-IT" sz="1600" smtClean="0"/>
              <a:t>Improved understanding of feedstock availability and cost on a sustainable basis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1350" y="171450"/>
            <a:ext cx="683895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2nd Generation Biofuels: demonstrations are underway</a:t>
            </a:r>
            <a:endParaRPr lang="en-GB" dirty="0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700213" y="1336675"/>
            <a:ext cx="7443787" cy="8667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</p:spPr>
        <p:txBody>
          <a:bodyPr lIns="0" tIns="18000" rIns="0" bIns="18000" anchor="ctr">
            <a:spAutoFit/>
          </a:bodyPr>
          <a:lstStyle/>
          <a:p>
            <a:pPr algn="ctr" eaLnBrk="0" hangingPunct="0"/>
            <a:r>
              <a:rPr lang="en-GB" sz="1800" b="1">
                <a:cs typeface="Times New Roman" pitchFamily="18" charset="0"/>
              </a:rPr>
              <a:t>US DOE Project investments and locations of demonstration</a:t>
            </a:r>
          </a:p>
          <a:p>
            <a:pPr algn="ctr" eaLnBrk="0" hangingPunct="0"/>
            <a:r>
              <a:rPr lang="en-GB" sz="1800" b="1">
                <a:cs typeface="Times New Roman" pitchFamily="18" charset="0"/>
              </a:rPr>
              <a:t> 2</a:t>
            </a:r>
            <a:r>
              <a:rPr lang="en-GB" sz="1800" b="1" baseline="30000">
                <a:cs typeface="Times New Roman" pitchFamily="18" charset="0"/>
              </a:rPr>
              <a:t>nd</a:t>
            </a:r>
            <a:r>
              <a:rPr lang="en-GB" sz="1800" b="1">
                <a:cs typeface="Times New Roman" pitchFamily="18" charset="0"/>
              </a:rPr>
              <a:t> generation biofuel plants</a:t>
            </a:r>
            <a:endParaRPr lang="en-GB" sz="1800" b="1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en-GB" sz="1800" b="1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12963"/>
            <a:ext cx="7399338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RD&amp;D Issues</a:t>
            </a:r>
            <a:endParaRPr lang="en-GB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854200" y="1524000"/>
            <a:ext cx="6832600" cy="4724400"/>
          </a:xfrm>
        </p:spPr>
        <p:txBody>
          <a:bodyPr/>
          <a:lstStyle/>
          <a:p>
            <a:r>
              <a:rPr lang="de-DE" sz="2000" smtClean="0"/>
              <a:t>A better understanding of feedstocks, their geographic distribution and costs is required</a:t>
            </a:r>
          </a:p>
          <a:p>
            <a:pPr lvl="1"/>
            <a:r>
              <a:rPr lang="de-DE" sz="1800" smtClean="0"/>
              <a:t>Feedstock optimisation will take many years</a:t>
            </a:r>
          </a:p>
          <a:p>
            <a:r>
              <a:rPr lang="de-DE" sz="2000" smtClean="0"/>
              <a:t>Optimisation of plant scale in conjunction with required crop growing area and distance from plant</a:t>
            </a:r>
          </a:p>
          <a:p>
            <a:r>
              <a:rPr lang="de-DE" sz="2000" smtClean="0"/>
              <a:t>Feedstock pre-treatment technologies are inefficient and costly</a:t>
            </a:r>
          </a:p>
          <a:p>
            <a:r>
              <a:rPr lang="de-DE" sz="2000" smtClean="0"/>
              <a:t>New and/or improved enzymes are still being developed</a:t>
            </a:r>
          </a:p>
          <a:p>
            <a:pPr lvl="1"/>
            <a:r>
              <a:rPr lang="de-DE" sz="1800" smtClean="0"/>
              <a:t>Conversion of all C5 and C6 sugars into ethanol a key challenge</a:t>
            </a:r>
          </a:p>
          <a:p>
            <a:r>
              <a:rPr lang="de-DE" sz="2000" smtClean="0"/>
              <a:t>Increased process efficiencies and cost reduction</a:t>
            </a:r>
            <a:endParaRPr lang="en-GB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Algae biofuels – promise of high yields but still a long way to go</a:t>
            </a:r>
            <a:endParaRPr lang="en-GB" sz="2800" smtClean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575" y="1246188"/>
            <a:ext cx="7054850" cy="50085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Prospects for algae-based biofuels</a:t>
            </a:r>
            <a:endParaRPr lang="en-GB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701800" y="1303338"/>
            <a:ext cx="7323138" cy="5308600"/>
          </a:xfrm>
        </p:spPr>
        <p:txBody>
          <a:bodyPr/>
          <a:lstStyle/>
          <a:p>
            <a:r>
              <a:rPr lang="en-US" sz="2400" smtClean="0"/>
              <a:t>Benefits include:</a:t>
            </a:r>
          </a:p>
          <a:p>
            <a:pPr lvl="1"/>
            <a:r>
              <a:rPr lang="en-US" sz="2000" smtClean="0"/>
              <a:t>Does not require use of cropland</a:t>
            </a:r>
          </a:p>
          <a:p>
            <a:pPr lvl="1"/>
            <a:r>
              <a:rPr lang="en-US" sz="2000" smtClean="0"/>
              <a:t>Can produce a wide range of fuels</a:t>
            </a:r>
          </a:p>
          <a:p>
            <a:pPr lvl="1"/>
            <a:r>
              <a:rPr lang="en-US" sz="2000" smtClean="0"/>
              <a:t>Prospect of CO2-neutral production</a:t>
            </a:r>
          </a:p>
          <a:p>
            <a:r>
              <a:rPr lang="en-US" sz="2400" smtClean="0"/>
              <a:t>But…</a:t>
            </a:r>
          </a:p>
          <a:p>
            <a:pPr lvl="1"/>
            <a:r>
              <a:rPr lang="en-US" sz="2000" smtClean="0"/>
              <a:t>Many start-ups but difficult to measure progress</a:t>
            </a:r>
          </a:p>
          <a:p>
            <a:pPr lvl="1"/>
            <a:r>
              <a:rPr lang="en-US" sz="2000" smtClean="0"/>
              <a:t>Cost effectiveness is highly uncertain</a:t>
            </a:r>
          </a:p>
          <a:p>
            <a:pPr lvl="1"/>
            <a:r>
              <a:rPr lang="en-US" sz="2000" smtClean="0"/>
              <a:t>May be limited number of sites where it makes sense to deploy</a:t>
            </a:r>
          </a:p>
          <a:p>
            <a:pPr lvl="1"/>
            <a:r>
              <a:rPr lang="en-US" sz="2000" smtClean="0"/>
              <a:t>Widespread deployment before 2015 seems unlikely</a:t>
            </a:r>
          </a:p>
          <a:p>
            <a:r>
              <a:rPr lang="en-US" sz="2000" smtClean="0"/>
              <a:t>Strong R&amp;D programs are needed to develop new strains of algae, optimize systems, develop scale-up strategies</a:t>
            </a:r>
            <a:endParaRPr lang="en-US" sz="2400" smtClean="0"/>
          </a:p>
          <a:p>
            <a:pPr lvl="1"/>
            <a:endParaRPr lang="en-US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835275" y="158750"/>
            <a:ext cx="5851525" cy="663575"/>
          </a:xfrm>
        </p:spPr>
        <p:txBody>
          <a:bodyPr/>
          <a:lstStyle/>
          <a:p>
            <a:pPr eaLnBrk="1" hangingPunct="1"/>
            <a:r>
              <a:rPr lang="en-US" smtClean="0"/>
              <a:t>Biofuels summary</a:t>
            </a:r>
            <a:endParaRPr lang="en-GB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619250" y="935038"/>
            <a:ext cx="729615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First generation biofuels – okay for near term oil displacement, but not a good long-term strategy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Questions about sustainable production, land use change, greenhouse gas reductions.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With the exception of sugarcane ethanol, 1st generation biofuels are costly- $/t CO2 avoided.</a:t>
            </a:r>
          </a:p>
          <a:p>
            <a:pPr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2nd generation biofuels hold high hopes but are probably 5-10 years away from commercialization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Still some important technical issues to work out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Investment risks in 2</a:t>
            </a:r>
            <a:r>
              <a:rPr lang="en-US" sz="1600" baseline="30000" smtClean="0"/>
              <a:t>nd</a:t>
            </a:r>
            <a:r>
              <a:rPr lang="en-US" sz="1600" smtClean="0"/>
              <a:t> gen biofuels are high and investors are currently wary. </a:t>
            </a:r>
          </a:p>
          <a:p>
            <a:pPr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Time frame for commercialisation of algae biofuels is quite uncertain, but may be post 2020 before large volume production is achieved</a:t>
            </a:r>
          </a:p>
          <a:p>
            <a:pPr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Still, with strong policy support, IEA ETP BLUE Map has advanced biofuels reaching 5 - 7% share of world transport fuels by 2030 and 25% by 2050.</a:t>
            </a:r>
          </a:p>
          <a:p>
            <a:pPr lvl="1"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800" smtClean="0"/>
              <a:t>Sufficient, sustainable feedstock supplies will be critical</a:t>
            </a:r>
          </a:p>
          <a:p>
            <a:pPr eaLnBrk="1" hangingPunct="1"/>
            <a:endParaRPr lang="en-GB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7"/>
          <p:cNvSpPr>
            <a:spLocks noChangeShapeType="1"/>
          </p:cNvSpPr>
          <p:nvPr/>
        </p:nvSpPr>
        <p:spPr bwMode="auto">
          <a:xfrm>
            <a:off x="2182813" y="4751388"/>
            <a:ext cx="4048125" cy="1587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23" name="Line 8"/>
          <p:cNvSpPr>
            <a:spLocks noChangeShapeType="1"/>
          </p:cNvSpPr>
          <p:nvPr/>
        </p:nvSpPr>
        <p:spPr bwMode="auto">
          <a:xfrm>
            <a:off x="2182813" y="4403725"/>
            <a:ext cx="4048125" cy="3175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2182813" y="4057650"/>
            <a:ext cx="4048125" cy="1588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25" name="Line 10"/>
          <p:cNvSpPr>
            <a:spLocks noChangeShapeType="1"/>
          </p:cNvSpPr>
          <p:nvPr/>
        </p:nvSpPr>
        <p:spPr bwMode="auto">
          <a:xfrm>
            <a:off x="2182813" y="3709988"/>
            <a:ext cx="4048125" cy="3175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2182813" y="3376613"/>
            <a:ext cx="4048125" cy="1587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27" name="Line 12"/>
          <p:cNvSpPr>
            <a:spLocks noChangeShapeType="1"/>
          </p:cNvSpPr>
          <p:nvPr/>
        </p:nvSpPr>
        <p:spPr bwMode="auto">
          <a:xfrm>
            <a:off x="2182813" y="3028950"/>
            <a:ext cx="4048125" cy="3175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28" name="Line 13"/>
          <p:cNvSpPr>
            <a:spLocks noChangeShapeType="1"/>
          </p:cNvSpPr>
          <p:nvPr/>
        </p:nvSpPr>
        <p:spPr bwMode="auto">
          <a:xfrm>
            <a:off x="2182813" y="2682875"/>
            <a:ext cx="4048125" cy="1588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>
            <a:off x="2182813" y="2336800"/>
            <a:ext cx="4048125" cy="1588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30" name="Line 15"/>
          <p:cNvSpPr>
            <a:spLocks noChangeShapeType="1"/>
          </p:cNvSpPr>
          <p:nvPr/>
        </p:nvSpPr>
        <p:spPr bwMode="auto">
          <a:xfrm>
            <a:off x="2182813" y="1989138"/>
            <a:ext cx="4048125" cy="3175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31" name="Freeform 16"/>
          <p:cNvSpPr>
            <a:spLocks/>
          </p:cNvSpPr>
          <p:nvPr/>
        </p:nvSpPr>
        <p:spPr bwMode="auto">
          <a:xfrm>
            <a:off x="2182813" y="4217988"/>
            <a:ext cx="4048125" cy="879475"/>
          </a:xfrm>
          <a:custGeom>
            <a:avLst/>
            <a:gdLst>
              <a:gd name="T0" fmla="*/ 0 w 1962"/>
              <a:gd name="T1" fmla="*/ 2147483647 h 426"/>
              <a:gd name="T2" fmla="*/ 2147483647 w 1962"/>
              <a:gd name="T3" fmla="*/ 2147483647 h 426"/>
              <a:gd name="T4" fmla="*/ 2147483647 w 1962"/>
              <a:gd name="T5" fmla="*/ 2147483647 h 426"/>
              <a:gd name="T6" fmla="*/ 2147483647 w 1962"/>
              <a:gd name="T7" fmla="*/ 2147483647 h 426"/>
              <a:gd name="T8" fmla="*/ 2147483647 w 1962"/>
              <a:gd name="T9" fmla="*/ 2147483647 h 426"/>
              <a:gd name="T10" fmla="*/ 2147483647 w 1962"/>
              <a:gd name="T11" fmla="*/ 2147483647 h 426"/>
              <a:gd name="T12" fmla="*/ 2147483647 w 1962"/>
              <a:gd name="T13" fmla="*/ 2147483647 h 426"/>
              <a:gd name="T14" fmla="*/ 2147483647 w 1962"/>
              <a:gd name="T15" fmla="*/ 2147483647 h 426"/>
              <a:gd name="T16" fmla="*/ 2147483647 w 1962"/>
              <a:gd name="T17" fmla="*/ 2147483647 h 426"/>
              <a:gd name="T18" fmla="*/ 2147483647 w 1962"/>
              <a:gd name="T19" fmla="*/ 2147483647 h 426"/>
              <a:gd name="T20" fmla="*/ 2147483647 w 1962"/>
              <a:gd name="T21" fmla="*/ 2147483647 h 426"/>
              <a:gd name="T22" fmla="*/ 2147483647 w 1962"/>
              <a:gd name="T23" fmla="*/ 2147483647 h 426"/>
              <a:gd name="T24" fmla="*/ 2147483647 w 1962"/>
              <a:gd name="T25" fmla="*/ 2147483647 h 426"/>
              <a:gd name="T26" fmla="*/ 2147483647 w 1962"/>
              <a:gd name="T27" fmla="*/ 2147483647 h 426"/>
              <a:gd name="T28" fmla="*/ 2147483647 w 1962"/>
              <a:gd name="T29" fmla="*/ 2147483647 h 426"/>
              <a:gd name="T30" fmla="*/ 2147483647 w 1962"/>
              <a:gd name="T31" fmla="*/ 2147483647 h 426"/>
              <a:gd name="T32" fmla="*/ 2147483647 w 1962"/>
              <a:gd name="T33" fmla="*/ 2147483647 h 426"/>
              <a:gd name="T34" fmla="*/ 2147483647 w 1962"/>
              <a:gd name="T35" fmla="*/ 2147483647 h 426"/>
              <a:gd name="T36" fmla="*/ 2147483647 w 1962"/>
              <a:gd name="T37" fmla="*/ 2147483647 h 426"/>
              <a:gd name="T38" fmla="*/ 2147483647 w 1962"/>
              <a:gd name="T39" fmla="*/ 2147483647 h 426"/>
              <a:gd name="T40" fmla="*/ 2147483647 w 1962"/>
              <a:gd name="T41" fmla="*/ 2147483647 h 426"/>
              <a:gd name="T42" fmla="*/ 2147483647 w 1962"/>
              <a:gd name="T43" fmla="*/ 2147483647 h 426"/>
              <a:gd name="T44" fmla="*/ 2147483647 w 1962"/>
              <a:gd name="T45" fmla="*/ 2147483647 h 426"/>
              <a:gd name="T46" fmla="*/ 2147483647 w 1962"/>
              <a:gd name="T47" fmla="*/ 2147483647 h 426"/>
              <a:gd name="T48" fmla="*/ 2147483647 w 1962"/>
              <a:gd name="T49" fmla="*/ 2147483647 h 426"/>
              <a:gd name="T50" fmla="*/ 2147483647 w 1962"/>
              <a:gd name="T51" fmla="*/ 0 h 426"/>
              <a:gd name="T52" fmla="*/ 2147483647 w 1962"/>
              <a:gd name="T53" fmla="*/ 2147483647 h 426"/>
              <a:gd name="T54" fmla="*/ 2147483647 w 1962"/>
              <a:gd name="T55" fmla="*/ 2147483647 h 426"/>
              <a:gd name="T56" fmla="*/ 2147483647 w 1962"/>
              <a:gd name="T57" fmla="*/ 2147483647 h 426"/>
              <a:gd name="T58" fmla="*/ 2147483647 w 1962"/>
              <a:gd name="T59" fmla="*/ 2147483647 h 426"/>
              <a:gd name="T60" fmla="*/ 2147483647 w 1962"/>
              <a:gd name="T61" fmla="*/ 2147483647 h 426"/>
              <a:gd name="T62" fmla="*/ 2147483647 w 1962"/>
              <a:gd name="T63" fmla="*/ 2147483647 h 426"/>
              <a:gd name="T64" fmla="*/ 2147483647 w 1962"/>
              <a:gd name="T65" fmla="*/ 2147483647 h 426"/>
              <a:gd name="T66" fmla="*/ 2147483647 w 1962"/>
              <a:gd name="T67" fmla="*/ 2147483647 h 426"/>
              <a:gd name="T68" fmla="*/ 2147483647 w 1962"/>
              <a:gd name="T69" fmla="*/ 2147483647 h 426"/>
              <a:gd name="T70" fmla="*/ 2147483647 w 1962"/>
              <a:gd name="T71" fmla="*/ 2147483647 h 426"/>
              <a:gd name="T72" fmla="*/ 2147483647 w 1962"/>
              <a:gd name="T73" fmla="*/ 2147483647 h 426"/>
              <a:gd name="T74" fmla="*/ 2147483647 w 1962"/>
              <a:gd name="T75" fmla="*/ 2147483647 h 426"/>
              <a:gd name="T76" fmla="*/ 2147483647 w 1962"/>
              <a:gd name="T77" fmla="*/ 2147483647 h 426"/>
              <a:gd name="T78" fmla="*/ 2147483647 w 1962"/>
              <a:gd name="T79" fmla="*/ 2147483647 h 426"/>
              <a:gd name="T80" fmla="*/ 2147483647 w 1962"/>
              <a:gd name="T81" fmla="*/ 2147483647 h 426"/>
              <a:gd name="T82" fmla="*/ 2147483647 w 1962"/>
              <a:gd name="T83" fmla="*/ 2147483647 h 426"/>
              <a:gd name="T84" fmla="*/ 2147483647 w 1962"/>
              <a:gd name="T85" fmla="*/ 2147483647 h 426"/>
              <a:gd name="T86" fmla="*/ 2147483647 w 1962"/>
              <a:gd name="T87" fmla="*/ 2147483647 h 426"/>
              <a:gd name="T88" fmla="*/ 2147483647 w 1962"/>
              <a:gd name="T89" fmla="*/ 2147483647 h 426"/>
              <a:gd name="T90" fmla="*/ 2147483647 w 1962"/>
              <a:gd name="T91" fmla="*/ 2147483647 h 426"/>
              <a:gd name="T92" fmla="*/ 2147483647 w 1962"/>
              <a:gd name="T93" fmla="*/ 2147483647 h 426"/>
              <a:gd name="T94" fmla="*/ 2147483647 w 1962"/>
              <a:gd name="T95" fmla="*/ 2147483647 h 426"/>
              <a:gd name="T96" fmla="*/ 2147483647 w 1962"/>
              <a:gd name="T97" fmla="*/ 2147483647 h 426"/>
              <a:gd name="T98" fmla="*/ 2147483647 w 1962"/>
              <a:gd name="T99" fmla="*/ 2147483647 h 426"/>
              <a:gd name="T100" fmla="*/ 2147483647 w 1962"/>
              <a:gd name="T101" fmla="*/ 2147483647 h 42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962"/>
              <a:gd name="T154" fmla="*/ 0 h 426"/>
              <a:gd name="T155" fmla="*/ 1962 w 1962"/>
              <a:gd name="T156" fmla="*/ 426 h 42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962" h="426">
                <a:moveTo>
                  <a:pt x="0" y="426"/>
                </a:moveTo>
                <a:lnTo>
                  <a:pt x="0" y="168"/>
                </a:lnTo>
                <a:lnTo>
                  <a:pt x="42" y="180"/>
                </a:lnTo>
                <a:lnTo>
                  <a:pt x="78" y="180"/>
                </a:lnTo>
                <a:lnTo>
                  <a:pt x="120" y="186"/>
                </a:lnTo>
                <a:lnTo>
                  <a:pt x="156" y="186"/>
                </a:lnTo>
                <a:lnTo>
                  <a:pt x="198" y="186"/>
                </a:lnTo>
                <a:lnTo>
                  <a:pt x="234" y="174"/>
                </a:lnTo>
                <a:lnTo>
                  <a:pt x="276" y="168"/>
                </a:lnTo>
                <a:lnTo>
                  <a:pt x="312" y="162"/>
                </a:lnTo>
                <a:lnTo>
                  <a:pt x="354" y="156"/>
                </a:lnTo>
                <a:lnTo>
                  <a:pt x="390" y="156"/>
                </a:lnTo>
                <a:lnTo>
                  <a:pt x="432" y="156"/>
                </a:lnTo>
                <a:lnTo>
                  <a:pt x="468" y="156"/>
                </a:lnTo>
                <a:lnTo>
                  <a:pt x="510" y="150"/>
                </a:lnTo>
                <a:lnTo>
                  <a:pt x="552" y="150"/>
                </a:lnTo>
                <a:lnTo>
                  <a:pt x="588" y="144"/>
                </a:lnTo>
                <a:lnTo>
                  <a:pt x="630" y="138"/>
                </a:lnTo>
                <a:lnTo>
                  <a:pt x="666" y="132"/>
                </a:lnTo>
                <a:lnTo>
                  <a:pt x="708" y="132"/>
                </a:lnTo>
                <a:lnTo>
                  <a:pt x="744" y="126"/>
                </a:lnTo>
                <a:lnTo>
                  <a:pt x="786" y="120"/>
                </a:lnTo>
                <a:lnTo>
                  <a:pt x="822" y="120"/>
                </a:lnTo>
                <a:lnTo>
                  <a:pt x="864" y="114"/>
                </a:lnTo>
                <a:lnTo>
                  <a:pt x="900" y="108"/>
                </a:lnTo>
                <a:lnTo>
                  <a:pt x="942" y="96"/>
                </a:lnTo>
                <a:lnTo>
                  <a:pt x="984" y="90"/>
                </a:lnTo>
                <a:lnTo>
                  <a:pt x="1020" y="90"/>
                </a:lnTo>
                <a:lnTo>
                  <a:pt x="1062" y="90"/>
                </a:lnTo>
                <a:lnTo>
                  <a:pt x="1098" y="84"/>
                </a:lnTo>
                <a:lnTo>
                  <a:pt x="1140" y="84"/>
                </a:lnTo>
                <a:lnTo>
                  <a:pt x="1176" y="78"/>
                </a:lnTo>
                <a:lnTo>
                  <a:pt x="1218" y="72"/>
                </a:lnTo>
                <a:lnTo>
                  <a:pt x="1254" y="66"/>
                </a:lnTo>
                <a:lnTo>
                  <a:pt x="1296" y="54"/>
                </a:lnTo>
                <a:lnTo>
                  <a:pt x="1332" y="54"/>
                </a:lnTo>
                <a:lnTo>
                  <a:pt x="1374" y="48"/>
                </a:lnTo>
                <a:lnTo>
                  <a:pt x="1410" y="42"/>
                </a:lnTo>
                <a:lnTo>
                  <a:pt x="1452" y="42"/>
                </a:lnTo>
                <a:lnTo>
                  <a:pt x="1494" y="36"/>
                </a:lnTo>
                <a:lnTo>
                  <a:pt x="1530" y="30"/>
                </a:lnTo>
                <a:lnTo>
                  <a:pt x="1572" y="30"/>
                </a:lnTo>
                <a:lnTo>
                  <a:pt x="1608" y="24"/>
                </a:lnTo>
                <a:lnTo>
                  <a:pt x="1650" y="24"/>
                </a:lnTo>
                <a:lnTo>
                  <a:pt x="1686" y="18"/>
                </a:lnTo>
                <a:lnTo>
                  <a:pt x="1728" y="18"/>
                </a:lnTo>
                <a:lnTo>
                  <a:pt x="1764" y="12"/>
                </a:lnTo>
                <a:lnTo>
                  <a:pt x="1806" y="12"/>
                </a:lnTo>
                <a:lnTo>
                  <a:pt x="1842" y="6"/>
                </a:lnTo>
                <a:lnTo>
                  <a:pt x="1884" y="6"/>
                </a:lnTo>
                <a:lnTo>
                  <a:pt x="1920" y="0"/>
                </a:lnTo>
                <a:lnTo>
                  <a:pt x="1962" y="0"/>
                </a:lnTo>
                <a:lnTo>
                  <a:pt x="1962" y="426"/>
                </a:lnTo>
                <a:lnTo>
                  <a:pt x="1920" y="426"/>
                </a:lnTo>
                <a:lnTo>
                  <a:pt x="1884" y="426"/>
                </a:lnTo>
                <a:lnTo>
                  <a:pt x="1842" y="426"/>
                </a:lnTo>
                <a:lnTo>
                  <a:pt x="1806" y="426"/>
                </a:lnTo>
                <a:lnTo>
                  <a:pt x="1764" y="426"/>
                </a:lnTo>
                <a:lnTo>
                  <a:pt x="1728" y="426"/>
                </a:lnTo>
                <a:lnTo>
                  <a:pt x="1686" y="426"/>
                </a:lnTo>
                <a:lnTo>
                  <a:pt x="1650" y="426"/>
                </a:lnTo>
                <a:lnTo>
                  <a:pt x="1608" y="426"/>
                </a:lnTo>
                <a:lnTo>
                  <a:pt x="1572" y="426"/>
                </a:lnTo>
                <a:lnTo>
                  <a:pt x="1530" y="426"/>
                </a:lnTo>
                <a:lnTo>
                  <a:pt x="1494" y="426"/>
                </a:lnTo>
                <a:lnTo>
                  <a:pt x="1452" y="426"/>
                </a:lnTo>
                <a:lnTo>
                  <a:pt x="1410" y="426"/>
                </a:lnTo>
                <a:lnTo>
                  <a:pt x="1374" y="426"/>
                </a:lnTo>
                <a:lnTo>
                  <a:pt x="1332" y="426"/>
                </a:lnTo>
                <a:lnTo>
                  <a:pt x="1296" y="426"/>
                </a:lnTo>
                <a:lnTo>
                  <a:pt x="1254" y="426"/>
                </a:lnTo>
                <a:lnTo>
                  <a:pt x="1218" y="426"/>
                </a:lnTo>
                <a:lnTo>
                  <a:pt x="1176" y="426"/>
                </a:lnTo>
                <a:lnTo>
                  <a:pt x="1140" y="426"/>
                </a:lnTo>
                <a:lnTo>
                  <a:pt x="1098" y="426"/>
                </a:lnTo>
                <a:lnTo>
                  <a:pt x="1062" y="426"/>
                </a:lnTo>
                <a:lnTo>
                  <a:pt x="1020" y="426"/>
                </a:lnTo>
                <a:lnTo>
                  <a:pt x="984" y="426"/>
                </a:lnTo>
                <a:lnTo>
                  <a:pt x="942" y="426"/>
                </a:lnTo>
                <a:lnTo>
                  <a:pt x="900" y="426"/>
                </a:lnTo>
                <a:lnTo>
                  <a:pt x="864" y="426"/>
                </a:lnTo>
                <a:lnTo>
                  <a:pt x="822" y="426"/>
                </a:lnTo>
                <a:lnTo>
                  <a:pt x="786" y="426"/>
                </a:lnTo>
                <a:lnTo>
                  <a:pt x="744" y="426"/>
                </a:lnTo>
                <a:lnTo>
                  <a:pt x="708" y="426"/>
                </a:lnTo>
                <a:lnTo>
                  <a:pt x="666" y="426"/>
                </a:lnTo>
                <a:lnTo>
                  <a:pt x="630" y="426"/>
                </a:lnTo>
                <a:lnTo>
                  <a:pt x="588" y="426"/>
                </a:lnTo>
                <a:lnTo>
                  <a:pt x="552" y="426"/>
                </a:lnTo>
                <a:lnTo>
                  <a:pt x="510" y="426"/>
                </a:lnTo>
                <a:lnTo>
                  <a:pt x="468" y="426"/>
                </a:lnTo>
                <a:lnTo>
                  <a:pt x="432" y="426"/>
                </a:lnTo>
                <a:lnTo>
                  <a:pt x="390" y="426"/>
                </a:lnTo>
                <a:lnTo>
                  <a:pt x="354" y="426"/>
                </a:lnTo>
                <a:lnTo>
                  <a:pt x="312" y="426"/>
                </a:lnTo>
                <a:lnTo>
                  <a:pt x="276" y="426"/>
                </a:lnTo>
                <a:lnTo>
                  <a:pt x="234" y="426"/>
                </a:lnTo>
                <a:lnTo>
                  <a:pt x="198" y="426"/>
                </a:lnTo>
                <a:lnTo>
                  <a:pt x="156" y="426"/>
                </a:lnTo>
                <a:lnTo>
                  <a:pt x="120" y="426"/>
                </a:lnTo>
                <a:lnTo>
                  <a:pt x="78" y="426"/>
                </a:lnTo>
                <a:lnTo>
                  <a:pt x="42" y="426"/>
                </a:lnTo>
                <a:lnTo>
                  <a:pt x="0" y="426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165905" name="Freeform 17"/>
          <p:cNvSpPr>
            <a:spLocks/>
          </p:cNvSpPr>
          <p:nvPr/>
        </p:nvSpPr>
        <p:spPr bwMode="auto">
          <a:xfrm>
            <a:off x="2182813" y="3363913"/>
            <a:ext cx="4048125" cy="123825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78" y="444"/>
              </a:cxn>
              <a:cxn ang="0">
                <a:pos x="156" y="432"/>
              </a:cxn>
              <a:cxn ang="0">
                <a:pos x="234" y="420"/>
              </a:cxn>
              <a:cxn ang="0">
                <a:pos x="312" y="396"/>
              </a:cxn>
              <a:cxn ang="0">
                <a:pos x="390" y="384"/>
              </a:cxn>
              <a:cxn ang="0">
                <a:pos x="468" y="390"/>
              </a:cxn>
              <a:cxn ang="0">
                <a:pos x="552" y="384"/>
              </a:cxn>
              <a:cxn ang="0">
                <a:pos x="630" y="360"/>
              </a:cxn>
              <a:cxn ang="0">
                <a:pos x="708" y="354"/>
              </a:cxn>
              <a:cxn ang="0">
                <a:pos x="786" y="342"/>
              </a:cxn>
              <a:cxn ang="0">
                <a:pos x="864" y="330"/>
              </a:cxn>
              <a:cxn ang="0">
                <a:pos x="942" y="276"/>
              </a:cxn>
              <a:cxn ang="0">
                <a:pos x="1020" y="246"/>
              </a:cxn>
              <a:cxn ang="0">
                <a:pos x="1098" y="228"/>
              </a:cxn>
              <a:cxn ang="0">
                <a:pos x="1176" y="198"/>
              </a:cxn>
              <a:cxn ang="0">
                <a:pos x="1254" y="168"/>
              </a:cxn>
              <a:cxn ang="0">
                <a:pos x="1332" y="132"/>
              </a:cxn>
              <a:cxn ang="0">
                <a:pos x="1410" y="114"/>
              </a:cxn>
              <a:cxn ang="0">
                <a:pos x="1494" y="96"/>
              </a:cxn>
              <a:cxn ang="0">
                <a:pos x="1572" y="78"/>
              </a:cxn>
              <a:cxn ang="0">
                <a:pos x="1650" y="54"/>
              </a:cxn>
              <a:cxn ang="0">
                <a:pos x="1728" y="42"/>
              </a:cxn>
              <a:cxn ang="0">
                <a:pos x="1806" y="24"/>
              </a:cxn>
              <a:cxn ang="0">
                <a:pos x="1884" y="12"/>
              </a:cxn>
              <a:cxn ang="0">
                <a:pos x="1962" y="0"/>
              </a:cxn>
              <a:cxn ang="0">
                <a:pos x="1920" y="414"/>
              </a:cxn>
              <a:cxn ang="0">
                <a:pos x="1842" y="420"/>
              </a:cxn>
              <a:cxn ang="0">
                <a:pos x="1764" y="426"/>
              </a:cxn>
              <a:cxn ang="0">
                <a:pos x="1686" y="432"/>
              </a:cxn>
              <a:cxn ang="0">
                <a:pos x="1608" y="438"/>
              </a:cxn>
              <a:cxn ang="0">
                <a:pos x="1530" y="444"/>
              </a:cxn>
              <a:cxn ang="0">
                <a:pos x="1452" y="456"/>
              </a:cxn>
              <a:cxn ang="0">
                <a:pos x="1374" y="462"/>
              </a:cxn>
              <a:cxn ang="0">
                <a:pos x="1296" y="468"/>
              </a:cxn>
              <a:cxn ang="0">
                <a:pos x="1218" y="486"/>
              </a:cxn>
              <a:cxn ang="0">
                <a:pos x="1140" y="498"/>
              </a:cxn>
              <a:cxn ang="0">
                <a:pos x="1062" y="504"/>
              </a:cxn>
              <a:cxn ang="0">
                <a:pos x="984" y="504"/>
              </a:cxn>
              <a:cxn ang="0">
                <a:pos x="900" y="522"/>
              </a:cxn>
              <a:cxn ang="0">
                <a:pos x="822" y="534"/>
              </a:cxn>
              <a:cxn ang="0">
                <a:pos x="744" y="540"/>
              </a:cxn>
              <a:cxn ang="0">
                <a:pos x="666" y="546"/>
              </a:cxn>
              <a:cxn ang="0">
                <a:pos x="588" y="558"/>
              </a:cxn>
              <a:cxn ang="0">
                <a:pos x="510" y="564"/>
              </a:cxn>
              <a:cxn ang="0">
                <a:pos x="432" y="570"/>
              </a:cxn>
              <a:cxn ang="0">
                <a:pos x="354" y="570"/>
              </a:cxn>
              <a:cxn ang="0">
                <a:pos x="276" y="582"/>
              </a:cxn>
              <a:cxn ang="0">
                <a:pos x="198" y="600"/>
              </a:cxn>
              <a:cxn ang="0">
                <a:pos x="120" y="600"/>
              </a:cxn>
              <a:cxn ang="0">
                <a:pos x="42" y="594"/>
              </a:cxn>
            </a:cxnLst>
            <a:rect l="0" t="0" r="r" b="b"/>
            <a:pathLst>
              <a:path w="1962" h="600">
                <a:moveTo>
                  <a:pt x="0" y="582"/>
                </a:moveTo>
                <a:lnTo>
                  <a:pt x="0" y="432"/>
                </a:lnTo>
                <a:lnTo>
                  <a:pt x="42" y="438"/>
                </a:lnTo>
                <a:lnTo>
                  <a:pt x="78" y="444"/>
                </a:lnTo>
                <a:lnTo>
                  <a:pt x="120" y="444"/>
                </a:lnTo>
                <a:lnTo>
                  <a:pt x="156" y="432"/>
                </a:lnTo>
                <a:lnTo>
                  <a:pt x="198" y="426"/>
                </a:lnTo>
                <a:lnTo>
                  <a:pt x="234" y="420"/>
                </a:lnTo>
                <a:lnTo>
                  <a:pt x="276" y="408"/>
                </a:lnTo>
                <a:lnTo>
                  <a:pt x="312" y="396"/>
                </a:lnTo>
                <a:lnTo>
                  <a:pt x="354" y="390"/>
                </a:lnTo>
                <a:lnTo>
                  <a:pt x="390" y="384"/>
                </a:lnTo>
                <a:lnTo>
                  <a:pt x="432" y="384"/>
                </a:lnTo>
                <a:lnTo>
                  <a:pt x="468" y="390"/>
                </a:lnTo>
                <a:lnTo>
                  <a:pt x="510" y="384"/>
                </a:lnTo>
                <a:lnTo>
                  <a:pt x="552" y="384"/>
                </a:lnTo>
                <a:lnTo>
                  <a:pt x="588" y="372"/>
                </a:lnTo>
                <a:lnTo>
                  <a:pt x="630" y="360"/>
                </a:lnTo>
                <a:lnTo>
                  <a:pt x="666" y="354"/>
                </a:lnTo>
                <a:lnTo>
                  <a:pt x="708" y="354"/>
                </a:lnTo>
                <a:lnTo>
                  <a:pt x="744" y="348"/>
                </a:lnTo>
                <a:lnTo>
                  <a:pt x="786" y="342"/>
                </a:lnTo>
                <a:lnTo>
                  <a:pt x="822" y="342"/>
                </a:lnTo>
                <a:lnTo>
                  <a:pt x="864" y="330"/>
                </a:lnTo>
                <a:lnTo>
                  <a:pt x="900" y="312"/>
                </a:lnTo>
                <a:lnTo>
                  <a:pt x="942" y="276"/>
                </a:lnTo>
                <a:lnTo>
                  <a:pt x="984" y="264"/>
                </a:lnTo>
                <a:lnTo>
                  <a:pt x="1020" y="246"/>
                </a:lnTo>
                <a:lnTo>
                  <a:pt x="1062" y="234"/>
                </a:lnTo>
                <a:lnTo>
                  <a:pt x="1098" y="228"/>
                </a:lnTo>
                <a:lnTo>
                  <a:pt x="1140" y="216"/>
                </a:lnTo>
                <a:lnTo>
                  <a:pt x="1176" y="198"/>
                </a:lnTo>
                <a:lnTo>
                  <a:pt x="1218" y="186"/>
                </a:lnTo>
                <a:lnTo>
                  <a:pt x="1254" y="168"/>
                </a:lnTo>
                <a:lnTo>
                  <a:pt x="1296" y="150"/>
                </a:lnTo>
                <a:lnTo>
                  <a:pt x="1332" y="132"/>
                </a:lnTo>
                <a:lnTo>
                  <a:pt x="1374" y="126"/>
                </a:lnTo>
                <a:lnTo>
                  <a:pt x="1410" y="114"/>
                </a:lnTo>
                <a:lnTo>
                  <a:pt x="1452" y="102"/>
                </a:lnTo>
                <a:lnTo>
                  <a:pt x="1494" y="96"/>
                </a:lnTo>
                <a:lnTo>
                  <a:pt x="1530" y="84"/>
                </a:lnTo>
                <a:lnTo>
                  <a:pt x="1572" y="78"/>
                </a:lnTo>
                <a:lnTo>
                  <a:pt x="1608" y="66"/>
                </a:lnTo>
                <a:lnTo>
                  <a:pt x="1650" y="54"/>
                </a:lnTo>
                <a:lnTo>
                  <a:pt x="1686" y="48"/>
                </a:lnTo>
                <a:lnTo>
                  <a:pt x="1728" y="42"/>
                </a:lnTo>
                <a:lnTo>
                  <a:pt x="1764" y="30"/>
                </a:lnTo>
                <a:lnTo>
                  <a:pt x="1806" y="24"/>
                </a:lnTo>
                <a:lnTo>
                  <a:pt x="1842" y="18"/>
                </a:lnTo>
                <a:lnTo>
                  <a:pt x="1884" y="12"/>
                </a:lnTo>
                <a:lnTo>
                  <a:pt x="1920" y="6"/>
                </a:lnTo>
                <a:lnTo>
                  <a:pt x="1962" y="0"/>
                </a:lnTo>
                <a:lnTo>
                  <a:pt x="1962" y="414"/>
                </a:lnTo>
                <a:lnTo>
                  <a:pt x="1920" y="414"/>
                </a:lnTo>
                <a:lnTo>
                  <a:pt x="1884" y="420"/>
                </a:lnTo>
                <a:lnTo>
                  <a:pt x="1842" y="420"/>
                </a:lnTo>
                <a:lnTo>
                  <a:pt x="1806" y="426"/>
                </a:lnTo>
                <a:lnTo>
                  <a:pt x="1764" y="426"/>
                </a:lnTo>
                <a:lnTo>
                  <a:pt x="1728" y="432"/>
                </a:lnTo>
                <a:lnTo>
                  <a:pt x="1686" y="432"/>
                </a:lnTo>
                <a:lnTo>
                  <a:pt x="1650" y="438"/>
                </a:lnTo>
                <a:lnTo>
                  <a:pt x="1608" y="438"/>
                </a:lnTo>
                <a:lnTo>
                  <a:pt x="1572" y="444"/>
                </a:lnTo>
                <a:lnTo>
                  <a:pt x="1530" y="444"/>
                </a:lnTo>
                <a:lnTo>
                  <a:pt x="1494" y="450"/>
                </a:lnTo>
                <a:lnTo>
                  <a:pt x="1452" y="456"/>
                </a:lnTo>
                <a:lnTo>
                  <a:pt x="1410" y="456"/>
                </a:lnTo>
                <a:lnTo>
                  <a:pt x="1374" y="462"/>
                </a:lnTo>
                <a:lnTo>
                  <a:pt x="1332" y="468"/>
                </a:lnTo>
                <a:lnTo>
                  <a:pt x="1296" y="468"/>
                </a:lnTo>
                <a:lnTo>
                  <a:pt x="1254" y="480"/>
                </a:lnTo>
                <a:lnTo>
                  <a:pt x="1218" y="486"/>
                </a:lnTo>
                <a:lnTo>
                  <a:pt x="1176" y="492"/>
                </a:lnTo>
                <a:lnTo>
                  <a:pt x="1140" y="498"/>
                </a:lnTo>
                <a:lnTo>
                  <a:pt x="1098" y="498"/>
                </a:lnTo>
                <a:lnTo>
                  <a:pt x="1062" y="504"/>
                </a:lnTo>
                <a:lnTo>
                  <a:pt x="1020" y="504"/>
                </a:lnTo>
                <a:lnTo>
                  <a:pt x="984" y="504"/>
                </a:lnTo>
                <a:lnTo>
                  <a:pt x="942" y="510"/>
                </a:lnTo>
                <a:lnTo>
                  <a:pt x="900" y="522"/>
                </a:lnTo>
                <a:lnTo>
                  <a:pt x="864" y="528"/>
                </a:lnTo>
                <a:lnTo>
                  <a:pt x="822" y="534"/>
                </a:lnTo>
                <a:lnTo>
                  <a:pt x="786" y="534"/>
                </a:lnTo>
                <a:lnTo>
                  <a:pt x="744" y="540"/>
                </a:lnTo>
                <a:lnTo>
                  <a:pt x="708" y="546"/>
                </a:lnTo>
                <a:lnTo>
                  <a:pt x="666" y="546"/>
                </a:lnTo>
                <a:lnTo>
                  <a:pt x="630" y="552"/>
                </a:lnTo>
                <a:lnTo>
                  <a:pt x="588" y="558"/>
                </a:lnTo>
                <a:lnTo>
                  <a:pt x="552" y="564"/>
                </a:lnTo>
                <a:lnTo>
                  <a:pt x="510" y="564"/>
                </a:lnTo>
                <a:lnTo>
                  <a:pt x="468" y="570"/>
                </a:lnTo>
                <a:lnTo>
                  <a:pt x="432" y="570"/>
                </a:lnTo>
                <a:lnTo>
                  <a:pt x="390" y="570"/>
                </a:lnTo>
                <a:lnTo>
                  <a:pt x="354" y="570"/>
                </a:lnTo>
                <a:lnTo>
                  <a:pt x="312" y="576"/>
                </a:lnTo>
                <a:lnTo>
                  <a:pt x="276" y="582"/>
                </a:lnTo>
                <a:lnTo>
                  <a:pt x="234" y="588"/>
                </a:lnTo>
                <a:lnTo>
                  <a:pt x="198" y="600"/>
                </a:lnTo>
                <a:lnTo>
                  <a:pt x="156" y="600"/>
                </a:lnTo>
                <a:lnTo>
                  <a:pt x="120" y="600"/>
                </a:lnTo>
                <a:lnTo>
                  <a:pt x="78" y="594"/>
                </a:lnTo>
                <a:lnTo>
                  <a:pt x="42" y="594"/>
                </a:lnTo>
                <a:lnTo>
                  <a:pt x="0" y="582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400" dirty="0">
              <a:cs typeface="+mn-cs"/>
            </a:endParaRPr>
          </a:p>
        </p:txBody>
      </p:sp>
      <p:sp>
        <p:nvSpPr>
          <p:cNvPr id="165906" name="Freeform 18"/>
          <p:cNvSpPr>
            <a:spLocks/>
          </p:cNvSpPr>
          <p:nvPr/>
        </p:nvSpPr>
        <p:spPr bwMode="auto">
          <a:xfrm>
            <a:off x="2182813" y="2732088"/>
            <a:ext cx="4048125" cy="1547812"/>
          </a:xfrm>
          <a:custGeom>
            <a:avLst/>
            <a:gdLst/>
            <a:ahLst/>
            <a:cxnLst>
              <a:cxn ang="0">
                <a:pos x="0" y="636"/>
              </a:cxn>
              <a:cxn ang="0">
                <a:pos x="78" y="648"/>
              </a:cxn>
              <a:cxn ang="0">
                <a:pos x="156" y="624"/>
              </a:cxn>
              <a:cxn ang="0">
                <a:pos x="234" y="606"/>
              </a:cxn>
              <a:cxn ang="0">
                <a:pos x="312" y="570"/>
              </a:cxn>
              <a:cxn ang="0">
                <a:pos x="390" y="552"/>
              </a:cxn>
              <a:cxn ang="0">
                <a:pos x="468" y="552"/>
              </a:cxn>
              <a:cxn ang="0">
                <a:pos x="552" y="540"/>
              </a:cxn>
              <a:cxn ang="0">
                <a:pos x="630" y="510"/>
              </a:cxn>
              <a:cxn ang="0">
                <a:pos x="708" y="498"/>
              </a:cxn>
              <a:cxn ang="0">
                <a:pos x="786" y="474"/>
              </a:cxn>
              <a:cxn ang="0">
                <a:pos x="864" y="456"/>
              </a:cxn>
              <a:cxn ang="0">
                <a:pos x="942" y="396"/>
              </a:cxn>
              <a:cxn ang="0">
                <a:pos x="1020" y="354"/>
              </a:cxn>
              <a:cxn ang="0">
                <a:pos x="1098" y="324"/>
              </a:cxn>
              <a:cxn ang="0">
                <a:pos x="1176" y="288"/>
              </a:cxn>
              <a:cxn ang="0">
                <a:pos x="1254" y="246"/>
              </a:cxn>
              <a:cxn ang="0">
                <a:pos x="1332" y="204"/>
              </a:cxn>
              <a:cxn ang="0">
                <a:pos x="1410" y="174"/>
              </a:cxn>
              <a:cxn ang="0">
                <a:pos x="1494" y="150"/>
              </a:cxn>
              <a:cxn ang="0">
                <a:pos x="1572" y="120"/>
              </a:cxn>
              <a:cxn ang="0">
                <a:pos x="1650" y="90"/>
              </a:cxn>
              <a:cxn ang="0">
                <a:pos x="1728" y="66"/>
              </a:cxn>
              <a:cxn ang="0">
                <a:pos x="1806" y="42"/>
              </a:cxn>
              <a:cxn ang="0">
                <a:pos x="1884" y="24"/>
              </a:cxn>
              <a:cxn ang="0">
                <a:pos x="1962" y="0"/>
              </a:cxn>
              <a:cxn ang="0">
                <a:pos x="1920" y="312"/>
              </a:cxn>
              <a:cxn ang="0">
                <a:pos x="1842" y="324"/>
              </a:cxn>
              <a:cxn ang="0">
                <a:pos x="1764" y="336"/>
              </a:cxn>
              <a:cxn ang="0">
                <a:pos x="1686" y="354"/>
              </a:cxn>
              <a:cxn ang="0">
                <a:pos x="1608" y="372"/>
              </a:cxn>
              <a:cxn ang="0">
                <a:pos x="1530" y="390"/>
              </a:cxn>
              <a:cxn ang="0">
                <a:pos x="1452" y="408"/>
              </a:cxn>
              <a:cxn ang="0">
                <a:pos x="1374" y="432"/>
              </a:cxn>
              <a:cxn ang="0">
                <a:pos x="1296" y="456"/>
              </a:cxn>
              <a:cxn ang="0">
                <a:pos x="1218" y="492"/>
              </a:cxn>
              <a:cxn ang="0">
                <a:pos x="1140" y="522"/>
              </a:cxn>
              <a:cxn ang="0">
                <a:pos x="1062" y="540"/>
              </a:cxn>
              <a:cxn ang="0">
                <a:pos x="984" y="570"/>
              </a:cxn>
              <a:cxn ang="0">
                <a:pos x="900" y="618"/>
              </a:cxn>
              <a:cxn ang="0">
                <a:pos x="822" y="648"/>
              </a:cxn>
              <a:cxn ang="0">
                <a:pos x="744" y="654"/>
              </a:cxn>
              <a:cxn ang="0">
                <a:pos x="666" y="660"/>
              </a:cxn>
              <a:cxn ang="0">
                <a:pos x="588" y="678"/>
              </a:cxn>
              <a:cxn ang="0">
                <a:pos x="510" y="690"/>
              </a:cxn>
              <a:cxn ang="0">
                <a:pos x="432" y="690"/>
              </a:cxn>
              <a:cxn ang="0">
                <a:pos x="354" y="696"/>
              </a:cxn>
              <a:cxn ang="0">
                <a:pos x="276" y="714"/>
              </a:cxn>
              <a:cxn ang="0">
                <a:pos x="198" y="732"/>
              </a:cxn>
              <a:cxn ang="0">
                <a:pos x="120" y="750"/>
              </a:cxn>
              <a:cxn ang="0">
                <a:pos x="42" y="744"/>
              </a:cxn>
            </a:cxnLst>
            <a:rect l="0" t="0" r="r" b="b"/>
            <a:pathLst>
              <a:path w="1962" h="750">
                <a:moveTo>
                  <a:pt x="0" y="738"/>
                </a:moveTo>
                <a:lnTo>
                  <a:pt x="0" y="636"/>
                </a:lnTo>
                <a:lnTo>
                  <a:pt x="42" y="642"/>
                </a:lnTo>
                <a:lnTo>
                  <a:pt x="78" y="648"/>
                </a:lnTo>
                <a:lnTo>
                  <a:pt x="120" y="642"/>
                </a:lnTo>
                <a:lnTo>
                  <a:pt x="156" y="624"/>
                </a:lnTo>
                <a:lnTo>
                  <a:pt x="198" y="618"/>
                </a:lnTo>
                <a:lnTo>
                  <a:pt x="234" y="606"/>
                </a:lnTo>
                <a:lnTo>
                  <a:pt x="276" y="588"/>
                </a:lnTo>
                <a:lnTo>
                  <a:pt x="312" y="570"/>
                </a:lnTo>
                <a:lnTo>
                  <a:pt x="354" y="558"/>
                </a:lnTo>
                <a:lnTo>
                  <a:pt x="390" y="552"/>
                </a:lnTo>
                <a:lnTo>
                  <a:pt x="432" y="546"/>
                </a:lnTo>
                <a:lnTo>
                  <a:pt x="468" y="552"/>
                </a:lnTo>
                <a:lnTo>
                  <a:pt x="510" y="546"/>
                </a:lnTo>
                <a:lnTo>
                  <a:pt x="552" y="540"/>
                </a:lnTo>
                <a:lnTo>
                  <a:pt x="588" y="528"/>
                </a:lnTo>
                <a:lnTo>
                  <a:pt x="630" y="510"/>
                </a:lnTo>
                <a:lnTo>
                  <a:pt x="666" y="504"/>
                </a:lnTo>
                <a:lnTo>
                  <a:pt x="708" y="498"/>
                </a:lnTo>
                <a:lnTo>
                  <a:pt x="744" y="486"/>
                </a:lnTo>
                <a:lnTo>
                  <a:pt x="786" y="474"/>
                </a:lnTo>
                <a:lnTo>
                  <a:pt x="822" y="474"/>
                </a:lnTo>
                <a:lnTo>
                  <a:pt x="864" y="456"/>
                </a:lnTo>
                <a:lnTo>
                  <a:pt x="900" y="426"/>
                </a:lnTo>
                <a:lnTo>
                  <a:pt x="942" y="396"/>
                </a:lnTo>
                <a:lnTo>
                  <a:pt x="984" y="372"/>
                </a:lnTo>
                <a:lnTo>
                  <a:pt x="1020" y="354"/>
                </a:lnTo>
                <a:lnTo>
                  <a:pt x="1062" y="330"/>
                </a:lnTo>
                <a:lnTo>
                  <a:pt x="1098" y="324"/>
                </a:lnTo>
                <a:lnTo>
                  <a:pt x="1140" y="306"/>
                </a:lnTo>
                <a:lnTo>
                  <a:pt x="1176" y="288"/>
                </a:lnTo>
                <a:lnTo>
                  <a:pt x="1218" y="264"/>
                </a:lnTo>
                <a:lnTo>
                  <a:pt x="1254" y="246"/>
                </a:lnTo>
                <a:lnTo>
                  <a:pt x="1296" y="222"/>
                </a:lnTo>
                <a:lnTo>
                  <a:pt x="1332" y="204"/>
                </a:lnTo>
                <a:lnTo>
                  <a:pt x="1374" y="186"/>
                </a:lnTo>
                <a:lnTo>
                  <a:pt x="1410" y="174"/>
                </a:lnTo>
                <a:lnTo>
                  <a:pt x="1452" y="162"/>
                </a:lnTo>
                <a:lnTo>
                  <a:pt x="1494" y="150"/>
                </a:lnTo>
                <a:lnTo>
                  <a:pt x="1530" y="132"/>
                </a:lnTo>
                <a:lnTo>
                  <a:pt x="1572" y="120"/>
                </a:lnTo>
                <a:lnTo>
                  <a:pt x="1608" y="108"/>
                </a:lnTo>
                <a:lnTo>
                  <a:pt x="1650" y="90"/>
                </a:lnTo>
                <a:lnTo>
                  <a:pt x="1686" y="78"/>
                </a:lnTo>
                <a:lnTo>
                  <a:pt x="1728" y="66"/>
                </a:lnTo>
                <a:lnTo>
                  <a:pt x="1764" y="54"/>
                </a:lnTo>
                <a:lnTo>
                  <a:pt x="1806" y="42"/>
                </a:lnTo>
                <a:lnTo>
                  <a:pt x="1842" y="30"/>
                </a:lnTo>
                <a:lnTo>
                  <a:pt x="1884" y="24"/>
                </a:lnTo>
                <a:lnTo>
                  <a:pt x="1920" y="12"/>
                </a:lnTo>
                <a:lnTo>
                  <a:pt x="1962" y="0"/>
                </a:lnTo>
                <a:lnTo>
                  <a:pt x="1962" y="306"/>
                </a:lnTo>
                <a:lnTo>
                  <a:pt x="1920" y="312"/>
                </a:lnTo>
                <a:lnTo>
                  <a:pt x="1884" y="318"/>
                </a:lnTo>
                <a:lnTo>
                  <a:pt x="1842" y="324"/>
                </a:lnTo>
                <a:lnTo>
                  <a:pt x="1806" y="330"/>
                </a:lnTo>
                <a:lnTo>
                  <a:pt x="1764" y="336"/>
                </a:lnTo>
                <a:lnTo>
                  <a:pt x="1728" y="348"/>
                </a:lnTo>
                <a:lnTo>
                  <a:pt x="1686" y="354"/>
                </a:lnTo>
                <a:lnTo>
                  <a:pt x="1650" y="360"/>
                </a:lnTo>
                <a:lnTo>
                  <a:pt x="1608" y="372"/>
                </a:lnTo>
                <a:lnTo>
                  <a:pt x="1572" y="384"/>
                </a:lnTo>
                <a:lnTo>
                  <a:pt x="1530" y="390"/>
                </a:lnTo>
                <a:lnTo>
                  <a:pt x="1494" y="402"/>
                </a:lnTo>
                <a:lnTo>
                  <a:pt x="1452" y="408"/>
                </a:lnTo>
                <a:lnTo>
                  <a:pt x="1410" y="420"/>
                </a:lnTo>
                <a:lnTo>
                  <a:pt x="1374" y="432"/>
                </a:lnTo>
                <a:lnTo>
                  <a:pt x="1332" y="438"/>
                </a:lnTo>
                <a:lnTo>
                  <a:pt x="1296" y="456"/>
                </a:lnTo>
                <a:lnTo>
                  <a:pt x="1254" y="474"/>
                </a:lnTo>
                <a:lnTo>
                  <a:pt x="1218" y="492"/>
                </a:lnTo>
                <a:lnTo>
                  <a:pt x="1176" y="504"/>
                </a:lnTo>
                <a:lnTo>
                  <a:pt x="1140" y="522"/>
                </a:lnTo>
                <a:lnTo>
                  <a:pt x="1098" y="534"/>
                </a:lnTo>
                <a:lnTo>
                  <a:pt x="1062" y="540"/>
                </a:lnTo>
                <a:lnTo>
                  <a:pt x="1020" y="552"/>
                </a:lnTo>
                <a:lnTo>
                  <a:pt x="984" y="570"/>
                </a:lnTo>
                <a:lnTo>
                  <a:pt x="942" y="582"/>
                </a:lnTo>
                <a:lnTo>
                  <a:pt x="900" y="618"/>
                </a:lnTo>
                <a:lnTo>
                  <a:pt x="864" y="636"/>
                </a:lnTo>
                <a:lnTo>
                  <a:pt x="822" y="648"/>
                </a:lnTo>
                <a:lnTo>
                  <a:pt x="786" y="648"/>
                </a:lnTo>
                <a:lnTo>
                  <a:pt x="744" y="654"/>
                </a:lnTo>
                <a:lnTo>
                  <a:pt x="708" y="660"/>
                </a:lnTo>
                <a:lnTo>
                  <a:pt x="666" y="660"/>
                </a:lnTo>
                <a:lnTo>
                  <a:pt x="630" y="666"/>
                </a:lnTo>
                <a:lnTo>
                  <a:pt x="588" y="678"/>
                </a:lnTo>
                <a:lnTo>
                  <a:pt x="552" y="690"/>
                </a:lnTo>
                <a:lnTo>
                  <a:pt x="510" y="690"/>
                </a:lnTo>
                <a:lnTo>
                  <a:pt x="468" y="696"/>
                </a:lnTo>
                <a:lnTo>
                  <a:pt x="432" y="690"/>
                </a:lnTo>
                <a:lnTo>
                  <a:pt x="390" y="690"/>
                </a:lnTo>
                <a:lnTo>
                  <a:pt x="354" y="696"/>
                </a:lnTo>
                <a:lnTo>
                  <a:pt x="312" y="702"/>
                </a:lnTo>
                <a:lnTo>
                  <a:pt x="276" y="714"/>
                </a:lnTo>
                <a:lnTo>
                  <a:pt x="234" y="726"/>
                </a:lnTo>
                <a:lnTo>
                  <a:pt x="198" y="732"/>
                </a:lnTo>
                <a:lnTo>
                  <a:pt x="156" y="738"/>
                </a:lnTo>
                <a:lnTo>
                  <a:pt x="120" y="750"/>
                </a:lnTo>
                <a:lnTo>
                  <a:pt x="78" y="750"/>
                </a:lnTo>
                <a:lnTo>
                  <a:pt x="42" y="744"/>
                </a:lnTo>
                <a:lnTo>
                  <a:pt x="0" y="73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400" dirty="0">
              <a:cs typeface="+mn-cs"/>
            </a:endParaRPr>
          </a:p>
        </p:txBody>
      </p:sp>
      <p:sp>
        <p:nvSpPr>
          <p:cNvPr id="5134" name="Freeform 19"/>
          <p:cNvSpPr>
            <a:spLocks/>
          </p:cNvSpPr>
          <p:nvPr/>
        </p:nvSpPr>
        <p:spPr bwMode="auto">
          <a:xfrm>
            <a:off x="2182813" y="2447925"/>
            <a:ext cx="4048125" cy="1622425"/>
          </a:xfrm>
          <a:custGeom>
            <a:avLst/>
            <a:gdLst>
              <a:gd name="T0" fmla="*/ 0 w 1962"/>
              <a:gd name="T1" fmla="*/ 2147483647 h 786"/>
              <a:gd name="T2" fmla="*/ 2147483647 w 1962"/>
              <a:gd name="T3" fmla="*/ 2147483647 h 786"/>
              <a:gd name="T4" fmla="*/ 2147483647 w 1962"/>
              <a:gd name="T5" fmla="*/ 2147483647 h 786"/>
              <a:gd name="T6" fmla="*/ 2147483647 w 1962"/>
              <a:gd name="T7" fmla="*/ 2147483647 h 786"/>
              <a:gd name="T8" fmla="*/ 2147483647 w 1962"/>
              <a:gd name="T9" fmla="*/ 2147483647 h 786"/>
              <a:gd name="T10" fmla="*/ 2147483647 w 1962"/>
              <a:gd name="T11" fmla="*/ 2147483647 h 786"/>
              <a:gd name="T12" fmla="*/ 2147483647 w 1962"/>
              <a:gd name="T13" fmla="*/ 2147483647 h 786"/>
              <a:gd name="T14" fmla="*/ 2147483647 w 1962"/>
              <a:gd name="T15" fmla="*/ 2147483647 h 786"/>
              <a:gd name="T16" fmla="*/ 2147483647 w 1962"/>
              <a:gd name="T17" fmla="*/ 2147483647 h 786"/>
              <a:gd name="T18" fmla="*/ 2147483647 w 1962"/>
              <a:gd name="T19" fmla="*/ 2147483647 h 786"/>
              <a:gd name="T20" fmla="*/ 2147483647 w 1962"/>
              <a:gd name="T21" fmla="*/ 2147483647 h 786"/>
              <a:gd name="T22" fmla="*/ 2147483647 w 1962"/>
              <a:gd name="T23" fmla="*/ 2147483647 h 786"/>
              <a:gd name="T24" fmla="*/ 2147483647 w 1962"/>
              <a:gd name="T25" fmla="*/ 2147483647 h 786"/>
              <a:gd name="T26" fmla="*/ 2147483647 w 1962"/>
              <a:gd name="T27" fmla="*/ 2147483647 h 786"/>
              <a:gd name="T28" fmla="*/ 2147483647 w 1962"/>
              <a:gd name="T29" fmla="*/ 2147483647 h 786"/>
              <a:gd name="T30" fmla="*/ 2147483647 w 1962"/>
              <a:gd name="T31" fmla="*/ 2147483647 h 786"/>
              <a:gd name="T32" fmla="*/ 2147483647 w 1962"/>
              <a:gd name="T33" fmla="*/ 2147483647 h 786"/>
              <a:gd name="T34" fmla="*/ 2147483647 w 1962"/>
              <a:gd name="T35" fmla="*/ 2147483647 h 786"/>
              <a:gd name="T36" fmla="*/ 2147483647 w 1962"/>
              <a:gd name="T37" fmla="*/ 2147483647 h 786"/>
              <a:gd name="T38" fmla="*/ 2147483647 w 1962"/>
              <a:gd name="T39" fmla="*/ 2147483647 h 786"/>
              <a:gd name="T40" fmla="*/ 2147483647 w 1962"/>
              <a:gd name="T41" fmla="*/ 2147483647 h 786"/>
              <a:gd name="T42" fmla="*/ 2147483647 w 1962"/>
              <a:gd name="T43" fmla="*/ 2147483647 h 786"/>
              <a:gd name="T44" fmla="*/ 2147483647 w 1962"/>
              <a:gd name="T45" fmla="*/ 2147483647 h 786"/>
              <a:gd name="T46" fmla="*/ 2147483647 w 1962"/>
              <a:gd name="T47" fmla="*/ 2147483647 h 786"/>
              <a:gd name="T48" fmla="*/ 2147483647 w 1962"/>
              <a:gd name="T49" fmla="*/ 2147483647 h 786"/>
              <a:gd name="T50" fmla="*/ 2147483647 w 1962"/>
              <a:gd name="T51" fmla="*/ 0 h 786"/>
              <a:gd name="T52" fmla="*/ 2147483647 w 1962"/>
              <a:gd name="T53" fmla="*/ 2147483647 h 786"/>
              <a:gd name="T54" fmla="*/ 2147483647 w 1962"/>
              <a:gd name="T55" fmla="*/ 2147483647 h 786"/>
              <a:gd name="T56" fmla="*/ 2147483647 w 1962"/>
              <a:gd name="T57" fmla="*/ 2147483647 h 786"/>
              <a:gd name="T58" fmla="*/ 2147483647 w 1962"/>
              <a:gd name="T59" fmla="*/ 2147483647 h 786"/>
              <a:gd name="T60" fmla="*/ 2147483647 w 1962"/>
              <a:gd name="T61" fmla="*/ 2147483647 h 786"/>
              <a:gd name="T62" fmla="*/ 2147483647 w 1962"/>
              <a:gd name="T63" fmla="*/ 2147483647 h 786"/>
              <a:gd name="T64" fmla="*/ 2147483647 w 1962"/>
              <a:gd name="T65" fmla="*/ 2147483647 h 786"/>
              <a:gd name="T66" fmla="*/ 2147483647 w 1962"/>
              <a:gd name="T67" fmla="*/ 2147483647 h 786"/>
              <a:gd name="T68" fmla="*/ 2147483647 w 1962"/>
              <a:gd name="T69" fmla="*/ 2147483647 h 786"/>
              <a:gd name="T70" fmla="*/ 2147483647 w 1962"/>
              <a:gd name="T71" fmla="*/ 2147483647 h 786"/>
              <a:gd name="T72" fmla="*/ 2147483647 w 1962"/>
              <a:gd name="T73" fmla="*/ 2147483647 h 786"/>
              <a:gd name="T74" fmla="*/ 2147483647 w 1962"/>
              <a:gd name="T75" fmla="*/ 2147483647 h 786"/>
              <a:gd name="T76" fmla="*/ 2147483647 w 1962"/>
              <a:gd name="T77" fmla="*/ 2147483647 h 786"/>
              <a:gd name="T78" fmla="*/ 2147483647 w 1962"/>
              <a:gd name="T79" fmla="*/ 2147483647 h 786"/>
              <a:gd name="T80" fmla="*/ 2147483647 w 1962"/>
              <a:gd name="T81" fmla="*/ 2147483647 h 786"/>
              <a:gd name="T82" fmla="*/ 2147483647 w 1962"/>
              <a:gd name="T83" fmla="*/ 2147483647 h 786"/>
              <a:gd name="T84" fmla="*/ 2147483647 w 1962"/>
              <a:gd name="T85" fmla="*/ 2147483647 h 786"/>
              <a:gd name="T86" fmla="*/ 2147483647 w 1962"/>
              <a:gd name="T87" fmla="*/ 2147483647 h 786"/>
              <a:gd name="T88" fmla="*/ 2147483647 w 1962"/>
              <a:gd name="T89" fmla="*/ 2147483647 h 786"/>
              <a:gd name="T90" fmla="*/ 2147483647 w 1962"/>
              <a:gd name="T91" fmla="*/ 2147483647 h 786"/>
              <a:gd name="T92" fmla="*/ 2147483647 w 1962"/>
              <a:gd name="T93" fmla="*/ 2147483647 h 786"/>
              <a:gd name="T94" fmla="*/ 2147483647 w 1962"/>
              <a:gd name="T95" fmla="*/ 2147483647 h 786"/>
              <a:gd name="T96" fmla="*/ 2147483647 w 1962"/>
              <a:gd name="T97" fmla="*/ 2147483647 h 786"/>
              <a:gd name="T98" fmla="*/ 2147483647 w 1962"/>
              <a:gd name="T99" fmla="*/ 2147483647 h 786"/>
              <a:gd name="T100" fmla="*/ 2147483647 w 1962"/>
              <a:gd name="T101" fmla="*/ 2147483647 h 78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962"/>
              <a:gd name="T154" fmla="*/ 0 h 786"/>
              <a:gd name="T155" fmla="*/ 1962 w 1962"/>
              <a:gd name="T156" fmla="*/ 786 h 78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962" h="786">
                <a:moveTo>
                  <a:pt x="0" y="774"/>
                </a:moveTo>
                <a:lnTo>
                  <a:pt x="0" y="708"/>
                </a:lnTo>
                <a:lnTo>
                  <a:pt x="42" y="714"/>
                </a:lnTo>
                <a:lnTo>
                  <a:pt x="78" y="720"/>
                </a:lnTo>
                <a:lnTo>
                  <a:pt x="120" y="714"/>
                </a:lnTo>
                <a:lnTo>
                  <a:pt x="156" y="696"/>
                </a:lnTo>
                <a:lnTo>
                  <a:pt x="198" y="684"/>
                </a:lnTo>
                <a:lnTo>
                  <a:pt x="234" y="672"/>
                </a:lnTo>
                <a:lnTo>
                  <a:pt x="276" y="654"/>
                </a:lnTo>
                <a:lnTo>
                  <a:pt x="312" y="630"/>
                </a:lnTo>
                <a:lnTo>
                  <a:pt x="354" y="624"/>
                </a:lnTo>
                <a:lnTo>
                  <a:pt x="390" y="612"/>
                </a:lnTo>
                <a:lnTo>
                  <a:pt x="432" y="612"/>
                </a:lnTo>
                <a:lnTo>
                  <a:pt x="468" y="612"/>
                </a:lnTo>
                <a:lnTo>
                  <a:pt x="510" y="606"/>
                </a:lnTo>
                <a:lnTo>
                  <a:pt x="552" y="600"/>
                </a:lnTo>
                <a:lnTo>
                  <a:pt x="588" y="582"/>
                </a:lnTo>
                <a:lnTo>
                  <a:pt x="630" y="564"/>
                </a:lnTo>
                <a:lnTo>
                  <a:pt x="666" y="558"/>
                </a:lnTo>
                <a:lnTo>
                  <a:pt x="708" y="552"/>
                </a:lnTo>
                <a:lnTo>
                  <a:pt x="744" y="540"/>
                </a:lnTo>
                <a:lnTo>
                  <a:pt x="786" y="522"/>
                </a:lnTo>
                <a:lnTo>
                  <a:pt x="822" y="522"/>
                </a:lnTo>
                <a:lnTo>
                  <a:pt x="864" y="504"/>
                </a:lnTo>
                <a:lnTo>
                  <a:pt x="900" y="474"/>
                </a:lnTo>
                <a:lnTo>
                  <a:pt x="942" y="438"/>
                </a:lnTo>
                <a:lnTo>
                  <a:pt x="984" y="414"/>
                </a:lnTo>
                <a:lnTo>
                  <a:pt x="1020" y="390"/>
                </a:lnTo>
                <a:lnTo>
                  <a:pt x="1062" y="372"/>
                </a:lnTo>
                <a:lnTo>
                  <a:pt x="1098" y="354"/>
                </a:lnTo>
                <a:lnTo>
                  <a:pt x="1140" y="336"/>
                </a:lnTo>
                <a:lnTo>
                  <a:pt x="1176" y="318"/>
                </a:lnTo>
                <a:lnTo>
                  <a:pt x="1218" y="294"/>
                </a:lnTo>
                <a:lnTo>
                  <a:pt x="1254" y="270"/>
                </a:lnTo>
                <a:lnTo>
                  <a:pt x="1296" y="246"/>
                </a:lnTo>
                <a:lnTo>
                  <a:pt x="1332" y="228"/>
                </a:lnTo>
                <a:lnTo>
                  <a:pt x="1374" y="210"/>
                </a:lnTo>
                <a:lnTo>
                  <a:pt x="1410" y="198"/>
                </a:lnTo>
                <a:lnTo>
                  <a:pt x="1452" y="180"/>
                </a:lnTo>
                <a:lnTo>
                  <a:pt x="1494" y="168"/>
                </a:lnTo>
                <a:lnTo>
                  <a:pt x="1530" y="150"/>
                </a:lnTo>
                <a:lnTo>
                  <a:pt x="1572" y="138"/>
                </a:lnTo>
                <a:lnTo>
                  <a:pt x="1608" y="120"/>
                </a:lnTo>
                <a:lnTo>
                  <a:pt x="1650" y="102"/>
                </a:lnTo>
                <a:lnTo>
                  <a:pt x="1686" y="90"/>
                </a:lnTo>
                <a:lnTo>
                  <a:pt x="1728" y="78"/>
                </a:lnTo>
                <a:lnTo>
                  <a:pt x="1764" y="60"/>
                </a:lnTo>
                <a:lnTo>
                  <a:pt x="1806" y="48"/>
                </a:lnTo>
                <a:lnTo>
                  <a:pt x="1842" y="36"/>
                </a:lnTo>
                <a:lnTo>
                  <a:pt x="1884" y="24"/>
                </a:lnTo>
                <a:lnTo>
                  <a:pt x="1920" y="12"/>
                </a:lnTo>
                <a:lnTo>
                  <a:pt x="1962" y="0"/>
                </a:lnTo>
                <a:lnTo>
                  <a:pt x="1962" y="138"/>
                </a:lnTo>
                <a:lnTo>
                  <a:pt x="1920" y="150"/>
                </a:lnTo>
                <a:lnTo>
                  <a:pt x="1884" y="162"/>
                </a:lnTo>
                <a:lnTo>
                  <a:pt x="1842" y="168"/>
                </a:lnTo>
                <a:lnTo>
                  <a:pt x="1806" y="180"/>
                </a:lnTo>
                <a:lnTo>
                  <a:pt x="1764" y="192"/>
                </a:lnTo>
                <a:lnTo>
                  <a:pt x="1728" y="204"/>
                </a:lnTo>
                <a:lnTo>
                  <a:pt x="1686" y="216"/>
                </a:lnTo>
                <a:lnTo>
                  <a:pt x="1650" y="228"/>
                </a:lnTo>
                <a:lnTo>
                  <a:pt x="1608" y="246"/>
                </a:lnTo>
                <a:lnTo>
                  <a:pt x="1572" y="258"/>
                </a:lnTo>
                <a:lnTo>
                  <a:pt x="1530" y="270"/>
                </a:lnTo>
                <a:lnTo>
                  <a:pt x="1494" y="288"/>
                </a:lnTo>
                <a:lnTo>
                  <a:pt x="1452" y="300"/>
                </a:lnTo>
                <a:lnTo>
                  <a:pt x="1410" y="312"/>
                </a:lnTo>
                <a:lnTo>
                  <a:pt x="1374" y="324"/>
                </a:lnTo>
                <a:lnTo>
                  <a:pt x="1332" y="342"/>
                </a:lnTo>
                <a:lnTo>
                  <a:pt x="1296" y="360"/>
                </a:lnTo>
                <a:lnTo>
                  <a:pt x="1254" y="384"/>
                </a:lnTo>
                <a:lnTo>
                  <a:pt x="1218" y="402"/>
                </a:lnTo>
                <a:lnTo>
                  <a:pt x="1176" y="426"/>
                </a:lnTo>
                <a:lnTo>
                  <a:pt x="1140" y="444"/>
                </a:lnTo>
                <a:lnTo>
                  <a:pt x="1098" y="462"/>
                </a:lnTo>
                <a:lnTo>
                  <a:pt x="1062" y="468"/>
                </a:lnTo>
                <a:lnTo>
                  <a:pt x="1020" y="492"/>
                </a:lnTo>
                <a:lnTo>
                  <a:pt x="984" y="510"/>
                </a:lnTo>
                <a:lnTo>
                  <a:pt x="942" y="534"/>
                </a:lnTo>
                <a:lnTo>
                  <a:pt x="900" y="564"/>
                </a:lnTo>
                <a:lnTo>
                  <a:pt x="864" y="594"/>
                </a:lnTo>
                <a:lnTo>
                  <a:pt x="822" y="612"/>
                </a:lnTo>
                <a:lnTo>
                  <a:pt x="786" y="612"/>
                </a:lnTo>
                <a:lnTo>
                  <a:pt x="744" y="624"/>
                </a:lnTo>
                <a:lnTo>
                  <a:pt x="708" y="636"/>
                </a:lnTo>
                <a:lnTo>
                  <a:pt x="666" y="642"/>
                </a:lnTo>
                <a:lnTo>
                  <a:pt x="630" y="648"/>
                </a:lnTo>
                <a:lnTo>
                  <a:pt x="588" y="666"/>
                </a:lnTo>
                <a:lnTo>
                  <a:pt x="552" y="678"/>
                </a:lnTo>
                <a:lnTo>
                  <a:pt x="510" y="684"/>
                </a:lnTo>
                <a:lnTo>
                  <a:pt x="468" y="690"/>
                </a:lnTo>
                <a:lnTo>
                  <a:pt x="432" y="684"/>
                </a:lnTo>
                <a:lnTo>
                  <a:pt x="390" y="690"/>
                </a:lnTo>
                <a:lnTo>
                  <a:pt x="354" y="696"/>
                </a:lnTo>
                <a:lnTo>
                  <a:pt x="312" y="708"/>
                </a:lnTo>
                <a:lnTo>
                  <a:pt x="276" y="726"/>
                </a:lnTo>
                <a:lnTo>
                  <a:pt x="234" y="744"/>
                </a:lnTo>
                <a:lnTo>
                  <a:pt x="198" y="756"/>
                </a:lnTo>
                <a:lnTo>
                  <a:pt x="156" y="762"/>
                </a:lnTo>
                <a:lnTo>
                  <a:pt x="120" y="780"/>
                </a:lnTo>
                <a:lnTo>
                  <a:pt x="78" y="786"/>
                </a:lnTo>
                <a:lnTo>
                  <a:pt x="42" y="780"/>
                </a:lnTo>
                <a:lnTo>
                  <a:pt x="0" y="77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5135" name="Freeform 20"/>
          <p:cNvSpPr>
            <a:spLocks/>
          </p:cNvSpPr>
          <p:nvPr/>
        </p:nvSpPr>
        <p:spPr bwMode="auto">
          <a:xfrm>
            <a:off x="2182813" y="2286000"/>
            <a:ext cx="4048125" cy="1647825"/>
          </a:xfrm>
          <a:custGeom>
            <a:avLst/>
            <a:gdLst>
              <a:gd name="T0" fmla="*/ 0 w 1962"/>
              <a:gd name="T1" fmla="*/ 2147483647 h 798"/>
              <a:gd name="T2" fmla="*/ 2147483647 w 1962"/>
              <a:gd name="T3" fmla="*/ 2147483647 h 798"/>
              <a:gd name="T4" fmla="*/ 2147483647 w 1962"/>
              <a:gd name="T5" fmla="*/ 2147483647 h 798"/>
              <a:gd name="T6" fmla="*/ 2147483647 w 1962"/>
              <a:gd name="T7" fmla="*/ 2147483647 h 798"/>
              <a:gd name="T8" fmla="*/ 2147483647 w 1962"/>
              <a:gd name="T9" fmla="*/ 2147483647 h 798"/>
              <a:gd name="T10" fmla="*/ 2147483647 w 1962"/>
              <a:gd name="T11" fmla="*/ 2147483647 h 798"/>
              <a:gd name="T12" fmla="*/ 2147483647 w 1962"/>
              <a:gd name="T13" fmla="*/ 2147483647 h 798"/>
              <a:gd name="T14" fmla="*/ 2147483647 w 1962"/>
              <a:gd name="T15" fmla="*/ 2147483647 h 798"/>
              <a:gd name="T16" fmla="*/ 2147483647 w 1962"/>
              <a:gd name="T17" fmla="*/ 2147483647 h 798"/>
              <a:gd name="T18" fmla="*/ 2147483647 w 1962"/>
              <a:gd name="T19" fmla="*/ 2147483647 h 798"/>
              <a:gd name="T20" fmla="*/ 2147483647 w 1962"/>
              <a:gd name="T21" fmla="*/ 2147483647 h 798"/>
              <a:gd name="T22" fmla="*/ 2147483647 w 1962"/>
              <a:gd name="T23" fmla="*/ 2147483647 h 798"/>
              <a:gd name="T24" fmla="*/ 2147483647 w 1962"/>
              <a:gd name="T25" fmla="*/ 2147483647 h 798"/>
              <a:gd name="T26" fmla="*/ 2147483647 w 1962"/>
              <a:gd name="T27" fmla="*/ 2147483647 h 798"/>
              <a:gd name="T28" fmla="*/ 2147483647 w 1962"/>
              <a:gd name="T29" fmla="*/ 2147483647 h 798"/>
              <a:gd name="T30" fmla="*/ 2147483647 w 1962"/>
              <a:gd name="T31" fmla="*/ 2147483647 h 798"/>
              <a:gd name="T32" fmla="*/ 2147483647 w 1962"/>
              <a:gd name="T33" fmla="*/ 2147483647 h 798"/>
              <a:gd name="T34" fmla="*/ 2147483647 w 1962"/>
              <a:gd name="T35" fmla="*/ 2147483647 h 798"/>
              <a:gd name="T36" fmla="*/ 2147483647 w 1962"/>
              <a:gd name="T37" fmla="*/ 2147483647 h 798"/>
              <a:gd name="T38" fmla="*/ 2147483647 w 1962"/>
              <a:gd name="T39" fmla="*/ 2147483647 h 798"/>
              <a:gd name="T40" fmla="*/ 2147483647 w 1962"/>
              <a:gd name="T41" fmla="*/ 2147483647 h 798"/>
              <a:gd name="T42" fmla="*/ 2147483647 w 1962"/>
              <a:gd name="T43" fmla="*/ 2147483647 h 798"/>
              <a:gd name="T44" fmla="*/ 2147483647 w 1962"/>
              <a:gd name="T45" fmla="*/ 2147483647 h 798"/>
              <a:gd name="T46" fmla="*/ 2147483647 w 1962"/>
              <a:gd name="T47" fmla="*/ 2147483647 h 798"/>
              <a:gd name="T48" fmla="*/ 2147483647 w 1962"/>
              <a:gd name="T49" fmla="*/ 2147483647 h 798"/>
              <a:gd name="T50" fmla="*/ 2147483647 w 1962"/>
              <a:gd name="T51" fmla="*/ 0 h 798"/>
              <a:gd name="T52" fmla="*/ 2147483647 w 1962"/>
              <a:gd name="T53" fmla="*/ 2147483647 h 798"/>
              <a:gd name="T54" fmla="*/ 2147483647 w 1962"/>
              <a:gd name="T55" fmla="*/ 2147483647 h 798"/>
              <a:gd name="T56" fmla="*/ 2147483647 w 1962"/>
              <a:gd name="T57" fmla="*/ 2147483647 h 798"/>
              <a:gd name="T58" fmla="*/ 2147483647 w 1962"/>
              <a:gd name="T59" fmla="*/ 2147483647 h 798"/>
              <a:gd name="T60" fmla="*/ 2147483647 w 1962"/>
              <a:gd name="T61" fmla="*/ 2147483647 h 798"/>
              <a:gd name="T62" fmla="*/ 2147483647 w 1962"/>
              <a:gd name="T63" fmla="*/ 2147483647 h 798"/>
              <a:gd name="T64" fmla="*/ 2147483647 w 1962"/>
              <a:gd name="T65" fmla="*/ 2147483647 h 798"/>
              <a:gd name="T66" fmla="*/ 2147483647 w 1962"/>
              <a:gd name="T67" fmla="*/ 2147483647 h 798"/>
              <a:gd name="T68" fmla="*/ 2147483647 w 1962"/>
              <a:gd name="T69" fmla="*/ 2147483647 h 798"/>
              <a:gd name="T70" fmla="*/ 2147483647 w 1962"/>
              <a:gd name="T71" fmla="*/ 2147483647 h 798"/>
              <a:gd name="T72" fmla="*/ 2147483647 w 1962"/>
              <a:gd name="T73" fmla="*/ 2147483647 h 798"/>
              <a:gd name="T74" fmla="*/ 2147483647 w 1962"/>
              <a:gd name="T75" fmla="*/ 2147483647 h 798"/>
              <a:gd name="T76" fmla="*/ 2147483647 w 1962"/>
              <a:gd name="T77" fmla="*/ 2147483647 h 798"/>
              <a:gd name="T78" fmla="*/ 2147483647 w 1962"/>
              <a:gd name="T79" fmla="*/ 2147483647 h 798"/>
              <a:gd name="T80" fmla="*/ 2147483647 w 1962"/>
              <a:gd name="T81" fmla="*/ 2147483647 h 798"/>
              <a:gd name="T82" fmla="*/ 2147483647 w 1962"/>
              <a:gd name="T83" fmla="*/ 2147483647 h 798"/>
              <a:gd name="T84" fmla="*/ 2147483647 w 1962"/>
              <a:gd name="T85" fmla="*/ 2147483647 h 798"/>
              <a:gd name="T86" fmla="*/ 2147483647 w 1962"/>
              <a:gd name="T87" fmla="*/ 2147483647 h 798"/>
              <a:gd name="T88" fmla="*/ 2147483647 w 1962"/>
              <a:gd name="T89" fmla="*/ 2147483647 h 798"/>
              <a:gd name="T90" fmla="*/ 2147483647 w 1962"/>
              <a:gd name="T91" fmla="*/ 2147483647 h 798"/>
              <a:gd name="T92" fmla="*/ 2147483647 w 1962"/>
              <a:gd name="T93" fmla="*/ 2147483647 h 798"/>
              <a:gd name="T94" fmla="*/ 2147483647 w 1962"/>
              <a:gd name="T95" fmla="*/ 2147483647 h 798"/>
              <a:gd name="T96" fmla="*/ 2147483647 w 1962"/>
              <a:gd name="T97" fmla="*/ 2147483647 h 798"/>
              <a:gd name="T98" fmla="*/ 2147483647 w 1962"/>
              <a:gd name="T99" fmla="*/ 2147483647 h 798"/>
              <a:gd name="T100" fmla="*/ 2147483647 w 1962"/>
              <a:gd name="T101" fmla="*/ 2147483647 h 79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962"/>
              <a:gd name="T154" fmla="*/ 0 h 798"/>
              <a:gd name="T155" fmla="*/ 1962 w 1962"/>
              <a:gd name="T156" fmla="*/ 798 h 79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962" h="798">
                <a:moveTo>
                  <a:pt x="0" y="786"/>
                </a:moveTo>
                <a:lnTo>
                  <a:pt x="0" y="774"/>
                </a:lnTo>
                <a:lnTo>
                  <a:pt x="42" y="774"/>
                </a:lnTo>
                <a:lnTo>
                  <a:pt x="78" y="774"/>
                </a:lnTo>
                <a:lnTo>
                  <a:pt x="120" y="768"/>
                </a:lnTo>
                <a:lnTo>
                  <a:pt x="156" y="744"/>
                </a:lnTo>
                <a:lnTo>
                  <a:pt x="198" y="732"/>
                </a:lnTo>
                <a:lnTo>
                  <a:pt x="234" y="714"/>
                </a:lnTo>
                <a:lnTo>
                  <a:pt x="276" y="690"/>
                </a:lnTo>
                <a:lnTo>
                  <a:pt x="312" y="672"/>
                </a:lnTo>
                <a:lnTo>
                  <a:pt x="354" y="660"/>
                </a:lnTo>
                <a:lnTo>
                  <a:pt x="390" y="648"/>
                </a:lnTo>
                <a:lnTo>
                  <a:pt x="432" y="642"/>
                </a:lnTo>
                <a:lnTo>
                  <a:pt x="468" y="642"/>
                </a:lnTo>
                <a:lnTo>
                  <a:pt x="510" y="636"/>
                </a:lnTo>
                <a:lnTo>
                  <a:pt x="552" y="630"/>
                </a:lnTo>
                <a:lnTo>
                  <a:pt x="588" y="612"/>
                </a:lnTo>
                <a:lnTo>
                  <a:pt x="630" y="588"/>
                </a:lnTo>
                <a:lnTo>
                  <a:pt x="666" y="582"/>
                </a:lnTo>
                <a:lnTo>
                  <a:pt x="708" y="582"/>
                </a:lnTo>
                <a:lnTo>
                  <a:pt x="744" y="564"/>
                </a:lnTo>
                <a:lnTo>
                  <a:pt x="786" y="546"/>
                </a:lnTo>
                <a:lnTo>
                  <a:pt x="822" y="540"/>
                </a:lnTo>
                <a:lnTo>
                  <a:pt x="864" y="522"/>
                </a:lnTo>
                <a:lnTo>
                  <a:pt x="900" y="498"/>
                </a:lnTo>
                <a:lnTo>
                  <a:pt x="942" y="456"/>
                </a:lnTo>
                <a:lnTo>
                  <a:pt x="984" y="432"/>
                </a:lnTo>
                <a:lnTo>
                  <a:pt x="1020" y="408"/>
                </a:lnTo>
                <a:lnTo>
                  <a:pt x="1062" y="384"/>
                </a:lnTo>
                <a:lnTo>
                  <a:pt x="1098" y="372"/>
                </a:lnTo>
                <a:lnTo>
                  <a:pt x="1140" y="354"/>
                </a:lnTo>
                <a:lnTo>
                  <a:pt x="1176" y="330"/>
                </a:lnTo>
                <a:lnTo>
                  <a:pt x="1218" y="312"/>
                </a:lnTo>
                <a:lnTo>
                  <a:pt x="1254" y="282"/>
                </a:lnTo>
                <a:lnTo>
                  <a:pt x="1296" y="258"/>
                </a:lnTo>
                <a:lnTo>
                  <a:pt x="1332" y="234"/>
                </a:lnTo>
                <a:lnTo>
                  <a:pt x="1374" y="222"/>
                </a:lnTo>
                <a:lnTo>
                  <a:pt x="1410" y="204"/>
                </a:lnTo>
                <a:lnTo>
                  <a:pt x="1452" y="192"/>
                </a:lnTo>
                <a:lnTo>
                  <a:pt x="1494" y="174"/>
                </a:lnTo>
                <a:lnTo>
                  <a:pt x="1530" y="156"/>
                </a:lnTo>
                <a:lnTo>
                  <a:pt x="1572" y="144"/>
                </a:lnTo>
                <a:lnTo>
                  <a:pt x="1608" y="126"/>
                </a:lnTo>
                <a:lnTo>
                  <a:pt x="1650" y="108"/>
                </a:lnTo>
                <a:lnTo>
                  <a:pt x="1686" y="96"/>
                </a:lnTo>
                <a:lnTo>
                  <a:pt x="1728" y="78"/>
                </a:lnTo>
                <a:lnTo>
                  <a:pt x="1764" y="66"/>
                </a:lnTo>
                <a:lnTo>
                  <a:pt x="1806" y="54"/>
                </a:lnTo>
                <a:lnTo>
                  <a:pt x="1842" y="42"/>
                </a:lnTo>
                <a:lnTo>
                  <a:pt x="1884" y="24"/>
                </a:lnTo>
                <a:lnTo>
                  <a:pt x="1920" y="12"/>
                </a:lnTo>
                <a:lnTo>
                  <a:pt x="1962" y="0"/>
                </a:lnTo>
                <a:lnTo>
                  <a:pt x="1962" y="78"/>
                </a:lnTo>
                <a:lnTo>
                  <a:pt x="1920" y="90"/>
                </a:lnTo>
                <a:lnTo>
                  <a:pt x="1884" y="102"/>
                </a:lnTo>
                <a:lnTo>
                  <a:pt x="1842" y="114"/>
                </a:lnTo>
                <a:lnTo>
                  <a:pt x="1806" y="126"/>
                </a:lnTo>
                <a:lnTo>
                  <a:pt x="1764" y="138"/>
                </a:lnTo>
                <a:lnTo>
                  <a:pt x="1728" y="156"/>
                </a:lnTo>
                <a:lnTo>
                  <a:pt x="1686" y="168"/>
                </a:lnTo>
                <a:lnTo>
                  <a:pt x="1650" y="180"/>
                </a:lnTo>
                <a:lnTo>
                  <a:pt x="1608" y="198"/>
                </a:lnTo>
                <a:lnTo>
                  <a:pt x="1572" y="216"/>
                </a:lnTo>
                <a:lnTo>
                  <a:pt x="1530" y="228"/>
                </a:lnTo>
                <a:lnTo>
                  <a:pt x="1494" y="246"/>
                </a:lnTo>
                <a:lnTo>
                  <a:pt x="1452" y="258"/>
                </a:lnTo>
                <a:lnTo>
                  <a:pt x="1410" y="276"/>
                </a:lnTo>
                <a:lnTo>
                  <a:pt x="1374" y="288"/>
                </a:lnTo>
                <a:lnTo>
                  <a:pt x="1332" y="306"/>
                </a:lnTo>
                <a:lnTo>
                  <a:pt x="1296" y="324"/>
                </a:lnTo>
                <a:lnTo>
                  <a:pt x="1254" y="348"/>
                </a:lnTo>
                <a:lnTo>
                  <a:pt x="1218" y="372"/>
                </a:lnTo>
                <a:lnTo>
                  <a:pt x="1176" y="396"/>
                </a:lnTo>
                <a:lnTo>
                  <a:pt x="1140" y="414"/>
                </a:lnTo>
                <a:lnTo>
                  <a:pt x="1098" y="432"/>
                </a:lnTo>
                <a:lnTo>
                  <a:pt x="1062" y="450"/>
                </a:lnTo>
                <a:lnTo>
                  <a:pt x="1020" y="468"/>
                </a:lnTo>
                <a:lnTo>
                  <a:pt x="984" y="492"/>
                </a:lnTo>
                <a:lnTo>
                  <a:pt x="942" y="516"/>
                </a:lnTo>
                <a:lnTo>
                  <a:pt x="900" y="552"/>
                </a:lnTo>
                <a:lnTo>
                  <a:pt x="864" y="582"/>
                </a:lnTo>
                <a:lnTo>
                  <a:pt x="822" y="600"/>
                </a:lnTo>
                <a:lnTo>
                  <a:pt x="786" y="600"/>
                </a:lnTo>
                <a:lnTo>
                  <a:pt x="744" y="618"/>
                </a:lnTo>
                <a:lnTo>
                  <a:pt x="708" y="630"/>
                </a:lnTo>
                <a:lnTo>
                  <a:pt x="666" y="636"/>
                </a:lnTo>
                <a:lnTo>
                  <a:pt x="630" y="642"/>
                </a:lnTo>
                <a:lnTo>
                  <a:pt x="588" y="660"/>
                </a:lnTo>
                <a:lnTo>
                  <a:pt x="552" y="678"/>
                </a:lnTo>
                <a:lnTo>
                  <a:pt x="510" y="684"/>
                </a:lnTo>
                <a:lnTo>
                  <a:pt x="468" y="690"/>
                </a:lnTo>
                <a:lnTo>
                  <a:pt x="432" y="690"/>
                </a:lnTo>
                <a:lnTo>
                  <a:pt x="390" y="690"/>
                </a:lnTo>
                <a:lnTo>
                  <a:pt x="354" y="702"/>
                </a:lnTo>
                <a:lnTo>
                  <a:pt x="312" y="708"/>
                </a:lnTo>
                <a:lnTo>
                  <a:pt x="276" y="732"/>
                </a:lnTo>
                <a:lnTo>
                  <a:pt x="234" y="750"/>
                </a:lnTo>
                <a:lnTo>
                  <a:pt x="198" y="762"/>
                </a:lnTo>
                <a:lnTo>
                  <a:pt x="156" y="774"/>
                </a:lnTo>
                <a:lnTo>
                  <a:pt x="120" y="792"/>
                </a:lnTo>
                <a:lnTo>
                  <a:pt x="78" y="798"/>
                </a:lnTo>
                <a:lnTo>
                  <a:pt x="42" y="792"/>
                </a:lnTo>
                <a:lnTo>
                  <a:pt x="0" y="78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165909" name="Freeform 21"/>
          <p:cNvSpPr>
            <a:spLocks/>
          </p:cNvSpPr>
          <p:nvPr/>
        </p:nvSpPr>
        <p:spPr bwMode="auto">
          <a:xfrm>
            <a:off x="2182813" y="2224088"/>
            <a:ext cx="4048125" cy="1660525"/>
          </a:xfrm>
          <a:custGeom>
            <a:avLst/>
            <a:gdLst/>
            <a:ahLst/>
            <a:cxnLst>
              <a:cxn ang="0">
                <a:pos x="0" y="786"/>
              </a:cxn>
              <a:cxn ang="0">
                <a:pos x="78" y="792"/>
              </a:cxn>
              <a:cxn ang="0">
                <a:pos x="156" y="762"/>
              </a:cxn>
              <a:cxn ang="0">
                <a:pos x="234" y="732"/>
              </a:cxn>
              <a:cxn ang="0">
                <a:pos x="312" y="684"/>
              </a:cxn>
              <a:cxn ang="0">
                <a:pos x="390" y="660"/>
              </a:cxn>
              <a:cxn ang="0">
                <a:pos x="468" y="654"/>
              </a:cxn>
              <a:cxn ang="0">
                <a:pos x="552" y="642"/>
              </a:cxn>
              <a:cxn ang="0">
                <a:pos x="630" y="600"/>
              </a:cxn>
              <a:cxn ang="0">
                <a:pos x="708" y="594"/>
              </a:cxn>
              <a:cxn ang="0">
                <a:pos x="786" y="558"/>
              </a:cxn>
              <a:cxn ang="0">
                <a:pos x="864" y="534"/>
              </a:cxn>
              <a:cxn ang="0">
                <a:pos x="942" y="462"/>
              </a:cxn>
              <a:cxn ang="0">
                <a:pos x="1020" y="414"/>
              </a:cxn>
              <a:cxn ang="0">
                <a:pos x="1098" y="378"/>
              </a:cxn>
              <a:cxn ang="0">
                <a:pos x="1176" y="336"/>
              </a:cxn>
              <a:cxn ang="0">
                <a:pos x="1254" y="288"/>
              </a:cxn>
              <a:cxn ang="0">
                <a:pos x="1332" y="240"/>
              </a:cxn>
              <a:cxn ang="0">
                <a:pos x="1410" y="210"/>
              </a:cxn>
              <a:cxn ang="0">
                <a:pos x="1494" y="174"/>
              </a:cxn>
              <a:cxn ang="0">
                <a:pos x="1572" y="144"/>
              </a:cxn>
              <a:cxn ang="0">
                <a:pos x="1650" y="108"/>
              </a:cxn>
              <a:cxn ang="0">
                <a:pos x="1728" y="78"/>
              </a:cxn>
              <a:cxn ang="0">
                <a:pos x="1806" y="48"/>
              </a:cxn>
              <a:cxn ang="0">
                <a:pos x="1884" y="24"/>
              </a:cxn>
              <a:cxn ang="0">
                <a:pos x="1962" y="0"/>
              </a:cxn>
              <a:cxn ang="0">
                <a:pos x="1920" y="42"/>
              </a:cxn>
              <a:cxn ang="0">
                <a:pos x="1842" y="72"/>
              </a:cxn>
              <a:cxn ang="0">
                <a:pos x="1764" y="96"/>
              </a:cxn>
              <a:cxn ang="0">
                <a:pos x="1686" y="126"/>
              </a:cxn>
              <a:cxn ang="0">
                <a:pos x="1608" y="156"/>
              </a:cxn>
              <a:cxn ang="0">
                <a:pos x="1530" y="186"/>
              </a:cxn>
              <a:cxn ang="0">
                <a:pos x="1452" y="222"/>
              </a:cxn>
              <a:cxn ang="0">
                <a:pos x="1374" y="252"/>
              </a:cxn>
              <a:cxn ang="0">
                <a:pos x="1296" y="288"/>
              </a:cxn>
              <a:cxn ang="0">
                <a:pos x="1218" y="342"/>
              </a:cxn>
              <a:cxn ang="0">
                <a:pos x="1140" y="384"/>
              </a:cxn>
              <a:cxn ang="0">
                <a:pos x="1062" y="414"/>
              </a:cxn>
              <a:cxn ang="0">
                <a:pos x="984" y="462"/>
              </a:cxn>
              <a:cxn ang="0">
                <a:pos x="900" y="528"/>
              </a:cxn>
              <a:cxn ang="0">
                <a:pos x="822" y="570"/>
              </a:cxn>
              <a:cxn ang="0">
                <a:pos x="744" y="594"/>
              </a:cxn>
              <a:cxn ang="0">
                <a:pos x="666" y="612"/>
              </a:cxn>
              <a:cxn ang="0">
                <a:pos x="588" y="642"/>
              </a:cxn>
              <a:cxn ang="0">
                <a:pos x="510" y="666"/>
              </a:cxn>
              <a:cxn ang="0">
                <a:pos x="432" y="672"/>
              </a:cxn>
              <a:cxn ang="0">
                <a:pos x="354" y="690"/>
              </a:cxn>
              <a:cxn ang="0">
                <a:pos x="276" y="720"/>
              </a:cxn>
              <a:cxn ang="0">
                <a:pos x="198" y="762"/>
              </a:cxn>
              <a:cxn ang="0">
                <a:pos x="120" y="798"/>
              </a:cxn>
              <a:cxn ang="0">
                <a:pos x="42" y="804"/>
              </a:cxn>
            </a:cxnLst>
            <a:rect l="0" t="0" r="r" b="b"/>
            <a:pathLst>
              <a:path w="1962" h="804">
                <a:moveTo>
                  <a:pt x="0" y="804"/>
                </a:moveTo>
                <a:lnTo>
                  <a:pt x="0" y="786"/>
                </a:lnTo>
                <a:lnTo>
                  <a:pt x="42" y="792"/>
                </a:lnTo>
                <a:lnTo>
                  <a:pt x="78" y="792"/>
                </a:lnTo>
                <a:lnTo>
                  <a:pt x="120" y="786"/>
                </a:lnTo>
                <a:lnTo>
                  <a:pt x="156" y="762"/>
                </a:lnTo>
                <a:lnTo>
                  <a:pt x="198" y="744"/>
                </a:lnTo>
                <a:lnTo>
                  <a:pt x="234" y="732"/>
                </a:lnTo>
                <a:lnTo>
                  <a:pt x="276" y="708"/>
                </a:lnTo>
                <a:lnTo>
                  <a:pt x="312" y="684"/>
                </a:lnTo>
                <a:lnTo>
                  <a:pt x="354" y="672"/>
                </a:lnTo>
                <a:lnTo>
                  <a:pt x="390" y="660"/>
                </a:lnTo>
                <a:lnTo>
                  <a:pt x="432" y="654"/>
                </a:lnTo>
                <a:lnTo>
                  <a:pt x="468" y="654"/>
                </a:lnTo>
                <a:lnTo>
                  <a:pt x="510" y="648"/>
                </a:lnTo>
                <a:lnTo>
                  <a:pt x="552" y="642"/>
                </a:lnTo>
                <a:lnTo>
                  <a:pt x="588" y="624"/>
                </a:lnTo>
                <a:lnTo>
                  <a:pt x="630" y="600"/>
                </a:lnTo>
                <a:lnTo>
                  <a:pt x="666" y="594"/>
                </a:lnTo>
                <a:lnTo>
                  <a:pt x="708" y="594"/>
                </a:lnTo>
                <a:lnTo>
                  <a:pt x="744" y="576"/>
                </a:lnTo>
                <a:lnTo>
                  <a:pt x="786" y="558"/>
                </a:lnTo>
                <a:lnTo>
                  <a:pt x="822" y="552"/>
                </a:lnTo>
                <a:lnTo>
                  <a:pt x="864" y="534"/>
                </a:lnTo>
                <a:lnTo>
                  <a:pt x="900" y="504"/>
                </a:lnTo>
                <a:lnTo>
                  <a:pt x="942" y="462"/>
                </a:lnTo>
                <a:lnTo>
                  <a:pt x="984" y="438"/>
                </a:lnTo>
                <a:lnTo>
                  <a:pt x="1020" y="414"/>
                </a:lnTo>
                <a:lnTo>
                  <a:pt x="1062" y="396"/>
                </a:lnTo>
                <a:lnTo>
                  <a:pt x="1098" y="378"/>
                </a:lnTo>
                <a:lnTo>
                  <a:pt x="1140" y="360"/>
                </a:lnTo>
                <a:lnTo>
                  <a:pt x="1176" y="336"/>
                </a:lnTo>
                <a:lnTo>
                  <a:pt x="1218" y="312"/>
                </a:lnTo>
                <a:lnTo>
                  <a:pt x="1254" y="288"/>
                </a:lnTo>
                <a:lnTo>
                  <a:pt x="1296" y="264"/>
                </a:lnTo>
                <a:lnTo>
                  <a:pt x="1332" y="240"/>
                </a:lnTo>
                <a:lnTo>
                  <a:pt x="1374" y="222"/>
                </a:lnTo>
                <a:lnTo>
                  <a:pt x="1410" y="210"/>
                </a:lnTo>
                <a:lnTo>
                  <a:pt x="1452" y="192"/>
                </a:lnTo>
                <a:lnTo>
                  <a:pt x="1494" y="174"/>
                </a:lnTo>
                <a:lnTo>
                  <a:pt x="1530" y="162"/>
                </a:lnTo>
                <a:lnTo>
                  <a:pt x="1572" y="144"/>
                </a:lnTo>
                <a:lnTo>
                  <a:pt x="1608" y="126"/>
                </a:lnTo>
                <a:lnTo>
                  <a:pt x="1650" y="108"/>
                </a:lnTo>
                <a:lnTo>
                  <a:pt x="1686" y="90"/>
                </a:lnTo>
                <a:lnTo>
                  <a:pt x="1728" y="78"/>
                </a:lnTo>
                <a:lnTo>
                  <a:pt x="1764" y="66"/>
                </a:lnTo>
                <a:lnTo>
                  <a:pt x="1806" y="48"/>
                </a:lnTo>
                <a:lnTo>
                  <a:pt x="1842" y="36"/>
                </a:lnTo>
                <a:lnTo>
                  <a:pt x="1884" y="24"/>
                </a:lnTo>
                <a:lnTo>
                  <a:pt x="1920" y="12"/>
                </a:lnTo>
                <a:lnTo>
                  <a:pt x="1962" y="0"/>
                </a:lnTo>
                <a:lnTo>
                  <a:pt x="1962" y="30"/>
                </a:lnTo>
                <a:lnTo>
                  <a:pt x="1920" y="42"/>
                </a:lnTo>
                <a:lnTo>
                  <a:pt x="1884" y="54"/>
                </a:lnTo>
                <a:lnTo>
                  <a:pt x="1842" y="72"/>
                </a:lnTo>
                <a:lnTo>
                  <a:pt x="1806" y="84"/>
                </a:lnTo>
                <a:lnTo>
                  <a:pt x="1764" y="96"/>
                </a:lnTo>
                <a:lnTo>
                  <a:pt x="1728" y="108"/>
                </a:lnTo>
                <a:lnTo>
                  <a:pt x="1686" y="126"/>
                </a:lnTo>
                <a:lnTo>
                  <a:pt x="1650" y="138"/>
                </a:lnTo>
                <a:lnTo>
                  <a:pt x="1608" y="156"/>
                </a:lnTo>
                <a:lnTo>
                  <a:pt x="1572" y="174"/>
                </a:lnTo>
                <a:lnTo>
                  <a:pt x="1530" y="186"/>
                </a:lnTo>
                <a:lnTo>
                  <a:pt x="1494" y="204"/>
                </a:lnTo>
                <a:lnTo>
                  <a:pt x="1452" y="222"/>
                </a:lnTo>
                <a:lnTo>
                  <a:pt x="1410" y="234"/>
                </a:lnTo>
                <a:lnTo>
                  <a:pt x="1374" y="252"/>
                </a:lnTo>
                <a:lnTo>
                  <a:pt x="1332" y="264"/>
                </a:lnTo>
                <a:lnTo>
                  <a:pt x="1296" y="288"/>
                </a:lnTo>
                <a:lnTo>
                  <a:pt x="1254" y="312"/>
                </a:lnTo>
                <a:lnTo>
                  <a:pt x="1218" y="342"/>
                </a:lnTo>
                <a:lnTo>
                  <a:pt x="1176" y="360"/>
                </a:lnTo>
                <a:lnTo>
                  <a:pt x="1140" y="384"/>
                </a:lnTo>
                <a:lnTo>
                  <a:pt x="1098" y="402"/>
                </a:lnTo>
                <a:lnTo>
                  <a:pt x="1062" y="414"/>
                </a:lnTo>
                <a:lnTo>
                  <a:pt x="1020" y="438"/>
                </a:lnTo>
                <a:lnTo>
                  <a:pt x="984" y="462"/>
                </a:lnTo>
                <a:lnTo>
                  <a:pt x="942" y="486"/>
                </a:lnTo>
                <a:lnTo>
                  <a:pt x="900" y="528"/>
                </a:lnTo>
                <a:lnTo>
                  <a:pt x="864" y="552"/>
                </a:lnTo>
                <a:lnTo>
                  <a:pt x="822" y="570"/>
                </a:lnTo>
                <a:lnTo>
                  <a:pt x="786" y="576"/>
                </a:lnTo>
                <a:lnTo>
                  <a:pt x="744" y="594"/>
                </a:lnTo>
                <a:lnTo>
                  <a:pt x="708" y="612"/>
                </a:lnTo>
                <a:lnTo>
                  <a:pt x="666" y="612"/>
                </a:lnTo>
                <a:lnTo>
                  <a:pt x="630" y="618"/>
                </a:lnTo>
                <a:lnTo>
                  <a:pt x="588" y="642"/>
                </a:lnTo>
                <a:lnTo>
                  <a:pt x="552" y="660"/>
                </a:lnTo>
                <a:lnTo>
                  <a:pt x="510" y="666"/>
                </a:lnTo>
                <a:lnTo>
                  <a:pt x="468" y="672"/>
                </a:lnTo>
                <a:lnTo>
                  <a:pt x="432" y="672"/>
                </a:lnTo>
                <a:lnTo>
                  <a:pt x="390" y="678"/>
                </a:lnTo>
                <a:lnTo>
                  <a:pt x="354" y="690"/>
                </a:lnTo>
                <a:lnTo>
                  <a:pt x="312" y="702"/>
                </a:lnTo>
                <a:lnTo>
                  <a:pt x="276" y="720"/>
                </a:lnTo>
                <a:lnTo>
                  <a:pt x="234" y="744"/>
                </a:lnTo>
                <a:lnTo>
                  <a:pt x="198" y="762"/>
                </a:lnTo>
                <a:lnTo>
                  <a:pt x="156" y="774"/>
                </a:lnTo>
                <a:lnTo>
                  <a:pt x="120" y="798"/>
                </a:lnTo>
                <a:lnTo>
                  <a:pt x="78" y="804"/>
                </a:lnTo>
                <a:lnTo>
                  <a:pt x="42" y="804"/>
                </a:lnTo>
                <a:lnTo>
                  <a:pt x="0" y="804"/>
                </a:ln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400" dirty="0">
              <a:cs typeface="+mn-cs"/>
            </a:endParaRPr>
          </a:p>
        </p:txBody>
      </p:sp>
      <p:sp>
        <p:nvSpPr>
          <p:cNvPr id="5137" name="Freeform 22"/>
          <p:cNvSpPr>
            <a:spLocks/>
          </p:cNvSpPr>
          <p:nvPr/>
        </p:nvSpPr>
        <p:spPr bwMode="auto">
          <a:xfrm>
            <a:off x="2182813" y="2162175"/>
            <a:ext cx="4048125" cy="1697038"/>
          </a:xfrm>
          <a:custGeom>
            <a:avLst/>
            <a:gdLst>
              <a:gd name="T0" fmla="*/ 0 w 1962"/>
              <a:gd name="T1" fmla="*/ 2147483647 h 822"/>
              <a:gd name="T2" fmla="*/ 2147483647 w 1962"/>
              <a:gd name="T3" fmla="*/ 2147483647 h 822"/>
              <a:gd name="T4" fmla="*/ 2147483647 w 1962"/>
              <a:gd name="T5" fmla="*/ 2147483647 h 822"/>
              <a:gd name="T6" fmla="*/ 2147483647 w 1962"/>
              <a:gd name="T7" fmla="*/ 2147483647 h 822"/>
              <a:gd name="T8" fmla="*/ 2147483647 w 1962"/>
              <a:gd name="T9" fmla="*/ 2147483647 h 822"/>
              <a:gd name="T10" fmla="*/ 2147483647 w 1962"/>
              <a:gd name="T11" fmla="*/ 2147483647 h 822"/>
              <a:gd name="T12" fmla="*/ 2147483647 w 1962"/>
              <a:gd name="T13" fmla="*/ 2147483647 h 822"/>
              <a:gd name="T14" fmla="*/ 2147483647 w 1962"/>
              <a:gd name="T15" fmla="*/ 2147483647 h 822"/>
              <a:gd name="T16" fmla="*/ 2147483647 w 1962"/>
              <a:gd name="T17" fmla="*/ 2147483647 h 822"/>
              <a:gd name="T18" fmla="*/ 2147483647 w 1962"/>
              <a:gd name="T19" fmla="*/ 2147483647 h 822"/>
              <a:gd name="T20" fmla="*/ 2147483647 w 1962"/>
              <a:gd name="T21" fmla="*/ 2147483647 h 822"/>
              <a:gd name="T22" fmla="*/ 2147483647 w 1962"/>
              <a:gd name="T23" fmla="*/ 2147483647 h 822"/>
              <a:gd name="T24" fmla="*/ 2147483647 w 1962"/>
              <a:gd name="T25" fmla="*/ 2147483647 h 822"/>
              <a:gd name="T26" fmla="*/ 2147483647 w 1962"/>
              <a:gd name="T27" fmla="*/ 2147483647 h 822"/>
              <a:gd name="T28" fmla="*/ 2147483647 w 1962"/>
              <a:gd name="T29" fmla="*/ 2147483647 h 822"/>
              <a:gd name="T30" fmla="*/ 2147483647 w 1962"/>
              <a:gd name="T31" fmla="*/ 2147483647 h 822"/>
              <a:gd name="T32" fmla="*/ 2147483647 w 1962"/>
              <a:gd name="T33" fmla="*/ 2147483647 h 822"/>
              <a:gd name="T34" fmla="*/ 2147483647 w 1962"/>
              <a:gd name="T35" fmla="*/ 2147483647 h 822"/>
              <a:gd name="T36" fmla="*/ 2147483647 w 1962"/>
              <a:gd name="T37" fmla="*/ 2147483647 h 822"/>
              <a:gd name="T38" fmla="*/ 2147483647 w 1962"/>
              <a:gd name="T39" fmla="*/ 2147483647 h 822"/>
              <a:gd name="T40" fmla="*/ 2147483647 w 1962"/>
              <a:gd name="T41" fmla="*/ 2147483647 h 822"/>
              <a:gd name="T42" fmla="*/ 2147483647 w 1962"/>
              <a:gd name="T43" fmla="*/ 2147483647 h 822"/>
              <a:gd name="T44" fmla="*/ 2147483647 w 1962"/>
              <a:gd name="T45" fmla="*/ 2147483647 h 822"/>
              <a:gd name="T46" fmla="*/ 2147483647 w 1962"/>
              <a:gd name="T47" fmla="*/ 2147483647 h 822"/>
              <a:gd name="T48" fmla="*/ 2147483647 w 1962"/>
              <a:gd name="T49" fmla="*/ 2147483647 h 822"/>
              <a:gd name="T50" fmla="*/ 2147483647 w 1962"/>
              <a:gd name="T51" fmla="*/ 0 h 822"/>
              <a:gd name="T52" fmla="*/ 2147483647 w 1962"/>
              <a:gd name="T53" fmla="*/ 2147483647 h 822"/>
              <a:gd name="T54" fmla="*/ 2147483647 w 1962"/>
              <a:gd name="T55" fmla="*/ 2147483647 h 822"/>
              <a:gd name="T56" fmla="*/ 2147483647 w 1962"/>
              <a:gd name="T57" fmla="*/ 2147483647 h 822"/>
              <a:gd name="T58" fmla="*/ 2147483647 w 1962"/>
              <a:gd name="T59" fmla="*/ 2147483647 h 822"/>
              <a:gd name="T60" fmla="*/ 2147483647 w 1962"/>
              <a:gd name="T61" fmla="*/ 2147483647 h 822"/>
              <a:gd name="T62" fmla="*/ 2147483647 w 1962"/>
              <a:gd name="T63" fmla="*/ 2147483647 h 822"/>
              <a:gd name="T64" fmla="*/ 2147483647 w 1962"/>
              <a:gd name="T65" fmla="*/ 2147483647 h 822"/>
              <a:gd name="T66" fmla="*/ 2147483647 w 1962"/>
              <a:gd name="T67" fmla="*/ 2147483647 h 822"/>
              <a:gd name="T68" fmla="*/ 2147483647 w 1962"/>
              <a:gd name="T69" fmla="*/ 2147483647 h 822"/>
              <a:gd name="T70" fmla="*/ 2147483647 w 1962"/>
              <a:gd name="T71" fmla="*/ 2147483647 h 822"/>
              <a:gd name="T72" fmla="*/ 2147483647 w 1962"/>
              <a:gd name="T73" fmla="*/ 2147483647 h 822"/>
              <a:gd name="T74" fmla="*/ 2147483647 w 1962"/>
              <a:gd name="T75" fmla="*/ 2147483647 h 822"/>
              <a:gd name="T76" fmla="*/ 2147483647 w 1962"/>
              <a:gd name="T77" fmla="*/ 2147483647 h 822"/>
              <a:gd name="T78" fmla="*/ 2147483647 w 1962"/>
              <a:gd name="T79" fmla="*/ 2147483647 h 822"/>
              <a:gd name="T80" fmla="*/ 2147483647 w 1962"/>
              <a:gd name="T81" fmla="*/ 2147483647 h 822"/>
              <a:gd name="T82" fmla="*/ 2147483647 w 1962"/>
              <a:gd name="T83" fmla="*/ 2147483647 h 822"/>
              <a:gd name="T84" fmla="*/ 2147483647 w 1962"/>
              <a:gd name="T85" fmla="*/ 2147483647 h 822"/>
              <a:gd name="T86" fmla="*/ 2147483647 w 1962"/>
              <a:gd name="T87" fmla="*/ 2147483647 h 822"/>
              <a:gd name="T88" fmla="*/ 2147483647 w 1962"/>
              <a:gd name="T89" fmla="*/ 2147483647 h 822"/>
              <a:gd name="T90" fmla="*/ 2147483647 w 1962"/>
              <a:gd name="T91" fmla="*/ 2147483647 h 822"/>
              <a:gd name="T92" fmla="*/ 2147483647 w 1962"/>
              <a:gd name="T93" fmla="*/ 2147483647 h 822"/>
              <a:gd name="T94" fmla="*/ 2147483647 w 1962"/>
              <a:gd name="T95" fmla="*/ 2147483647 h 822"/>
              <a:gd name="T96" fmla="*/ 2147483647 w 1962"/>
              <a:gd name="T97" fmla="*/ 2147483647 h 822"/>
              <a:gd name="T98" fmla="*/ 2147483647 w 1962"/>
              <a:gd name="T99" fmla="*/ 2147483647 h 822"/>
              <a:gd name="T100" fmla="*/ 2147483647 w 1962"/>
              <a:gd name="T101" fmla="*/ 2147483647 h 82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962"/>
              <a:gd name="T154" fmla="*/ 0 h 822"/>
              <a:gd name="T155" fmla="*/ 1962 w 1962"/>
              <a:gd name="T156" fmla="*/ 822 h 82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962" h="822">
                <a:moveTo>
                  <a:pt x="0" y="816"/>
                </a:moveTo>
                <a:lnTo>
                  <a:pt x="0" y="816"/>
                </a:lnTo>
                <a:lnTo>
                  <a:pt x="42" y="822"/>
                </a:lnTo>
                <a:lnTo>
                  <a:pt x="78" y="822"/>
                </a:lnTo>
                <a:lnTo>
                  <a:pt x="120" y="816"/>
                </a:lnTo>
                <a:lnTo>
                  <a:pt x="156" y="792"/>
                </a:lnTo>
                <a:lnTo>
                  <a:pt x="198" y="774"/>
                </a:lnTo>
                <a:lnTo>
                  <a:pt x="234" y="762"/>
                </a:lnTo>
                <a:lnTo>
                  <a:pt x="276" y="738"/>
                </a:lnTo>
                <a:lnTo>
                  <a:pt x="312" y="714"/>
                </a:lnTo>
                <a:lnTo>
                  <a:pt x="354" y="702"/>
                </a:lnTo>
                <a:lnTo>
                  <a:pt x="390" y="690"/>
                </a:lnTo>
                <a:lnTo>
                  <a:pt x="432" y="684"/>
                </a:lnTo>
                <a:lnTo>
                  <a:pt x="468" y="684"/>
                </a:lnTo>
                <a:lnTo>
                  <a:pt x="510" y="672"/>
                </a:lnTo>
                <a:lnTo>
                  <a:pt x="552" y="666"/>
                </a:lnTo>
                <a:lnTo>
                  <a:pt x="588" y="648"/>
                </a:lnTo>
                <a:lnTo>
                  <a:pt x="630" y="630"/>
                </a:lnTo>
                <a:lnTo>
                  <a:pt x="666" y="624"/>
                </a:lnTo>
                <a:lnTo>
                  <a:pt x="708" y="618"/>
                </a:lnTo>
                <a:lnTo>
                  <a:pt x="744" y="600"/>
                </a:lnTo>
                <a:lnTo>
                  <a:pt x="786" y="582"/>
                </a:lnTo>
                <a:lnTo>
                  <a:pt x="822" y="582"/>
                </a:lnTo>
                <a:lnTo>
                  <a:pt x="864" y="558"/>
                </a:lnTo>
                <a:lnTo>
                  <a:pt x="900" y="534"/>
                </a:lnTo>
                <a:lnTo>
                  <a:pt x="942" y="492"/>
                </a:lnTo>
                <a:lnTo>
                  <a:pt x="984" y="462"/>
                </a:lnTo>
                <a:lnTo>
                  <a:pt x="1020" y="438"/>
                </a:lnTo>
                <a:lnTo>
                  <a:pt x="1062" y="414"/>
                </a:lnTo>
                <a:lnTo>
                  <a:pt x="1098" y="402"/>
                </a:lnTo>
                <a:lnTo>
                  <a:pt x="1140" y="384"/>
                </a:lnTo>
                <a:lnTo>
                  <a:pt x="1176" y="360"/>
                </a:lnTo>
                <a:lnTo>
                  <a:pt x="1218" y="336"/>
                </a:lnTo>
                <a:lnTo>
                  <a:pt x="1254" y="306"/>
                </a:lnTo>
                <a:lnTo>
                  <a:pt x="1296" y="282"/>
                </a:lnTo>
                <a:lnTo>
                  <a:pt x="1332" y="258"/>
                </a:lnTo>
                <a:lnTo>
                  <a:pt x="1374" y="240"/>
                </a:lnTo>
                <a:lnTo>
                  <a:pt x="1410" y="222"/>
                </a:lnTo>
                <a:lnTo>
                  <a:pt x="1452" y="204"/>
                </a:lnTo>
                <a:lnTo>
                  <a:pt x="1494" y="192"/>
                </a:lnTo>
                <a:lnTo>
                  <a:pt x="1530" y="174"/>
                </a:lnTo>
                <a:lnTo>
                  <a:pt x="1572" y="156"/>
                </a:lnTo>
                <a:lnTo>
                  <a:pt x="1608" y="138"/>
                </a:lnTo>
                <a:lnTo>
                  <a:pt x="1650" y="120"/>
                </a:lnTo>
                <a:lnTo>
                  <a:pt x="1686" y="102"/>
                </a:lnTo>
                <a:lnTo>
                  <a:pt x="1728" y="84"/>
                </a:lnTo>
                <a:lnTo>
                  <a:pt x="1764" y="72"/>
                </a:lnTo>
                <a:lnTo>
                  <a:pt x="1806" y="54"/>
                </a:lnTo>
                <a:lnTo>
                  <a:pt x="1842" y="42"/>
                </a:lnTo>
                <a:lnTo>
                  <a:pt x="1884" y="24"/>
                </a:lnTo>
                <a:lnTo>
                  <a:pt x="1920" y="12"/>
                </a:lnTo>
                <a:lnTo>
                  <a:pt x="1962" y="0"/>
                </a:lnTo>
                <a:lnTo>
                  <a:pt x="1962" y="30"/>
                </a:lnTo>
                <a:lnTo>
                  <a:pt x="1920" y="42"/>
                </a:lnTo>
                <a:lnTo>
                  <a:pt x="1884" y="54"/>
                </a:lnTo>
                <a:lnTo>
                  <a:pt x="1842" y="66"/>
                </a:lnTo>
                <a:lnTo>
                  <a:pt x="1806" y="78"/>
                </a:lnTo>
                <a:lnTo>
                  <a:pt x="1764" y="96"/>
                </a:lnTo>
                <a:lnTo>
                  <a:pt x="1728" y="108"/>
                </a:lnTo>
                <a:lnTo>
                  <a:pt x="1686" y="120"/>
                </a:lnTo>
                <a:lnTo>
                  <a:pt x="1650" y="138"/>
                </a:lnTo>
                <a:lnTo>
                  <a:pt x="1608" y="156"/>
                </a:lnTo>
                <a:lnTo>
                  <a:pt x="1572" y="174"/>
                </a:lnTo>
                <a:lnTo>
                  <a:pt x="1530" y="192"/>
                </a:lnTo>
                <a:lnTo>
                  <a:pt x="1494" y="204"/>
                </a:lnTo>
                <a:lnTo>
                  <a:pt x="1452" y="222"/>
                </a:lnTo>
                <a:lnTo>
                  <a:pt x="1410" y="240"/>
                </a:lnTo>
                <a:lnTo>
                  <a:pt x="1374" y="252"/>
                </a:lnTo>
                <a:lnTo>
                  <a:pt x="1332" y="270"/>
                </a:lnTo>
                <a:lnTo>
                  <a:pt x="1296" y="294"/>
                </a:lnTo>
                <a:lnTo>
                  <a:pt x="1254" y="318"/>
                </a:lnTo>
                <a:lnTo>
                  <a:pt x="1218" y="342"/>
                </a:lnTo>
                <a:lnTo>
                  <a:pt x="1176" y="366"/>
                </a:lnTo>
                <a:lnTo>
                  <a:pt x="1140" y="390"/>
                </a:lnTo>
                <a:lnTo>
                  <a:pt x="1098" y="408"/>
                </a:lnTo>
                <a:lnTo>
                  <a:pt x="1062" y="426"/>
                </a:lnTo>
                <a:lnTo>
                  <a:pt x="1020" y="444"/>
                </a:lnTo>
                <a:lnTo>
                  <a:pt x="984" y="468"/>
                </a:lnTo>
                <a:lnTo>
                  <a:pt x="942" y="492"/>
                </a:lnTo>
                <a:lnTo>
                  <a:pt x="900" y="534"/>
                </a:lnTo>
                <a:lnTo>
                  <a:pt x="864" y="564"/>
                </a:lnTo>
                <a:lnTo>
                  <a:pt x="822" y="582"/>
                </a:lnTo>
                <a:lnTo>
                  <a:pt x="786" y="588"/>
                </a:lnTo>
                <a:lnTo>
                  <a:pt x="744" y="606"/>
                </a:lnTo>
                <a:lnTo>
                  <a:pt x="708" y="624"/>
                </a:lnTo>
                <a:lnTo>
                  <a:pt x="666" y="624"/>
                </a:lnTo>
                <a:lnTo>
                  <a:pt x="630" y="630"/>
                </a:lnTo>
                <a:lnTo>
                  <a:pt x="588" y="654"/>
                </a:lnTo>
                <a:lnTo>
                  <a:pt x="552" y="672"/>
                </a:lnTo>
                <a:lnTo>
                  <a:pt x="510" y="678"/>
                </a:lnTo>
                <a:lnTo>
                  <a:pt x="468" y="684"/>
                </a:lnTo>
                <a:lnTo>
                  <a:pt x="432" y="684"/>
                </a:lnTo>
                <a:lnTo>
                  <a:pt x="390" y="690"/>
                </a:lnTo>
                <a:lnTo>
                  <a:pt x="354" y="702"/>
                </a:lnTo>
                <a:lnTo>
                  <a:pt x="312" y="714"/>
                </a:lnTo>
                <a:lnTo>
                  <a:pt x="276" y="738"/>
                </a:lnTo>
                <a:lnTo>
                  <a:pt x="234" y="762"/>
                </a:lnTo>
                <a:lnTo>
                  <a:pt x="198" y="774"/>
                </a:lnTo>
                <a:lnTo>
                  <a:pt x="156" y="792"/>
                </a:lnTo>
                <a:lnTo>
                  <a:pt x="120" y="816"/>
                </a:lnTo>
                <a:lnTo>
                  <a:pt x="78" y="822"/>
                </a:lnTo>
                <a:lnTo>
                  <a:pt x="42" y="822"/>
                </a:lnTo>
                <a:lnTo>
                  <a:pt x="0" y="816"/>
                </a:lnTo>
                <a:close/>
              </a:path>
            </a:pathLst>
          </a:custGeom>
          <a:solidFill>
            <a:srgbClr val="66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5138" name="Line 23"/>
          <p:cNvSpPr>
            <a:spLocks noChangeShapeType="1"/>
          </p:cNvSpPr>
          <p:nvPr/>
        </p:nvSpPr>
        <p:spPr bwMode="auto">
          <a:xfrm>
            <a:off x="2182813" y="1989138"/>
            <a:ext cx="1587" cy="3108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39" name="Line 24"/>
          <p:cNvSpPr>
            <a:spLocks noChangeShapeType="1"/>
          </p:cNvSpPr>
          <p:nvPr/>
        </p:nvSpPr>
        <p:spPr bwMode="auto">
          <a:xfrm>
            <a:off x="2132013" y="5097463"/>
            <a:ext cx="508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0" name="Line 25"/>
          <p:cNvSpPr>
            <a:spLocks noChangeShapeType="1"/>
          </p:cNvSpPr>
          <p:nvPr/>
        </p:nvSpPr>
        <p:spPr bwMode="auto">
          <a:xfrm>
            <a:off x="2132013" y="4751388"/>
            <a:ext cx="508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1" name="Line 26"/>
          <p:cNvSpPr>
            <a:spLocks noChangeShapeType="1"/>
          </p:cNvSpPr>
          <p:nvPr/>
        </p:nvSpPr>
        <p:spPr bwMode="auto">
          <a:xfrm>
            <a:off x="2132013" y="4403725"/>
            <a:ext cx="508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2" name="Line 27"/>
          <p:cNvSpPr>
            <a:spLocks noChangeShapeType="1"/>
          </p:cNvSpPr>
          <p:nvPr/>
        </p:nvSpPr>
        <p:spPr bwMode="auto">
          <a:xfrm>
            <a:off x="2132013" y="4057650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3" name="Line 28"/>
          <p:cNvSpPr>
            <a:spLocks noChangeShapeType="1"/>
          </p:cNvSpPr>
          <p:nvPr/>
        </p:nvSpPr>
        <p:spPr bwMode="auto">
          <a:xfrm>
            <a:off x="2132013" y="3709988"/>
            <a:ext cx="508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4" name="Line 29"/>
          <p:cNvSpPr>
            <a:spLocks noChangeShapeType="1"/>
          </p:cNvSpPr>
          <p:nvPr/>
        </p:nvSpPr>
        <p:spPr bwMode="auto">
          <a:xfrm>
            <a:off x="2132013" y="3376613"/>
            <a:ext cx="508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5" name="Line 30"/>
          <p:cNvSpPr>
            <a:spLocks noChangeShapeType="1"/>
          </p:cNvSpPr>
          <p:nvPr/>
        </p:nvSpPr>
        <p:spPr bwMode="auto">
          <a:xfrm>
            <a:off x="2132013" y="3028950"/>
            <a:ext cx="508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6" name="Line 31"/>
          <p:cNvSpPr>
            <a:spLocks noChangeShapeType="1"/>
          </p:cNvSpPr>
          <p:nvPr/>
        </p:nvSpPr>
        <p:spPr bwMode="auto">
          <a:xfrm>
            <a:off x="2132013" y="2682875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7" name="Line 32"/>
          <p:cNvSpPr>
            <a:spLocks noChangeShapeType="1"/>
          </p:cNvSpPr>
          <p:nvPr/>
        </p:nvSpPr>
        <p:spPr bwMode="auto">
          <a:xfrm>
            <a:off x="2132013" y="2336800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8" name="Line 33"/>
          <p:cNvSpPr>
            <a:spLocks noChangeShapeType="1"/>
          </p:cNvSpPr>
          <p:nvPr/>
        </p:nvSpPr>
        <p:spPr bwMode="auto">
          <a:xfrm>
            <a:off x="2132013" y="1989138"/>
            <a:ext cx="5080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49" name="Line 34"/>
          <p:cNvSpPr>
            <a:spLocks noChangeShapeType="1"/>
          </p:cNvSpPr>
          <p:nvPr/>
        </p:nvSpPr>
        <p:spPr bwMode="auto">
          <a:xfrm>
            <a:off x="2182813" y="5097463"/>
            <a:ext cx="40481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50" name="Line 35"/>
          <p:cNvSpPr>
            <a:spLocks noChangeShapeType="1"/>
          </p:cNvSpPr>
          <p:nvPr/>
        </p:nvSpPr>
        <p:spPr bwMode="auto">
          <a:xfrm flipV="1">
            <a:off x="2182813" y="5097463"/>
            <a:ext cx="1587" cy="492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51" name="Line 36"/>
          <p:cNvSpPr>
            <a:spLocks noChangeShapeType="1"/>
          </p:cNvSpPr>
          <p:nvPr/>
        </p:nvSpPr>
        <p:spPr bwMode="auto">
          <a:xfrm flipV="1">
            <a:off x="2987675" y="5097463"/>
            <a:ext cx="1588" cy="492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52" name="Line 37"/>
          <p:cNvSpPr>
            <a:spLocks noChangeShapeType="1"/>
          </p:cNvSpPr>
          <p:nvPr/>
        </p:nvSpPr>
        <p:spPr bwMode="auto">
          <a:xfrm flipV="1">
            <a:off x="3803650" y="5097463"/>
            <a:ext cx="3175" cy="492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53" name="Line 38"/>
          <p:cNvSpPr>
            <a:spLocks noChangeShapeType="1"/>
          </p:cNvSpPr>
          <p:nvPr/>
        </p:nvSpPr>
        <p:spPr bwMode="auto">
          <a:xfrm flipV="1">
            <a:off x="4608513" y="5097463"/>
            <a:ext cx="3175" cy="492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54" name="Line 39"/>
          <p:cNvSpPr>
            <a:spLocks noChangeShapeType="1"/>
          </p:cNvSpPr>
          <p:nvPr/>
        </p:nvSpPr>
        <p:spPr bwMode="auto">
          <a:xfrm flipV="1">
            <a:off x="5426075" y="5097463"/>
            <a:ext cx="1588" cy="492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55" name="Line 40"/>
          <p:cNvSpPr>
            <a:spLocks noChangeShapeType="1"/>
          </p:cNvSpPr>
          <p:nvPr/>
        </p:nvSpPr>
        <p:spPr bwMode="auto">
          <a:xfrm flipV="1">
            <a:off x="6230938" y="5097463"/>
            <a:ext cx="1587" cy="492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156" name="Rectangle 41"/>
          <p:cNvSpPr>
            <a:spLocks noChangeArrowheads="1"/>
          </p:cNvSpPr>
          <p:nvPr/>
        </p:nvSpPr>
        <p:spPr bwMode="auto">
          <a:xfrm>
            <a:off x="1935163" y="5010150"/>
            <a:ext cx="1698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 0</a:t>
            </a:r>
            <a:endParaRPr lang="en-US" sz="1400"/>
          </a:p>
        </p:txBody>
      </p:sp>
      <p:sp>
        <p:nvSpPr>
          <p:cNvPr id="5157" name="Rectangle 42"/>
          <p:cNvSpPr>
            <a:spLocks noChangeArrowheads="1"/>
          </p:cNvSpPr>
          <p:nvPr/>
        </p:nvSpPr>
        <p:spPr bwMode="auto">
          <a:xfrm>
            <a:off x="1674813" y="4664075"/>
            <a:ext cx="52546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2 000</a:t>
            </a:r>
            <a:endParaRPr lang="en-US" sz="1400"/>
          </a:p>
        </p:txBody>
      </p:sp>
      <p:sp>
        <p:nvSpPr>
          <p:cNvPr id="5158" name="Rectangle 43"/>
          <p:cNvSpPr>
            <a:spLocks noChangeArrowheads="1"/>
          </p:cNvSpPr>
          <p:nvPr/>
        </p:nvSpPr>
        <p:spPr bwMode="auto">
          <a:xfrm>
            <a:off x="1674813" y="4318000"/>
            <a:ext cx="5254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4 000</a:t>
            </a:r>
            <a:endParaRPr lang="en-US" sz="1400"/>
          </a:p>
        </p:txBody>
      </p:sp>
      <p:sp>
        <p:nvSpPr>
          <p:cNvPr id="5159" name="Rectangle 44"/>
          <p:cNvSpPr>
            <a:spLocks noChangeArrowheads="1"/>
          </p:cNvSpPr>
          <p:nvPr/>
        </p:nvSpPr>
        <p:spPr bwMode="auto">
          <a:xfrm>
            <a:off x="1674813" y="3970338"/>
            <a:ext cx="525462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6 000</a:t>
            </a:r>
            <a:endParaRPr lang="en-US" sz="1400"/>
          </a:p>
        </p:txBody>
      </p:sp>
      <p:sp>
        <p:nvSpPr>
          <p:cNvPr id="5160" name="Rectangle 45"/>
          <p:cNvSpPr>
            <a:spLocks noChangeArrowheads="1"/>
          </p:cNvSpPr>
          <p:nvPr/>
        </p:nvSpPr>
        <p:spPr bwMode="auto">
          <a:xfrm>
            <a:off x="1674813" y="3624263"/>
            <a:ext cx="525462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8 000</a:t>
            </a:r>
            <a:endParaRPr lang="en-US" sz="1400"/>
          </a:p>
        </p:txBody>
      </p:sp>
      <p:sp>
        <p:nvSpPr>
          <p:cNvPr id="5161" name="Rectangle 46"/>
          <p:cNvSpPr>
            <a:spLocks noChangeArrowheads="1"/>
          </p:cNvSpPr>
          <p:nvPr/>
        </p:nvSpPr>
        <p:spPr bwMode="auto">
          <a:xfrm>
            <a:off x="1587500" y="3289300"/>
            <a:ext cx="6461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10 000</a:t>
            </a:r>
            <a:endParaRPr lang="en-US" sz="1400"/>
          </a:p>
        </p:txBody>
      </p:sp>
      <p:sp>
        <p:nvSpPr>
          <p:cNvPr id="5162" name="Rectangle 47"/>
          <p:cNvSpPr>
            <a:spLocks noChangeArrowheads="1"/>
          </p:cNvSpPr>
          <p:nvPr/>
        </p:nvSpPr>
        <p:spPr bwMode="auto">
          <a:xfrm>
            <a:off x="1587500" y="2943225"/>
            <a:ext cx="6461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12 000</a:t>
            </a:r>
            <a:endParaRPr lang="en-US" sz="1400"/>
          </a:p>
        </p:txBody>
      </p:sp>
      <p:sp>
        <p:nvSpPr>
          <p:cNvPr id="5163" name="Rectangle 48"/>
          <p:cNvSpPr>
            <a:spLocks noChangeArrowheads="1"/>
          </p:cNvSpPr>
          <p:nvPr/>
        </p:nvSpPr>
        <p:spPr bwMode="auto">
          <a:xfrm>
            <a:off x="1587500" y="2595563"/>
            <a:ext cx="646113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14 000</a:t>
            </a:r>
            <a:endParaRPr lang="en-US" sz="1400"/>
          </a:p>
        </p:txBody>
      </p:sp>
      <p:sp>
        <p:nvSpPr>
          <p:cNvPr id="5164" name="Rectangle 49"/>
          <p:cNvSpPr>
            <a:spLocks noChangeArrowheads="1"/>
          </p:cNvSpPr>
          <p:nvPr/>
        </p:nvSpPr>
        <p:spPr bwMode="auto">
          <a:xfrm>
            <a:off x="1587500" y="2249488"/>
            <a:ext cx="646113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16 000</a:t>
            </a:r>
            <a:endParaRPr lang="en-US" sz="1400"/>
          </a:p>
        </p:txBody>
      </p:sp>
      <p:sp>
        <p:nvSpPr>
          <p:cNvPr id="5165" name="Rectangle 50"/>
          <p:cNvSpPr>
            <a:spLocks noChangeArrowheads="1"/>
          </p:cNvSpPr>
          <p:nvPr/>
        </p:nvSpPr>
        <p:spPr bwMode="auto">
          <a:xfrm>
            <a:off x="1587500" y="1903413"/>
            <a:ext cx="64611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18 000</a:t>
            </a:r>
            <a:endParaRPr lang="en-US" sz="1400"/>
          </a:p>
        </p:txBody>
      </p:sp>
      <p:sp>
        <p:nvSpPr>
          <p:cNvPr id="5166" name="Rectangle 51"/>
          <p:cNvSpPr>
            <a:spLocks noChangeArrowheads="1"/>
          </p:cNvSpPr>
          <p:nvPr/>
        </p:nvSpPr>
        <p:spPr bwMode="auto">
          <a:xfrm>
            <a:off x="2008188" y="5246688"/>
            <a:ext cx="4746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1980</a:t>
            </a:r>
            <a:endParaRPr lang="en-US" sz="1400"/>
          </a:p>
        </p:txBody>
      </p:sp>
      <p:sp>
        <p:nvSpPr>
          <p:cNvPr id="5167" name="Rectangle 52"/>
          <p:cNvSpPr>
            <a:spLocks noChangeArrowheads="1"/>
          </p:cNvSpPr>
          <p:nvPr/>
        </p:nvSpPr>
        <p:spPr bwMode="auto">
          <a:xfrm>
            <a:off x="2813050" y="5246688"/>
            <a:ext cx="4746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1990</a:t>
            </a:r>
            <a:endParaRPr lang="en-US" sz="1400"/>
          </a:p>
        </p:txBody>
      </p:sp>
      <p:sp>
        <p:nvSpPr>
          <p:cNvPr id="5168" name="Rectangle 53"/>
          <p:cNvSpPr>
            <a:spLocks noChangeArrowheads="1"/>
          </p:cNvSpPr>
          <p:nvPr/>
        </p:nvSpPr>
        <p:spPr bwMode="auto">
          <a:xfrm>
            <a:off x="3630613" y="5246688"/>
            <a:ext cx="4746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2000</a:t>
            </a:r>
            <a:endParaRPr lang="en-US" sz="1400"/>
          </a:p>
        </p:txBody>
      </p:sp>
      <p:sp>
        <p:nvSpPr>
          <p:cNvPr id="5169" name="Rectangle 54"/>
          <p:cNvSpPr>
            <a:spLocks noChangeArrowheads="1"/>
          </p:cNvSpPr>
          <p:nvPr/>
        </p:nvSpPr>
        <p:spPr bwMode="auto">
          <a:xfrm>
            <a:off x="4435475" y="5246688"/>
            <a:ext cx="4746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2010</a:t>
            </a:r>
            <a:endParaRPr lang="en-US" sz="1400"/>
          </a:p>
        </p:txBody>
      </p:sp>
      <p:sp>
        <p:nvSpPr>
          <p:cNvPr id="5170" name="Rectangle 55"/>
          <p:cNvSpPr>
            <a:spLocks noChangeArrowheads="1"/>
          </p:cNvSpPr>
          <p:nvPr/>
        </p:nvSpPr>
        <p:spPr bwMode="auto">
          <a:xfrm>
            <a:off x="5253038" y="5246688"/>
            <a:ext cx="4746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2020</a:t>
            </a:r>
            <a:endParaRPr lang="en-US" sz="1400"/>
          </a:p>
        </p:txBody>
      </p:sp>
      <p:sp>
        <p:nvSpPr>
          <p:cNvPr id="5171" name="Rectangle 56"/>
          <p:cNvSpPr>
            <a:spLocks noChangeArrowheads="1"/>
          </p:cNvSpPr>
          <p:nvPr/>
        </p:nvSpPr>
        <p:spPr bwMode="auto">
          <a:xfrm>
            <a:off x="6057900" y="5246688"/>
            <a:ext cx="4746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2030</a:t>
            </a:r>
            <a:endParaRPr lang="en-US" sz="1400"/>
          </a:p>
        </p:txBody>
      </p:sp>
      <p:sp>
        <p:nvSpPr>
          <p:cNvPr id="5172" name="Rectangle 57"/>
          <p:cNvSpPr>
            <a:spLocks noChangeArrowheads="1"/>
          </p:cNvSpPr>
          <p:nvPr/>
        </p:nvSpPr>
        <p:spPr bwMode="auto">
          <a:xfrm rot="-5400000">
            <a:off x="7964488" y="2152650"/>
            <a:ext cx="515938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Mtoe</a:t>
            </a:r>
            <a:endParaRPr lang="en-US" sz="1400"/>
          </a:p>
        </p:txBody>
      </p:sp>
      <p:sp>
        <p:nvSpPr>
          <p:cNvPr id="5173" name="Rectangle 58"/>
          <p:cNvSpPr>
            <a:spLocks noChangeArrowheads="1"/>
          </p:cNvSpPr>
          <p:nvPr/>
        </p:nvSpPr>
        <p:spPr bwMode="auto">
          <a:xfrm>
            <a:off x="6318250" y="2100263"/>
            <a:ext cx="98425" cy="10001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5174" name="Rectangle 59"/>
          <p:cNvSpPr>
            <a:spLocks noChangeArrowheads="1"/>
          </p:cNvSpPr>
          <p:nvPr/>
        </p:nvSpPr>
        <p:spPr bwMode="auto">
          <a:xfrm>
            <a:off x="6454775" y="2051050"/>
            <a:ext cx="1701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Other renewables</a:t>
            </a:r>
            <a:endParaRPr lang="en-US" sz="1400"/>
          </a:p>
        </p:txBody>
      </p:sp>
      <p:sp>
        <p:nvSpPr>
          <p:cNvPr id="165948" name="Rectangle 60"/>
          <p:cNvSpPr>
            <a:spLocks noChangeArrowheads="1"/>
          </p:cNvSpPr>
          <p:nvPr/>
        </p:nvSpPr>
        <p:spPr bwMode="auto">
          <a:xfrm>
            <a:off x="6318250" y="2484438"/>
            <a:ext cx="98425" cy="10001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400" dirty="0">
              <a:cs typeface="+mn-cs"/>
            </a:endParaRPr>
          </a:p>
        </p:txBody>
      </p:sp>
      <p:sp>
        <p:nvSpPr>
          <p:cNvPr id="5176" name="Rectangle 61"/>
          <p:cNvSpPr>
            <a:spLocks noChangeArrowheads="1"/>
          </p:cNvSpPr>
          <p:nvPr/>
        </p:nvSpPr>
        <p:spPr bwMode="auto">
          <a:xfrm>
            <a:off x="6454775" y="2435225"/>
            <a:ext cx="5730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Hydro</a:t>
            </a:r>
            <a:endParaRPr lang="en-US" sz="1400"/>
          </a:p>
        </p:txBody>
      </p:sp>
      <p:sp>
        <p:nvSpPr>
          <p:cNvPr id="5177" name="Rectangle 62"/>
          <p:cNvSpPr>
            <a:spLocks noChangeArrowheads="1"/>
          </p:cNvSpPr>
          <p:nvPr/>
        </p:nvSpPr>
        <p:spPr bwMode="auto">
          <a:xfrm>
            <a:off x="6318250" y="2868613"/>
            <a:ext cx="98425" cy="984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5178" name="Rectangle 63"/>
          <p:cNvSpPr>
            <a:spLocks noChangeArrowheads="1"/>
          </p:cNvSpPr>
          <p:nvPr/>
        </p:nvSpPr>
        <p:spPr bwMode="auto">
          <a:xfrm>
            <a:off x="6454775" y="2819400"/>
            <a:ext cx="7334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Nuclear</a:t>
            </a:r>
            <a:endParaRPr lang="en-US" sz="1400"/>
          </a:p>
        </p:txBody>
      </p:sp>
      <p:sp>
        <p:nvSpPr>
          <p:cNvPr id="5179" name="Rectangle 64"/>
          <p:cNvSpPr>
            <a:spLocks noChangeArrowheads="1"/>
          </p:cNvSpPr>
          <p:nvPr/>
        </p:nvSpPr>
        <p:spPr bwMode="auto">
          <a:xfrm>
            <a:off x="6318250" y="3252788"/>
            <a:ext cx="98425" cy="984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5180" name="Rectangle 65"/>
          <p:cNvSpPr>
            <a:spLocks noChangeArrowheads="1"/>
          </p:cNvSpPr>
          <p:nvPr/>
        </p:nvSpPr>
        <p:spPr bwMode="auto">
          <a:xfrm>
            <a:off x="6454775" y="3203575"/>
            <a:ext cx="78581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Biomass</a:t>
            </a:r>
            <a:endParaRPr lang="en-US" sz="1400"/>
          </a:p>
        </p:txBody>
      </p:sp>
      <p:sp>
        <p:nvSpPr>
          <p:cNvPr id="165954" name="Rectangle 66"/>
          <p:cNvSpPr>
            <a:spLocks noChangeArrowheads="1"/>
          </p:cNvSpPr>
          <p:nvPr/>
        </p:nvSpPr>
        <p:spPr bwMode="auto">
          <a:xfrm>
            <a:off x="6318250" y="3636963"/>
            <a:ext cx="98425" cy="984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400" dirty="0">
              <a:cs typeface="+mn-cs"/>
            </a:endParaRPr>
          </a:p>
        </p:txBody>
      </p:sp>
      <p:sp>
        <p:nvSpPr>
          <p:cNvPr id="5182" name="Rectangle 67"/>
          <p:cNvSpPr>
            <a:spLocks noChangeArrowheads="1"/>
          </p:cNvSpPr>
          <p:nvPr/>
        </p:nvSpPr>
        <p:spPr bwMode="auto">
          <a:xfrm>
            <a:off x="6454775" y="3586163"/>
            <a:ext cx="35242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Gas</a:t>
            </a:r>
            <a:endParaRPr lang="en-US" sz="1400"/>
          </a:p>
        </p:txBody>
      </p:sp>
      <p:sp>
        <p:nvSpPr>
          <p:cNvPr id="165956" name="Rectangle 68"/>
          <p:cNvSpPr>
            <a:spLocks noChangeArrowheads="1"/>
          </p:cNvSpPr>
          <p:nvPr/>
        </p:nvSpPr>
        <p:spPr bwMode="auto">
          <a:xfrm>
            <a:off x="6318250" y="4019550"/>
            <a:ext cx="98425" cy="10001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400" dirty="0">
              <a:cs typeface="+mn-cs"/>
            </a:endParaRPr>
          </a:p>
        </p:txBody>
      </p:sp>
      <p:sp>
        <p:nvSpPr>
          <p:cNvPr id="5184" name="Rectangle 69"/>
          <p:cNvSpPr>
            <a:spLocks noChangeArrowheads="1"/>
          </p:cNvSpPr>
          <p:nvPr/>
        </p:nvSpPr>
        <p:spPr bwMode="auto">
          <a:xfrm>
            <a:off x="6454775" y="3970338"/>
            <a:ext cx="414338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Coal</a:t>
            </a:r>
            <a:endParaRPr lang="en-US" sz="1400"/>
          </a:p>
        </p:txBody>
      </p:sp>
      <p:sp>
        <p:nvSpPr>
          <p:cNvPr id="5185" name="Rectangle 70"/>
          <p:cNvSpPr>
            <a:spLocks noChangeArrowheads="1"/>
          </p:cNvSpPr>
          <p:nvPr/>
        </p:nvSpPr>
        <p:spPr bwMode="auto">
          <a:xfrm>
            <a:off x="6318250" y="4403725"/>
            <a:ext cx="98425" cy="1000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5186" name="Rectangle 71"/>
          <p:cNvSpPr>
            <a:spLocks noChangeArrowheads="1"/>
          </p:cNvSpPr>
          <p:nvPr/>
        </p:nvSpPr>
        <p:spPr bwMode="auto">
          <a:xfrm>
            <a:off x="6454775" y="4354513"/>
            <a:ext cx="261938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Oil</a:t>
            </a:r>
            <a:endParaRPr lang="en-US" sz="1400"/>
          </a:p>
        </p:txBody>
      </p:sp>
      <p:sp>
        <p:nvSpPr>
          <p:cNvPr id="5187" name="TextBox 63"/>
          <p:cNvSpPr txBox="1">
            <a:spLocks noChangeArrowheads="1"/>
          </p:cNvSpPr>
          <p:nvPr/>
        </p:nvSpPr>
        <p:spPr bwMode="auto">
          <a:xfrm>
            <a:off x="1552575" y="5762625"/>
            <a:ext cx="7591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2000" b="1" i="1">
                <a:solidFill>
                  <a:srgbClr val="0070C0"/>
                </a:solidFill>
                <a:latin typeface="Calibri" pitchFamily="34" charset="0"/>
              </a:rPr>
              <a:t>World energy demand expands by 45% between now and 2030 – an average rate of increase of 1.6% per year – with coal accounting for more than a third of the overall rise </a:t>
            </a:r>
          </a:p>
        </p:txBody>
      </p:sp>
      <p:sp>
        <p:nvSpPr>
          <p:cNvPr id="74" name="Title 2"/>
          <p:cNvSpPr>
            <a:spLocks noGrp="1"/>
          </p:cNvSpPr>
          <p:nvPr>
            <p:ph type="title"/>
          </p:nvPr>
        </p:nvSpPr>
        <p:spPr>
          <a:xfrm>
            <a:off x="1563688" y="0"/>
            <a:ext cx="7580312" cy="1143000"/>
          </a:xfrm>
        </p:spPr>
        <p:txBody>
          <a:bodyPr/>
          <a:lstStyle/>
          <a:p>
            <a:pPr eaLnBrk="1" hangingPunct="1">
              <a:defRPr/>
            </a:pPr>
            <a:r>
              <a:rPr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Where are we headed? World Energy Outlook 2008</a:t>
            </a:r>
          </a:p>
        </p:txBody>
      </p:sp>
      <p:sp>
        <p:nvSpPr>
          <p:cNvPr id="69" name="Title 2"/>
          <p:cNvSpPr txBox="1">
            <a:spLocks/>
          </p:cNvSpPr>
          <p:nvPr/>
        </p:nvSpPr>
        <p:spPr bwMode="auto">
          <a:xfrm>
            <a:off x="422275" y="1320800"/>
            <a:ext cx="8548688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World primary energy demand in the Reference Scenario: </a:t>
            </a:r>
          </a:p>
          <a:p>
            <a:pPr algn="ctr" eaLnBrk="0" hangingPunct="0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an unsustainable path</a:t>
            </a:r>
            <a:endParaRPr kumimoji="1" lang="en-GB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1792288" y="304800"/>
            <a:ext cx="7096125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WEO 2008 Reference Scenario: </a:t>
            </a:r>
            <a:br>
              <a:rPr lang="en-US" sz="2400" smtClean="0"/>
            </a:br>
            <a:r>
              <a:rPr lang="en-US" sz="2400" smtClean="0"/>
              <a:t>Incremental oil demand, 2006-2030</a:t>
            </a:r>
          </a:p>
        </p:txBody>
      </p:sp>
      <p:grpSp>
        <p:nvGrpSpPr>
          <p:cNvPr id="6147" name="Group 6"/>
          <p:cNvGrpSpPr>
            <a:grpSpLocks noChangeAspect="1"/>
          </p:cNvGrpSpPr>
          <p:nvPr/>
        </p:nvGrpSpPr>
        <p:grpSpPr bwMode="auto">
          <a:xfrm>
            <a:off x="1941513" y="1808163"/>
            <a:ext cx="6923087" cy="3789362"/>
            <a:chOff x="1293" y="1243"/>
            <a:chExt cx="3354" cy="1836"/>
          </a:xfrm>
        </p:grpSpPr>
        <p:sp>
          <p:nvSpPr>
            <p:cNvPr id="6149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93" y="1243"/>
              <a:ext cx="3174" cy="1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50" name="Line 7"/>
            <p:cNvSpPr>
              <a:spLocks noChangeShapeType="1"/>
            </p:cNvSpPr>
            <p:nvPr/>
          </p:nvSpPr>
          <p:spPr bwMode="auto">
            <a:xfrm>
              <a:off x="1713" y="2761"/>
              <a:ext cx="2076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51" name="Line 8"/>
            <p:cNvSpPr>
              <a:spLocks noChangeShapeType="1"/>
            </p:cNvSpPr>
            <p:nvPr/>
          </p:nvSpPr>
          <p:spPr bwMode="auto">
            <a:xfrm>
              <a:off x="1713" y="2203"/>
              <a:ext cx="2076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52" name="Line 9"/>
            <p:cNvSpPr>
              <a:spLocks noChangeShapeType="1"/>
            </p:cNvSpPr>
            <p:nvPr/>
          </p:nvSpPr>
          <p:spPr bwMode="auto">
            <a:xfrm>
              <a:off x="1713" y="1921"/>
              <a:ext cx="2076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>
              <a:off x="1713" y="1645"/>
              <a:ext cx="2076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54" name="Line 11"/>
            <p:cNvSpPr>
              <a:spLocks noChangeShapeType="1"/>
            </p:cNvSpPr>
            <p:nvPr/>
          </p:nvSpPr>
          <p:spPr bwMode="auto">
            <a:xfrm>
              <a:off x="1713" y="1363"/>
              <a:ext cx="2076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55" name="Rectangle 12"/>
            <p:cNvSpPr>
              <a:spLocks noChangeArrowheads="1"/>
            </p:cNvSpPr>
            <p:nvPr/>
          </p:nvSpPr>
          <p:spPr bwMode="auto">
            <a:xfrm>
              <a:off x="1869" y="2431"/>
              <a:ext cx="210" cy="4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56" name="Rectangle 13"/>
            <p:cNvSpPr>
              <a:spLocks noChangeArrowheads="1"/>
            </p:cNvSpPr>
            <p:nvPr/>
          </p:nvSpPr>
          <p:spPr bwMode="auto">
            <a:xfrm>
              <a:off x="2391" y="2479"/>
              <a:ext cx="204" cy="42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57" name="Rectangle 14"/>
            <p:cNvSpPr>
              <a:spLocks noChangeArrowheads="1"/>
            </p:cNvSpPr>
            <p:nvPr/>
          </p:nvSpPr>
          <p:spPr bwMode="auto">
            <a:xfrm>
              <a:off x="2907" y="2479"/>
              <a:ext cx="210" cy="1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58" name="Rectangle 15"/>
            <p:cNvSpPr>
              <a:spLocks noChangeArrowheads="1"/>
            </p:cNvSpPr>
            <p:nvPr/>
          </p:nvSpPr>
          <p:spPr bwMode="auto">
            <a:xfrm>
              <a:off x="3429" y="2479"/>
              <a:ext cx="204" cy="192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59" name="Rectangle 16"/>
            <p:cNvSpPr>
              <a:spLocks noChangeArrowheads="1"/>
            </p:cNvSpPr>
            <p:nvPr/>
          </p:nvSpPr>
          <p:spPr bwMode="auto">
            <a:xfrm>
              <a:off x="1869" y="1993"/>
              <a:ext cx="210" cy="43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0" name="Rectangle 17"/>
            <p:cNvSpPr>
              <a:spLocks noChangeArrowheads="1"/>
            </p:cNvSpPr>
            <p:nvPr/>
          </p:nvSpPr>
          <p:spPr bwMode="auto">
            <a:xfrm>
              <a:off x="2391" y="2455"/>
              <a:ext cx="204" cy="2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1" name="Rectangle 18"/>
            <p:cNvSpPr>
              <a:spLocks noChangeArrowheads="1"/>
            </p:cNvSpPr>
            <p:nvPr/>
          </p:nvSpPr>
          <p:spPr bwMode="auto">
            <a:xfrm>
              <a:off x="2907" y="2413"/>
              <a:ext cx="210" cy="66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2" name="Rectangle 19"/>
            <p:cNvSpPr>
              <a:spLocks noChangeArrowheads="1"/>
            </p:cNvSpPr>
            <p:nvPr/>
          </p:nvSpPr>
          <p:spPr bwMode="auto">
            <a:xfrm>
              <a:off x="3429" y="2371"/>
              <a:ext cx="204" cy="10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3" name="Rectangle 20"/>
            <p:cNvSpPr>
              <a:spLocks noChangeArrowheads="1"/>
            </p:cNvSpPr>
            <p:nvPr/>
          </p:nvSpPr>
          <p:spPr bwMode="auto">
            <a:xfrm>
              <a:off x="1869" y="1825"/>
              <a:ext cx="210" cy="16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4" name="Rectangle 21"/>
            <p:cNvSpPr>
              <a:spLocks noChangeArrowheads="1"/>
            </p:cNvSpPr>
            <p:nvPr/>
          </p:nvSpPr>
          <p:spPr bwMode="auto">
            <a:xfrm>
              <a:off x="2391" y="2431"/>
              <a:ext cx="204" cy="2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5" name="Rectangle 22"/>
            <p:cNvSpPr>
              <a:spLocks noChangeArrowheads="1"/>
            </p:cNvSpPr>
            <p:nvPr/>
          </p:nvSpPr>
          <p:spPr bwMode="auto">
            <a:xfrm>
              <a:off x="2907" y="2365"/>
              <a:ext cx="210" cy="4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6" name="Rectangle 23"/>
            <p:cNvSpPr>
              <a:spLocks noChangeArrowheads="1"/>
            </p:cNvSpPr>
            <p:nvPr/>
          </p:nvSpPr>
          <p:spPr bwMode="auto">
            <a:xfrm>
              <a:off x="3429" y="2311"/>
              <a:ext cx="204" cy="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7" name="Rectangle 24"/>
            <p:cNvSpPr>
              <a:spLocks noChangeArrowheads="1"/>
            </p:cNvSpPr>
            <p:nvPr/>
          </p:nvSpPr>
          <p:spPr bwMode="auto">
            <a:xfrm>
              <a:off x="1869" y="1729"/>
              <a:ext cx="210" cy="96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8" name="Rectangle 25"/>
            <p:cNvSpPr>
              <a:spLocks noChangeArrowheads="1"/>
            </p:cNvSpPr>
            <p:nvPr/>
          </p:nvSpPr>
          <p:spPr bwMode="auto">
            <a:xfrm>
              <a:off x="2391" y="2425"/>
              <a:ext cx="204" cy="6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69" name="Rectangle 26"/>
            <p:cNvSpPr>
              <a:spLocks noChangeArrowheads="1"/>
            </p:cNvSpPr>
            <p:nvPr/>
          </p:nvSpPr>
          <p:spPr bwMode="auto">
            <a:xfrm>
              <a:off x="2907" y="2341"/>
              <a:ext cx="210" cy="2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70" name="Rectangle 27"/>
            <p:cNvSpPr>
              <a:spLocks noChangeArrowheads="1"/>
            </p:cNvSpPr>
            <p:nvPr/>
          </p:nvSpPr>
          <p:spPr bwMode="auto">
            <a:xfrm>
              <a:off x="1869" y="1411"/>
              <a:ext cx="210" cy="31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71" name="Rectangle 28"/>
            <p:cNvSpPr>
              <a:spLocks noChangeArrowheads="1"/>
            </p:cNvSpPr>
            <p:nvPr/>
          </p:nvSpPr>
          <p:spPr bwMode="auto">
            <a:xfrm>
              <a:off x="2391" y="2365"/>
              <a:ext cx="204" cy="60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72" name="Rectangle 29"/>
            <p:cNvSpPr>
              <a:spLocks noChangeArrowheads="1"/>
            </p:cNvSpPr>
            <p:nvPr/>
          </p:nvSpPr>
          <p:spPr bwMode="auto">
            <a:xfrm>
              <a:off x="2907" y="2245"/>
              <a:ext cx="210" cy="96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73" name="Rectangle 30"/>
            <p:cNvSpPr>
              <a:spLocks noChangeArrowheads="1"/>
            </p:cNvSpPr>
            <p:nvPr/>
          </p:nvSpPr>
          <p:spPr bwMode="auto">
            <a:xfrm>
              <a:off x="3429" y="2209"/>
              <a:ext cx="204" cy="10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174" name="Line 31"/>
            <p:cNvSpPr>
              <a:spLocks noChangeShapeType="1"/>
            </p:cNvSpPr>
            <p:nvPr/>
          </p:nvSpPr>
          <p:spPr bwMode="auto">
            <a:xfrm>
              <a:off x="1713" y="1363"/>
              <a:ext cx="1" cy="13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75" name="Line 32"/>
            <p:cNvSpPr>
              <a:spLocks noChangeShapeType="1"/>
            </p:cNvSpPr>
            <p:nvPr/>
          </p:nvSpPr>
          <p:spPr bwMode="auto">
            <a:xfrm>
              <a:off x="1689" y="2761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76" name="Line 33"/>
            <p:cNvSpPr>
              <a:spLocks noChangeShapeType="1"/>
            </p:cNvSpPr>
            <p:nvPr/>
          </p:nvSpPr>
          <p:spPr bwMode="auto">
            <a:xfrm>
              <a:off x="1689" y="2479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77" name="Line 34"/>
            <p:cNvSpPr>
              <a:spLocks noChangeShapeType="1"/>
            </p:cNvSpPr>
            <p:nvPr/>
          </p:nvSpPr>
          <p:spPr bwMode="auto">
            <a:xfrm>
              <a:off x="1689" y="220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78" name="Line 35"/>
            <p:cNvSpPr>
              <a:spLocks noChangeShapeType="1"/>
            </p:cNvSpPr>
            <p:nvPr/>
          </p:nvSpPr>
          <p:spPr bwMode="auto">
            <a:xfrm>
              <a:off x="1689" y="1921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79" name="Line 36"/>
            <p:cNvSpPr>
              <a:spLocks noChangeShapeType="1"/>
            </p:cNvSpPr>
            <p:nvPr/>
          </p:nvSpPr>
          <p:spPr bwMode="auto">
            <a:xfrm>
              <a:off x="1689" y="1645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80" name="Line 37"/>
            <p:cNvSpPr>
              <a:spLocks noChangeShapeType="1"/>
            </p:cNvSpPr>
            <p:nvPr/>
          </p:nvSpPr>
          <p:spPr bwMode="auto">
            <a:xfrm>
              <a:off x="1689" y="1363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81" name="Line 38"/>
            <p:cNvSpPr>
              <a:spLocks noChangeShapeType="1"/>
            </p:cNvSpPr>
            <p:nvPr/>
          </p:nvSpPr>
          <p:spPr bwMode="auto">
            <a:xfrm>
              <a:off x="1713" y="2479"/>
              <a:ext cx="20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82" name="Line 39"/>
            <p:cNvSpPr>
              <a:spLocks noChangeShapeType="1"/>
            </p:cNvSpPr>
            <p:nvPr/>
          </p:nvSpPr>
          <p:spPr bwMode="auto">
            <a:xfrm flipV="1">
              <a:off x="1713" y="247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83" name="Line 40"/>
            <p:cNvSpPr>
              <a:spLocks noChangeShapeType="1"/>
            </p:cNvSpPr>
            <p:nvPr/>
          </p:nvSpPr>
          <p:spPr bwMode="auto">
            <a:xfrm flipV="1">
              <a:off x="2235" y="247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84" name="Line 41"/>
            <p:cNvSpPr>
              <a:spLocks noChangeShapeType="1"/>
            </p:cNvSpPr>
            <p:nvPr/>
          </p:nvSpPr>
          <p:spPr bwMode="auto">
            <a:xfrm flipV="1">
              <a:off x="2751" y="247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85" name="Line 42"/>
            <p:cNvSpPr>
              <a:spLocks noChangeShapeType="1"/>
            </p:cNvSpPr>
            <p:nvPr/>
          </p:nvSpPr>
          <p:spPr bwMode="auto">
            <a:xfrm flipV="1">
              <a:off x="3273" y="247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86" name="Line 43"/>
            <p:cNvSpPr>
              <a:spLocks noChangeShapeType="1"/>
            </p:cNvSpPr>
            <p:nvPr/>
          </p:nvSpPr>
          <p:spPr bwMode="auto">
            <a:xfrm flipV="1">
              <a:off x="3789" y="2479"/>
              <a:ext cx="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6187" name="Rectangle 44"/>
            <p:cNvSpPr>
              <a:spLocks noChangeArrowheads="1"/>
            </p:cNvSpPr>
            <p:nvPr/>
          </p:nvSpPr>
          <p:spPr bwMode="auto">
            <a:xfrm>
              <a:off x="1503" y="2719"/>
              <a:ext cx="20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-200</a:t>
              </a:r>
              <a:endParaRPr lang="en-US" sz="1400"/>
            </a:p>
          </p:txBody>
        </p:sp>
        <p:sp>
          <p:nvSpPr>
            <p:cNvPr id="6188" name="Rectangle 45"/>
            <p:cNvSpPr>
              <a:spLocks noChangeArrowheads="1"/>
            </p:cNvSpPr>
            <p:nvPr/>
          </p:nvSpPr>
          <p:spPr bwMode="auto">
            <a:xfrm>
              <a:off x="1611" y="2437"/>
              <a:ext cx="5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en-US" sz="1400"/>
            </a:p>
          </p:txBody>
        </p:sp>
        <p:sp>
          <p:nvSpPr>
            <p:cNvPr id="6189" name="Rectangle 46"/>
            <p:cNvSpPr>
              <a:spLocks noChangeArrowheads="1"/>
            </p:cNvSpPr>
            <p:nvPr/>
          </p:nvSpPr>
          <p:spPr bwMode="auto">
            <a:xfrm>
              <a:off x="1527" y="2161"/>
              <a:ext cx="17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200</a:t>
              </a:r>
              <a:endParaRPr lang="en-US" sz="1400"/>
            </a:p>
          </p:txBody>
        </p:sp>
        <p:sp>
          <p:nvSpPr>
            <p:cNvPr id="6190" name="Rectangle 47"/>
            <p:cNvSpPr>
              <a:spLocks noChangeArrowheads="1"/>
            </p:cNvSpPr>
            <p:nvPr/>
          </p:nvSpPr>
          <p:spPr bwMode="auto">
            <a:xfrm>
              <a:off x="1527" y="1879"/>
              <a:ext cx="17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400</a:t>
              </a:r>
              <a:endParaRPr lang="en-US" sz="1400"/>
            </a:p>
          </p:txBody>
        </p:sp>
        <p:sp>
          <p:nvSpPr>
            <p:cNvPr id="6191" name="Rectangle 48"/>
            <p:cNvSpPr>
              <a:spLocks noChangeArrowheads="1"/>
            </p:cNvSpPr>
            <p:nvPr/>
          </p:nvSpPr>
          <p:spPr bwMode="auto">
            <a:xfrm>
              <a:off x="1527" y="1603"/>
              <a:ext cx="17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600</a:t>
              </a:r>
              <a:endParaRPr lang="en-US" sz="1400"/>
            </a:p>
          </p:txBody>
        </p:sp>
        <p:sp>
          <p:nvSpPr>
            <p:cNvPr id="6192" name="Rectangle 49"/>
            <p:cNvSpPr>
              <a:spLocks noChangeArrowheads="1"/>
            </p:cNvSpPr>
            <p:nvPr/>
          </p:nvSpPr>
          <p:spPr bwMode="auto">
            <a:xfrm>
              <a:off x="1527" y="1321"/>
              <a:ext cx="17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800</a:t>
              </a:r>
              <a:endParaRPr lang="en-US" sz="1400"/>
            </a:p>
          </p:txBody>
        </p:sp>
        <p:sp>
          <p:nvSpPr>
            <p:cNvPr id="6193" name="Rectangle 50"/>
            <p:cNvSpPr>
              <a:spLocks noChangeArrowheads="1"/>
            </p:cNvSpPr>
            <p:nvPr/>
          </p:nvSpPr>
          <p:spPr bwMode="auto">
            <a:xfrm>
              <a:off x="1809" y="2833"/>
              <a:ext cx="44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Transport</a:t>
              </a:r>
              <a:endParaRPr lang="en-US" sz="1400"/>
            </a:p>
          </p:txBody>
        </p:sp>
        <p:sp>
          <p:nvSpPr>
            <p:cNvPr id="6194" name="Rectangle 51"/>
            <p:cNvSpPr>
              <a:spLocks noChangeArrowheads="1"/>
            </p:cNvSpPr>
            <p:nvPr/>
          </p:nvSpPr>
          <p:spPr bwMode="auto">
            <a:xfrm>
              <a:off x="2355" y="2833"/>
              <a:ext cx="38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Industry</a:t>
              </a:r>
              <a:endParaRPr lang="en-US" sz="1400"/>
            </a:p>
          </p:txBody>
        </p:sp>
        <p:sp>
          <p:nvSpPr>
            <p:cNvPr id="6195" name="Rectangle 52"/>
            <p:cNvSpPr>
              <a:spLocks noChangeArrowheads="1"/>
            </p:cNvSpPr>
            <p:nvPr/>
          </p:nvSpPr>
          <p:spPr bwMode="auto">
            <a:xfrm>
              <a:off x="2823" y="2833"/>
              <a:ext cx="54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Non-energy</a:t>
              </a:r>
              <a:endParaRPr lang="en-US" sz="1400"/>
            </a:p>
          </p:txBody>
        </p:sp>
        <p:sp>
          <p:nvSpPr>
            <p:cNvPr id="6196" name="Rectangle 53"/>
            <p:cNvSpPr>
              <a:spLocks noChangeArrowheads="1"/>
            </p:cNvSpPr>
            <p:nvPr/>
          </p:nvSpPr>
          <p:spPr bwMode="auto">
            <a:xfrm>
              <a:off x="2955" y="2935"/>
              <a:ext cx="16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use</a:t>
              </a:r>
              <a:endParaRPr lang="en-US" sz="1400"/>
            </a:p>
          </p:txBody>
        </p:sp>
        <p:sp>
          <p:nvSpPr>
            <p:cNvPr id="6197" name="Rectangle 54"/>
            <p:cNvSpPr>
              <a:spLocks noChangeArrowheads="1"/>
            </p:cNvSpPr>
            <p:nvPr/>
          </p:nvSpPr>
          <p:spPr bwMode="auto">
            <a:xfrm>
              <a:off x="3423" y="2833"/>
              <a:ext cx="20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Other</a:t>
              </a:r>
              <a:endParaRPr lang="en-US" sz="1400"/>
            </a:p>
          </p:txBody>
        </p:sp>
        <p:sp>
          <p:nvSpPr>
            <p:cNvPr id="6198" name="Rectangle 55"/>
            <p:cNvSpPr>
              <a:spLocks noChangeArrowheads="1"/>
            </p:cNvSpPr>
            <p:nvPr/>
          </p:nvSpPr>
          <p:spPr bwMode="auto">
            <a:xfrm rot="-5400000">
              <a:off x="1276" y="1354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Mtoe</a:t>
              </a:r>
              <a:endParaRPr lang="en-US" sz="1400"/>
            </a:p>
          </p:txBody>
        </p:sp>
        <p:sp>
          <p:nvSpPr>
            <p:cNvPr id="6199" name="Rectangle 56"/>
            <p:cNvSpPr>
              <a:spLocks noChangeArrowheads="1"/>
            </p:cNvSpPr>
            <p:nvPr/>
          </p:nvSpPr>
          <p:spPr bwMode="auto">
            <a:xfrm>
              <a:off x="3885" y="1321"/>
              <a:ext cx="552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200" name="Rectangle 57"/>
            <p:cNvSpPr>
              <a:spLocks noChangeArrowheads="1"/>
            </p:cNvSpPr>
            <p:nvPr/>
          </p:nvSpPr>
          <p:spPr bwMode="auto">
            <a:xfrm>
              <a:off x="3957" y="1369"/>
              <a:ext cx="42" cy="4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201" name="Rectangle 58"/>
            <p:cNvSpPr>
              <a:spLocks noChangeArrowheads="1"/>
            </p:cNvSpPr>
            <p:nvPr/>
          </p:nvSpPr>
          <p:spPr bwMode="auto">
            <a:xfrm>
              <a:off x="4040" y="1333"/>
              <a:ext cx="60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Rest of world</a:t>
              </a:r>
              <a:endParaRPr lang="en-US" sz="1400"/>
            </a:p>
          </p:txBody>
        </p:sp>
        <p:sp>
          <p:nvSpPr>
            <p:cNvPr id="6202" name="Rectangle 59"/>
            <p:cNvSpPr>
              <a:spLocks noChangeArrowheads="1"/>
            </p:cNvSpPr>
            <p:nvPr/>
          </p:nvSpPr>
          <p:spPr bwMode="auto">
            <a:xfrm>
              <a:off x="3957" y="1495"/>
              <a:ext cx="42" cy="42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203" name="Rectangle 60"/>
            <p:cNvSpPr>
              <a:spLocks noChangeArrowheads="1"/>
            </p:cNvSpPr>
            <p:nvPr/>
          </p:nvSpPr>
          <p:spPr bwMode="auto">
            <a:xfrm>
              <a:off x="4040" y="1459"/>
              <a:ext cx="48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Other Asia</a:t>
              </a:r>
              <a:endParaRPr lang="en-US" sz="1400"/>
            </a:p>
          </p:txBody>
        </p:sp>
        <p:sp>
          <p:nvSpPr>
            <p:cNvPr id="6204" name="Rectangle 61"/>
            <p:cNvSpPr>
              <a:spLocks noChangeArrowheads="1"/>
            </p:cNvSpPr>
            <p:nvPr/>
          </p:nvSpPr>
          <p:spPr bwMode="auto">
            <a:xfrm>
              <a:off x="3957" y="1621"/>
              <a:ext cx="42" cy="4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205" name="Rectangle 62"/>
            <p:cNvSpPr>
              <a:spLocks noChangeArrowheads="1"/>
            </p:cNvSpPr>
            <p:nvPr/>
          </p:nvSpPr>
          <p:spPr bwMode="auto">
            <a:xfrm>
              <a:off x="4040" y="1585"/>
              <a:ext cx="2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India</a:t>
              </a:r>
              <a:endParaRPr lang="en-US" sz="1400"/>
            </a:p>
          </p:txBody>
        </p:sp>
        <p:sp>
          <p:nvSpPr>
            <p:cNvPr id="6206" name="Rectangle 63"/>
            <p:cNvSpPr>
              <a:spLocks noChangeArrowheads="1"/>
            </p:cNvSpPr>
            <p:nvPr/>
          </p:nvSpPr>
          <p:spPr bwMode="auto">
            <a:xfrm>
              <a:off x="3957" y="1747"/>
              <a:ext cx="42" cy="42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207" name="Rectangle 64"/>
            <p:cNvSpPr>
              <a:spLocks noChangeArrowheads="1"/>
            </p:cNvSpPr>
            <p:nvPr/>
          </p:nvSpPr>
          <p:spPr bwMode="auto">
            <a:xfrm>
              <a:off x="4040" y="1711"/>
              <a:ext cx="26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China</a:t>
              </a:r>
              <a:endParaRPr lang="en-US" sz="1400"/>
            </a:p>
          </p:txBody>
        </p:sp>
        <p:sp>
          <p:nvSpPr>
            <p:cNvPr id="6208" name="Rectangle 65"/>
            <p:cNvSpPr>
              <a:spLocks noChangeArrowheads="1"/>
            </p:cNvSpPr>
            <p:nvPr/>
          </p:nvSpPr>
          <p:spPr bwMode="auto">
            <a:xfrm>
              <a:off x="3957" y="1873"/>
              <a:ext cx="42" cy="42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6209" name="Rectangle 66"/>
            <p:cNvSpPr>
              <a:spLocks noChangeArrowheads="1"/>
            </p:cNvSpPr>
            <p:nvPr/>
          </p:nvSpPr>
          <p:spPr bwMode="auto">
            <a:xfrm>
              <a:off x="4040" y="1837"/>
              <a:ext cx="25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OECD</a:t>
              </a:r>
              <a:endParaRPr lang="en-US" sz="1400"/>
            </a:p>
          </p:txBody>
        </p:sp>
      </p:grpSp>
      <p:sp>
        <p:nvSpPr>
          <p:cNvPr id="6148" name="TextBox 63"/>
          <p:cNvSpPr txBox="1">
            <a:spLocks noChangeArrowheads="1"/>
          </p:cNvSpPr>
          <p:nvPr/>
        </p:nvSpPr>
        <p:spPr bwMode="auto">
          <a:xfrm>
            <a:off x="1925638" y="5822950"/>
            <a:ext cx="6596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+mn-cs"/>
              </a:rPr>
              <a:t>Around three-quarters of the projected increase in oil demand comes from transportation</a:t>
            </a:r>
            <a:endParaRPr lang="en-GB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1"/>
          <p:cNvGrpSpPr>
            <a:grpSpLocks/>
          </p:cNvGrpSpPr>
          <p:nvPr/>
        </p:nvGrpSpPr>
        <p:grpSpPr bwMode="auto">
          <a:xfrm>
            <a:off x="2000250" y="1692275"/>
            <a:ext cx="6804025" cy="3994150"/>
            <a:chOff x="1266346" y="1692804"/>
            <a:chExt cx="6805158" cy="3993694"/>
          </a:xfrm>
        </p:grpSpPr>
        <p:sp>
          <p:nvSpPr>
            <p:cNvPr id="7173" name="Freeform 11"/>
            <p:cNvSpPr>
              <a:spLocks noEditPoints="1"/>
            </p:cNvSpPr>
            <p:nvPr/>
          </p:nvSpPr>
          <p:spPr bwMode="auto">
            <a:xfrm>
              <a:off x="1932516" y="1788054"/>
              <a:ext cx="4238625" cy="2952750"/>
            </a:xfrm>
            <a:custGeom>
              <a:avLst/>
              <a:gdLst>
                <a:gd name="T0" fmla="*/ 0 w 2670"/>
                <a:gd name="T1" fmla="*/ 2147483647 h 1860"/>
                <a:gd name="T2" fmla="*/ 2147483647 w 2670"/>
                <a:gd name="T3" fmla="*/ 2147483647 h 1860"/>
                <a:gd name="T4" fmla="*/ 2147483647 w 2670"/>
                <a:gd name="T5" fmla="*/ 2147483647 h 1860"/>
                <a:gd name="T6" fmla="*/ 0 w 2670"/>
                <a:gd name="T7" fmla="*/ 2147483647 h 1860"/>
                <a:gd name="T8" fmla="*/ 0 w 2670"/>
                <a:gd name="T9" fmla="*/ 2147483647 h 1860"/>
                <a:gd name="T10" fmla="*/ 0 w 2670"/>
                <a:gd name="T11" fmla="*/ 2147483647 h 1860"/>
                <a:gd name="T12" fmla="*/ 2147483647 w 2670"/>
                <a:gd name="T13" fmla="*/ 2147483647 h 1860"/>
                <a:gd name="T14" fmla="*/ 2147483647 w 2670"/>
                <a:gd name="T15" fmla="*/ 2147483647 h 1860"/>
                <a:gd name="T16" fmla="*/ 0 w 2670"/>
                <a:gd name="T17" fmla="*/ 2147483647 h 1860"/>
                <a:gd name="T18" fmla="*/ 0 w 2670"/>
                <a:gd name="T19" fmla="*/ 2147483647 h 1860"/>
                <a:gd name="T20" fmla="*/ 0 w 2670"/>
                <a:gd name="T21" fmla="*/ 2147483647 h 1860"/>
                <a:gd name="T22" fmla="*/ 2147483647 w 2670"/>
                <a:gd name="T23" fmla="*/ 2147483647 h 1860"/>
                <a:gd name="T24" fmla="*/ 2147483647 w 2670"/>
                <a:gd name="T25" fmla="*/ 2147483647 h 1860"/>
                <a:gd name="T26" fmla="*/ 0 w 2670"/>
                <a:gd name="T27" fmla="*/ 2147483647 h 1860"/>
                <a:gd name="T28" fmla="*/ 0 w 2670"/>
                <a:gd name="T29" fmla="*/ 2147483647 h 1860"/>
                <a:gd name="T30" fmla="*/ 0 w 2670"/>
                <a:gd name="T31" fmla="*/ 2147483647 h 1860"/>
                <a:gd name="T32" fmla="*/ 2147483647 w 2670"/>
                <a:gd name="T33" fmla="*/ 2147483647 h 1860"/>
                <a:gd name="T34" fmla="*/ 2147483647 w 2670"/>
                <a:gd name="T35" fmla="*/ 2147483647 h 1860"/>
                <a:gd name="T36" fmla="*/ 0 w 2670"/>
                <a:gd name="T37" fmla="*/ 2147483647 h 1860"/>
                <a:gd name="T38" fmla="*/ 0 w 2670"/>
                <a:gd name="T39" fmla="*/ 2147483647 h 1860"/>
                <a:gd name="T40" fmla="*/ 0 w 2670"/>
                <a:gd name="T41" fmla="*/ 2147483647 h 1860"/>
                <a:gd name="T42" fmla="*/ 2147483647 w 2670"/>
                <a:gd name="T43" fmla="*/ 2147483647 h 1860"/>
                <a:gd name="T44" fmla="*/ 2147483647 w 2670"/>
                <a:gd name="T45" fmla="*/ 2147483647 h 1860"/>
                <a:gd name="T46" fmla="*/ 0 w 2670"/>
                <a:gd name="T47" fmla="*/ 2147483647 h 1860"/>
                <a:gd name="T48" fmla="*/ 0 w 2670"/>
                <a:gd name="T49" fmla="*/ 2147483647 h 1860"/>
                <a:gd name="T50" fmla="*/ 0 w 2670"/>
                <a:gd name="T51" fmla="*/ 0 h 1860"/>
                <a:gd name="T52" fmla="*/ 2147483647 w 2670"/>
                <a:gd name="T53" fmla="*/ 0 h 1860"/>
                <a:gd name="T54" fmla="*/ 2147483647 w 2670"/>
                <a:gd name="T55" fmla="*/ 2147483647 h 1860"/>
                <a:gd name="T56" fmla="*/ 0 w 2670"/>
                <a:gd name="T57" fmla="*/ 2147483647 h 1860"/>
                <a:gd name="T58" fmla="*/ 0 w 2670"/>
                <a:gd name="T59" fmla="*/ 0 h 18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670"/>
                <a:gd name="T91" fmla="*/ 0 h 1860"/>
                <a:gd name="T92" fmla="*/ 2670 w 2670"/>
                <a:gd name="T93" fmla="*/ 1860 h 18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670" h="1860">
                  <a:moveTo>
                    <a:pt x="0" y="1854"/>
                  </a:moveTo>
                  <a:lnTo>
                    <a:pt x="2670" y="1854"/>
                  </a:lnTo>
                  <a:lnTo>
                    <a:pt x="2670" y="1860"/>
                  </a:lnTo>
                  <a:lnTo>
                    <a:pt x="0" y="1860"/>
                  </a:lnTo>
                  <a:lnTo>
                    <a:pt x="0" y="1854"/>
                  </a:lnTo>
                  <a:close/>
                  <a:moveTo>
                    <a:pt x="0" y="1482"/>
                  </a:moveTo>
                  <a:lnTo>
                    <a:pt x="2670" y="1482"/>
                  </a:lnTo>
                  <a:lnTo>
                    <a:pt x="2670" y="1488"/>
                  </a:lnTo>
                  <a:lnTo>
                    <a:pt x="0" y="1488"/>
                  </a:lnTo>
                  <a:lnTo>
                    <a:pt x="0" y="1482"/>
                  </a:lnTo>
                  <a:close/>
                  <a:moveTo>
                    <a:pt x="0" y="1110"/>
                  </a:moveTo>
                  <a:lnTo>
                    <a:pt x="2670" y="1110"/>
                  </a:lnTo>
                  <a:lnTo>
                    <a:pt x="2670" y="1116"/>
                  </a:lnTo>
                  <a:lnTo>
                    <a:pt x="0" y="1116"/>
                  </a:lnTo>
                  <a:lnTo>
                    <a:pt x="0" y="1110"/>
                  </a:lnTo>
                  <a:close/>
                  <a:moveTo>
                    <a:pt x="0" y="744"/>
                  </a:moveTo>
                  <a:lnTo>
                    <a:pt x="2670" y="744"/>
                  </a:lnTo>
                  <a:lnTo>
                    <a:pt x="2670" y="750"/>
                  </a:lnTo>
                  <a:lnTo>
                    <a:pt x="0" y="750"/>
                  </a:lnTo>
                  <a:lnTo>
                    <a:pt x="0" y="744"/>
                  </a:lnTo>
                  <a:close/>
                  <a:moveTo>
                    <a:pt x="0" y="372"/>
                  </a:moveTo>
                  <a:lnTo>
                    <a:pt x="2670" y="372"/>
                  </a:lnTo>
                  <a:lnTo>
                    <a:pt x="2670" y="378"/>
                  </a:lnTo>
                  <a:lnTo>
                    <a:pt x="0" y="378"/>
                  </a:lnTo>
                  <a:lnTo>
                    <a:pt x="0" y="372"/>
                  </a:lnTo>
                  <a:close/>
                  <a:moveTo>
                    <a:pt x="0" y="0"/>
                  </a:moveTo>
                  <a:lnTo>
                    <a:pt x="2670" y="0"/>
                  </a:lnTo>
                  <a:lnTo>
                    <a:pt x="2670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8B9C"/>
            </a:solidFill>
            <a:ln w="6">
              <a:solidFill>
                <a:srgbClr val="858B9C"/>
              </a:solidFill>
              <a:bevel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174" name="Freeform 12"/>
            <p:cNvSpPr>
              <a:spLocks/>
            </p:cNvSpPr>
            <p:nvPr/>
          </p:nvSpPr>
          <p:spPr bwMode="auto">
            <a:xfrm>
              <a:off x="1936221" y="3245379"/>
              <a:ext cx="4248150" cy="2076450"/>
            </a:xfrm>
            <a:custGeom>
              <a:avLst/>
              <a:gdLst>
                <a:gd name="T0" fmla="*/ 2147483647 w 2676"/>
                <a:gd name="T1" fmla="*/ 2147483647 h 1308"/>
                <a:gd name="T2" fmla="*/ 2147483647 w 2676"/>
                <a:gd name="T3" fmla="*/ 2147483647 h 1308"/>
                <a:gd name="T4" fmla="*/ 2147483647 w 2676"/>
                <a:gd name="T5" fmla="*/ 2147483647 h 1308"/>
                <a:gd name="T6" fmla="*/ 2147483647 w 2676"/>
                <a:gd name="T7" fmla="*/ 2147483647 h 1308"/>
                <a:gd name="T8" fmla="*/ 2147483647 w 2676"/>
                <a:gd name="T9" fmla="*/ 2147483647 h 1308"/>
                <a:gd name="T10" fmla="*/ 2147483647 w 2676"/>
                <a:gd name="T11" fmla="*/ 2147483647 h 1308"/>
                <a:gd name="T12" fmla="*/ 2147483647 w 2676"/>
                <a:gd name="T13" fmla="*/ 2147483647 h 1308"/>
                <a:gd name="T14" fmla="*/ 2147483647 w 2676"/>
                <a:gd name="T15" fmla="*/ 2147483647 h 1308"/>
                <a:gd name="T16" fmla="*/ 2147483647 w 2676"/>
                <a:gd name="T17" fmla="*/ 2147483647 h 1308"/>
                <a:gd name="T18" fmla="*/ 2147483647 w 2676"/>
                <a:gd name="T19" fmla="*/ 2147483647 h 1308"/>
                <a:gd name="T20" fmla="*/ 2147483647 w 2676"/>
                <a:gd name="T21" fmla="*/ 2147483647 h 1308"/>
                <a:gd name="T22" fmla="*/ 2147483647 w 2676"/>
                <a:gd name="T23" fmla="*/ 2147483647 h 1308"/>
                <a:gd name="T24" fmla="*/ 2147483647 w 2676"/>
                <a:gd name="T25" fmla="*/ 2147483647 h 1308"/>
                <a:gd name="T26" fmla="*/ 2147483647 w 2676"/>
                <a:gd name="T27" fmla="*/ 2147483647 h 1308"/>
                <a:gd name="T28" fmla="*/ 2147483647 w 2676"/>
                <a:gd name="T29" fmla="*/ 2147483647 h 1308"/>
                <a:gd name="T30" fmla="*/ 2147483647 w 2676"/>
                <a:gd name="T31" fmla="*/ 2147483647 h 1308"/>
                <a:gd name="T32" fmla="*/ 2147483647 w 2676"/>
                <a:gd name="T33" fmla="*/ 2147483647 h 1308"/>
                <a:gd name="T34" fmla="*/ 2147483647 w 2676"/>
                <a:gd name="T35" fmla="*/ 2147483647 h 1308"/>
                <a:gd name="T36" fmla="*/ 2147483647 w 2676"/>
                <a:gd name="T37" fmla="*/ 2147483647 h 1308"/>
                <a:gd name="T38" fmla="*/ 2147483647 w 2676"/>
                <a:gd name="T39" fmla="*/ 2147483647 h 1308"/>
                <a:gd name="T40" fmla="*/ 2147483647 w 2676"/>
                <a:gd name="T41" fmla="*/ 2147483647 h 1308"/>
                <a:gd name="T42" fmla="*/ 2147483647 w 2676"/>
                <a:gd name="T43" fmla="*/ 2147483647 h 1308"/>
                <a:gd name="T44" fmla="*/ 2147483647 w 2676"/>
                <a:gd name="T45" fmla="*/ 2147483647 h 1308"/>
                <a:gd name="T46" fmla="*/ 2147483647 w 2676"/>
                <a:gd name="T47" fmla="*/ 2147483647 h 1308"/>
                <a:gd name="T48" fmla="*/ 2147483647 w 2676"/>
                <a:gd name="T49" fmla="*/ 2147483647 h 1308"/>
                <a:gd name="T50" fmla="*/ 2147483647 w 2676"/>
                <a:gd name="T51" fmla="*/ 2147483647 h 1308"/>
                <a:gd name="T52" fmla="*/ 2147483647 w 2676"/>
                <a:gd name="T53" fmla="*/ 2147483647 h 1308"/>
                <a:gd name="T54" fmla="*/ 2147483647 w 2676"/>
                <a:gd name="T55" fmla="*/ 2147483647 h 1308"/>
                <a:gd name="T56" fmla="*/ 2147483647 w 2676"/>
                <a:gd name="T57" fmla="*/ 2147483647 h 1308"/>
                <a:gd name="T58" fmla="*/ 2147483647 w 2676"/>
                <a:gd name="T59" fmla="*/ 2147483647 h 1308"/>
                <a:gd name="T60" fmla="*/ 2147483647 w 2676"/>
                <a:gd name="T61" fmla="*/ 2147483647 h 1308"/>
                <a:gd name="T62" fmla="*/ 2147483647 w 2676"/>
                <a:gd name="T63" fmla="*/ 2147483647 h 1308"/>
                <a:gd name="T64" fmla="*/ 2147483647 w 2676"/>
                <a:gd name="T65" fmla="*/ 2147483647 h 1308"/>
                <a:gd name="T66" fmla="*/ 2147483647 w 2676"/>
                <a:gd name="T67" fmla="*/ 2147483647 h 1308"/>
                <a:gd name="T68" fmla="*/ 2147483647 w 2676"/>
                <a:gd name="T69" fmla="*/ 2147483647 h 1308"/>
                <a:gd name="T70" fmla="*/ 2147483647 w 2676"/>
                <a:gd name="T71" fmla="*/ 2147483647 h 1308"/>
                <a:gd name="T72" fmla="*/ 2147483647 w 2676"/>
                <a:gd name="T73" fmla="*/ 2147483647 h 1308"/>
                <a:gd name="T74" fmla="*/ 2147483647 w 2676"/>
                <a:gd name="T75" fmla="*/ 2147483647 h 1308"/>
                <a:gd name="T76" fmla="*/ 2147483647 w 2676"/>
                <a:gd name="T77" fmla="*/ 2147483647 h 1308"/>
                <a:gd name="T78" fmla="*/ 2147483647 w 2676"/>
                <a:gd name="T79" fmla="*/ 2147483647 h 1308"/>
                <a:gd name="T80" fmla="*/ 0 w 2676"/>
                <a:gd name="T81" fmla="*/ 2147483647 h 13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76"/>
                <a:gd name="T124" fmla="*/ 0 h 1308"/>
                <a:gd name="T125" fmla="*/ 2676 w 2676"/>
                <a:gd name="T126" fmla="*/ 1308 h 130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76" h="1308">
                  <a:moveTo>
                    <a:pt x="0" y="222"/>
                  </a:moveTo>
                  <a:lnTo>
                    <a:pt x="67" y="228"/>
                  </a:lnTo>
                  <a:lnTo>
                    <a:pt x="134" y="226"/>
                  </a:lnTo>
                  <a:lnTo>
                    <a:pt x="201" y="227"/>
                  </a:lnTo>
                  <a:lnTo>
                    <a:pt x="268" y="210"/>
                  </a:lnTo>
                  <a:lnTo>
                    <a:pt x="335" y="187"/>
                  </a:lnTo>
                  <a:lnTo>
                    <a:pt x="402" y="159"/>
                  </a:lnTo>
                  <a:lnTo>
                    <a:pt x="468" y="123"/>
                  </a:lnTo>
                  <a:lnTo>
                    <a:pt x="536" y="103"/>
                  </a:lnTo>
                  <a:lnTo>
                    <a:pt x="602" y="132"/>
                  </a:lnTo>
                  <a:lnTo>
                    <a:pt x="669" y="93"/>
                  </a:lnTo>
                  <a:lnTo>
                    <a:pt x="736" y="94"/>
                  </a:lnTo>
                  <a:lnTo>
                    <a:pt x="803" y="107"/>
                  </a:lnTo>
                  <a:lnTo>
                    <a:pt x="870" y="62"/>
                  </a:lnTo>
                  <a:lnTo>
                    <a:pt x="937" y="17"/>
                  </a:lnTo>
                  <a:lnTo>
                    <a:pt x="1004" y="4"/>
                  </a:lnTo>
                  <a:lnTo>
                    <a:pt x="1071" y="0"/>
                  </a:lnTo>
                  <a:lnTo>
                    <a:pt x="1137" y="6"/>
                  </a:lnTo>
                  <a:lnTo>
                    <a:pt x="1205" y="51"/>
                  </a:lnTo>
                  <a:lnTo>
                    <a:pt x="1271" y="114"/>
                  </a:lnTo>
                  <a:lnTo>
                    <a:pt x="1338" y="179"/>
                  </a:lnTo>
                  <a:lnTo>
                    <a:pt x="1405" y="218"/>
                  </a:lnTo>
                  <a:lnTo>
                    <a:pt x="1472" y="272"/>
                  </a:lnTo>
                  <a:lnTo>
                    <a:pt x="1539" y="308"/>
                  </a:lnTo>
                  <a:lnTo>
                    <a:pt x="1606" y="358"/>
                  </a:lnTo>
                  <a:lnTo>
                    <a:pt x="1673" y="406"/>
                  </a:lnTo>
                  <a:lnTo>
                    <a:pt x="1740" y="437"/>
                  </a:lnTo>
                  <a:lnTo>
                    <a:pt x="1806" y="479"/>
                  </a:lnTo>
                  <a:lnTo>
                    <a:pt x="1874" y="514"/>
                  </a:lnTo>
                  <a:lnTo>
                    <a:pt x="1940" y="548"/>
                  </a:lnTo>
                  <a:lnTo>
                    <a:pt x="2007" y="619"/>
                  </a:lnTo>
                  <a:lnTo>
                    <a:pt x="2074" y="651"/>
                  </a:lnTo>
                  <a:lnTo>
                    <a:pt x="2141" y="676"/>
                  </a:lnTo>
                  <a:lnTo>
                    <a:pt x="2208" y="694"/>
                  </a:lnTo>
                  <a:lnTo>
                    <a:pt x="2275" y="717"/>
                  </a:lnTo>
                  <a:lnTo>
                    <a:pt x="2342" y="746"/>
                  </a:lnTo>
                  <a:lnTo>
                    <a:pt x="2409" y="746"/>
                  </a:lnTo>
                  <a:lnTo>
                    <a:pt x="2475" y="775"/>
                  </a:lnTo>
                  <a:lnTo>
                    <a:pt x="2543" y="795"/>
                  </a:lnTo>
                  <a:lnTo>
                    <a:pt x="2609" y="801"/>
                  </a:lnTo>
                  <a:lnTo>
                    <a:pt x="2676" y="812"/>
                  </a:lnTo>
                  <a:lnTo>
                    <a:pt x="2676" y="1308"/>
                  </a:lnTo>
                  <a:lnTo>
                    <a:pt x="2609" y="1308"/>
                  </a:lnTo>
                  <a:lnTo>
                    <a:pt x="2543" y="1308"/>
                  </a:lnTo>
                  <a:lnTo>
                    <a:pt x="2475" y="1308"/>
                  </a:lnTo>
                  <a:lnTo>
                    <a:pt x="2409" y="1308"/>
                  </a:lnTo>
                  <a:lnTo>
                    <a:pt x="2342" y="1308"/>
                  </a:lnTo>
                  <a:lnTo>
                    <a:pt x="2275" y="1308"/>
                  </a:lnTo>
                  <a:lnTo>
                    <a:pt x="2208" y="1308"/>
                  </a:lnTo>
                  <a:lnTo>
                    <a:pt x="2141" y="1308"/>
                  </a:lnTo>
                  <a:lnTo>
                    <a:pt x="2074" y="1308"/>
                  </a:lnTo>
                  <a:lnTo>
                    <a:pt x="2007" y="1308"/>
                  </a:lnTo>
                  <a:lnTo>
                    <a:pt x="1940" y="1308"/>
                  </a:lnTo>
                  <a:lnTo>
                    <a:pt x="1874" y="1308"/>
                  </a:lnTo>
                  <a:lnTo>
                    <a:pt x="1806" y="1308"/>
                  </a:lnTo>
                  <a:lnTo>
                    <a:pt x="1740" y="1308"/>
                  </a:lnTo>
                  <a:lnTo>
                    <a:pt x="1673" y="1308"/>
                  </a:lnTo>
                  <a:lnTo>
                    <a:pt x="1606" y="1308"/>
                  </a:lnTo>
                  <a:lnTo>
                    <a:pt x="1539" y="1308"/>
                  </a:lnTo>
                  <a:lnTo>
                    <a:pt x="1472" y="1308"/>
                  </a:lnTo>
                  <a:lnTo>
                    <a:pt x="1405" y="1308"/>
                  </a:lnTo>
                  <a:lnTo>
                    <a:pt x="1338" y="1308"/>
                  </a:lnTo>
                  <a:lnTo>
                    <a:pt x="1271" y="1308"/>
                  </a:lnTo>
                  <a:lnTo>
                    <a:pt x="1205" y="1308"/>
                  </a:lnTo>
                  <a:lnTo>
                    <a:pt x="1137" y="1308"/>
                  </a:lnTo>
                  <a:lnTo>
                    <a:pt x="1071" y="1308"/>
                  </a:lnTo>
                  <a:lnTo>
                    <a:pt x="1004" y="1308"/>
                  </a:lnTo>
                  <a:lnTo>
                    <a:pt x="937" y="1308"/>
                  </a:lnTo>
                  <a:lnTo>
                    <a:pt x="870" y="1308"/>
                  </a:lnTo>
                  <a:lnTo>
                    <a:pt x="803" y="1308"/>
                  </a:lnTo>
                  <a:lnTo>
                    <a:pt x="736" y="1308"/>
                  </a:lnTo>
                  <a:lnTo>
                    <a:pt x="669" y="1308"/>
                  </a:lnTo>
                  <a:lnTo>
                    <a:pt x="602" y="1308"/>
                  </a:lnTo>
                  <a:lnTo>
                    <a:pt x="536" y="1308"/>
                  </a:lnTo>
                  <a:lnTo>
                    <a:pt x="468" y="1308"/>
                  </a:lnTo>
                  <a:lnTo>
                    <a:pt x="402" y="1308"/>
                  </a:lnTo>
                  <a:lnTo>
                    <a:pt x="335" y="1308"/>
                  </a:lnTo>
                  <a:lnTo>
                    <a:pt x="268" y="1308"/>
                  </a:lnTo>
                  <a:lnTo>
                    <a:pt x="201" y="1308"/>
                  </a:lnTo>
                  <a:lnTo>
                    <a:pt x="134" y="1308"/>
                  </a:lnTo>
                  <a:lnTo>
                    <a:pt x="67" y="1308"/>
                  </a:lnTo>
                  <a:lnTo>
                    <a:pt x="0" y="1308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18439" name="Freeform 13"/>
            <p:cNvSpPr>
              <a:spLocks/>
            </p:cNvSpPr>
            <p:nvPr/>
          </p:nvSpPr>
          <p:spPr bwMode="auto">
            <a:xfrm>
              <a:off x="1936383" y="3111867"/>
              <a:ext cx="4247270" cy="1428587"/>
            </a:xfrm>
            <a:custGeom>
              <a:avLst/>
              <a:gdLst>
                <a:gd name="T0" fmla="*/ 2147483647 w 2676"/>
                <a:gd name="T1" fmla="*/ 2147483647 h 900"/>
                <a:gd name="T2" fmla="*/ 2147483647 w 2676"/>
                <a:gd name="T3" fmla="*/ 2147483647 h 900"/>
                <a:gd name="T4" fmla="*/ 2147483647 w 2676"/>
                <a:gd name="T5" fmla="*/ 2147483647 h 900"/>
                <a:gd name="T6" fmla="*/ 2147483647 w 2676"/>
                <a:gd name="T7" fmla="*/ 2147483647 h 900"/>
                <a:gd name="T8" fmla="*/ 2147483647 w 2676"/>
                <a:gd name="T9" fmla="*/ 2147483647 h 900"/>
                <a:gd name="T10" fmla="*/ 2147483647 w 2676"/>
                <a:gd name="T11" fmla="*/ 2147483647 h 900"/>
                <a:gd name="T12" fmla="*/ 2147483647 w 2676"/>
                <a:gd name="T13" fmla="*/ 2147483647 h 900"/>
                <a:gd name="T14" fmla="*/ 2147483647 w 2676"/>
                <a:gd name="T15" fmla="*/ 2147483647 h 900"/>
                <a:gd name="T16" fmla="*/ 2147483647 w 2676"/>
                <a:gd name="T17" fmla="*/ 2147483647 h 900"/>
                <a:gd name="T18" fmla="*/ 2147483647 w 2676"/>
                <a:gd name="T19" fmla="*/ 2147483647 h 900"/>
                <a:gd name="T20" fmla="*/ 2147483647 w 2676"/>
                <a:gd name="T21" fmla="*/ 2147483647 h 900"/>
                <a:gd name="T22" fmla="*/ 2147483647 w 2676"/>
                <a:gd name="T23" fmla="*/ 2147483647 h 900"/>
                <a:gd name="T24" fmla="*/ 2147483647 w 2676"/>
                <a:gd name="T25" fmla="*/ 2147483647 h 900"/>
                <a:gd name="T26" fmla="*/ 2147483647 w 2676"/>
                <a:gd name="T27" fmla="*/ 2147483647 h 900"/>
                <a:gd name="T28" fmla="*/ 2147483647 w 2676"/>
                <a:gd name="T29" fmla="*/ 2147483647 h 900"/>
                <a:gd name="T30" fmla="*/ 2147483647 w 2676"/>
                <a:gd name="T31" fmla="*/ 2147483647 h 900"/>
                <a:gd name="T32" fmla="*/ 2147483647 w 2676"/>
                <a:gd name="T33" fmla="*/ 2147483647 h 900"/>
                <a:gd name="T34" fmla="*/ 2147483647 w 2676"/>
                <a:gd name="T35" fmla="*/ 2147483647 h 900"/>
                <a:gd name="T36" fmla="*/ 2147483647 w 2676"/>
                <a:gd name="T37" fmla="*/ 2147483647 h 900"/>
                <a:gd name="T38" fmla="*/ 2147483647 w 2676"/>
                <a:gd name="T39" fmla="*/ 2147483647 h 900"/>
                <a:gd name="T40" fmla="*/ 2147483647 w 2676"/>
                <a:gd name="T41" fmla="*/ 2147483647 h 900"/>
                <a:gd name="T42" fmla="*/ 2147483647 w 2676"/>
                <a:gd name="T43" fmla="*/ 2147483647 h 900"/>
                <a:gd name="T44" fmla="*/ 2147483647 w 2676"/>
                <a:gd name="T45" fmla="*/ 2147483647 h 900"/>
                <a:gd name="T46" fmla="*/ 2147483647 w 2676"/>
                <a:gd name="T47" fmla="*/ 2147483647 h 900"/>
                <a:gd name="T48" fmla="*/ 2147483647 w 2676"/>
                <a:gd name="T49" fmla="*/ 2147483647 h 900"/>
                <a:gd name="T50" fmla="*/ 2147483647 w 2676"/>
                <a:gd name="T51" fmla="*/ 2147483647 h 900"/>
                <a:gd name="T52" fmla="*/ 2147483647 w 2676"/>
                <a:gd name="T53" fmla="*/ 2147483647 h 900"/>
                <a:gd name="T54" fmla="*/ 2147483647 w 2676"/>
                <a:gd name="T55" fmla="*/ 2147483647 h 900"/>
                <a:gd name="T56" fmla="*/ 2147483647 w 2676"/>
                <a:gd name="T57" fmla="*/ 2147483647 h 900"/>
                <a:gd name="T58" fmla="*/ 2147483647 w 2676"/>
                <a:gd name="T59" fmla="*/ 2147483647 h 900"/>
                <a:gd name="T60" fmla="*/ 2147483647 w 2676"/>
                <a:gd name="T61" fmla="*/ 2147483647 h 900"/>
                <a:gd name="T62" fmla="*/ 2147483647 w 2676"/>
                <a:gd name="T63" fmla="*/ 2147483647 h 900"/>
                <a:gd name="T64" fmla="*/ 2147483647 w 2676"/>
                <a:gd name="T65" fmla="*/ 2147483647 h 900"/>
                <a:gd name="T66" fmla="*/ 2147483647 w 2676"/>
                <a:gd name="T67" fmla="*/ 2147483647 h 900"/>
                <a:gd name="T68" fmla="*/ 2147483647 w 2676"/>
                <a:gd name="T69" fmla="*/ 2147483647 h 900"/>
                <a:gd name="T70" fmla="*/ 2147483647 w 2676"/>
                <a:gd name="T71" fmla="*/ 2147483647 h 900"/>
                <a:gd name="T72" fmla="*/ 2147483647 w 2676"/>
                <a:gd name="T73" fmla="*/ 2147483647 h 900"/>
                <a:gd name="T74" fmla="*/ 2147483647 w 2676"/>
                <a:gd name="T75" fmla="*/ 2147483647 h 900"/>
                <a:gd name="T76" fmla="*/ 2147483647 w 2676"/>
                <a:gd name="T77" fmla="*/ 2147483647 h 900"/>
                <a:gd name="T78" fmla="*/ 2147483647 w 2676"/>
                <a:gd name="T79" fmla="*/ 2147483647 h 900"/>
                <a:gd name="T80" fmla="*/ 0 w 2676"/>
                <a:gd name="T81" fmla="*/ 2147483647 h 9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76"/>
                <a:gd name="T124" fmla="*/ 0 h 900"/>
                <a:gd name="T125" fmla="*/ 2676 w 2676"/>
                <a:gd name="T126" fmla="*/ 900 h 90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76" h="900">
                  <a:moveTo>
                    <a:pt x="0" y="308"/>
                  </a:moveTo>
                  <a:lnTo>
                    <a:pt x="67" y="314"/>
                  </a:lnTo>
                  <a:lnTo>
                    <a:pt x="134" y="313"/>
                  </a:lnTo>
                  <a:lnTo>
                    <a:pt x="201" y="313"/>
                  </a:lnTo>
                  <a:lnTo>
                    <a:pt x="268" y="297"/>
                  </a:lnTo>
                  <a:lnTo>
                    <a:pt x="335" y="274"/>
                  </a:lnTo>
                  <a:lnTo>
                    <a:pt x="402" y="246"/>
                  </a:lnTo>
                  <a:lnTo>
                    <a:pt x="468" y="209"/>
                  </a:lnTo>
                  <a:lnTo>
                    <a:pt x="536" y="190"/>
                  </a:lnTo>
                  <a:lnTo>
                    <a:pt x="602" y="218"/>
                  </a:lnTo>
                  <a:lnTo>
                    <a:pt x="669" y="180"/>
                  </a:lnTo>
                  <a:lnTo>
                    <a:pt x="736" y="181"/>
                  </a:lnTo>
                  <a:lnTo>
                    <a:pt x="803" y="194"/>
                  </a:lnTo>
                  <a:lnTo>
                    <a:pt x="870" y="148"/>
                  </a:lnTo>
                  <a:lnTo>
                    <a:pt x="937" y="103"/>
                  </a:lnTo>
                  <a:lnTo>
                    <a:pt x="1004" y="90"/>
                  </a:lnTo>
                  <a:lnTo>
                    <a:pt x="1071" y="86"/>
                  </a:lnTo>
                  <a:lnTo>
                    <a:pt x="1137" y="92"/>
                  </a:lnTo>
                  <a:lnTo>
                    <a:pt x="1205" y="83"/>
                  </a:lnTo>
                  <a:lnTo>
                    <a:pt x="1271" y="100"/>
                  </a:lnTo>
                  <a:lnTo>
                    <a:pt x="1338" y="91"/>
                  </a:lnTo>
                  <a:lnTo>
                    <a:pt x="1405" y="76"/>
                  </a:lnTo>
                  <a:lnTo>
                    <a:pt x="1472" y="61"/>
                  </a:lnTo>
                  <a:lnTo>
                    <a:pt x="1539" y="42"/>
                  </a:lnTo>
                  <a:lnTo>
                    <a:pt x="1606" y="42"/>
                  </a:lnTo>
                  <a:lnTo>
                    <a:pt x="1673" y="41"/>
                  </a:lnTo>
                  <a:lnTo>
                    <a:pt x="1740" y="36"/>
                  </a:lnTo>
                  <a:lnTo>
                    <a:pt x="1806" y="47"/>
                  </a:lnTo>
                  <a:lnTo>
                    <a:pt x="1874" y="47"/>
                  </a:lnTo>
                  <a:lnTo>
                    <a:pt x="1940" y="42"/>
                  </a:lnTo>
                  <a:lnTo>
                    <a:pt x="2007" y="39"/>
                  </a:lnTo>
                  <a:lnTo>
                    <a:pt x="2074" y="40"/>
                  </a:lnTo>
                  <a:lnTo>
                    <a:pt x="2141" y="35"/>
                  </a:lnTo>
                  <a:lnTo>
                    <a:pt x="2208" y="35"/>
                  </a:lnTo>
                  <a:lnTo>
                    <a:pt x="2275" y="26"/>
                  </a:lnTo>
                  <a:lnTo>
                    <a:pt x="2342" y="33"/>
                  </a:lnTo>
                  <a:lnTo>
                    <a:pt x="2409" y="27"/>
                  </a:lnTo>
                  <a:lnTo>
                    <a:pt x="2475" y="20"/>
                  </a:lnTo>
                  <a:lnTo>
                    <a:pt x="2543" y="16"/>
                  </a:lnTo>
                  <a:lnTo>
                    <a:pt x="2609" y="8"/>
                  </a:lnTo>
                  <a:lnTo>
                    <a:pt x="2676" y="0"/>
                  </a:lnTo>
                  <a:lnTo>
                    <a:pt x="2676" y="900"/>
                  </a:lnTo>
                  <a:lnTo>
                    <a:pt x="2609" y="888"/>
                  </a:lnTo>
                  <a:lnTo>
                    <a:pt x="2543" y="882"/>
                  </a:lnTo>
                  <a:lnTo>
                    <a:pt x="2475" y="862"/>
                  </a:lnTo>
                  <a:lnTo>
                    <a:pt x="2409" y="834"/>
                  </a:lnTo>
                  <a:lnTo>
                    <a:pt x="2342" y="834"/>
                  </a:lnTo>
                  <a:lnTo>
                    <a:pt x="2275" y="804"/>
                  </a:lnTo>
                  <a:lnTo>
                    <a:pt x="2208" y="782"/>
                  </a:lnTo>
                  <a:lnTo>
                    <a:pt x="2141" y="763"/>
                  </a:lnTo>
                  <a:lnTo>
                    <a:pt x="2074" y="738"/>
                  </a:lnTo>
                  <a:lnTo>
                    <a:pt x="2007" y="707"/>
                  </a:lnTo>
                  <a:lnTo>
                    <a:pt x="1940" y="636"/>
                  </a:lnTo>
                  <a:lnTo>
                    <a:pt x="1874" y="601"/>
                  </a:lnTo>
                  <a:lnTo>
                    <a:pt x="1806" y="566"/>
                  </a:lnTo>
                  <a:lnTo>
                    <a:pt x="1740" y="524"/>
                  </a:lnTo>
                  <a:lnTo>
                    <a:pt x="1673" y="493"/>
                  </a:lnTo>
                  <a:lnTo>
                    <a:pt x="1606" y="445"/>
                  </a:lnTo>
                  <a:lnTo>
                    <a:pt x="1539" y="395"/>
                  </a:lnTo>
                  <a:lnTo>
                    <a:pt x="1472" y="359"/>
                  </a:lnTo>
                  <a:lnTo>
                    <a:pt x="1405" y="305"/>
                  </a:lnTo>
                  <a:lnTo>
                    <a:pt x="1338" y="265"/>
                  </a:lnTo>
                  <a:lnTo>
                    <a:pt x="1271" y="200"/>
                  </a:lnTo>
                  <a:lnTo>
                    <a:pt x="1205" y="137"/>
                  </a:lnTo>
                  <a:lnTo>
                    <a:pt x="1137" y="92"/>
                  </a:lnTo>
                  <a:lnTo>
                    <a:pt x="1071" y="86"/>
                  </a:lnTo>
                  <a:lnTo>
                    <a:pt x="1004" y="90"/>
                  </a:lnTo>
                  <a:lnTo>
                    <a:pt x="937" y="103"/>
                  </a:lnTo>
                  <a:lnTo>
                    <a:pt x="870" y="148"/>
                  </a:lnTo>
                  <a:lnTo>
                    <a:pt x="803" y="194"/>
                  </a:lnTo>
                  <a:lnTo>
                    <a:pt x="736" y="181"/>
                  </a:lnTo>
                  <a:lnTo>
                    <a:pt x="669" y="180"/>
                  </a:lnTo>
                  <a:lnTo>
                    <a:pt x="602" y="218"/>
                  </a:lnTo>
                  <a:lnTo>
                    <a:pt x="536" y="190"/>
                  </a:lnTo>
                  <a:lnTo>
                    <a:pt x="468" y="209"/>
                  </a:lnTo>
                  <a:lnTo>
                    <a:pt x="402" y="246"/>
                  </a:lnTo>
                  <a:lnTo>
                    <a:pt x="335" y="274"/>
                  </a:lnTo>
                  <a:lnTo>
                    <a:pt x="268" y="297"/>
                  </a:lnTo>
                  <a:lnTo>
                    <a:pt x="201" y="313"/>
                  </a:lnTo>
                  <a:lnTo>
                    <a:pt x="134" y="313"/>
                  </a:lnTo>
                  <a:lnTo>
                    <a:pt x="67" y="314"/>
                  </a:lnTo>
                  <a:lnTo>
                    <a:pt x="0" y="308"/>
                  </a:ln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7176" name="Freeform 14"/>
            <p:cNvSpPr>
              <a:spLocks/>
            </p:cNvSpPr>
            <p:nvPr/>
          </p:nvSpPr>
          <p:spPr bwMode="auto">
            <a:xfrm>
              <a:off x="1936221" y="2854854"/>
              <a:ext cx="4248150" cy="752475"/>
            </a:xfrm>
            <a:custGeom>
              <a:avLst/>
              <a:gdLst>
                <a:gd name="T0" fmla="*/ 2147483647 w 2676"/>
                <a:gd name="T1" fmla="*/ 2147483647 h 474"/>
                <a:gd name="T2" fmla="*/ 2147483647 w 2676"/>
                <a:gd name="T3" fmla="*/ 2147483647 h 474"/>
                <a:gd name="T4" fmla="*/ 2147483647 w 2676"/>
                <a:gd name="T5" fmla="*/ 2147483647 h 474"/>
                <a:gd name="T6" fmla="*/ 2147483647 w 2676"/>
                <a:gd name="T7" fmla="*/ 2147483647 h 474"/>
                <a:gd name="T8" fmla="*/ 2147483647 w 2676"/>
                <a:gd name="T9" fmla="*/ 2147483647 h 474"/>
                <a:gd name="T10" fmla="*/ 2147483647 w 2676"/>
                <a:gd name="T11" fmla="*/ 2147483647 h 474"/>
                <a:gd name="T12" fmla="*/ 2147483647 w 2676"/>
                <a:gd name="T13" fmla="*/ 2147483647 h 474"/>
                <a:gd name="T14" fmla="*/ 2147483647 w 2676"/>
                <a:gd name="T15" fmla="*/ 2147483647 h 474"/>
                <a:gd name="T16" fmla="*/ 2147483647 w 2676"/>
                <a:gd name="T17" fmla="*/ 2147483647 h 474"/>
                <a:gd name="T18" fmla="*/ 2147483647 w 2676"/>
                <a:gd name="T19" fmla="*/ 2147483647 h 474"/>
                <a:gd name="T20" fmla="*/ 2147483647 w 2676"/>
                <a:gd name="T21" fmla="*/ 2147483647 h 474"/>
                <a:gd name="T22" fmla="*/ 2147483647 w 2676"/>
                <a:gd name="T23" fmla="*/ 2147483647 h 474"/>
                <a:gd name="T24" fmla="*/ 2147483647 w 2676"/>
                <a:gd name="T25" fmla="*/ 2147483647 h 474"/>
                <a:gd name="T26" fmla="*/ 2147483647 w 2676"/>
                <a:gd name="T27" fmla="*/ 2147483647 h 474"/>
                <a:gd name="T28" fmla="*/ 2147483647 w 2676"/>
                <a:gd name="T29" fmla="*/ 2147483647 h 474"/>
                <a:gd name="T30" fmla="*/ 2147483647 w 2676"/>
                <a:gd name="T31" fmla="*/ 2147483647 h 474"/>
                <a:gd name="T32" fmla="*/ 2147483647 w 2676"/>
                <a:gd name="T33" fmla="*/ 2147483647 h 474"/>
                <a:gd name="T34" fmla="*/ 2147483647 w 2676"/>
                <a:gd name="T35" fmla="*/ 2147483647 h 474"/>
                <a:gd name="T36" fmla="*/ 2147483647 w 2676"/>
                <a:gd name="T37" fmla="*/ 2147483647 h 474"/>
                <a:gd name="T38" fmla="*/ 2147483647 w 2676"/>
                <a:gd name="T39" fmla="*/ 2147483647 h 474"/>
                <a:gd name="T40" fmla="*/ 2147483647 w 2676"/>
                <a:gd name="T41" fmla="*/ 2147483647 h 474"/>
                <a:gd name="T42" fmla="*/ 2147483647 w 2676"/>
                <a:gd name="T43" fmla="*/ 2147483647 h 474"/>
                <a:gd name="T44" fmla="*/ 2147483647 w 2676"/>
                <a:gd name="T45" fmla="*/ 2147483647 h 474"/>
                <a:gd name="T46" fmla="*/ 2147483647 w 2676"/>
                <a:gd name="T47" fmla="*/ 2147483647 h 474"/>
                <a:gd name="T48" fmla="*/ 2147483647 w 2676"/>
                <a:gd name="T49" fmla="*/ 2147483647 h 474"/>
                <a:gd name="T50" fmla="*/ 2147483647 w 2676"/>
                <a:gd name="T51" fmla="*/ 2147483647 h 474"/>
                <a:gd name="T52" fmla="*/ 2147483647 w 2676"/>
                <a:gd name="T53" fmla="*/ 2147483647 h 474"/>
                <a:gd name="T54" fmla="*/ 2147483647 w 2676"/>
                <a:gd name="T55" fmla="*/ 2147483647 h 474"/>
                <a:gd name="T56" fmla="*/ 2147483647 w 2676"/>
                <a:gd name="T57" fmla="*/ 2147483647 h 474"/>
                <a:gd name="T58" fmla="*/ 2147483647 w 2676"/>
                <a:gd name="T59" fmla="*/ 2147483647 h 474"/>
                <a:gd name="T60" fmla="*/ 2147483647 w 2676"/>
                <a:gd name="T61" fmla="*/ 2147483647 h 474"/>
                <a:gd name="T62" fmla="*/ 2147483647 w 2676"/>
                <a:gd name="T63" fmla="*/ 2147483647 h 474"/>
                <a:gd name="T64" fmla="*/ 2147483647 w 2676"/>
                <a:gd name="T65" fmla="*/ 2147483647 h 474"/>
                <a:gd name="T66" fmla="*/ 2147483647 w 2676"/>
                <a:gd name="T67" fmla="*/ 2147483647 h 474"/>
                <a:gd name="T68" fmla="*/ 2147483647 w 2676"/>
                <a:gd name="T69" fmla="*/ 2147483647 h 474"/>
                <a:gd name="T70" fmla="*/ 2147483647 w 2676"/>
                <a:gd name="T71" fmla="*/ 2147483647 h 474"/>
                <a:gd name="T72" fmla="*/ 2147483647 w 2676"/>
                <a:gd name="T73" fmla="*/ 2147483647 h 474"/>
                <a:gd name="T74" fmla="*/ 2147483647 w 2676"/>
                <a:gd name="T75" fmla="*/ 2147483647 h 474"/>
                <a:gd name="T76" fmla="*/ 2147483647 w 2676"/>
                <a:gd name="T77" fmla="*/ 2147483647 h 474"/>
                <a:gd name="T78" fmla="*/ 2147483647 w 2676"/>
                <a:gd name="T79" fmla="*/ 2147483647 h 474"/>
                <a:gd name="T80" fmla="*/ 0 w 2676"/>
                <a:gd name="T81" fmla="*/ 2147483647 h 4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76"/>
                <a:gd name="T124" fmla="*/ 0 h 474"/>
                <a:gd name="T125" fmla="*/ 2676 w 2676"/>
                <a:gd name="T126" fmla="*/ 474 h 4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76" h="474">
                  <a:moveTo>
                    <a:pt x="0" y="459"/>
                  </a:moveTo>
                  <a:lnTo>
                    <a:pt x="67" y="465"/>
                  </a:lnTo>
                  <a:lnTo>
                    <a:pt x="134" y="463"/>
                  </a:lnTo>
                  <a:lnTo>
                    <a:pt x="201" y="461"/>
                  </a:lnTo>
                  <a:lnTo>
                    <a:pt x="268" y="443"/>
                  </a:lnTo>
                  <a:lnTo>
                    <a:pt x="335" y="418"/>
                  </a:lnTo>
                  <a:lnTo>
                    <a:pt x="402" y="390"/>
                  </a:lnTo>
                  <a:lnTo>
                    <a:pt x="468" y="352"/>
                  </a:lnTo>
                  <a:lnTo>
                    <a:pt x="536" y="333"/>
                  </a:lnTo>
                  <a:lnTo>
                    <a:pt x="602" y="361"/>
                  </a:lnTo>
                  <a:lnTo>
                    <a:pt x="669" y="322"/>
                  </a:lnTo>
                  <a:lnTo>
                    <a:pt x="736" y="323"/>
                  </a:lnTo>
                  <a:lnTo>
                    <a:pt x="803" y="334"/>
                  </a:lnTo>
                  <a:lnTo>
                    <a:pt x="870" y="287"/>
                  </a:lnTo>
                  <a:lnTo>
                    <a:pt x="937" y="240"/>
                  </a:lnTo>
                  <a:lnTo>
                    <a:pt x="1004" y="227"/>
                  </a:lnTo>
                  <a:lnTo>
                    <a:pt x="1071" y="220"/>
                  </a:lnTo>
                  <a:lnTo>
                    <a:pt x="1137" y="223"/>
                  </a:lnTo>
                  <a:lnTo>
                    <a:pt x="1205" y="211"/>
                  </a:lnTo>
                  <a:lnTo>
                    <a:pt x="1271" y="222"/>
                  </a:lnTo>
                  <a:lnTo>
                    <a:pt x="1338" y="210"/>
                  </a:lnTo>
                  <a:lnTo>
                    <a:pt x="1405" y="187"/>
                  </a:lnTo>
                  <a:lnTo>
                    <a:pt x="1472" y="162"/>
                  </a:lnTo>
                  <a:lnTo>
                    <a:pt x="1539" y="136"/>
                  </a:lnTo>
                  <a:lnTo>
                    <a:pt x="1606" y="128"/>
                  </a:lnTo>
                  <a:lnTo>
                    <a:pt x="1673" y="118"/>
                  </a:lnTo>
                  <a:lnTo>
                    <a:pt x="1740" y="106"/>
                  </a:lnTo>
                  <a:lnTo>
                    <a:pt x="1806" y="97"/>
                  </a:lnTo>
                  <a:lnTo>
                    <a:pt x="1874" y="89"/>
                  </a:lnTo>
                  <a:lnTo>
                    <a:pt x="1940" y="80"/>
                  </a:lnTo>
                  <a:lnTo>
                    <a:pt x="2007" y="73"/>
                  </a:lnTo>
                  <a:lnTo>
                    <a:pt x="2074" y="64"/>
                  </a:lnTo>
                  <a:lnTo>
                    <a:pt x="2141" y="55"/>
                  </a:lnTo>
                  <a:lnTo>
                    <a:pt x="2208" y="45"/>
                  </a:lnTo>
                  <a:lnTo>
                    <a:pt x="2275" y="36"/>
                  </a:lnTo>
                  <a:lnTo>
                    <a:pt x="2342" y="30"/>
                  </a:lnTo>
                  <a:lnTo>
                    <a:pt x="2409" y="24"/>
                  </a:lnTo>
                  <a:lnTo>
                    <a:pt x="2475" y="19"/>
                  </a:lnTo>
                  <a:lnTo>
                    <a:pt x="2543" y="13"/>
                  </a:lnTo>
                  <a:lnTo>
                    <a:pt x="2609" y="7"/>
                  </a:lnTo>
                  <a:lnTo>
                    <a:pt x="2676" y="0"/>
                  </a:lnTo>
                  <a:lnTo>
                    <a:pt x="2676" y="162"/>
                  </a:lnTo>
                  <a:lnTo>
                    <a:pt x="2609" y="170"/>
                  </a:lnTo>
                  <a:lnTo>
                    <a:pt x="2543" y="178"/>
                  </a:lnTo>
                  <a:lnTo>
                    <a:pt x="2475" y="182"/>
                  </a:lnTo>
                  <a:lnTo>
                    <a:pt x="2409" y="189"/>
                  </a:lnTo>
                  <a:lnTo>
                    <a:pt x="2342" y="195"/>
                  </a:lnTo>
                  <a:lnTo>
                    <a:pt x="2275" y="189"/>
                  </a:lnTo>
                  <a:lnTo>
                    <a:pt x="2208" y="197"/>
                  </a:lnTo>
                  <a:lnTo>
                    <a:pt x="2141" y="197"/>
                  </a:lnTo>
                  <a:lnTo>
                    <a:pt x="2074" y="202"/>
                  </a:lnTo>
                  <a:lnTo>
                    <a:pt x="2007" y="201"/>
                  </a:lnTo>
                  <a:lnTo>
                    <a:pt x="1940" y="204"/>
                  </a:lnTo>
                  <a:lnTo>
                    <a:pt x="1874" y="209"/>
                  </a:lnTo>
                  <a:lnTo>
                    <a:pt x="1806" y="209"/>
                  </a:lnTo>
                  <a:lnTo>
                    <a:pt x="1740" y="198"/>
                  </a:lnTo>
                  <a:lnTo>
                    <a:pt x="1673" y="203"/>
                  </a:lnTo>
                  <a:lnTo>
                    <a:pt x="1606" y="204"/>
                  </a:lnTo>
                  <a:lnTo>
                    <a:pt x="1539" y="204"/>
                  </a:lnTo>
                  <a:lnTo>
                    <a:pt x="1472" y="223"/>
                  </a:lnTo>
                  <a:lnTo>
                    <a:pt x="1405" y="237"/>
                  </a:lnTo>
                  <a:lnTo>
                    <a:pt x="1338" y="253"/>
                  </a:lnTo>
                  <a:lnTo>
                    <a:pt x="1271" y="262"/>
                  </a:lnTo>
                  <a:lnTo>
                    <a:pt x="1205" y="244"/>
                  </a:lnTo>
                  <a:lnTo>
                    <a:pt x="1137" y="254"/>
                  </a:lnTo>
                  <a:lnTo>
                    <a:pt x="1071" y="248"/>
                  </a:lnTo>
                  <a:lnTo>
                    <a:pt x="1004" y="252"/>
                  </a:lnTo>
                  <a:lnTo>
                    <a:pt x="937" y="265"/>
                  </a:lnTo>
                  <a:lnTo>
                    <a:pt x="870" y="309"/>
                  </a:lnTo>
                  <a:lnTo>
                    <a:pt x="803" y="355"/>
                  </a:lnTo>
                  <a:lnTo>
                    <a:pt x="736" y="342"/>
                  </a:lnTo>
                  <a:lnTo>
                    <a:pt x="669" y="340"/>
                  </a:lnTo>
                  <a:lnTo>
                    <a:pt x="602" y="379"/>
                  </a:lnTo>
                  <a:lnTo>
                    <a:pt x="536" y="351"/>
                  </a:lnTo>
                  <a:lnTo>
                    <a:pt x="468" y="370"/>
                  </a:lnTo>
                  <a:lnTo>
                    <a:pt x="402" y="406"/>
                  </a:lnTo>
                  <a:lnTo>
                    <a:pt x="335" y="434"/>
                  </a:lnTo>
                  <a:lnTo>
                    <a:pt x="268" y="457"/>
                  </a:lnTo>
                  <a:lnTo>
                    <a:pt x="201" y="474"/>
                  </a:lnTo>
                  <a:lnTo>
                    <a:pt x="134" y="473"/>
                  </a:lnTo>
                  <a:lnTo>
                    <a:pt x="67" y="474"/>
                  </a:lnTo>
                  <a:lnTo>
                    <a:pt x="0" y="468"/>
                  </a:lnTo>
                  <a:lnTo>
                    <a:pt x="0" y="459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177" name="Freeform 15"/>
            <p:cNvSpPr>
              <a:spLocks/>
            </p:cNvSpPr>
            <p:nvPr/>
          </p:nvSpPr>
          <p:spPr bwMode="auto">
            <a:xfrm>
              <a:off x="1936221" y="2272771"/>
              <a:ext cx="4248150" cy="1323975"/>
            </a:xfrm>
            <a:custGeom>
              <a:avLst/>
              <a:gdLst>
                <a:gd name="T0" fmla="*/ 2147483647 w 2676"/>
                <a:gd name="T1" fmla="*/ 2147483647 h 834"/>
                <a:gd name="T2" fmla="*/ 2147483647 w 2676"/>
                <a:gd name="T3" fmla="*/ 2147483647 h 834"/>
                <a:gd name="T4" fmla="*/ 2147483647 w 2676"/>
                <a:gd name="T5" fmla="*/ 2147483647 h 834"/>
                <a:gd name="T6" fmla="*/ 2147483647 w 2676"/>
                <a:gd name="T7" fmla="*/ 2147483647 h 834"/>
                <a:gd name="T8" fmla="*/ 2147483647 w 2676"/>
                <a:gd name="T9" fmla="*/ 2147483647 h 834"/>
                <a:gd name="T10" fmla="*/ 2147483647 w 2676"/>
                <a:gd name="T11" fmla="*/ 2147483647 h 834"/>
                <a:gd name="T12" fmla="*/ 2147483647 w 2676"/>
                <a:gd name="T13" fmla="*/ 2147483647 h 834"/>
                <a:gd name="T14" fmla="*/ 2147483647 w 2676"/>
                <a:gd name="T15" fmla="*/ 2147483647 h 834"/>
                <a:gd name="T16" fmla="*/ 2147483647 w 2676"/>
                <a:gd name="T17" fmla="*/ 2147483647 h 834"/>
                <a:gd name="T18" fmla="*/ 2147483647 w 2676"/>
                <a:gd name="T19" fmla="*/ 2147483647 h 834"/>
                <a:gd name="T20" fmla="*/ 2147483647 w 2676"/>
                <a:gd name="T21" fmla="*/ 2147483647 h 834"/>
                <a:gd name="T22" fmla="*/ 2147483647 w 2676"/>
                <a:gd name="T23" fmla="*/ 2147483647 h 834"/>
                <a:gd name="T24" fmla="*/ 2147483647 w 2676"/>
                <a:gd name="T25" fmla="*/ 2147483647 h 834"/>
                <a:gd name="T26" fmla="*/ 2147483647 w 2676"/>
                <a:gd name="T27" fmla="*/ 2147483647 h 834"/>
                <a:gd name="T28" fmla="*/ 2147483647 w 2676"/>
                <a:gd name="T29" fmla="*/ 2147483647 h 834"/>
                <a:gd name="T30" fmla="*/ 2147483647 w 2676"/>
                <a:gd name="T31" fmla="*/ 2147483647 h 834"/>
                <a:gd name="T32" fmla="*/ 2147483647 w 2676"/>
                <a:gd name="T33" fmla="*/ 2147483647 h 834"/>
                <a:gd name="T34" fmla="*/ 2147483647 w 2676"/>
                <a:gd name="T35" fmla="*/ 2147483647 h 834"/>
                <a:gd name="T36" fmla="*/ 2147483647 w 2676"/>
                <a:gd name="T37" fmla="*/ 2147483647 h 834"/>
                <a:gd name="T38" fmla="*/ 2147483647 w 2676"/>
                <a:gd name="T39" fmla="*/ 2147483647 h 834"/>
                <a:gd name="T40" fmla="*/ 2147483647 w 2676"/>
                <a:gd name="T41" fmla="*/ 2147483647 h 834"/>
                <a:gd name="T42" fmla="*/ 2147483647 w 2676"/>
                <a:gd name="T43" fmla="*/ 2147483647 h 834"/>
                <a:gd name="T44" fmla="*/ 2147483647 w 2676"/>
                <a:gd name="T45" fmla="*/ 2147483647 h 834"/>
                <a:gd name="T46" fmla="*/ 2147483647 w 2676"/>
                <a:gd name="T47" fmla="*/ 2147483647 h 834"/>
                <a:gd name="T48" fmla="*/ 2147483647 w 2676"/>
                <a:gd name="T49" fmla="*/ 2147483647 h 834"/>
                <a:gd name="T50" fmla="*/ 2147483647 w 2676"/>
                <a:gd name="T51" fmla="*/ 2147483647 h 834"/>
                <a:gd name="T52" fmla="*/ 2147483647 w 2676"/>
                <a:gd name="T53" fmla="*/ 2147483647 h 834"/>
                <a:gd name="T54" fmla="*/ 2147483647 w 2676"/>
                <a:gd name="T55" fmla="*/ 2147483647 h 834"/>
                <a:gd name="T56" fmla="*/ 2147483647 w 2676"/>
                <a:gd name="T57" fmla="*/ 2147483647 h 834"/>
                <a:gd name="T58" fmla="*/ 2147483647 w 2676"/>
                <a:gd name="T59" fmla="*/ 2147483647 h 834"/>
                <a:gd name="T60" fmla="*/ 2147483647 w 2676"/>
                <a:gd name="T61" fmla="*/ 2147483647 h 834"/>
                <a:gd name="T62" fmla="*/ 2147483647 w 2676"/>
                <a:gd name="T63" fmla="*/ 2147483647 h 834"/>
                <a:gd name="T64" fmla="*/ 2147483647 w 2676"/>
                <a:gd name="T65" fmla="*/ 2147483647 h 834"/>
                <a:gd name="T66" fmla="*/ 2147483647 w 2676"/>
                <a:gd name="T67" fmla="*/ 2147483647 h 834"/>
                <a:gd name="T68" fmla="*/ 2147483647 w 2676"/>
                <a:gd name="T69" fmla="*/ 2147483647 h 834"/>
                <a:gd name="T70" fmla="*/ 2147483647 w 2676"/>
                <a:gd name="T71" fmla="*/ 2147483647 h 834"/>
                <a:gd name="T72" fmla="*/ 2147483647 w 2676"/>
                <a:gd name="T73" fmla="*/ 2147483647 h 834"/>
                <a:gd name="T74" fmla="*/ 2147483647 w 2676"/>
                <a:gd name="T75" fmla="*/ 2147483647 h 834"/>
                <a:gd name="T76" fmla="*/ 2147483647 w 2676"/>
                <a:gd name="T77" fmla="*/ 2147483647 h 834"/>
                <a:gd name="T78" fmla="*/ 2147483647 w 2676"/>
                <a:gd name="T79" fmla="*/ 2147483647 h 834"/>
                <a:gd name="T80" fmla="*/ 0 w 2676"/>
                <a:gd name="T81" fmla="*/ 2147483647 h 8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76"/>
                <a:gd name="T124" fmla="*/ 0 h 834"/>
                <a:gd name="T125" fmla="*/ 2676 w 2676"/>
                <a:gd name="T126" fmla="*/ 834 h 8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76" h="834">
                  <a:moveTo>
                    <a:pt x="0" y="724"/>
                  </a:moveTo>
                  <a:lnTo>
                    <a:pt x="67" y="726"/>
                  </a:lnTo>
                  <a:lnTo>
                    <a:pt x="134" y="721"/>
                  </a:lnTo>
                  <a:lnTo>
                    <a:pt x="201" y="714"/>
                  </a:lnTo>
                  <a:lnTo>
                    <a:pt x="268" y="691"/>
                  </a:lnTo>
                  <a:lnTo>
                    <a:pt x="335" y="663"/>
                  </a:lnTo>
                  <a:lnTo>
                    <a:pt x="402" y="629"/>
                  </a:lnTo>
                  <a:lnTo>
                    <a:pt x="468" y="587"/>
                  </a:lnTo>
                  <a:lnTo>
                    <a:pt x="536" y="568"/>
                  </a:lnTo>
                  <a:lnTo>
                    <a:pt x="602" y="592"/>
                  </a:lnTo>
                  <a:lnTo>
                    <a:pt x="669" y="546"/>
                  </a:lnTo>
                  <a:lnTo>
                    <a:pt x="736" y="542"/>
                  </a:lnTo>
                  <a:lnTo>
                    <a:pt x="803" y="547"/>
                  </a:lnTo>
                  <a:lnTo>
                    <a:pt x="870" y="495"/>
                  </a:lnTo>
                  <a:lnTo>
                    <a:pt x="937" y="435"/>
                  </a:lnTo>
                  <a:lnTo>
                    <a:pt x="1004" y="412"/>
                  </a:lnTo>
                  <a:lnTo>
                    <a:pt x="1071" y="399"/>
                  </a:lnTo>
                  <a:lnTo>
                    <a:pt x="1137" y="397"/>
                  </a:lnTo>
                  <a:lnTo>
                    <a:pt x="1205" y="378"/>
                  </a:lnTo>
                  <a:lnTo>
                    <a:pt x="1271" y="369"/>
                  </a:lnTo>
                  <a:lnTo>
                    <a:pt x="1338" y="343"/>
                  </a:lnTo>
                  <a:lnTo>
                    <a:pt x="1405" y="316"/>
                  </a:lnTo>
                  <a:lnTo>
                    <a:pt x="1472" y="286"/>
                  </a:lnTo>
                  <a:lnTo>
                    <a:pt x="1539" y="257"/>
                  </a:lnTo>
                  <a:lnTo>
                    <a:pt x="1606" y="235"/>
                  </a:lnTo>
                  <a:lnTo>
                    <a:pt x="1673" y="217"/>
                  </a:lnTo>
                  <a:lnTo>
                    <a:pt x="1740" y="198"/>
                  </a:lnTo>
                  <a:lnTo>
                    <a:pt x="1806" y="182"/>
                  </a:lnTo>
                  <a:lnTo>
                    <a:pt x="1874" y="166"/>
                  </a:lnTo>
                  <a:lnTo>
                    <a:pt x="1940" y="150"/>
                  </a:lnTo>
                  <a:lnTo>
                    <a:pt x="2007" y="134"/>
                  </a:lnTo>
                  <a:lnTo>
                    <a:pt x="2074" y="118"/>
                  </a:lnTo>
                  <a:lnTo>
                    <a:pt x="2141" y="102"/>
                  </a:lnTo>
                  <a:lnTo>
                    <a:pt x="2208" y="86"/>
                  </a:lnTo>
                  <a:lnTo>
                    <a:pt x="2275" y="70"/>
                  </a:lnTo>
                  <a:lnTo>
                    <a:pt x="2342" y="59"/>
                  </a:lnTo>
                  <a:lnTo>
                    <a:pt x="2409" y="47"/>
                  </a:lnTo>
                  <a:lnTo>
                    <a:pt x="2475" y="35"/>
                  </a:lnTo>
                  <a:lnTo>
                    <a:pt x="2543" y="24"/>
                  </a:lnTo>
                  <a:lnTo>
                    <a:pt x="2609" y="12"/>
                  </a:lnTo>
                  <a:lnTo>
                    <a:pt x="2676" y="0"/>
                  </a:lnTo>
                  <a:lnTo>
                    <a:pt x="2676" y="367"/>
                  </a:lnTo>
                  <a:lnTo>
                    <a:pt x="2609" y="374"/>
                  </a:lnTo>
                  <a:lnTo>
                    <a:pt x="2543" y="380"/>
                  </a:lnTo>
                  <a:lnTo>
                    <a:pt x="2475" y="386"/>
                  </a:lnTo>
                  <a:lnTo>
                    <a:pt x="2409" y="391"/>
                  </a:lnTo>
                  <a:lnTo>
                    <a:pt x="2342" y="397"/>
                  </a:lnTo>
                  <a:lnTo>
                    <a:pt x="2275" y="403"/>
                  </a:lnTo>
                  <a:lnTo>
                    <a:pt x="2208" y="412"/>
                  </a:lnTo>
                  <a:lnTo>
                    <a:pt x="2141" y="422"/>
                  </a:lnTo>
                  <a:lnTo>
                    <a:pt x="2074" y="431"/>
                  </a:lnTo>
                  <a:lnTo>
                    <a:pt x="2007" y="440"/>
                  </a:lnTo>
                  <a:lnTo>
                    <a:pt x="1940" y="447"/>
                  </a:lnTo>
                  <a:lnTo>
                    <a:pt x="1874" y="456"/>
                  </a:lnTo>
                  <a:lnTo>
                    <a:pt x="1806" y="465"/>
                  </a:lnTo>
                  <a:lnTo>
                    <a:pt x="1740" y="473"/>
                  </a:lnTo>
                  <a:lnTo>
                    <a:pt x="1673" y="486"/>
                  </a:lnTo>
                  <a:lnTo>
                    <a:pt x="1606" y="496"/>
                  </a:lnTo>
                  <a:lnTo>
                    <a:pt x="1539" y="504"/>
                  </a:lnTo>
                  <a:lnTo>
                    <a:pt x="1472" y="529"/>
                  </a:lnTo>
                  <a:lnTo>
                    <a:pt x="1405" y="555"/>
                  </a:lnTo>
                  <a:lnTo>
                    <a:pt x="1338" y="577"/>
                  </a:lnTo>
                  <a:lnTo>
                    <a:pt x="1271" y="590"/>
                  </a:lnTo>
                  <a:lnTo>
                    <a:pt x="1205" y="579"/>
                  </a:lnTo>
                  <a:lnTo>
                    <a:pt x="1137" y="591"/>
                  </a:lnTo>
                  <a:lnTo>
                    <a:pt x="1071" y="588"/>
                  </a:lnTo>
                  <a:lnTo>
                    <a:pt x="1004" y="595"/>
                  </a:lnTo>
                  <a:lnTo>
                    <a:pt x="937" y="608"/>
                  </a:lnTo>
                  <a:lnTo>
                    <a:pt x="870" y="655"/>
                  </a:lnTo>
                  <a:lnTo>
                    <a:pt x="803" y="702"/>
                  </a:lnTo>
                  <a:lnTo>
                    <a:pt x="736" y="691"/>
                  </a:lnTo>
                  <a:lnTo>
                    <a:pt x="669" y="691"/>
                  </a:lnTo>
                  <a:lnTo>
                    <a:pt x="602" y="730"/>
                  </a:lnTo>
                  <a:lnTo>
                    <a:pt x="536" y="702"/>
                  </a:lnTo>
                  <a:lnTo>
                    <a:pt x="468" y="721"/>
                  </a:lnTo>
                  <a:lnTo>
                    <a:pt x="402" y="759"/>
                  </a:lnTo>
                  <a:lnTo>
                    <a:pt x="335" y="787"/>
                  </a:lnTo>
                  <a:lnTo>
                    <a:pt x="268" y="812"/>
                  </a:lnTo>
                  <a:lnTo>
                    <a:pt x="201" y="831"/>
                  </a:lnTo>
                  <a:lnTo>
                    <a:pt x="134" y="832"/>
                  </a:lnTo>
                  <a:lnTo>
                    <a:pt x="67" y="834"/>
                  </a:lnTo>
                  <a:lnTo>
                    <a:pt x="0" y="829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178" name="Rectangle 16"/>
            <p:cNvSpPr>
              <a:spLocks noChangeArrowheads="1"/>
            </p:cNvSpPr>
            <p:nvPr/>
          </p:nvSpPr>
          <p:spPr bwMode="auto">
            <a:xfrm>
              <a:off x="1927754" y="1792816"/>
              <a:ext cx="9525" cy="3533775"/>
            </a:xfrm>
            <a:prstGeom prst="rect">
              <a:avLst/>
            </a:prstGeom>
            <a:solidFill>
              <a:srgbClr val="000000"/>
            </a:solidFill>
            <a:ln w="6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179" name="Freeform 17"/>
            <p:cNvSpPr>
              <a:spLocks noEditPoints="1"/>
            </p:cNvSpPr>
            <p:nvPr/>
          </p:nvSpPr>
          <p:spPr bwMode="auto">
            <a:xfrm>
              <a:off x="1884891" y="1788054"/>
              <a:ext cx="47625" cy="3543300"/>
            </a:xfrm>
            <a:custGeom>
              <a:avLst/>
              <a:gdLst>
                <a:gd name="T0" fmla="*/ 0 w 30"/>
                <a:gd name="T1" fmla="*/ 2147483647 h 2232"/>
                <a:gd name="T2" fmla="*/ 2147483647 w 30"/>
                <a:gd name="T3" fmla="*/ 2147483647 h 2232"/>
                <a:gd name="T4" fmla="*/ 2147483647 w 30"/>
                <a:gd name="T5" fmla="*/ 2147483647 h 2232"/>
                <a:gd name="T6" fmla="*/ 0 w 30"/>
                <a:gd name="T7" fmla="*/ 2147483647 h 2232"/>
                <a:gd name="T8" fmla="*/ 0 w 30"/>
                <a:gd name="T9" fmla="*/ 2147483647 h 2232"/>
                <a:gd name="T10" fmla="*/ 0 w 30"/>
                <a:gd name="T11" fmla="*/ 2147483647 h 2232"/>
                <a:gd name="T12" fmla="*/ 2147483647 w 30"/>
                <a:gd name="T13" fmla="*/ 2147483647 h 2232"/>
                <a:gd name="T14" fmla="*/ 2147483647 w 30"/>
                <a:gd name="T15" fmla="*/ 2147483647 h 2232"/>
                <a:gd name="T16" fmla="*/ 0 w 30"/>
                <a:gd name="T17" fmla="*/ 2147483647 h 2232"/>
                <a:gd name="T18" fmla="*/ 0 w 30"/>
                <a:gd name="T19" fmla="*/ 2147483647 h 2232"/>
                <a:gd name="T20" fmla="*/ 0 w 30"/>
                <a:gd name="T21" fmla="*/ 2147483647 h 2232"/>
                <a:gd name="T22" fmla="*/ 2147483647 w 30"/>
                <a:gd name="T23" fmla="*/ 2147483647 h 2232"/>
                <a:gd name="T24" fmla="*/ 2147483647 w 30"/>
                <a:gd name="T25" fmla="*/ 2147483647 h 2232"/>
                <a:gd name="T26" fmla="*/ 0 w 30"/>
                <a:gd name="T27" fmla="*/ 2147483647 h 2232"/>
                <a:gd name="T28" fmla="*/ 0 w 30"/>
                <a:gd name="T29" fmla="*/ 2147483647 h 2232"/>
                <a:gd name="T30" fmla="*/ 0 w 30"/>
                <a:gd name="T31" fmla="*/ 2147483647 h 2232"/>
                <a:gd name="T32" fmla="*/ 2147483647 w 30"/>
                <a:gd name="T33" fmla="*/ 2147483647 h 2232"/>
                <a:gd name="T34" fmla="*/ 2147483647 w 30"/>
                <a:gd name="T35" fmla="*/ 2147483647 h 2232"/>
                <a:gd name="T36" fmla="*/ 0 w 30"/>
                <a:gd name="T37" fmla="*/ 2147483647 h 2232"/>
                <a:gd name="T38" fmla="*/ 0 w 30"/>
                <a:gd name="T39" fmla="*/ 2147483647 h 2232"/>
                <a:gd name="T40" fmla="*/ 0 w 30"/>
                <a:gd name="T41" fmla="*/ 2147483647 h 2232"/>
                <a:gd name="T42" fmla="*/ 2147483647 w 30"/>
                <a:gd name="T43" fmla="*/ 2147483647 h 2232"/>
                <a:gd name="T44" fmla="*/ 2147483647 w 30"/>
                <a:gd name="T45" fmla="*/ 2147483647 h 2232"/>
                <a:gd name="T46" fmla="*/ 0 w 30"/>
                <a:gd name="T47" fmla="*/ 2147483647 h 2232"/>
                <a:gd name="T48" fmla="*/ 0 w 30"/>
                <a:gd name="T49" fmla="*/ 2147483647 h 2232"/>
                <a:gd name="T50" fmla="*/ 0 w 30"/>
                <a:gd name="T51" fmla="*/ 2147483647 h 2232"/>
                <a:gd name="T52" fmla="*/ 2147483647 w 30"/>
                <a:gd name="T53" fmla="*/ 2147483647 h 2232"/>
                <a:gd name="T54" fmla="*/ 2147483647 w 30"/>
                <a:gd name="T55" fmla="*/ 2147483647 h 2232"/>
                <a:gd name="T56" fmla="*/ 0 w 30"/>
                <a:gd name="T57" fmla="*/ 2147483647 h 2232"/>
                <a:gd name="T58" fmla="*/ 0 w 30"/>
                <a:gd name="T59" fmla="*/ 2147483647 h 2232"/>
                <a:gd name="T60" fmla="*/ 0 w 30"/>
                <a:gd name="T61" fmla="*/ 0 h 2232"/>
                <a:gd name="T62" fmla="*/ 2147483647 w 30"/>
                <a:gd name="T63" fmla="*/ 0 h 2232"/>
                <a:gd name="T64" fmla="*/ 2147483647 w 30"/>
                <a:gd name="T65" fmla="*/ 2147483647 h 2232"/>
                <a:gd name="T66" fmla="*/ 0 w 30"/>
                <a:gd name="T67" fmla="*/ 2147483647 h 2232"/>
                <a:gd name="T68" fmla="*/ 0 w 30"/>
                <a:gd name="T69" fmla="*/ 0 h 22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"/>
                <a:gd name="T106" fmla="*/ 0 h 2232"/>
                <a:gd name="T107" fmla="*/ 30 w 30"/>
                <a:gd name="T108" fmla="*/ 2232 h 22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" h="2232">
                  <a:moveTo>
                    <a:pt x="0" y="2226"/>
                  </a:moveTo>
                  <a:lnTo>
                    <a:pt x="30" y="2226"/>
                  </a:lnTo>
                  <a:lnTo>
                    <a:pt x="30" y="2232"/>
                  </a:lnTo>
                  <a:lnTo>
                    <a:pt x="0" y="2232"/>
                  </a:lnTo>
                  <a:lnTo>
                    <a:pt x="0" y="2226"/>
                  </a:lnTo>
                  <a:close/>
                  <a:moveTo>
                    <a:pt x="0" y="1854"/>
                  </a:moveTo>
                  <a:lnTo>
                    <a:pt x="30" y="1854"/>
                  </a:lnTo>
                  <a:lnTo>
                    <a:pt x="30" y="1860"/>
                  </a:lnTo>
                  <a:lnTo>
                    <a:pt x="0" y="1860"/>
                  </a:lnTo>
                  <a:lnTo>
                    <a:pt x="0" y="1854"/>
                  </a:lnTo>
                  <a:close/>
                  <a:moveTo>
                    <a:pt x="0" y="1482"/>
                  </a:moveTo>
                  <a:lnTo>
                    <a:pt x="30" y="1482"/>
                  </a:lnTo>
                  <a:lnTo>
                    <a:pt x="30" y="1488"/>
                  </a:lnTo>
                  <a:lnTo>
                    <a:pt x="0" y="1488"/>
                  </a:lnTo>
                  <a:lnTo>
                    <a:pt x="0" y="1482"/>
                  </a:lnTo>
                  <a:close/>
                  <a:moveTo>
                    <a:pt x="0" y="1110"/>
                  </a:moveTo>
                  <a:lnTo>
                    <a:pt x="30" y="1110"/>
                  </a:lnTo>
                  <a:lnTo>
                    <a:pt x="30" y="1116"/>
                  </a:lnTo>
                  <a:lnTo>
                    <a:pt x="0" y="1116"/>
                  </a:lnTo>
                  <a:lnTo>
                    <a:pt x="0" y="1110"/>
                  </a:lnTo>
                  <a:close/>
                  <a:moveTo>
                    <a:pt x="0" y="744"/>
                  </a:moveTo>
                  <a:lnTo>
                    <a:pt x="30" y="744"/>
                  </a:lnTo>
                  <a:lnTo>
                    <a:pt x="30" y="750"/>
                  </a:lnTo>
                  <a:lnTo>
                    <a:pt x="0" y="750"/>
                  </a:lnTo>
                  <a:lnTo>
                    <a:pt x="0" y="744"/>
                  </a:lnTo>
                  <a:close/>
                  <a:moveTo>
                    <a:pt x="0" y="372"/>
                  </a:moveTo>
                  <a:lnTo>
                    <a:pt x="30" y="372"/>
                  </a:lnTo>
                  <a:lnTo>
                    <a:pt x="30" y="378"/>
                  </a:lnTo>
                  <a:lnTo>
                    <a:pt x="0" y="378"/>
                  </a:lnTo>
                  <a:lnTo>
                    <a:pt x="0" y="372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0" name="Rectangle 18"/>
            <p:cNvSpPr>
              <a:spLocks noChangeArrowheads="1"/>
            </p:cNvSpPr>
            <p:nvPr/>
          </p:nvSpPr>
          <p:spPr bwMode="auto">
            <a:xfrm>
              <a:off x="1932516" y="5321829"/>
              <a:ext cx="4238625" cy="9525"/>
            </a:xfrm>
            <a:prstGeom prst="rect">
              <a:avLst/>
            </a:prstGeom>
            <a:solidFill>
              <a:srgbClr val="000000"/>
            </a:solidFill>
            <a:ln w="6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1" name="Freeform 19"/>
            <p:cNvSpPr>
              <a:spLocks noEditPoints="1"/>
            </p:cNvSpPr>
            <p:nvPr/>
          </p:nvSpPr>
          <p:spPr bwMode="auto">
            <a:xfrm>
              <a:off x="1927754" y="5326591"/>
              <a:ext cx="4248150" cy="47625"/>
            </a:xfrm>
            <a:custGeom>
              <a:avLst/>
              <a:gdLst>
                <a:gd name="T0" fmla="*/ 2147483647 w 2676"/>
                <a:gd name="T1" fmla="*/ 0 h 30"/>
                <a:gd name="T2" fmla="*/ 2147483647 w 2676"/>
                <a:gd name="T3" fmla="*/ 2147483647 h 30"/>
                <a:gd name="T4" fmla="*/ 0 w 2676"/>
                <a:gd name="T5" fmla="*/ 2147483647 h 30"/>
                <a:gd name="T6" fmla="*/ 0 w 2676"/>
                <a:gd name="T7" fmla="*/ 0 h 30"/>
                <a:gd name="T8" fmla="*/ 2147483647 w 2676"/>
                <a:gd name="T9" fmla="*/ 0 h 30"/>
                <a:gd name="T10" fmla="*/ 2147483647 w 2676"/>
                <a:gd name="T11" fmla="*/ 0 h 30"/>
                <a:gd name="T12" fmla="*/ 2147483647 w 2676"/>
                <a:gd name="T13" fmla="*/ 2147483647 h 30"/>
                <a:gd name="T14" fmla="*/ 2147483647 w 2676"/>
                <a:gd name="T15" fmla="*/ 2147483647 h 30"/>
                <a:gd name="T16" fmla="*/ 2147483647 w 2676"/>
                <a:gd name="T17" fmla="*/ 0 h 30"/>
                <a:gd name="T18" fmla="*/ 2147483647 w 2676"/>
                <a:gd name="T19" fmla="*/ 0 h 30"/>
                <a:gd name="T20" fmla="*/ 2147483647 w 2676"/>
                <a:gd name="T21" fmla="*/ 0 h 30"/>
                <a:gd name="T22" fmla="*/ 2147483647 w 2676"/>
                <a:gd name="T23" fmla="*/ 2147483647 h 30"/>
                <a:gd name="T24" fmla="*/ 2147483647 w 2676"/>
                <a:gd name="T25" fmla="*/ 2147483647 h 30"/>
                <a:gd name="T26" fmla="*/ 2147483647 w 2676"/>
                <a:gd name="T27" fmla="*/ 0 h 30"/>
                <a:gd name="T28" fmla="*/ 2147483647 w 2676"/>
                <a:gd name="T29" fmla="*/ 0 h 30"/>
                <a:gd name="T30" fmla="*/ 2147483647 w 2676"/>
                <a:gd name="T31" fmla="*/ 0 h 30"/>
                <a:gd name="T32" fmla="*/ 2147483647 w 2676"/>
                <a:gd name="T33" fmla="*/ 2147483647 h 30"/>
                <a:gd name="T34" fmla="*/ 2147483647 w 2676"/>
                <a:gd name="T35" fmla="*/ 2147483647 h 30"/>
                <a:gd name="T36" fmla="*/ 2147483647 w 2676"/>
                <a:gd name="T37" fmla="*/ 0 h 30"/>
                <a:gd name="T38" fmla="*/ 2147483647 w 2676"/>
                <a:gd name="T39" fmla="*/ 0 h 30"/>
                <a:gd name="T40" fmla="*/ 2147483647 w 2676"/>
                <a:gd name="T41" fmla="*/ 0 h 30"/>
                <a:gd name="T42" fmla="*/ 2147483647 w 2676"/>
                <a:gd name="T43" fmla="*/ 2147483647 h 30"/>
                <a:gd name="T44" fmla="*/ 2147483647 w 2676"/>
                <a:gd name="T45" fmla="*/ 2147483647 h 30"/>
                <a:gd name="T46" fmla="*/ 2147483647 w 2676"/>
                <a:gd name="T47" fmla="*/ 0 h 30"/>
                <a:gd name="T48" fmla="*/ 2147483647 w 2676"/>
                <a:gd name="T49" fmla="*/ 0 h 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676"/>
                <a:gd name="T76" fmla="*/ 0 h 30"/>
                <a:gd name="T77" fmla="*/ 2676 w 2676"/>
                <a:gd name="T78" fmla="*/ 30 h 3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676" h="30">
                  <a:moveTo>
                    <a:pt x="6" y="0"/>
                  </a:moveTo>
                  <a:lnTo>
                    <a:pt x="6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72" y="0"/>
                  </a:moveTo>
                  <a:lnTo>
                    <a:pt x="672" y="30"/>
                  </a:lnTo>
                  <a:lnTo>
                    <a:pt x="666" y="30"/>
                  </a:lnTo>
                  <a:lnTo>
                    <a:pt x="666" y="0"/>
                  </a:lnTo>
                  <a:lnTo>
                    <a:pt x="672" y="0"/>
                  </a:lnTo>
                  <a:close/>
                  <a:moveTo>
                    <a:pt x="1344" y="0"/>
                  </a:moveTo>
                  <a:lnTo>
                    <a:pt x="1344" y="30"/>
                  </a:lnTo>
                  <a:lnTo>
                    <a:pt x="1338" y="30"/>
                  </a:lnTo>
                  <a:lnTo>
                    <a:pt x="1338" y="0"/>
                  </a:lnTo>
                  <a:lnTo>
                    <a:pt x="1344" y="0"/>
                  </a:lnTo>
                  <a:close/>
                  <a:moveTo>
                    <a:pt x="2010" y="0"/>
                  </a:moveTo>
                  <a:lnTo>
                    <a:pt x="2010" y="30"/>
                  </a:lnTo>
                  <a:lnTo>
                    <a:pt x="2004" y="30"/>
                  </a:lnTo>
                  <a:lnTo>
                    <a:pt x="2004" y="0"/>
                  </a:lnTo>
                  <a:lnTo>
                    <a:pt x="2010" y="0"/>
                  </a:lnTo>
                  <a:close/>
                  <a:moveTo>
                    <a:pt x="2676" y="0"/>
                  </a:moveTo>
                  <a:lnTo>
                    <a:pt x="2676" y="30"/>
                  </a:lnTo>
                  <a:lnTo>
                    <a:pt x="2670" y="30"/>
                  </a:lnTo>
                  <a:lnTo>
                    <a:pt x="2670" y="0"/>
                  </a:lnTo>
                  <a:lnTo>
                    <a:pt x="2676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2" name="Rectangle 20"/>
            <p:cNvSpPr>
              <a:spLocks noChangeArrowheads="1"/>
            </p:cNvSpPr>
            <p:nvPr/>
          </p:nvSpPr>
          <p:spPr bwMode="auto">
            <a:xfrm>
              <a:off x="1715029" y="5228166"/>
              <a:ext cx="913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3" name="Rectangle 21"/>
            <p:cNvSpPr>
              <a:spLocks noChangeArrowheads="1"/>
            </p:cNvSpPr>
            <p:nvPr/>
          </p:nvSpPr>
          <p:spPr bwMode="auto">
            <a:xfrm>
              <a:off x="1638829" y="4639204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20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4" name="Rectangle 22"/>
            <p:cNvSpPr>
              <a:spLocks noChangeArrowheads="1"/>
            </p:cNvSpPr>
            <p:nvPr/>
          </p:nvSpPr>
          <p:spPr bwMode="auto">
            <a:xfrm>
              <a:off x="1638829" y="4050241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40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5" name="Rectangle 23"/>
            <p:cNvSpPr>
              <a:spLocks noChangeArrowheads="1"/>
            </p:cNvSpPr>
            <p:nvPr/>
          </p:nvSpPr>
          <p:spPr bwMode="auto">
            <a:xfrm>
              <a:off x="1638829" y="3461279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60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6" name="Rectangle 24"/>
            <p:cNvSpPr>
              <a:spLocks noChangeArrowheads="1"/>
            </p:cNvSpPr>
            <p:nvPr/>
          </p:nvSpPr>
          <p:spPr bwMode="auto">
            <a:xfrm>
              <a:off x="1638829" y="2870729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80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7" name="Rectangle 25"/>
            <p:cNvSpPr>
              <a:spLocks noChangeArrowheads="1"/>
            </p:cNvSpPr>
            <p:nvPr/>
          </p:nvSpPr>
          <p:spPr bwMode="auto">
            <a:xfrm>
              <a:off x="1561041" y="2281766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100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8" name="Rectangle 26"/>
            <p:cNvSpPr>
              <a:spLocks noChangeArrowheads="1"/>
            </p:cNvSpPr>
            <p:nvPr/>
          </p:nvSpPr>
          <p:spPr bwMode="auto">
            <a:xfrm>
              <a:off x="1561041" y="1692804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120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89" name="Rectangle 27"/>
            <p:cNvSpPr>
              <a:spLocks noChangeArrowheads="1"/>
            </p:cNvSpPr>
            <p:nvPr/>
          </p:nvSpPr>
          <p:spPr bwMode="auto">
            <a:xfrm>
              <a:off x="1751540" y="5471054"/>
              <a:ext cx="36548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1990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90" name="Rectangle 28"/>
            <p:cNvSpPr>
              <a:spLocks noChangeArrowheads="1"/>
            </p:cNvSpPr>
            <p:nvPr/>
          </p:nvSpPr>
          <p:spPr bwMode="auto">
            <a:xfrm>
              <a:off x="2811990" y="5471054"/>
              <a:ext cx="36548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2000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91" name="Rectangle 29"/>
            <p:cNvSpPr>
              <a:spLocks noChangeArrowheads="1"/>
            </p:cNvSpPr>
            <p:nvPr/>
          </p:nvSpPr>
          <p:spPr bwMode="auto">
            <a:xfrm>
              <a:off x="3872440" y="5471054"/>
              <a:ext cx="36548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2010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92" name="Rectangle 30"/>
            <p:cNvSpPr>
              <a:spLocks noChangeArrowheads="1"/>
            </p:cNvSpPr>
            <p:nvPr/>
          </p:nvSpPr>
          <p:spPr bwMode="auto">
            <a:xfrm>
              <a:off x="4932890" y="5471054"/>
              <a:ext cx="36548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2020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93" name="Rectangle 31"/>
            <p:cNvSpPr>
              <a:spLocks noChangeArrowheads="1"/>
            </p:cNvSpPr>
            <p:nvPr/>
          </p:nvSpPr>
          <p:spPr bwMode="auto">
            <a:xfrm>
              <a:off x="5994928" y="5471054"/>
              <a:ext cx="36548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2030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94" name="Rectangle 32"/>
            <p:cNvSpPr>
              <a:spLocks noChangeArrowheads="1"/>
            </p:cNvSpPr>
            <p:nvPr/>
          </p:nvSpPr>
          <p:spPr bwMode="auto">
            <a:xfrm rot="-5400000">
              <a:off x="1173692" y="1836208"/>
              <a:ext cx="40075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mb/d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95" name="Rectangle 33"/>
            <p:cNvSpPr>
              <a:spLocks noChangeArrowheads="1"/>
            </p:cNvSpPr>
            <p:nvPr/>
          </p:nvSpPr>
          <p:spPr bwMode="auto">
            <a:xfrm>
              <a:off x="6385454" y="1845204"/>
              <a:ext cx="85725" cy="85725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196" name="Rectangle 34"/>
            <p:cNvSpPr>
              <a:spLocks noChangeArrowheads="1"/>
            </p:cNvSpPr>
            <p:nvPr/>
          </p:nvSpPr>
          <p:spPr bwMode="auto">
            <a:xfrm>
              <a:off x="6515629" y="1777470"/>
              <a:ext cx="13410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Natural gas liquids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197" name="Rectangle 35"/>
            <p:cNvSpPr>
              <a:spLocks noChangeArrowheads="1"/>
            </p:cNvSpPr>
            <p:nvPr/>
          </p:nvSpPr>
          <p:spPr bwMode="auto">
            <a:xfrm>
              <a:off x="6385454" y="2173274"/>
              <a:ext cx="85725" cy="762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198" name="Rectangle 36"/>
            <p:cNvSpPr>
              <a:spLocks noChangeArrowheads="1"/>
            </p:cNvSpPr>
            <p:nvPr/>
          </p:nvSpPr>
          <p:spPr bwMode="auto">
            <a:xfrm>
              <a:off x="6515629" y="2097602"/>
              <a:ext cx="15198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Non-conventional oil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18463" name="Rectangle 39"/>
            <p:cNvSpPr>
              <a:spLocks noChangeArrowheads="1"/>
            </p:cNvSpPr>
            <p:nvPr/>
          </p:nvSpPr>
          <p:spPr bwMode="auto">
            <a:xfrm>
              <a:off x="6385298" y="2542020"/>
              <a:ext cx="85739" cy="85715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7200" name="Rectangle 40"/>
            <p:cNvSpPr>
              <a:spLocks noChangeArrowheads="1"/>
            </p:cNvSpPr>
            <p:nvPr/>
          </p:nvSpPr>
          <p:spPr bwMode="auto">
            <a:xfrm>
              <a:off x="6515629" y="2468537"/>
              <a:ext cx="147790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Crude oil - yet to be 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201" name="Rectangle 43"/>
            <p:cNvSpPr>
              <a:spLocks noChangeArrowheads="1"/>
            </p:cNvSpPr>
            <p:nvPr/>
          </p:nvSpPr>
          <p:spPr bwMode="auto">
            <a:xfrm>
              <a:off x="6515629" y="2659037"/>
              <a:ext cx="155587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developed (inc. EOR) 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202" name="Rectangle 44"/>
            <p:cNvSpPr>
              <a:spLocks noChangeArrowheads="1"/>
            </p:cNvSpPr>
            <p:nvPr/>
          </p:nvSpPr>
          <p:spPr bwMode="auto">
            <a:xfrm>
              <a:off x="6515629" y="2840012"/>
              <a:ext cx="626301" cy="215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or found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203" name="Rectangle 45"/>
            <p:cNvSpPr>
              <a:spLocks noChangeArrowheads="1"/>
            </p:cNvSpPr>
            <p:nvPr/>
          </p:nvSpPr>
          <p:spPr bwMode="auto">
            <a:xfrm>
              <a:off x="6385454" y="3259115"/>
              <a:ext cx="85725" cy="8572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7204" name="Rectangle 46"/>
            <p:cNvSpPr>
              <a:spLocks noChangeArrowheads="1"/>
            </p:cNvSpPr>
            <p:nvPr/>
          </p:nvSpPr>
          <p:spPr bwMode="auto">
            <a:xfrm>
              <a:off x="6515629" y="3178151"/>
              <a:ext cx="153003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Crude oil - currently 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205" name="Rectangle 49"/>
            <p:cNvSpPr>
              <a:spLocks noChangeArrowheads="1"/>
            </p:cNvSpPr>
            <p:nvPr/>
          </p:nvSpPr>
          <p:spPr bwMode="auto">
            <a:xfrm>
              <a:off x="6515629" y="3368651"/>
              <a:ext cx="116730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producing fields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7206" name="Freeform 50"/>
            <p:cNvSpPr>
              <a:spLocks/>
            </p:cNvSpPr>
            <p:nvPr/>
          </p:nvSpPr>
          <p:spPr bwMode="auto">
            <a:xfrm>
              <a:off x="4975754" y="4112154"/>
              <a:ext cx="403225" cy="220663"/>
            </a:xfrm>
            <a:custGeom>
              <a:avLst/>
              <a:gdLst>
                <a:gd name="T0" fmla="*/ 0 w 254"/>
                <a:gd name="T1" fmla="*/ 2147483647 h 139"/>
                <a:gd name="T2" fmla="*/ 2147483647 w 254"/>
                <a:gd name="T3" fmla="*/ 0 h 139"/>
                <a:gd name="T4" fmla="*/ 2147483647 w 254"/>
                <a:gd name="T5" fmla="*/ 2147483647 h 139"/>
                <a:gd name="T6" fmla="*/ 0 w 254"/>
                <a:gd name="T7" fmla="*/ 2147483647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"/>
                <a:gd name="T13" fmla="*/ 0 h 139"/>
                <a:gd name="T14" fmla="*/ 254 w 254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" h="139">
                  <a:moveTo>
                    <a:pt x="0" y="114"/>
                  </a:moveTo>
                  <a:lnTo>
                    <a:pt x="11" y="0"/>
                  </a:lnTo>
                  <a:lnTo>
                    <a:pt x="254" y="139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>
                <a:latin typeface="Calibri" pitchFamily="34" charset="0"/>
              </a:endParaRPr>
            </a:p>
          </p:txBody>
        </p:sp>
        <p:sp>
          <p:nvSpPr>
            <p:cNvPr id="18471" name="Freeform 51"/>
            <p:cNvSpPr>
              <a:spLocks/>
            </p:cNvSpPr>
            <p:nvPr/>
          </p:nvSpPr>
          <p:spPr bwMode="auto">
            <a:xfrm>
              <a:off x="5626347" y="4311880"/>
              <a:ext cx="277859" cy="180954"/>
            </a:xfrm>
            <a:custGeom>
              <a:avLst/>
              <a:gdLst>
                <a:gd name="T0" fmla="*/ 0 w 175"/>
                <a:gd name="T1" fmla="*/ 2147483647 h 114"/>
                <a:gd name="T2" fmla="*/ 2147483647 w 175"/>
                <a:gd name="T3" fmla="*/ 0 h 114"/>
                <a:gd name="T4" fmla="*/ 2147483647 w 175"/>
                <a:gd name="T5" fmla="*/ 2147483647 h 114"/>
                <a:gd name="T6" fmla="*/ 0 w 175"/>
                <a:gd name="T7" fmla="*/ 2147483647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5"/>
                <a:gd name="T13" fmla="*/ 0 h 114"/>
                <a:gd name="T14" fmla="*/ 175 w 175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5" h="114">
                  <a:moveTo>
                    <a:pt x="0" y="70"/>
                  </a:moveTo>
                  <a:lnTo>
                    <a:pt x="18" y="0"/>
                  </a:lnTo>
                  <a:lnTo>
                    <a:pt x="175" y="114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Calibri" pitchFamily="34" charset="0"/>
                <a:cs typeface="+mn-cs"/>
              </a:endParaRPr>
            </a:p>
          </p:txBody>
        </p:sp>
      </p:grp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World oil production by source </a:t>
            </a:r>
            <a:br>
              <a:rPr lang="en-US" smtClean="0"/>
            </a:br>
            <a:r>
              <a:rPr lang="en-US" smtClean="0"/>
              <a:t>in the Reference Scenario</a:t>
            </a:r>
          </a:p>
        </p:txBody>
      </p:sp>
      <p:sp>
        <p:nvSpPr>
          <p:cNvPr id="7172" name="TextBox 80"/>
          <p:cNvSpPr txBox="1">
            <a:spLocks noChangeArrowheads="1"/>
          </p:cNvSpPr>
          <p:nvPr/>
        </p:nvSpPr>
        <p:spPr bwMode="auto">
          <a:xfrm>
            <a:off x="1528763" y="5799138"/>
            <a:ext cx="76152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2000" b="1" i="1">
                <a:latin typeface="Calibri" pitchFamily="34" charset="0"/>
              </a:rPr>
              <a:t>64 mb/d of gross capacity needs to be installed between 2007 &amp; 2030 – six times the current capacity of Saudi Arabia – to meet demand growth &amp; offset decline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1711325" y="427038"/>
            <a:ext cx="7323138" cy="944562"/>
          </a:xfrm>
        </p:spPr>
        <p:txBody>
          <a:bodyPr/>
          <a:lstStyle/>
          <a:p>
            <a:pPr eaLnBrk="1" hangingPunct="1"/>
            <a:r>
              <a:rPr lang="en-US" sz="2800" smtClean="0"/>
              <a:t>We need a global </a:t>
            </a:r>
            <a:r>
              <a:rPr lang="en-US" sz="2800" smtClean="0">
                <a:sym typeface="Wingdings" pitchFamily="2" charset="2"/>
              </a:rPr>
              <a:t>50% CO2 cut by 2050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700" smtClean="0"/>
              <a:t/>
            </a:r>
            <a:br>
              <a:rPr lang="en-US" sz="700" smtClean="0"/>
            </a:br>
            <a:r>
              <a:rPr lang="en-US" sz="2000" smtClean="0">
                <a:solidFill>
                  <a:schemeClr val="accent2"/>
                </a:solidFill>
              </a:rPr>
              <a:t>IEA ETP 2008: Where reductions come from</a:t>
            </a:r>
          </a:p>
        </p:txBody>
      </p:sp>
      <p:pic>
        <p:nvPicPr>
          <p:cNvPr id="819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1775" y="2079625"/>
            <a:ext cx="7642225" cy="4605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IAE Transport book: </a:t>
            </a:r>
            <a:br>
              <a:rPr lang="en-US" smtClean="0"/>
            </a:br>
            <a:r>
              <a:rPr lang="en-US" smtClean="0"/>
              <a:t>Key Findings </a:t>
            </a:r>
            <a:endParaRPr lang="en-GB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84325" y="1389063"/>
            <a:ext cx="7559675" cy="5468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</a:rPr>
              <a:t>Baseline (WEO Reference Case) transport fuel use 80% higher by 2050; a new High Baseline reaches 25% higher energy use in 2050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  <a:ea typeface="+mn-ea"/>
                <a:cs typeface="+mn-cs"/>
              </a:rPr>
              <a:t>Mainly dependent on car sales projections and freight sensitivity to economic growth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>
              <a:solidFill>
                <a:srgbClr val="0070C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</a:rPr>
              <a:t>Fuel economy improvement remains among the most cost-effective measures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  <a:ea typeface="+mn-ea"/>
                <a:cs typeface="+mn-cs"/>
              </a:rPr>
              <a:t>Can reach 50% improvement for LDVs and 30-50% for other modes by 2050 or before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>
              <a:solidFill>
                <a:srgbClr val="0070C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</a:rPr>
              <a:t>Alt fuels still critical, though biofuels concerns growing; electrification may be key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  <a:ea typeface="+mn-ea"/>
                <a:cs typeface="+mn-cs"/>
              </a:rPr>
              <a:t>Biofuels will be important but concerns about sustainability are growing; a roadmap for achieving 2050 levels in BLUE is needed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  <a:ea typeface="+mn-ea"/>
                <a:cs typeface="+mn-cs"/>
              </a:rPr>
              <a:t>Costs for batteries and fuel cells are dropping; EVs may reach commercial production very soon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  <a:ea typeface="+mn-ea"/>
                <a:cs typeface="+mn-cs"/>
              </a:rPr>
              <a:t>PHEVs appear to be a promising transition strategy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Findings (cont.) </a:t>
            </a:r>
            <a:endParaRPr lang="en-GB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84325" y="1049338"/>
            <a:ext cx="7559675" cy="5468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</a:rPr>
              <a:t>Additional reductions can come from changes in the nature of travel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  <a:ea typeface="+mn-ea"/>
                <a:cs typeface="+mn-cs"/>
              </a:rPr>
              <a:t>Modal shift analysis suggests that a 25% reduction from 2050 Baseline is feasible (almost 50% compared to High Baseline), though more work is needed on the costs and policies to get there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  <a:ea typeface="+mn-ea"/>
                <a:cs typeface="+mn-cs"/>
              </a:rPr>
              <a:t>Technologies such as Bus Rapid Transit will be important, but ultimately its about land use planning and a comprehensive approach to travel policies.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>
              <a:solidFill>
                <a:srgbClr val="0070C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</a:rPr>
              <a:t>Together modal shift, efficiency improvements and alt fuels could cut transport CO2 by 70% compared to baseline in 2050 (30% below 2005)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  <a:ea typeface="+mn-ea"/>
                <a:cs typeface="+mn-cs"/>
              </a:rPr>
              <a:t>More technology cost work is needed for aviation and shipping, but initial assessment suggests that many relatively low cost opportunities may be available.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70C0"/>
                </a:solidFill>
                <a:ea typeface="+mn-ea"/>
                <a:cs typeface="+mn-cs"/>
              </a:rPr>
              <a:t>For LDVs, 80% reduction in CO2 by 2050 at under 200 USD/tonne in that year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665288" y="530225"/>
            <a:ext cx="7323137" cy="944563"/>
          </a:xfrm>
        </p:spPr>
        <p:txBody>
          <a:bodyPr/>
          <a:lstStyle/>
          <a:p>
            <a:pPr eaLnBrk="1" hangingPunct="1"/>
            <a:r>
              <a:rPr lang="en-US" smtClean="0"/>
              <a:t>ETP Transport Energy use by scenario</a:t>
            </a:r>
            <a:br>
              <a:rPr lang="en-US" smtClean="0"/>
            </a:br>
            <a:r>
              <a:rPr lang="en-US" sz="1800" smtClean="0">
                <a:solidFill>
                  <a:schemeClr val="accent2"/>
                </a:solidFill>
              </a:rPr>
              <a:t>In BLUE Map, transport energy use returns nearly to 2005 level, with more than 50% very low CO2 fuels</a:t>
            </a:r>
            <a:endParaRPr lang="en-GB" sz="1800" smtClean="0">
              <a:solidFill>
                <a:schemeClr val="accent2"/>
              </a:solidFill>
            </a:endParaRP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5613" y="1916113"/>
            <a:ext cx="72517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ansport_2009">
  <a:themeElements>
    <a:clrScheme name="">
      <a:dk1>
        <a:srgbClr val="336699"/>
      </a:dk1>
      <a:lt1>
        <a:srgbClr val="FFFFFF"/>
      </a:lt1>
      <a:dk2>
        <a:srgbClr val="017896"/>
      </a:dk2>
      <a:lt2>
        <a:srgbClr val="000000"/>
      </a:lt2>
      <a:accent1>
        <a:srgbClr val="FF9900"/>
      </a:accent1>
      <a:accent2>
        <a:srgbClr val="0099CC"/>
      </a:accent2>
      <a:accent3>
        <a:srgbClr val="FFFFFF"/>
      </a:accent3>
      <a:accent4>
        <a:srgbClr val="2A5682"/>
      </a:accent4>
      <a:accent5>
        <a:srgbClr val="FFCAAA"/>
      </a:accent5>
      <a:accent6>
        <a:srgbClr val="008AB9"/>
      </a:accent6>
      <a:hlink>
        <a:srgbClr val="330099"/>
      </a:hlink>
      <a:folHlink>
        <a:srgbClr val="CBCBCB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Transport_2009</Template>
  <TotalTime>2422</TotalTime>
  <Words>1806</Words>
  <Application>Microsoft Office PowerPoint</Application>
  <PresentationFormat>On-screen Show (4:3)</PresentationFormat>
  <Paragraphs>291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Times New Roman</vt:lpstr>
      <vt:lpstr>Arial</vt:lpstr>
      <vt:lpstr>Verdana</vt:lpstr>
      <vt:lpstr>Wingdings</vt:lpstr>
      <vt:lpstr>Calibri</vt:lpstr>
      <vt:lpstr>Tahoma</vt:lpstr>
      <vt:lpstr>Trebuchet MS</vt:lpstr>
      <vt:lpstr>Arial Black</vt:lpstr>
      <vt:lpstr>Transport_2009</vt:lpstr>
      <vt:lpstr>Transport, Energy and CO2: Moving Toward Sustainability</vt:lpstr>
      <vt:lpstr>IEA and transport Relevant publications</vt:lpstr>
      <vt:lpstr>Where are we headed? World Energy Outlook 2008</vt:lpstr>
      <vt:lpstr>WEO 2008 Reference Scenario:  Incremental oil demand, 2006-2030</vt:lpstr>
      <vt:lpstr>World oil production by source  in the Reference Scenario</vt:lpstr>
      <vt:lpstr>We need a global 50% CO2 cut by 2050   IEA ETP 2008: Where reductions come from</vt:lpstr>
      <vt:lpstr>IAE Transport book:  Key Findings </vt:lpstr>
      <vt:lpstr>Key Findings (cont.) </vt:lpstr>
      <vt:lpstr>ETP Transport Energy use by scenario In BLUE Map, transport energy use returns nearly to 2005 level, with more than 50% very low CO2 fuels</vt:lpstr>
      <vt:lpstr>ETP BLUE:  Advanced technologies must play a major role Unprecedented rates of change in market penetration of advanced technologies</vt:lpstr>
      <vt:lpstr>Slide 11</vt:lpstr>
      <vt:lpstr>What Makes Sense for Taxis?</vt:lpstr>
      <vt:lpstr>IEA work on vehicle efficiency The Global Fuel Economy Initiative (GFEI)</vt:lpstr>
      <vt:lpstr>EVs and Plug-in Hybrids (PHEVs) – do they make sense for taxis?</vt:lpstr>
      <vt:lpstr>A typology of liquid biofuels</vt:lpstr>
      <vt:lpstr>Biofuels compatibility with vehicles</vt:lpstr>
      <vt:lpstr>Biofuels use growing rapidly, but mainly 1st generation (grain and sugar cane) ethanol</vt:lpstr>
      <vt:lpstr>Biofuels life cycle GHG abatement potential (w/o Land Use Change)</vt:lpstr>
      <vt:lpstr>Biofuel demand by fuel/feedstock type…   BTL diesel dominates after 2030 due to demand in truck/air/shipping sectors</vt:lpstr>
      <vt:lpstr>Second generation biofuels –  key messages</vt:lpstr>
      <vt:lpstr>2nd Generation Biofuels: demonstrations are underway</vt:lpstr>
      <vt:lpstr>Key RD&amp;D Issues</vt:lpstr>
      <vt:lpstr>Algae biofuels – promise of high yields but still a long way to go</vt:lpstr>
      <vt:lpstr>Prospects for algae-based biofuels</vt:lpstr>
      <vt:lpstr>Biofuels summary</vt:lpstr>
    </vt:vector>
  </TitlesOfParts>
  <Company>International Energy Agency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 Fulton</dc:creator>
  <cp:lastModifiedBy>Migration2</cp:lastModifiedBy>
  <cp:revision>194</cp:revision>
  <dcterms:created xsi:type="dcterms:W3CDTF">2009-07-09T12:53:51Z</dcterms:created>
  <dcterms:modified xsi:type="dcterms:W3CDTF">2016-05-18T13:01:19Z</dcterms:modified>
</cp:coreProperties>
</file>