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326" r:id="rId2"/>
    <p:sldId id="328" r:id="rId3"/>
    <p:sldId id="330" r:id="rId4"/>
    <p:sldId id="332" r:id="rId5"/>
    <p:sldId id="333" r:id="rId6"/>
    <p:sldId id="334" r:id="rId7"/>
    <p:sldId id="335" r:id="rId8"/>
    <p:sldId id="336" r:id="rId9"/>
  </p:sldIdLst>
  <p:sldSz cx="9144000" cy="6858000" type="screen4x3"/>
  <p:notesSz cx="6794500" cy="99314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CC99"/>
    <a:srgbClr val="EAEAEA"/>
    <a:srgbClr val="FF9900"/>
    <a:srgbClr val="800000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26" autoAdjust="0"/>
    <p:restoredTop sz="94672" autoAdjust="0"/>
  </p:normalViewPr>
  <p:slideViewPr>
    <p:cSldViewPr snapToGrid="0">
      <p:cViewPr>
        <p:scale>
          <a:sx n="100" d="100"/>
          <a:sy n="100" d="100"/>
        </p:scale>
        <p:origin x="-267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0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7041E2-084A-448E-BB0B-7864718679D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38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/>
            </a:lvl1pPr>
          </a:lstStyle>
          <a:p>
            <a:fld id="{715943DC-85FF-4FEC-8141-6346159A91F0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ioxyde_de_carbon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1990" TargetMode="External"/><Relationship Id="rId4" Type="http://schemas.openxmlformats.org/officeDocument/2006/relationships/hyperlink" Target="http://fr.wikipedia.org/wiki/2012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Dioxyde_de_carbon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fr.wikipedia.org/wiki/1990" TargetMode="External"/><Relationship Id="rId4" Type="http://schemas.openxmlformats.org/officeDocument/2006/relationships/hyperlink" Target="http://fr.wikipedia.org/wiki/2012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A4F56-793D-4542-97EA-97AB3DFD384C}" type="slidenum">
              <a:rPr lang="fr-FR"/>
              <a:pPr/>
              <a:t>2</a:t>
            </a:fld>
            <a:endParaRPr lang="fr-FR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5862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</p:spPr>
        <p:txBody>
          <a:bodyPr/>
          <a:lstStyle/>
          <a:p>
            <a:r>
              <a:rPr lang="fr-FR" sz="1000"/>
              <a:t>Le </a:t>
            </a:r>
            <a:r>
              <a:rPr lang="fr-FR" sz="1000" b="1"/>
              <a:t>protocole de Kyōto, </a:t>
            </a:r>
            <a:r>
              <a:rPr lang="fr-FR" sz="1000"/>
              <a:t>adopté en décembre 1997 et</a:t>
            </a:r>
            <a:r>
              <a:rPr lang="fr-FR" sz="1000" b="1"/>
              <a:t> </a:t>
            </a:r>
            <a:r>
              <a:rPr lang="fr-FR" sz="1000"/>
              <a:t>entré en vigueur en février 2005, comporte des engagements absolus de réduction des émissions pour 38 pays industrialisés, avec une </a:t>
            </a:r>
            <a:r>
              <a:rPr lang="fr-FR" sz="1000" b="1"/>
              <a:t>réduction globale de 5,2 %</a:t>
            </a:r>
            <a:r>
              <a:rPr lang="fr-FR" sz="1000"/>
              <a:t> des émissions de </a:t>
            </a:r>
            <a:r>
              <a:rPr lang="fr-FR" sz="1000">
                <a:hlinkClick r:id="rId3" tooltip="Dioxyde de carbone"/>
              </a:rPr>
              <a:t>dioxyde de carbone</a:t>
            </a:r>
            <a:r>
              <a:rPr lang="fr-FR" sz="1000"/>
              <a:t> </a:t>
            </a:r>
            <a:r>
              <a:rPr lang="fr-FR" sz="1000" b="1"/>
              <a:t>d'ici </a:t>
            </a:r>
            <a:r>
              <a:rPr lang="fr-FR" sz="1000" b="1">
                <a:hlinkClick r:id="rId4" tooltip="2012"/>
              </a:rPr>
              <a:t>2012</a:t>
            </a:r>
            <a:r>
              <a:rPr lang="fr-FR" sz="1000"/>
              <a:t> </a:t>
            </a:r>
            <a:r>
              <a:rPr lang="fr-FR" sz="1000" b="1"/>
              <a:t>par rapport aux émissions de </a:t>
            </a:r>
            <a:r>
              <a:rPr lang="fr-FR" sz="1000" b="1">
                <a:hlinkClick r:id="rId5" tooltip="1990"/>
              </a:rPr>
              <a:t>1990</a:t>
            </a:r>
            <a:r>
              <a:rPr lang="fr-FR" sz="1000"/>
              <a:t>.  L’Union  Européenne a un objectif de réduction de 8% et a assigné un objectif spécifique à chacun des Etats membres. France : 0% ! </a:t>
            </a:r>
          </a:p>
          <a:p>
            <a:endParaRPr lang="fr-FR" sz="1000"/>
          </a:p>
          <a:p>
            <a:r>
              <a:rPr lang="fr-FR" sz="1000"/>
              <a:t>Mais </a:t>
            </a:r>
            <a:r>
              <a:rPr lang="fr-FR" sz="1000" b="1"/>
              <a:t>la France </a:t>
            </a:r>
            <a:r>
              <a:rPr lang="fr-FR" sz="1000"/>
              <a:t>veut aller au-delà des objectifs fixés par Kyōto : diviser par 4 les émissions de CO2 d’ici 2050, c’est-à-dire </a:t>
            </a:r>
            <a:r>
              <a:rPr lang="fr-FR" sz="1000" b="1"/>
              <a:t>une réduction de 75% des émissions de CO2 entre 2004 et 2050 (Plan Climat 2004). </a:t>
            </a:r>
            <a:r>
              <a:rPr lang="fr-FR" sz="1000"/>
              <a:t>Le Plan Climat décrit les objectifs du Gouvernement et recense l’ensemble des mesures pour lutter contre l’effet de serre.</a:t>
            </a:r>
          </a:p>
          <a:p>
            <a:endParaRPr lang="fr-FR" sz="1000"/>
          </a:p>
          <a:p>
            <a:r>
              <a:rPr lang="fr-FR" sz="1000"/>
              <a:t>La Commission Européenne doit proposer, au plus tard au 1er semestre 2008, un cadre législatif afin de réaliser l’objectif de l’Union Européenne de </a:t>
            </a:r>
            <a:r>
              <a:rPr lang="fr-FR" sz="1000" b="1"/>
              <a:t>120 g de CO2/km par voiture neuve en 2012</a:t>
            </a:r>
            <a:r>
              <a:rPr lang="fr-FR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B852B-D50F-4B27-AD9C-C03C345F8AC6}" type="slidenum">
              <a:rPr lang="fr-FR"/>
              <a:pPr/>
              <a:t>3</a:t>
            </a:fld>
            <a:endParaRPr lang="fr-FR"/>
          </a:p>
        </p:txBody>
      </p:sp>
      <p:sp>
        <p:nvSpPr>
          <p:cNvPr id="264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5862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</p:spPr>
        <p:txBody>
          <a:bodyPr/>
          <a:lstStyle/>
          <a:p>
            <a:r>
              <a:rPr lang="fr-FR" sz="1000"/>
              <a:t>Le </a:t>
            </a:r>
            <a:r>
              <a:rPr lang="fr-FR" sz="1000" b="1"/>
              <a:t>protocole de Kyōto, </a:t>
            </a:r>
            <a:r>
              <a:rPr lang="fr-FR" sz="1000"/>
              <a:t>adopté en décembre 1997 et</a:t>
            </a:r>
            <a:r>
              <a:rPr lang="fr-FR" sz="1000" b="1"/>
              <a:t> </a:t>
            </a:r>
            <a:r>
              <a:rPr lang="fr-FR" sz="1000"/>
              <a:t>entré en vigueur en février 2005, comporte des engagements absolus de réduction des émissions pour 38 pays industrialisés, avec une </a:t>
            </a:r>
            <a:r>
              <a:rPr lang="fr-FR" sz="1000" b="1"/>
              <a:t>réduction globale de 5,2 %</a:t>
            </a:r>
            <a:r>
              <a:rPr lang="fr-FR" sz="1000"/>
              <a:t> des émissions de </a:t>
            </a:r>
            <a:r>
              <a:rPr lang="fr-FR" sz="1000">
                <a:hlinkClick r:id="rId3" tooltip="Dioxyde de carbone"/>
              </a:rPr>
              <a:t>dioxyde de carbone</a:t>
            </a:r>
            <a:r>
              <a:rPr lang="fr-FR" sz="1000"/>
              <a:t> </a:t>
            </a:r>
            <a:r>
              <a:rPr lang="fr-FR" sz="1000" b="1"/>
              <a:t>d'ici </a:t>
            </a:r>
            <a:r>
              <a:rPr lang="fr-FR" sz="1000" b="1">
                <a:hlinkClick r:id="rId4" tooltip="2012"/>
              </a:rPr>
              <a:t>2012</a:t>
            </a:r>
            <a:r>
              <a:rPr lang="fr-FR" sz="1000"/>
              <a:t> </a:t>
            </a:r>
            <a:r>
              <a:rPr lang="fr-FR" sz="1000" b="1"/>
              <a:t>par rapport aux émissions de </a:t>
            </a:r>
            <a:r>
              <a:rPr lang="fr-FR" sz="1000" b="1">
                <a:hlinkClick r:id="rId5" tooltip="1990"/>
              </a:rPr>
              <a:t>1990</a:t>
            </a:r>
            <a:r>
              <a:rPr lang="fr-FR" sz="1000"/>
              <a:t>.  L’Union  Européenne a un objectif de réduction de 8% et a assigné un objectif spécifique à chacun des Etats membres. France : 0% ! </a:t>
            </a:r>
          </a:p>
          <a:p>
            <a:endParaRPr lang="fr-FR" sz="1000"/>
          </a:p>
          <a:p>
            <a:r>
              <a:rPr lang="fr-FR" sz="1000"/>
              <a:t>Mais </a:t>
            </a:r>
            <a:r>
              <a:rPr lang="fr-FR" sz="1000" b="1"/>
              <a:t>la France </a:t>
            </a:r>
            <a:r>
              <a:rPr lang="fr-FR" sz="1000"/>
              <a:t>veut aller au-delà des objectifs fixés par Kyōto : diviser par 4 les émissions de CO2 d’ici 2050, c’est-à-dire </a:t>
            </a:r>
            <a:r>
              <a:rPr lang="fr-FR" sz="1000" b="1"/>
              <a:t>une réduction de 75% des émissions de CO2 entre 2004 et 2050 (Plan Climat 2004). </a:t>
            </a:r>
            <a:r>
              <a:rPr lang="fr-FR" sz="1000"/>
              <a:t>Le Plan Climat décrit les objectifs du Gouvernement et recense l’ensemble des mesures pour lutter contre l’effet de serre.</a:t>
            </a:r>
          </a:p>
          <a:p>
            <a:endParaRPr lang="fr-FR" sz="1000"/>
          </a:p>
          <a:p>
            <a:r>
              <a:rPr lang="fr-FR" sz="1000"/>
              <a:t>La Commission Européenne doit proposer, au plus tard au 1er semestre 2008, un cadre législatif afin de réaliser l’objectif de l’Union Européenne de </a:t>
            </a:r>
            <a:r>
              <a:rPr lang="fr-FR" sz="1000" b="1"/>
              <a:t>120 g de CO2/km par voiture neuve en 2012</a:t>
            </a:r>
            <a:r>
              <a:rPr lang="fr-FR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E6B5F-7232-4B6B-833D-6FF4FE13B474}" type="slidenum">
              <a:rPr lang="fr-FR"/>
              <a:pPr/>
              <a:t>4</a:t>
            </a:fld>
            <a:endParaRPr lang="fr-FR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5862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</p:spPr>
        <p:txBody>
          <a:bodyPr/>
          <a:lstStyle/>
          <a:p>
            <a:r>
              <a:rPr lang="fr-FR"/>
              <a:t>Notre rôle de fédérateur ne se limite pas à financer des aides à l’achat de véhicules.</a:t>
            </a:r>
          </a:p>
          <a:p>
            <a:endParaRPr lang="fr-FR"/>
          </a:p>
          <a:p>
            <a:r>
              <a:rPr lang="fr-FR"/>
              <a:t>Le comportement a un effet majeur sur le respect de l’environnement :</a:t>
            </a:r>
          </a:p>
          <a:p>
            <a:endParaRPr lang="fr-FR"/>
          </a:p>
          <a:p>
            <a:r>
              <a:rPr lang="fr-FR" b="1"/>
              <a:t>TAXIS G7 met en place une charte de comportement écologique</a:t>
            </a:r>
          </a:p>
          <a:p>
            <a:endParaRPr lang="fr-FR" b="1"/>
          </a:p>
          <a:p>
            <a:pPr>
              <a:buFont typeface="Wingdings" pitchFamily="2" charset="2"/>
              <a:buChar char="à"/>
            </a:pPr>
            <a:r>
              <a:rPr lang="fr-FR">
                <a:sym typeface="Wingdings" pitchFamily="2" charset="2"/>
              </a:rPr>
              <a:t>Conduite adaptée</a:t>
            </a:r>
          </a:p>
          <a:p>
            <a:pPr>
              <a:buFont typeface="Wingdings" pitchFamily="2" charset="2"/>
              <a:buChar char="à"/>
            </a:pPr>
            <a:r>
              <a:rPr lang="fr-FR"/>
              <a:t>Entretien préventif</a:t>
            </a:r>
          </a:p>
          <a:p>
            <a:pPr>
              <a:buFont typeface="Wingdings" pitchFamily="2" charset="2"/>
              <a:buChar char="à"/>
            </a:pPr>
            <a:endParaRPr lang="fr-FR"/>
          </a:p>
          <a:p>
            <a:pPr>
              <a:buFont typeface="Wingdings" pitchFamily="2" charset="2"/>
              <a:buChar char="à"/>
            </a:pPr>
            <a:endParaRPr lang="fr-FR"/>
          </a:p>
          <a:p>
            <a:pPr>
              <a:buFont typeface="Wingdings" pitchFamily="2" charset="2"/>
              <a:buNone/>
            </a:pPr>
            <a:r>
              <a:rPr lang="fr-FR" b="1"/>
              <a:t>TAXIS G7 et G7 TAXI SERVICE s’engagent à y former les chauffeurs de taxi</a:t>
            </a:r>
          </a:p>
          <a:p>
            <a:pPr>
              <a:buFont typeface="Wingdings" pitchFamily="2" charset="2"/>
              <a:buNone/>
            </a:pPr>
            <a:endParaRPr lang="fr-FR" b="1"/>
          </a:p>
          <a:p>
            <a:pPr>
              <a:buFont typeface="Wingdings" pitchFamily="2" charset="2"/>
              <a:buChar char="à"/>
            </a:pPr>
            <a:r>
              <a:rPr lang="fr-FR">
                <a:sym typeface="Wingdings" pitchFamily="2" charset="2"/>
              </a:rPr>
              <a:t>Mise en</a:t>
            </a:r>
            <a:r>
              <a:rPr lang="fr-FR"/>
              <a:t> place à de 2 simulateurs de conduite</a:t>
            </a:r>
          </a:p>
          <a:p>
            <a:pPr>
              <a:buFont typeface="Wingdings" pitchFamily="2" charset="2"/>
              <a:buNone/>
            </a:pPr>
            <a:endParaRPr lang="fr-FR"/>
          </a:p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91450-3562-4A8F-B5AF-5329A6CFB16A}" type="slidenum">
              <a:rPr lang="fr-FR"/>
              <a:pPr/>
              <a:t>6</a:t>
            </a:fld>
            <a:endParaRPr lang="fr-FR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7288" cy="3725862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BB0F57-2CCA-413F-8549-7B2974F7525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F43FC1-088B-453B-86AD-096F59AA54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0"/>
            <a:ext cx="2095500" cy="2708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38862" cy="2708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A44E7-FFA5-4371-914C-298567D672D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386762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116387" cy="1439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7100" y="1268413"/>
            <a:ext cx="4117975" cy="642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7100" y="2063750"/>
            <a:ext cx="4117975" cy="64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68313" y="6453188"/>
            <a:ext cx="5551487" cy="2682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67625" y="6453188"/>
            <a:ext cx="1149350" cy="268287"/>
          </a:xfrm>
        </p:spPr>
        <p:txBody>
          <a:bodyPr/>
          <a:lstStyle>
            <a:lvl1pPr>
              <a:defRPr/>
            </a:lvl1pPr>
          </a:lstStyle>
          <a:p>
            <a:fld id="{12F35266-FBBA-4523-8E8E-77D0E3247CD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386762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116387" cy="1439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68413"/>
            <a:ext cx="4117975" cy="1439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6453188"/>
            <a:ext cx="5551487" cy="2682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667625" y="6453188"/>
            <a:ext cx="1149350" cy="268287"/>
          </a:xfrm>
        </p:spPr>
        <p:txBody>
          <a:bodyPr/>
          <a:lstStyle>
            <a:lvl1pPr>
              <a:defRPr/>
            </a:lvl1pPr>
          </a:lstStyle>
          <a:p>
            <a:fld id="{BCAB1126-6075-4B33-840D-C215F2E19C1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3E0799-87ED-4265-94B0-4BF60A84ED7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1232C-DE71-4DF8-B9BD-17776BF4C79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116387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268413"/>
            <a:ext cx="4117975" cy="143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D86B6-7EC7-464D-8B3E-81668E65340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58670A-5902-4D3D-9662-BD3E5CD7A2D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BC537D-E9B6-4C00-ABEB-02BE29E72F2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7AD99C-11C1-45E0-8A8C-48B0C3AF52F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FD6DC2-1839-4D47-9D11-368DB63FF7F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C3C05F-D99E-42EB-8719-F24A7C0FBC1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3867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3867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53188"/>
            <a:ext cx="5551487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i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625" y="6453188"/>
            <a:ext cx="11493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i="1">
                <a:solidFill>
                  <a:schemeClr val="bg2"/>
                </a:solidFill>
                <a:latin typeface="+mn-lt"/>
              </a:defRPr>
            </a:lvl1pPr>
          </a:lstStyle>
          <a:p>
            <a:fld id="{EFD89612-7323-4F17-9D4F-59727183139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175111" name="AutoShape 7"/>
          <p:cNvSpPr>
            <a:spLocks noChangeArrowheads="1"/>
          </p:cNvSpPr>
          <p:nvPr/>
        </p:nvSpPr>
        <p:spPr bwMode="auto">
          <a:xfrm rot="10800000" flipH="1">
            <a:off x="0" y="0"/>
            <a:ext cx="468313" cy="6858000"/>
          </a:xfrm>
          <a:prstGeom prst="rtTriangle">
            <a:avLst/>
          </a:prstGeom>
          <a:solidFill>
            <a:srgbClr val="6666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pic>
        <p:nvPicPr>
          <p:cNvPr id="175117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37375" y="152400"/>
            <a:ext cx="19177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33339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5F8A2-D385-4286-9A02-3AC88CDA07CE}" type="slidenum">
              <a:rPr lang="fr-FR"/>
              <a:pPr/>
              <a:t>1</a:t>
            </a:fld>
            <a:endParaRPr lang="fr-FR"/>
          </a:p>
        </p:txBody>
      </p:sp>
      <p:pic>
        <p:nvPicPr>
          <p:cNvPr id="166923" name="Picture 11" descr="visuel CO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6699" t="22592" r="8347" b="11465"/>
          <a:stretch>
            <a:fillRect/>
          </a:stretch>
        </p:blipFill>
        <p:spPr bwMode="auto">
          <a:xfrm>
            <a:off x="411163" y="1581150"/>
            <a:ext cx="84248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2" name="Rectangle 10"/>
          <p:cNvSpPr>
            <a:spLocks noChangeArrowheads="1"/>
          </p:cNvSpPr>
          <p:nvPr/>
        </p:nvSpPr>
        <p:spPr bwMode="auto">
          <a:xfrm>
            <a:off x="468313" y="620713"/>
            <a:ext cx="84248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60000"/>
              </a:lnSpc>
            </a:pPr>
            <a:r>
              <a:rPr lang="fr-FR" sz="3200" b="1" i="1">
                <a:solidFill>
                  <a:schemeClr val="accent2"/>
                </a:solidFill>
                <a:latin typeface="Trebuchet MS" pitchFamily="34" charset="0"/>
              </a:rPr>
              <a:t>TAXIS G7’s best practices</a:t>
            </a:r>
          </a:p>
        </p:txBody>
      </p:sp>
      <p:sp>
        <p:nvSpPr>
          <p:cNvPr id="166921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2716213"/>
            <a:ext cx="8548688" cy="850900"/>
          </a:xfrm>
          <a:noFill/>
          <a:ln/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fr-FR" sz="4800" b="1">
                <a:solidFill>
                  <a:schemeClr val="accent2"/>
                </a:solidFill>
              </a:rPr>
              <a:t>Vers un taxi respectueux </a:t>
            </a:r>
            <a:br>
              <a:rPr lang="fr-FR" sz="4800" b="1">
                <a:solidFill>
                  <a:schemeClr val="accent2"/>
                </a:solidFill>
              </a:rPr>
            </a:br>
            <a:r>
              <a:rPr lang="fr-FR" sz="4800" b="1">
                <a:solidFill>
                  <a:schemeClr val="accent2"/>
                </a:solidFill>
              </a:rPr>
              <a:t>de l’environnement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61F96-8F5C-4787-90B5-5F80C55C0594}" type="slidenum">
              <a:rPr lang="fr-FR"/>
              <a:pPr/>
              <a:t>2</a:t>
            </a:fld>
            <a:endParaRPr lang="fr-FR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27000"/>
            <a:ext cx="8405812" cy="1401763"/>
          </a:xfrm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Notre position de leader 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dans le taxi nous donne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des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r>
              <a:rPr lang="fr-FR" sz="2800" b="1">
                <a:solidFill>
                  <a:srgbClr val="006600"/>
                </a:solidFill>
              </a:rPr>
              <a:t>obligations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1782763"/>
            <a:ext cx="4665662" cy="2640012"/>
          </a:xfrm>
        </p:spPr>
        <p:txBody>
          <a:bodyPr/>
          <a:lstStyle/>
          <a:p>
            <a:r>
              <a:rPr lang="fr-FR" sz="2200">
                <a:solidFill>
                  <a:srgbClr val="006600"/>
                </a:solidFill>
              </a:rPr>
              <a:t>2004 </a:t>
            </a:r>
            <a:r>
              <a:rPr lang="fr-FR" sz="2200">
                <a:solidFill>
                  <a:schemeClr val="tx1"/>
                </a:solidFill>
              </a:rPr>
              <a:t>	</a:t>
            </a:r>
            <a:br>
              <a:rPr lang="fr-FR" sz="2200">
                <a:solidFill>
                  <a:schemeClr val="tx1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Lancement d’une flotte destinée aux PMR (Personnes à Mobilité Réduite)</a:t>
            </a:r>
          </a:p>
          <a:p>
            <a:endParaRPr lang="fr-FR" sz="2200">
              <a:solidFill>
                <a:schemeClr val="accent2"/>
              </a:solidFill>
            </a:endParaRPr>
          </a:p>
          <a:p>
            <a:r>
              <a:rPr lang="fr-FR" sz="2200">
                <a:solidFill>
                  <a:srgbClr val="006600"/>
                </a:solidFill>
              </a:rPr>
              <a:t>2007</a:t>
            </a:r>
            <a:r>
              <a:rPr lang="fr-FR" sz="2200">
                <a:solidFill>
                  <a:schemeClr val="folHlink"/>
                </a:solidFill>
              </a:rPr>
              <a:t>	</a:t>
            </a:r>
            <a:br>
              <a:rPr lang="fr-FR" sz="2200">
                <a:solidFill>
                  <a:schemeClr val="folHlink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Lancement d’une flotte "écologique" de 30 taxis</a:t>
            </a:r>
          </a:p>
          <a:p>
            <a:pPr>
              <a:buFontTx/>
              <a:buNone/>
            </a:pPr>
            <a:endParaRPr lang="fr-FR" sz="2200">
              <a:solidFill>
                <a:srgbClr val="000066"/>
              </a:solidFill>
            </a:endParaRPr>
          </a:p>
        </p:txBody>
      </p:sp>
      <p:pic>
        <p:nvPicPr>
          <p:cNvPr id="260100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95950" y="812800"/>
            <a:ext cx="3197225" cy="4513263"/>
          </a:xfrm>
          <a:noFill/>
          <a:ln/>
        </p:spPr>
      </p:pic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1851025" y="4975225"/>
            <a:ext cx="72929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Les filiales taxis du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Groupe G7 ENTREPRISES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s’engagent à atteindre un</a:t>
            </a:r>
            <a:r>
              <a:rPr lang="fr-FR" sz="2200"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objectif de réduction </a:t>
            </a:r>
          </a:p>
          <a:p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de 25%</a:t>
            </a:r>
            <a:r>
              <a:rPr lang="fr-FR" sz="2200"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des émissions de CO2 d'ici</a:t>
            </a:r>
            <a:r>
              <a:rPr lang="fr-FR" sz="2200"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2012</a:t>
            </a:r>
          </a:p>
        </p:txBody>
      </p:sp>
      <p:sp>
        <p:nvSpPr>
          <p:cNvPr id="260102" name="AutoShape 6"/>
          <p:cNvSpPr>
            <a:spLocks noChangeArrowheads="1"/>
          </p:cNvSpPr>
          <p:nvPr/>
        </p:nvSpPr>
        <p:spPr bwMode="auto">
          <a:xfrm>
            <a:off x="666750" y="5314950"/>
            <a:ext cx="936625" cy="865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F8FD-EA75-42AD-92B5-3FDAE7B1C44F}" type="slidenum">
              <a:rPr lang="fr-FR"/>
              <a:pPr/>
              <a:t>3</a:t>
            </a:fld>
            <a:endParaRPr lang="fr-FR"/>
          </a:p>
        </p:txBody>
      </p:sp>
      <p:pic>
        <p:nvPicPr>
          <p:cNvPr id="263170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688" y="765175"/>
            <a:ext cx="3257550" cy="4608513"/>
          </a:xfrm>
          <a:noFill/>
          <a:ln/>
        </p:spPr>
      </p:pic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9238"/>
            <a:ext cx="6861175" cy="1101725"/>
          </a:xfrm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Un dispositif incitatif d’aide 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à l’achat de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r>
              <a:rPr lang="fr-FR" sz="2800" b="1">
                <a:solidFill>
                  <a:srgbClr val="006600"/>
                </a:solidFill>
              </a:rPr>
              <a:t>véhicules </a:t>
            </a:r>
            <a:br>
              <a:rPr lang="fr-FR" sz="2800" b="1">
                <a:solidFill>
                  <a:srgbClr val="006600"/>
                </a:solidFill>
              </a:rPr>
            </a:br>
            <a:r>
              <a:rPr lang="fr-FR" sz="2800" b="1">
                <a:solidFill>
                  <a:srgbClr val="006600"/>
                </a:solidFill>
              </a:rPr>
              <a:t>propres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r>
              <a:rPr lang="fr-FR" sz="2800" b="1">
                <a:solidFill>
                  <a:schemeClr val="accent2"/>
                </a:solidFill>
              </a:rPr>
              <a:t>pour les artisans</a:t>
            </a:r>
          </a:p>
        </p:txBody>
      </p:sp>
      <p:sp>
        <p:nvSpPr>
          <p:cNvPr id="263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946275"/>
            <a:ext cx="4435475" cy="647700"/>
          </a:xfrm>
        </p:spPr>
        <p:txBody>
          <a:bodyPr/>
          <a:lstStyle/>
          <a:p>
            <a:r>
              <a:rPr lang="fr-FR" sz="2200">
                <a:solidFill>
                  <a:srgbClr val="006600"/>
                </a:solidFill>
              </a:rPr>
              <a:t>Octobre 2007	</a:t>
            </a:r>
            <a:br>
              <a:rPr lang="fr-FR" sz="2200">
                <a:solidFill>
                  <a:srgbClr val="006600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30 taxis hybrides</a:t>
            </a:r>
          </a:p>
          <a:p>
            <a:endParaRPr lang="fr-FR" sz="2200">
              <a:solidFill>
                <a:schemeClr val="accent2"/>
              </a:solidFill>
            </a:endParaRPr>
          </a:p>
          <a:p>
            <a:r>
              <a:rPr lang="fr-FR" sz="2200">
                <a:solidFill>
                  <a:srgbClr val="006600"/>
                </a:solidFill>
              </a:rPr>
              <a:t>Septembre 2009	</a:t>
            </a:r>
            <a:r>
              <a:rPr lang="fr-FR" sz="2200">
                <a:solidFill>
                  <a:schemeClr val="tx1"/>
                </a:solidFill>
              </a:rPr>
              <a:t/>
            </a:r>
            <a:br>
              <a:rPr lang="fr-FR" sz="2200">
                <a:solidFill>
                  <a:schemeClr val="tx1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260 taxis hybrides</a:t>
            </a:r>
          </a:p>
          <a:p>
            <a:endParaRPr lang="fr-FR" sz="2200">
              <a:solidFill>
                <a:schemeClr val="accent2"/>
              </a:solidFill>
            </a:endParaRPr>
          </a:p>
          <a:p>
            <a:r>
              <a:rPr lang="fr-FR" sz="2200">
                <a:solidFill>
                  <a:srgbClr val="006600"/>
                </a:solidFill>
              </a:rPr>
              <a:t>Objectif 2012	</a:t>
            </a:r>
            <a:br>
              <a:rPr lang="fr-FR" sz="2200">
                <a:solidFill>
                  <a:srgbClr val="006600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1.000 taxis hybrides</a:t>
            </a:r>
          </a:p>
          <a:p>
            <a:endParaRPr lang="fr-FR" sz="2000"/>
          </a:p>
          <a:p>
            <a:pPr>
              <a:buFontTx/>
              <a:buNone/>
            </a:pPr>
            <a:endParaRPr lang="fr-FR" sz="1800" b="1">
              <a:solidFill>
                <a:schemeClr val="tx1"/>
              </a:solidFill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1730375" y="5461000"/>
            <a:ext cx="7413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Jusqu’à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10.000 euros</a:t>
            </a:r>
            <a:r>
              <a:rPr lang="fr-FR" sz="2200"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d’avantage financier pour l’achat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d’un véhicule hybride mis en place par</a:t>
            </a:r>
            <a:r>
              <a:rPr lang="fr-FR" sz="2200">
                <a:latin typeface="Trebuchet MS" pitchFamily="34" charset="0"/>
                <a:ea typeface="ＭＳ Ｐゴシック" pitchFamily="-128" charset="-128"/>
              </a:rPr>
              <a:t> </a:t>
            </a:r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TAXIS G7</a:t>
            </a:r>
          </a:p>
        </p:txBody>
      </p:sp>
      <p:sp>
        <p:nvSpPr>
          <p:cNvPr id="263174" name="AutoShape 6"/>
          <p:cNvSpPr>
            <a:spLocks noChangeArrowheads="1"/>
          </p:cNvSpPr>
          <p:nvPr/>
        </p:nvSpPr>
        <p:spPr bwMode="auto">
          <a:xfrm>
            <a:off x="654050" y="5384800"/>
            <a:ext cx="936625" cy="865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58869-BDDD-4A83-934D-03A9EF783FA2}" type="slidenum">
              <a:rPr lang="fr-FR"/>
              <a:pPr/>
              <a:t>4</a:t>
            </a:fld>
            <a:endParaRPr lang="fr-FR"/>
          </a:p>
        </p:txBody>
      </p:sp>
      <p:pic>
        <p:nvPicPr>
          <p:cNvPr id="267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27438"/>
            <a:ext cx="43481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152400"/>
            <a:ext cx="8386762" cy="850900"/>
          </a:xfrm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Environnement et comportement 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  <a:sym typeface="Wingdings" pitchFamily="2" charset="2"/>
              </a:rPr>
              <a:t> vers une "</a:t>
            </a:r>
            <a:r>
              <a:rPr lang="fr-FR" sz="2800" b="1">
                <a:solidFill>
                  <a:srgbClr val="006600"/>
                </a:solidFill>
                <a:sym typeface="Wingdings" pitchFamily="2" charset="2"/>
              </a:rPr>
              <a:t>éco-conduite</a:t>
            </a:r>
            <a:r>
              <a:rPr lang="fr-FR" sz="2800" b="1">
                <a:solidFill>
                  <a:schemeClr val="accent2"/>
                </a:solidFill>
                <a:sym typeface="Wingdings" pitchFamily="2" charset="2"/>
              </a:rPr>
              <a:t>"</a:t>
            </a:r>
            <a:endParaRPr lang="fr-FR" sz="2800" b="1">
              <a:solidFill>
                <a:schemeClr val="accent2"/>
              </a:solidFill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0375" y="1376363"/>
            <a:ext cx="7856538" cy="4435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200">
                <a:solidFill>
                  <a:schemeClr val="accent2"/>
                </a:solidFill>
              </a:rPr>
              <a:t>Promotion d’une charte de "comportement écologique" par TAXIS G7 auprès de ses chauffeurs affiliés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20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200">
                <a:solidFill>
                  <a:schemeClr val="accent2"/>
                </a:solidFill>
              </a:rPr>
              <a:t>Ecologie rime avec économie de carburant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FR" sz="220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fr-FR" sz="2200">
                <a:solidFill>
                  <a:srgbClr val="006600"/>
                </a:solidFill>
                <a:sym typeface="Wingdings" pitchFamily="2" charset="2"/>
              </a:rPr>
              <a:t> 25% de moins avec un véhicule hybride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à"/>
            </a:pPr>
            <a:r>
              <a:rPr lang="fr-FR" sz="22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fr-FR" sz="2200">
                <a:solidFill>
                  <a:srgbClr val="006600"/>
                </a:solidFill>
                <a:sym typeface="Wingdings" pitchFamily="2" charset="2"/>
              </a:rPr>
              <a:t>25% de moins avec une conduite éco-responsable </a:t>
            </a:r>
            <a:br>
              <a:rPr lang="fr-FR" sz="2200">
                <a:solidFill>
                  <a:srgbClr val="006600"/>
                </a:solidFill>
                <a:sym typeface="Wingdings" pitchFamily="2" charset="2"/>
              </a:rPr>
            </a:br>
            <a:r>
              <a:rPr lang="fr-FR" sz="2200">
                <a:solidFill>
                  <a:srgbClr val="006600"/>
                </a:solidFill>
                <a:sym typeface="Wingdings" pitchFamily="2" charset="2"/>
              </a:rPr>
              <a:t> et un entretien adapté</a:t>
            </a:r>
            <a:r>
              <a:rPr lang="fr-FR" sz="2200">
                <a:solidFill>
                  <a:schemeClr val="accent2"/>
                </a:solidFill>
                <a:sym typeface="Wingdings" pitchFamily="2" charset="2"/>
              </a:rPr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sz="2200">
                <a:solidFill>
                  <a:srgbClr val="006600"/>
                </a:solidFill>
                <a:sym typeface="Wingdings" pitchFamily="2" charset="2"/>
              </a:rPr>
              <a:t>	 du véhicule</a:t>
            </a:r>
            <a:endParaRPr lang="fr-FR" sz="220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fr-FR" sz="22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200">
                <a:solidFill>
                  <a:schemeClr val="accent2"/>
                </a:solidFill>
              </a:rPr>
              <a:t>Formation à l’éco-conduite </a:t>
            </a:r>
            <a:br>
              <a:rPr lang="fr-FR" sz="2200">
                <a:solidFill>
                  <a:schemeClr val="accent2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proposée par</a:t>
            </a:r>
            <a:r>
              <a:rPr lang="fr-FR" sz="2200">
                <a:solidFill>
                  <a:schemeClr val="tx1"/>
                </a:solidFill>
              </a:rPr>
              <a:t> </a:t>
            </a:r>
            <a:r>
              <a:rPr lang="fr-FR" sz="2200">
                <a:solidFill>
                  <a:srgbClr val="006600"/>
                </a:solidFill>
              </a:rPr>
              <a:t>TAXIS G7 </a:t>
            </a:r>
            <a:br>
              <a:rPr lang="fr-FR" sz="2200">
                <a:solidFill>
                  <a:srgbClr val="006600"/>
                </a:solidFill>
              </a:rPr>
            </a:br>
            <a:r>
              <a:rPr lang="fr-FR" sz="2200">
                <a:solidFill>
                  <a:schemeClr val="accent2"/>
                </a:solidFill>
              </a:rPr>
              <a:t>à l’aide d’un simulateur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560EE-0ACD-4DF7-80B7-AEE179CDFE7C}" type="slidenum">
              <a:rPr lang="fr-FR"/>
              <a:pPr/>
              <a:t>5</a:t>
            </a:fld>
            <a:endParaRPr lang="fr-FR"/>
          </a:p>
        </p:txBody>
      </p:sp>
      <p:pic>
        <p:nvPicPr>
          <p:cNvPr id="269324" name="Picture 12" descr="visuel CO2"/>
          <p:cNvPicPr>
            <a:picLocks noChangeAspect="1" noChangeArrowheads="1"/>
          </p:cNvPicPr>
          <p:nvPr/>
        </p:nvPicPr>
        <p:blipFill>
          <a:blip r:embed="rId2" cstate="print"/>
          <a:srcRect l="6693" r="8348" b="4556"/>
          <a:stretch>
            <a:fillRect/>
          </a:stretch>
        </p:blipFill>
        <p:spPr bwMode="auto">
          <a:xfrm>
            <a:off x="5508625" y="3505200"/>
            <a:ext cx="311943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5" descr="3 feux RVB2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9088" y="911225"/>
            <a:ext cx="1017587" cy="3108325"/>
          </a:xfrm>
          <a:prstGeom prst="rect">
            <a:avLst/>
          </a:prstGeom>
          <a:noFill/>
        </p:spPr>
      </p:pic>
      <p:pic>
        <p:nvPicPr>
          <p:cNvPr id="269318" name="Picture 6" descr="3boules et logos RVB_V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825" y="5889625"/>
            <a:ext cx="3675063" cy="379413"/>
          </a:xfrm>
          <a:prstGeom prst="rect">
            <a:avLst/>
          </a:prstGeom>
          <a:noFill/>
        </p:spPr>
      </p:pic>
      <p:sp>
        <p:nvSpPr>
          <p:cNvPr id="269319" name="Rectangle 7"/>
          <p:cNvSpPr>
            <a:spLocks noGrp="1" noChangeArrowheads="1"/>
          </p:cNvSpPr>
          <p:nvPr>
            <p:ph type="title"/>
          </p:nvPr>
        </p:nvSpPr>
        <p:spPr>
          <a:xfrm>
            <a:off x="447675" y="133350"/>
            <a:ext cx="7189788" cy="546100"/>
          </a:xfrm>
          <a:noFill/>
          <a:ln/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Lancement du service</a:t>
            </a: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425450" y="981075"/>
            <a:ext cx="79629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Satisfaire les nouvelles attentes de la clientèle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Répondre aux appels d’offre des institutionnels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	(ex. Eurostar)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Ne pas laisser le champ libre aux autres modes de transport qui misent sur l’écologie pour concurrencer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	le taxi (Autolib, petite remise, occasionnels)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1547813" y="4267200"/>
            <a:ext cx="38592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Grâce à sa flotte de 200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taxis hybrides,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TAXIS G7 lance le service le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</a:t>
            </a:r>
          </a:p>
          <a:p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              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en mars 2009</a:t>
            </a: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533400" y="4543425"/>
            <a:ext cx="936625" cy="865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006600"/>
              </a:solidFill>
            </a:endParaRPr>
          </a:p>
        </p:txBody>
      </p:sp>
      <p:pic>
        <p:nvPicPr>
          <p:cNvPr id="26932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8950" y="152400"/>
            <a:ext cx="180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93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6075" y="5318125"/>
            <a:ext cx="1301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BB00B6-72E8-4E4E-9B47-9FDD9260D416}" type="slidenum">
              <a:rPr lang="fr-FR"/>
              <a:pPr/>
              <a:t>6</a:t>
            </a:fld>
            <a:endParaRPr lang="fr-FR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1488" y="114300"/>
            <a:ext cx="8672512" cy="1470025"/>
          </a:xfrm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Le déploiement de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r>
              <a:rPr lang="fr-FR" sz="2800" b="1">
                <a:solidFill>
                  <a:srgbClr val="006600"/>
                </a:solidFill>
              </a:rPr>
              <a:t>véhicules "verts"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br>
              <a:rPr lang="fr-FR" sz="2800" b="1">
                <a:solidFill>
                  <a:srgbClr val="000066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parmi les chauffeurs de taxi progressera 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à un bon rythme…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111625" cy="1439862"/>
          </a:xfrm>
        </p:spPr>
        <p:txBody>
          <a:bodyPr/>
          <a:lstStyle/>
          <a:p>
            <a:pPr>
              <a:buFontTx/>
              <a:buNone/>
            </a:pPr>
            <a:endParaRPr lang="fr-FR" sz="2000" b="1" i="1">
              <a:solidFill>
                <a:schemeClr val="tx1"/>
              </a:solidFill>
            </a:endParaRPr>
          </a:p>
          <a:p>
            <a:endParaRPr lang="fr-FR" sz="2000" b="1"/>
          </a:p>
          <a:p>
            <a:endParaRPr lang="fr-FR" sz="2000" b="1"/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471488" y="1397000"/>
            <a:ext cx="76184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FR" sz="2000" b="1">
              <a:latin typeface="Trebuchet MS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Si les constructeurs développent une</a:t>
            </a:r>
            <a:r>
              <a:rPr lang="fr-FR" sz="2200">
                <a:latin typeface="Trebuchet MS" pitchFamily="34" charset="0"/>
              </a:rPr>
              <a:t> </a:t>
            </a:r>
            <a:r>
              <a:rPr lang="fr-FR" sz="2200">
                <a:solidFill>
                  <a:srgbClr val="006600"/>
                </a:solidFill>
                <a:latin typeface="Trebuchet MS" pitchFamily="34" charset="0"/>
              </a:rPr>
              <a:t>offre plus large de véhicules non polluants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</a:rPr>
              <a:t>et à des prix compétitifs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fr-FR" sz="2000" b="1">
              <a:latin typeface="Trebuchet MS" pitchFamily="34" charset="0"/>
            </a:endParaRPr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395288" y="2349500"/>
            <a:ext cx="705643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395288" y="6292850"/>
            <a:ext cx="2160587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>
            <a:off x="395288" y="2349500"/>
            <a:ext cx="0" cy="1158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7451725" y="2349500"/>
            <a:ext cx="0" cy="115887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395288" y="3508375"/>
            <a:ext cx="0" cy="11699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6" name="Line 10"/>
          <p:cNvSpPr>
            <a:spLocks noChangeShapeType="1"/>
          </p:cNvSpPr>
          <p:nvPr/>
        </p:nvSpPr>
        <p:spPr bwMode="auto">
          <a:xfrm>
            <a:off x="7451725" y="3508375"/>
            <a:ext cx="0" cy="116998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7" name="Line 11"/>
          <p:cNvSpPr>
            <a:spLocks noChangeShapeType="1"/>
          </p:cNvSpPr>
          <p:nvPr/>
        </p:nvSpPr>
        <p:spPr bwMode="auto">
          <a:xfrm>
            <a:off x="395288" y="4678363"/>
            <a:ext cx="0" cy="16144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8" name="Line 12"/>
          <p:cNvSpPr>
            <a:spLocks noChangeShapeType="1"/>
          </p:cNvSpPr>
          <p:nvPr/>
        </p:nvSpPr>
        <p:spPr bwMode="auto">
          <a:xfrm>
            <a:off x="7451725" y="4678363"/>
            <a:ext cx="0" cy="1614487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49" name="Line 13"/>
          <p:cNvSpPr>
            <a:spLocks noChangeShapeType="1"/>
          </p:cNvSpPr>
          <p:nvPr/>
        </p:nvSpPr>
        <p:spPr bwMode="auto">
          <a:xfrm>
            <a:off x="2555875" y="6292850"/>
            <a:ext cx="2197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50" name="Line 14"/>
          <p:cNvSpPr>
            <a:spLocks noChangeShapeType="1"/>
          </p:cNvSpPr>
          <p:nvPr/>
        </p:nvSpPr>
        <p:spPr bwMode="auto">
          <a:xfrm>
            <a:off x="4752975" y="6292850"/>
            <a:ext cx="269875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1439863" y="5141913"/>
            <a:ext cx="4938712" cy="1074737"/>
          </a:xfrm>
          <a:prstGeom prst="rect">
            <a:avLst/>
          </a:prstGeom>
          <a:solidFill>
            <a:srgbClr val="0066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 eaLnBrk="1" hangingPunct="1">
              <a:spcBef>
                <a:spcPct val="20000"/>
              </a:spcBef>
            </a:pPr>
            <a:r>
              <a:rPr lang="fr-FR" sz="2000" b="1">
                <a:solidFill>
                  <a:schemeClr val="bg1"/>
                </a:solidFill>
                <a:latin typeface="Trebuchet MS" pitchFamily="34" charset="0"/>
              </a:rPr>
              <a:t>Moteurs électriques ou à hydrogène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sz="1600">
                <a:solidFill>
                  <a:schemeClr val="bg1"/>
                </a:solidFill>
                <a:latin typeface="Trebuchet MS" pitchFamily="34" charset="0"/>
              </a:rPr>
              <a:t>Zéro émission de CO2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b="1">
                <a:solidFill>
                  <a:schemeClr val="folHlink"/>
                </a:solidFill>
                <a:latin typeface="Trebuchet MS" pitchFamily="34" charset="0"/>
              </a:rPr>
              <a:t>Offre inexistante en pratique</a:t>
            </a:r>
          </a:p>
          <a:p>
            <a:pPr algn="r" eaLnBrk="1" hangingPunct="1">
              <a:spcBef>
                <a:spcPct val="20000"/>
              </a:spcBef>
            </a:pPr>
            <a:endParaRPr lang="fr-FR" b="1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935038" y="4073525"/>
            <a:ext cx="5443537" cy="1068388"/>
          </a:xfrm>
          <a:prstGeom prst="rect">
            <a:avLst/>
          </a:prstGeom>
          <a:solidFill>
            <a:srgbClr val="0066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46800"/>
          <a:lstStyle/>
          <a:p>
            <a:pPr algn="ctr" eaLnBrk="1" hangingPunct="1">
              <a:spcBef>
                <a:spcPct val="20000"/>
              </a:spcBef>
            </a:pPr>
            <a:r>
              <a:rPr lang="fr-FR" sz="2000" b="1">
                <a:solidFill>
                  <a:schemeClr val="bg1"/>
                </a:solidFill>
                <a:latin typeface="Trebuchet MS" pitchFamily="34" charset="0"/>
              </a:rPr>
              <a:t>Optimisation des moteurs thermiques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sz="1600">
                <a:solidFill>
                  <a:schemeClr val="bg1"/>
                </a:solidFill>
                <a:latin typeface="Trebuchet MS" pitchFamily="34" charset="0"/>
              </a:rPr>
              <a:t>Objectif : 120g/km CO2 en 2012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b="1">
                <a:solidFill>
                  <a:schemeClr val="folHlink"/>
                </a:solidFill>
                <a:latin typeface="Trebuchet MS" pitchFamily="34" charset="0"/>
              </a:rPr>
              <a:t>Offre très réduite de véhicules hybrides</a:t>
            </a:r>
            <a:endParaRPr lang="fr-FR" sz="2000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471488" y="2951163"/>
            <a:ext cx="5907087" cy="11303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262800"/>
          <a:lstStyle/>
          <a:p>
            <a:pPr algn="ctr" eaLnBrk="1" hangingPunct="1">
              <a:spcBef>
                <a:spcPct val="20000"/>
              </a:spcBef>
            </a:pPr>
            <a:r>
              <a:rPr lang="fr-FR" sz="2000" b="1">
                <a:solidFill>
                  <a:schemeClr val="bg1"/>
                </a:solidFill>
                <a:latin typeface="Trebuchet MS" pitchFamily="34" charset="0"/>
              </a:rPr>
              <a:t>Véhicules Diesel à faible consommation</a:t>
            </a:r>
            <a:r>
              <a:rPr lang="fr-FR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>
                <a:latin typeface="Trebuchet MS" pitchFamily="34" charset="0"/>
              </a:rPr>
              <a:t>     </a:t>
            </a:r>
            <a:r>
              <a:rPr lang="fr-FR" b="1">
                <a:solidFill>
                  <a:schemeClr val="folHlink"/>
                </a:solidFill>
                <a:latin typeface="Trebuchet MS" pitchFamily="34" charset="0"/>
              </a:rPr>
              <a:t>Offre étendue</a:t>
            </a:r>
          </a:p>
          <a:p>
            <a:pPr algn="ctr" eaLnBrk="1" hangingPunct="1">
              <a:spcBef>
                <a:spcPct val="20000"/>
              </a:spcBef>
            </a:pPr>
            <a:endParaRPr lang="fr-FR" b="1">
              <a:solidFill>
                <a:schemeClr val="folHlink"/>
              </a:solidFill>
              <a:latin typeface="Trebuchet MS" pitchFamily="34" charset="0"/>
            </a:endParaRPr>
          </a:p>
        </p:txBody>
      </p:sp>
      <p:sp>
        <p:nvSpPr>
          <p:cNvPr id="270359" name="AutoShape 23"/>
          <p:cNvSpPr>
            <a:spLocks noChangeArrowheads="1"/>
          </p:cNvSpPr>
          <p:nvPr/>
        </p:nvSpPr>
        <p:spPr bwMode="auto">
          <a:xfrm rot="5400000">
            <a:off x="5204619" y="4134644"/>
            <a:ext cx="3265487" cy="898525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pic>
        <p:nvPicPr>
          <p:cNvPr id="270366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3948113"/>
            <a:ext cx="1581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5C6AB-33CC-4D5E-A166-87925148D046}" type="slidenum">
              <a:rPr lang="fr-FR"/>
              <a:pPr/>
              <a:t>7</a:t>
            </a:fld>
            <a:endParaRPr lang="fr-F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386762" cy="1260475"/>
          </a:xfrm>
        </p:spPr>
        <p:txBody>
          <a:bodyPr/>
          <a:lstStyle/>
          <a:p>
            <a:r>
              <a:rPr lang="fr-FR" sz="2800" b="1">
                <a:solidFill>
                  <a:schemeClr val="accent2"/>
                </a:solidFill>
              </a:rPr>
              <a:t>Mesurer l’impact de </a:t>
            </a:r>
            <a:br>
              <a:rPr lang="fr-FR" sz="2800" b="1">
                <a:solidFill>
                  <a:schemeClr val="accent2"/>
                </a:solidFill>
              </a:rPr>
            </a:br>
            <a:r>
              <a:rPr lang="fr-FR" sz="2800" b="1">
                <a:solidFill>
                  <a:schemeClr val="accent2"/>
                </a:solidFill>
              </a:rPr>
              <a:t>nos dispositions :</a:t>
            </a:r>
            <a:r>
              <a:rPr lang="fr-FR" sz="2800" b="1">
                <a:solidFill>
                  <a:srgbClr val="000066"/>
                </a:solidFill>
              </a:rPr>
              <a:t> </a:t>
            </a:r>
            <a:r>
              <a:rPr lang="fr-FR" sz="2800" b="1">
                <a:solidFill>
                  <a:srgbClr val="006600"/>
                </a:solidFill>
              </a:rPr>
              <a:t>Bilan Carbonne</a:t>
            </a:r>
            <a:r>
              <a:rPr lang="fr-FR"/>
              <a:t>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719263"/>
            <a:ext cx="8386762" cy="2484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>
                <a:solidFill>
                  <a:schemeClr val="accent2"/>
                </a:solidFill>
              </a:rPr>
              <a:t>Projet 2010 : mesurer la diminution des émissions de CO2</a:t>
            </a:r>
          </a:p>
          <a:p>
            <a:pPr>
              <a:lnSpc>
                <a:spcPct val="80000"/>
              </a:lnSpc>
            </a:pPr>
            <a:endParaRPr lang="fr-FR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>
                <a:solidFill>
                  <a:schemeClr val="accent2"/>
                </a:solidFill>
              </a:rPr>
              <a:t>Calcul des émissions moyennes de CO2 par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>
                <a:solidFill>
                  <a:schemeClr val="accent2"/>
                </a:solidFill>
              </a:rPr>
              <a:t>	Motorisation : TAXIS G7 en compte plus de 300</a:t>
            </a:r>
          </a:p>
          <a:p>
            <a:pPr>
              <a:lnSpc>
                <a:spcPct val="80000"/>
              </a:lnSpc>
            </a:pPr>
            <a:endParaRPr lang="fr-FR" sz="200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000">
                <a:solidFill>
                  <a:schemeClr val="accent2"/>
                </a:solidFill>
              </a:rPr>
              <a:t>Calcul du kilométrage parcouru par taxi</a:t>
            </a:r>
          </a:p>
          <a:p>
            <a:pPr>
              <a:lnSpc>
                <a:spcPct val="80000"/>
              </a:lnSpc>
            </a:pPr>
            <a:endParaRPr lang="fr-FR" sz="2000">
              <a:solidFill>
                <a:schemeClr val="accent2"/>
              </a:solidFill>
            </a:endParaRPr>
          </a:p>
        </p:txBody>
      </p:sp>
      <p:sp>
        <p:nvSpPr>
          <p:cNvPr id="272389" name="Text Box 5"/>
          <p:cNvSpPr txBox="1">
            <a:spLocks noChangeArrowheads="1"/>
          </p:cNvSpPr>
          <p:nvPr/>
        </p:nvSpPr>
        <p:spPr bwMode="auto">
          <a:xfrm>
            <a:off x="1547813" y="4321175"/>
            <a:ext cx="662463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Indicateur global mensuel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pour l’ensemble de la flotte de taxis</a:t>
            </a:r>
          </a:p>
          <a:p>
            <a:endParaRPr lang="fr-FR" sz="2200">
              <a:solidFill>
                <a:schemeClr val="accent2"/>
              </a:solidFill>
              <a:latin typeface="Trebuchet MS" pitchFamily="34" charset="0"/>
              <a:ea typeface="ＭＳ Ｐゴシック" pitchFamily="-128" charset="-128"/>
            </a:endParaRPr>
          </a:p>
          <a:p>
            <a:r>
              <a:rPr lang="fr-FR" sz="2200">
                <a:solidFill>
                  <a:srgbClr val="006600"/>
                </a:solidFill>
                <a:latin typeface="Trebuchet MS" pitchFamily="34" charset="0"/>
                <a:ea typeface="ＭＳ Ｐゴシック" pitchFamily="-128" charset="-128"/>
              </a:rPr>
              <a:t>Indicateur par client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, </a:t>
            </a:r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utilisateurs</a:t>
            </a:r>
            <a:r>
              <a:rPr lang="fr-FR" sz="2200">
                <a:solidFill>
                  <a:srgbClr val="000066"/>
                </a:solidFill>
                <a:latin typeface="Trebuchet MS" pitchFamily="34" charset="0"/>
                <a:ea typeface="ＭＳ Ｐゴシック" pitchFamily="-128" charset="-128"/>
              </a:rPr>
              <a:t> </a:t>
            </a:r>
          </a:p>
          <a:p>
            <a:r>
              <a:rPr lang="fr-FR" sz="2200">
                <a:solidFill>
                  <a:schemeClr val="accent2"/>
                </a:solidFill>
                <a:latin typeface="Trebuchet MS" pitchFamily="34" charset="0"/>
                <a:ea typeface="ＭＳ Ｐゴシック" pitchFamily="-128" charset="-128"/>
              </a:rPr>
              <a:t>et tout autre client</a:t>
            </a:r>
          </a:p>
        </p:txBody>
      </p:sp>
      <p:sp>
        <p:nvSpPr>
          <p:cNvPr id="272390" name="AutoShape 6"/>
          <p:cNvSpPr>
            <a:spLocks noChangeArrowheads="1"/>
          </p:cNvSpPr>
          <p:nvPr/>
        </p:nvSpPr>
        <p:spPr bwMode="auto">
          <a:xfrm>
            <a:off x="581025" y="4292600"/>
            <a:ext cx="936625" cy="8651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006600"/>
              </a:solidFill>
            </a:endParaRPr>
          </a:p>
        </p:txBody>
      </p:sp>
      <p:pic>
        <p:nvPicPr>
          <p:cNvPr id="272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3275" y="5375275"/>
            <a:ext cx="1301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2395" name="AutoShape 11"/>
          <p:cNvSpPr>
            <a:spLocks noChangeArrowheads="1"/>
          </p:cNvSpPr>
          <p:nvPr/>
        </p:nvSpPr>
        <p:spPr bwMode="auto">
          <a:xfrm>
            <a:off x="579438" y="5253038"/>
            <a:ext cx="936625" cy="8651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006600"/>
              </a:solidFill>
            </a:endParaRPr>
          </a:p>
        </p:txBody>
      </p:sp>
      <p:pic>
        <p:nvPicPr>
          <p:cNvPr id="272397" name="Picture 13" descr="terre-entre-nos-mains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6356350" y="2403475"/>
            <a:ext cx="2486025" cy="268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3rd International Taxi Forum - Copenhagen - October 9,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FB78BB-0180-45C1-B0DF-7D5F0C733F4A}" type="slidenum">
              <a:rPr lang="fr-FR"/>
              <a:pPr/>
              <a:t>8</a:t>
            </a:fld>
            <a:endParaRPr lang="fr-FR"/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19075" y="3597275"/>
            <a:ext cx="89249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506413" y="1524000"/>
            <a:ext cx="83867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fr-FR" sz="4800" b="1">
                <a:solidFill>
                  <a:schemeClr val="accent2"/>
                </a:solidFill>
                <a:latin typeface="Trebuchet MS" pitchFamily="34" charset="0"/>
              </a:rPr>
              <a:t>Merci de votre attention</a:t>
            </a:r>
            <a:r>
              <a:rPr lang="fr-FR" sz="2400">
                <a:solidFill>
                  <a:srgbClr val="333399"/>
                </a:solidFill>
                <a:latin typeface="Trebuchet MS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36236</TotalTime>
  <Words>478</Words>
  <Application>Microsoft Office PowerPoint</Application>
  <PresentationFormat>On-screen Show (4:3)</PresentationFormat>
  <Paragraphs>104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ＭＳ Ｐゴシック</vt:lpstr>
      <vt:lpstr>Wingdings</vt:lpstr>
      <vt:lpstr>Modèle par défaut</vt:lpstr>
      <vt:lpstr>Vers un taxi respectueux  de l’environnement</vt:lpstr>
      <vt:lpstr>Notre position de leader  dans le taxi nous donne des obligations</vt:lpstr>
      <vt:lpstr>Un dispositif incitatif d’aide  à l’achat de véhicules  propres pour les artisans</vt:lpstr>
      <vt:lpstr>Environnement et comportement   vers une "éco-conduite"</vt:lpstr>
      <vt:lpstr>Lancement du service</vt:lpstr>
      <vt:lpstr>Le déploiement de véhicules "verts"  parmi les chauffeurs de taxi progressera  à un bon rythme…</vt:lpstr>
      <vt:lpstr>Mesurer l’impact de  nos dispositions : Bilan Carbonne 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Cécile</dc:creator>
  <cp:lastModifiedBy>Migration2</cp:lastModifiedBy>
  <cp:revision>173</cp:revision>
  <dcterms:created xsi:type="dcterms:W3CDTF">2009-04-08T16:01:31Z</dcterms:created>
  <dcterms:modified xsi:type="dcterms:W3CDTF">2016-05-18T13:04:05Z</dcterms:modified>
</cp:coreProperties>
</file>