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6" r:id="rId19"/>
    <p:sldId id="277"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a:srgbClr val="800080"/>
    <a:srgbClr val="339966"/>
    <a:srgbClr val="CC3300"/>
    <a:srgbClr val="99CC00"/>
    <a:srgbClr val="009900"/>
    <a:srgbClr val="CCCC00"/>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7154"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7715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77156" name="Rectangle 4"/>
          <p:cNvSpPr>
            <a:spLocks noGrp="1" noChangeArrowheads="1"/>
          </p:cNvSpPr>
          <p:nvPr>
            <p:ph type="dt" sz="quarter" idx="2"/>
          </p:nvPr>
        </p:nvSpPr>
        <p:spPr/>
        <p:txBody>
          <a:bodyPr/>
          <a:lstStyle>
            <a:lvl1pPr>
              <a:defRPr/>
            </a:lvl1pPr>
          </a:lstStyle>
          <a:p>
            <a:endParaRPr lang="en-US"/>
          </a:p>
        </p:txBody>
      </p:sp>
      <p:sp>
        <p:nvSpPr>
          <p:cNvPr id="177157" name="Rectangle 5"/>
          <p:cNvSpPr>
            <a:spLocks noGrp="1" noChangeArrowheads="1"/>
          </p:cNvSpPr>
          <p:nvPr>
            <p:ph type="ftr" sz="quarter" idx="3"/>
          </p:nvPr>
        </p:nvSpPr>
        <p:spPr/>
        <p:txBody>
          <a:bodyPr/>
          <a:lstStyle>
            <a:lvl1pPr>
              <a:defRPr/>
            </a:lvl1pPr>
          </a:lstStyle>
          <a:p>
            <a:endParaRPr lang="en-US"/>
          </a:p>
        </p:txBody>
      </p:sp>
      <p:sp>
        <p:nvSpPr>
          <p:cNvPr id="177158" name="Rectangle 6"/>
          <p:cNvSpPr>
            <a:spLocks noGrp="1" noChangeArrowheads="1"/>
          </p:cNvSpPr>
          <p:nvPr>
            <p:ph type="sldNum" sz="quarter" idx="4"/>
          </p:nvPr>
        </p:nvSpPr>
        <p:spPr/>
        <p:txBody>
          <a:bodyPr/>
          <a:lstStyle>
            <a:lvl1pPr>
              <a:defRPr/>
            </a:lvl1pPr>
          </a:lstStyle>
          <a:p>
            <a:fld id="{60787608-B1F2-4159-B40B-DACCD64D70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582A18-2CC4-4291-8AB0-250393BB80B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B85CD4-658E-4DA4-BAE5-9EC51FAC8F5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D86470-52D8-496B-8A88-EE89D6438D7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753C91-85C7-416B-A4AF-BB7E808964C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89EF44-E421-4200-8725-A25996B38D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97E0DF5-5922-4BEA-ABB0-4FCF9A118CD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646595D-0535-46CD-9268-EA38D9A05F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A01035C-8B3F-4E47-A77B-304E224CD5C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5151E4-2E1A-44E5-BCEB-BFCF9DA2EF4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62199C-5A62-4FB4-A844-0022B0C1A6B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76130"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6131"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6132"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1761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176134"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FC6E0016-DD83-48BA-A386-850E12510AA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vdizengoff@newyorkblackcarfund.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5" name="Rectangle 7"/>
          <p:cNvSpPr>
            <a:spLocks noChangeArrowheads="1"/>
          </p:cNvSpPr>
          <p:nvPr/>
        </p:nvSpPr>
        <p:spPr bwMode="auto">
          <a:xfrm>
            <a:off x="228600" y="2057400"/>
            <a:ext cx="8763000" cy="2041525"/>
          </a:xfrm>
          <a:prstGeom prst="rect">
            <a:avLst/>
          </a:prstGeom>
          <a:noFill/>
          <a:ln w="9525">
            <a:noFill/>
            <a:miter lim="800000"/>
            <a:headEnd/>
            <a:tailEnd/>
          </a:ln>
          <a:effectLst/>
        </p:spPr>
        <p:txBody>
          <a:bodyPr anchor="ctr">
            <a:spAutoFit/>
          </a:bodyPr>
          <a:lstStyle/>
          <a:p>
            <a:pPr algn="ctr"/>
            <a:r>
              <a:rPr lang="en-US" sz="3200" b="1"/>
              <a:t>PRESENTATION MADE TO</a:t>
            </a:r>
            <a:endParaRPr lang="en-US" sz="3200"/>
          </a:p>
          <a:p>
            <a:pPr algn="ctr"/>
            <a:r>
              <a:rPr lang="en-US" sz="3200" b="1"/>
              <a:t>INTERNATIONAL ROAD TRANSPORT UNION (IRU)</a:t>
            </a:r>
            <a:endParaRPr lang="en-US" sz="3200"/>
          </a:p>
          <a:p>
            <a:pPr algn="ctr"/>
            <a:r>
              <a:rPr lang="en-US" sz="3200" b="1"/>
              <a:t>NOVEMBER 7, 2008</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rrowheads="1"/>
          </p:cNvSpPr>
          <p:nvPr>
            <p:ph type="title"/>
          </p:nvPr>
        </p:nvSpPr>
        <p:spPr>
          <a:xfrm>
            <a:off x="228600" y="0"/>
            <a:ext cx="8510588" cy="914400"/>
          </a:xfrm>
        </p:spPr>
        <p:txBody>
          <a:bodyPr/>
          <a:lstStyle/>
          <a:p>
            <a:r>
              <a:rPr lang="en-US" sz="4000" b="1"/>
              <a:t>Current State of Taxi Regulation</a:t>
            </a:r>
            <a:br>
              <a:rPr lang="en-US" sz="4000" b="1"/>
            </a:br>
            <a:r>
              <a:rPr lang="en-US" sz="2800" b="1" i="1"/>
              <a:t>(continued)</a:t>
            </a:r>
          </a:p>
        </p:txBody>
      </p:sp>
      <p:sp>
        <p:nvSpPr>
          <p:cNvPr id="187395" name="Rectangle 3"/>
          <p:cNvSpPr>
            <a:spLocks noGrp="1" noRot="1" noChangeArrowheads="1"/>
          </p:cNvSpPr>
          <p:nvPr>
            <p:ph type="body" idx="1"/>
          </p:nvPr>
        </p:nvSpPr>
        <p:spPr>
          <a:xfrm>
            <a:off x="0" y="990600"/>
            <a:ext cx="8991600" cy="5334000"/>
          </a:xfrm>
        </p:spPr>
        <p:txBody>
          <a:bodyPr/>
          <a:lstStyle/>
          <a:p>
            <a:pPr>
              <a:lnSpc>
                <a:spcPct val="80000"/>
              </a:lnSpc>
            </a:pPr>
            <a:r>
              <a:rPr lang="en-US" sz="2400"/>
              <a:t>Quality of service regulations is the newest discussion point. TLPA has recently established a national consensus by recommending its set of quality of service standards for major metropolitan areas. </a:t>
            </a:r>
          </a:p>
          <a:p>
            <a:pPr>
              <a:lnSpc>
                <a:spcPct val="80000"/>
              </a:lnSpc>
              <a:buFont typeface="Wingdings" pitchFamily="2" charset="2"/>
              <a:buNone/>
            </a:pPr>
            <a:endParaRPr lang="en-US" sz="500"/>
          </a:p>
          <a:p>
            <a:pPr>
              <a:lnSpc>
                <a:spcPct val="80000"/>
              </a:lnSpc>
            </a:pPr>
            <a:r>
              <a:rPr lang="en-US" sz="2400"/>
              <a:t>Researchers and community leaders are beginning to understand the absolute need for the reestablishment of full service taxicab companies. To have a quality taxicab service, the community must have full service taxicab companies that invest in building the taxicab infrastructure. That infrastructure (newer vehicles, preventive maintenance for vehicles, computer dispatch with vehicle location capability, call center personnel, insurance claims management personnel, accounting and non,cash payment processing capability and staff, management staff, etc.) is necessary before community wide service that is safe, comfortable, reasonably priced and timely can be delivered. Attached is a paper by Dr. Ray Mundy, Director of the Center for Transportation Studies, University of Missouri St. Louis, on regulatory structures that foster improved taxicab service. (Attachment 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p:txBody>
          <a:bodyPr/>
          <a:lstStyle/>
          <a:p>
            <a:r>
              <a:rPr lang="en-US" b="1"/>
              <a:t>The Promise of Deregulation</a:t>
            </a:r>
          </a:p>
        </p:txBody>
      </p:sp>
      <p:sp>
        <p:nvSpPr>
          <p:cNvPr id="188419" name="Rectangle 3"/>
          <p:cNvSpPr>
            <a:spLocks noGrp="1" noRot="1" noChangeArrowheads="1"/>
          </p:cNvSpPr>
          <p:nvPr>
            <p:ph type="body" idx="1"/>
          </p:nvPr>
        </p:nvSpPr>
        <p:spPr/>
        <p:txBody>
          <a:bodyPr/>
          <a:lstStyle/>
          <a:p>
            <a:r>
              <a:rPr lang="en-US" sz="2800"/>
              <a:t>Lower fares</a:t>
            </a:r>
          </a:p>
          <a:p>
            <a:r>
              <a:rPr lang="en-US" sz="2800"/>
              <a:t>Higher quality of service</a:t>
            </a:r>
          </a:p>
          <a:p>
            <a:r>
              <a:rPr lang="en-US" sz="2800"/>
              <a:t>Diversification of services offered</a:t>
            </a:r>
          </a:p>
          <a:p>
            <a:r>
              <a:rPr lang="en-US" sz="2800"/>
              <a:t>Expanded service areas, particularly for low income neighborhoods</a:t>
            </a:r>
          </a:p>
          <a:p>
            <a:r>
              <a:rPr lang="en-US" sz="2800"/>
              <a:t>Opportunity to succeed or fail based on the individual’s abilities</a:t>
            </a:r>
          </a:p>
          <a:p>
            <a:r>
              <a:rPr lang="en-US" sz="2800"/>
              <a:t>Administration of the industry will be easier and less costly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a:xfrm>
            <a:off x="152400" y="304800"/>
            <a:ext cx="8839200" cy="792163"/>
          </a:xfrm>
        </p:spPr>
        <p:txBody>
          <a:bodyPr/>
          <a:lstStyle/>
          <a:p>
            <a:r>
              <a:rPr lang="en-US" sz="4000" b="1"/>
              <a:t>The Reality of Taxicab Deregulation</a:t>
            </a:r>
            <a:r>
              <a:rPr lang="en-US" sz="4000"/>
              <a:t> </a:t>
            </a:r>
          </a:p>
        </p:txBody>
      </p:sp>
      <p:sp>
        <p:nvSpPr>
          <p:cNvPr id="189444" name="Rectangle 4"/>
          <p:cNvSpPr>
            <a:spLocks noGrp="1" noRot="1" noChangeArrowheads="1"/>
          </p:cNvSpPr>
          <p:nvPr>
            <p:ph type="body" idx="1"/>
          </p:nvPr>
        </p:nvSpPr>
        <p:spPr>
          <a:xfrm>
            <a:off x="0" y="1143000"/>
            <a:ext cx="9144000" cy="5562600"/>
          </a:xfrm>
        </p:spPr>
        <p:txBody>
          <a:bodyPr/>
          <a:lstStyle/>
          <a:p>
            <a:pPr>
              <a:lnSpc>
                <a:spcPct val="80000"/>
              </a:lnSpc>
            </a:pPr>
            <a:r>
              <a:rPr lang="en-US" sz="2500"/>
              <a:t>Fares jump dramatically, an average of 29% in the first year, between 60% and 70% over the first three years, and over time the fares remain higher than other comparable city taxicab rates</a:t>
            </a:r>
          </a:p>
          <a:p>
            <a:pPr>
              <a:lnSpc>
                <a:spcPct val="80000"/>
              </a:lnSpc>
            </a:pPr>
            <a:r>
              <a:rPr lang="en-US" sz="2500"/>
              <a:t>Service quality deteriorates – older vehicles, short trip refusals, decline in neighborhood service, overcrowding at airport and other major trip generators such as downtown hotels</a:t>
            </a:r>
          </a:p>
          <a:p>
            <a:pPr>
              <a:lnSpc>
                <a:spcPct val="80000"/>
              </a:lnSpc>
            </a:pPr>
            <a:r>
              <a:rPr lang="en-US" sz="2500"/>
              <a:t>There is virtually no diversification of services offered</a:t>
            </a:r>
          </a:p>
          <a:p>
            <a:pPr>
              <a:lnSpc>
                <a:spcPct val="80000"/>
              </a:lnSpc>
            </a:pPr>
            <a:r>
              <a:rPr lang="en-US" sz="2500"/>
              <a:t>There is virtually no expansion of the service area</a:t>
            </a:r>
          </a:p>
          <a:p>
            <a:pPr>
              <a:lnSpc>
                <a:spcPct val="80000"/>
              </a:lnSpc>
            </a:pPr>
            <a:r>
              <a:rPr lang="en-US" sz="2500"/>
              <a:t>There is no opportunity to succeed when a plan is implemented that is proven beyond a reasonable doubt to harm the service to the passengers, reduce investment in service infrastructure by the companies, and force drivers to work longer hours for less money</a:t>
            </a:r>
          </a:p>
          <a:p>
            <a:pPr>
              <a:lnSpc>
                <a:spcPct val="80000"/>
              </a:lnSpc>
            </a:pPr>
            <a:r>
              <a:rPr lang="en-US" sz="2500"/>
              <a:t>Administrative time and costs increase significantly to deal with the influx of new drivers and consumer complaints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a:xfrm>
            <a:off x="0" y="0"/>
            <a:ext cx="8991600" cy="1325563"/>
          </a:xfrm>
        </p:spPr>
        <p:txBody>
          <a:bodyPr/>
          <a:lstStyle/>
          <a:p>
            <a:r>
              <a:rPr lang="en-US" sz="3200" b="1"/>
              <a:t>Review of USDOT Studies on Specific Cities that Deregulated in the late 70s early 80s</a:t>
            </a:r>
          </a:p>
        </p:txBody>
      </p:sp>
      <p:sp>
        <p:nvSpPr>
          <p:cNvPr id="190467" name="Rectangle 3"/>
          <p:cNvSpPr>
            <a:spLocks noGrp="1" noRot="1" noChangeArrowheads="1"/>
          </p:cNvSpPr>
          <p:nvPr>
            <p:ph type="body" idx="1"/>
          </p:nvPr>
        </p:nvSpPr>
        <p:spPr>
          <a:xfrm>
            <a:off x="0" y="1219200"/>
            <a:ext cx="9144000" cy="4956175"/>
          </a:xfrm>
        </p:spPr>
        <p:txBody>
          <a:bodyPr/>
          <a:lstStyle/>
          <a:p>
            <a:pPr marL="231775" indent="-231775">
              <a:lnSpc>
                <a:spcPct val="80000"/>
              </a:lnSpc>
              <a:buFont typeface="Wingdings" pitchFamily="2" charset="2"/>
              <a:buNone/>
            </a:pPr>
            <a:r>
              <a:rPr lang="en-US" sz="2800"/>
              <a:t>  In case this body considers a deregulatory policy that has been proven to fail in the taxicab industry, I would like to present to you a few very brief direct quotes from studies sponsored by the USDOT. These studies were conducted by the Reagan Administration in the early 1980s when they promoted taxicab deregulation for several years until the policy failed. At that time, TLPA charged that these reports were biased, as we felt the researchers left out key industry information to make the outcome look better than it was. But, in retrospect, the USDOT reports confirm the absolute failure of deregulation in the taxicab industry to achieve any of the outcomes that deregulatory advocates promise. </a:t>
            </a:r>
            <a:endParaRPr lang="en-US" sz="28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a:xfrm>
            <a:off x="0" y="152400"/>
            <a:ext cx="9144000" cy="1325563"/>
          </a:xfrm>
        </p:spPr>
        <p:txBody>
          <a:bodyPr/>
          <a:lstStyle/>
          <a:p>
            <a:r>
              <a:rPr lang="en-US" sz="3200" b="1"/>
              <a:t>Review of USDOT Studies on Specific Cities that Deregulated in the late 70s early 80s </a:t>
            </a:r>
            <a:r>
              <a:rPr lang="en-US" sz="2800" b="1" i="1"/>
              <a:t>(continued)</a:t>
            </a:r>
          </a:p>
        </p:txBody>
      </p:sp>
      <p:sp>
        <p:nvSpPr>
          <p:cNvPr id="191491" name="Rectangle 3"/>
          <p:cNvSpPr>
            <a:spLocks noGrp="1" noRot="1" noChangeArrowheads="1"/>
          </p:cNvSpPr>
          <p:nvPr>
            <p:ph type="body" idx="1"/>
          </p:nvPr>
        </p:nvSpPr>
        <p:spPr>
          <a:xfrm>
            <a:off x="152400" y="1600200"/>
            <a:ext cx="8763000" cy="4575175"/>
          </a:xfrm>
        </p:spPr>
        <p:txBody>
          <a:bodyPr/>
          <a:lstStyle/>
          <a:p>
            <a:pPr marL="109538" indent="-109538">
              <a:buFont typeface="Wingdings" pitchFamily="2" charset="2"/>
              <a:buNone/>
            </a:pPr>
            <a:r>
              <a:rPr lang="en-US" sz="2800"/>
              <a:t>These reports are a bit dated, but they are the U.S. Government documented outcome of several key cities that experimented with taxicab deregulation.</a:t>
            </a:r>
            <a:endParaRPr lang="en-US" sz="2800" b="1"/>
          </a:p>
          <a:p>
            <a:pPr marL="109538" indent="-109538"/>
            <a:r>
              <a:rPr lang="en-US" sz="2800" b="1"/>
              <a:t>Indianapolis, Indiana </a:t>
            </a:r>
          </a:p>
          <a:p>
            <a:pPr marL="109538" indent="-109538"/>
            <a:r>
              <a:rPr lang="en-US" sz="2800" b="1"/>
              <a:t>Seattle, Washington</a:t>
            </a:r>
          </a:p>
          <a:p>
            <a:pPr marL="109538" indent="-109538"/>
            <a:r>
              <a:rPr lang="en-US" sz="2800" b="1"/>
              <a:t>San Diego, California</a:t>
            </a:r>
          </a:p>
          <a:p>
            <a:pPr marL="109538" indent="-109538"/>
            <a:r>
              <a:rPr lang="en-US" sz="2800" b="1"/>
              <a:t>Phoenix, Arizona</a:t>
            </a:r>
            <a:endParaRPr lang="en-US" sz="2800"/>
          </a:p>
          <a:p>
            <a:pPr marL="109538" indent="-109538">
              <a:buFont typeface="Wingdings" pitchFamily="2" charset="2"/>
              <a:buNone/>
            </a:pPr>
            <a:r>
              <a:rPr lang="en-US" sz="2600"/>
              <a:t>This report was published by the USDOT in April of 1984.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a:xfrm>
            <a:off x="0" y="152400"/>
            <a:ext cx="8991600" cy="1325563"/>
          </a:xfrm>
        </p:spPr>
        <p:txBody>
          <a:bodyPr/>
          <a:lstStyle/>
          <a:p>
            <a:r>
              <a:rPr lang="en-US" sz="3200" b="1"/>
              <a:t>Review of USDOT Studies on Specific Cities that Deregulated in the late 70s early 80s</a:t>
            </a:r>
            <a:br>
              <a:rPr lang="en-US" sz="3200" b="1"/>
            </a:br>
            <a:r>
              <a:rPr lang="en-US" sz="2800" b="1" i="1"/>
              <a:t>(continued)</a:t>
            </a:r>
          </a:p>
        </p:txBody>
      </p:sp>
      <p:sp>
        <p:nvSpPr>
          <p:cNvPr id="192515" name="Rectangle 3"/>
          <p:cNvSpPr>
            <a:spLocks noGrp="1" noRot="1" noChangeArrowheads="1"/>
          </p:cNvSpPr>
          <p:nvPr>
            <p:ph type="body" idx="1"/>
          </p:nvPr>
        </p:nvSpPr>
        <p:spPr>
          <a:xfrm>
            <a:off x="152400" y="1447800"/>
            <a:ext cx="8991600" cy="5181600"/>
          </a:xfrm>
        </p:spPr>
        <p:txBody>
          <a:bodyPr/>
          <a:lstStyle/>
          <a:p>
            <a:pPr marL="55563" indent="-55563">
              <a:lnSpc>
                <a:spcPct val="80000"/>
              </a:lnSpc>
              <a:buFont typeface="Wingdings" pitchFamily="2" charset="2"/>
              <a:buNone/>
            </a:pPr>
            <a:r>
              <a:rPr lang="en-US" sz="800"/>
              <a:t> </a:t>
            </a:r>
            <a:r>
              <a:rPr lang="en-US" sz="2400"/>
              <a:t>Since the deregulation failures of the late 1970s and early 1980s, only two relatively large cities have experimented with taxicab deregulation. In 1994, both Cincinnati and Indianapolis deregulated their taxicab industries. I guess they thought that because a decade had passed since the last taxicab deregulation failure, that they would try again. Even though times had changed, the fundamentals of the taxicab industry had not and the results were no different. Taxicab drivers have become labeled taxicab companies, but regardless of what you call them, they struggle to survive and the cities incrementally keep adding regulatory requirements to bring the industry back to where it started, which is fully regulated. </a:t>
            </a:r>
          </a:p>
          <a:p>
            <a:pPr marL="55563" indent="-55563">
              <a:lnSpc>
                <a:spcPct val="80000"/>
              </a:lnSpc>
              <a:buFont typeface="Wingdings" pitchFamily="2" charset="2"/>
              <a:buNone/>
            </a:pPr>
            <a:endParaRPr lang="en-US" sz="1400"/>
          </a:p>
          <a:p>
            <a:pPr marL="55563" indent="-55563">
              <a:lnSpc>
                <a:spcPct val="80000"/>
              </a:lnSpc>
              <a:buFont typeface="Wingdings" pitchFamily="2" charset="2"/>
              <a:buNone/>
            </a:pPr>
            <a:r>
              <a:rPr lang="en-US" sz="2400"/>
              <a:t> I can honestly say that nationally the major debate over taxicab deregulation is over. Yes the issue arises and some cities may still implement it from time to time, but we know what the outcome will be and we know that over the long term, the cities will reregulate. </a:t>
            </a:r>
          </a:p>
          <a:p>
            <a:pPr marL="55563" indent="-55563">
              <a:lnSpc>
                <a:spcPct val="80000"/>
              </a:lnSpc>
              <a:buFont typeface="Wingdings" pitchFamily="2" charset="2"/>
              <a:buNone/>
            </a:pP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p:txBody>
          <a:bodyPr/>
          <a:lstStyle/>
          <a:p>
            <a:r>
              <a:rPr lang="en-US" sz="4000" b="1"/>
              <a:t>Recommended Future Course for Taxi Regulations</a:t>
            </a:r>
          </a:p>
        </p:txBody>
      </p:sp>
      <p:sp>
        <p:nvSpPr>
          <p:cNvPr id="194563" name="Rectangle 3"/>
          <p:cNvSpPr>
            <a:spLocks noGrp="1" noRot="1" noChangeArrowheads="1"/>
          </p:cNvSpPr>
          <p:nvPr>
            <p:ph type="body" idx="1"/>
          </p:nvPr>
        </p:nvSpPr>
        <p:spPr/>
        <p:txBody>
          <a:bodyPr/>
          <a:lstStyle/>
          <a:p>
            <a:pPr>
              <a:lnSpc>
                <a:spcPct val="90000"/>
              </a:lnSpc>
            </a:pPr>
            <a:r>
              <a:rPr lang="en-US"/>
              <a:t>More important than discussing the failure of taxicab deregulation is a discussion of what constitutes the most effective current taxicab regulation. </a:t>
            </a:r>
          </a:p>
          <a:p>
            <a:pPr>
              <a:lnSpc>
                <a:spcPct val="90000"/>
              </a:lnSpc>
            </a:pPr>
            <a:r>
              <a:rPr lang="en-US"/>
              <a:t>Items that need to be addressed for the full community to have taxicab service that meets the travel needs of the public in a safe, comfortable, timely and cost effective way would include: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rrowheads="1"/>
          </p:cNvSpPr>
          <p:nvPr>
            <p:ph type="title"/>
          </p:nvPr>
        </p:nvSpPr>
        <p:spPr/>
        <p:txBody>
          <a:bodyPr/>
          <a:lstStyle/>
          <a:p>
            <a:r>
              <a:rPr lang="en-US" sz="4000" b="1"/>
              <a:t>Recommended Future Course for Taxi Regulations</a:t>
            </a:r>
            <a:br>
              <a:rPr lang="en-US" sz="4000" b="1"/>
            </a:br>
            <a:r>
              <a:rPr lang="en-US" sz="2800" b="1" i="1"/>
              <a:t>(continued)</a:t>
            </a:r>
          </a:p>
        </p:txBody>
      </p:sp>
      <p:sp>
        <p:nvSpPr>
          <p:cNvPr id="195587" name="Rectangle 3"/>
          <p:cNvSpPr>
            <a:spLocks noGrp="1" noRot="1" noChangeArrowheads="1"/>
          </p:cNvSpPr>
          <p:nvPr>
            <p:ph type="body" idx="1"/>
          </p:nvPr>
        </p:nvSpPr>
        <p:spPr>
          <a:xfrm>
            <a:off x="301625" y="1676400"/>
            <a:ext cx="8540750" cy="5181600"/>
          </a:xfrm>
        </p:spPr>
        <p:txBody>
          <a:bodyPr/>
          <a:lstStyle/>
          <a:p>
            <a:r>
              <a:rPr lang="en-US" sz="2800" b="1"/>
              <a:t>Safety:</a:t>
            </a:r>
            <a:r>
              <a:rPr lang="en-US" sz="2800"/>
              <a:t> insurance requirements, regulatory enforcement, vehicle inspections and age limits, required automated dispatch system</a:t>
            </a:r>
            <a:endParaRPr lang="en-US" sz="2800" b="1"/>
          </a:p>
          <a:p>
            <a:r>
              <a:rPr lang="en-US" sz="2800" b="1"/>
              <a:t>Taxicab Fares:</a:t>
            </a:r>
            <a:r>
              <a:rPr lang="en-US" sz="2800"/>
              <a:t> uniform fare, taximeter, fare review</a:t>
            </a:r>
            <a:endParaRPr lang="en-US" sz="2800" b="1"/>
          </a:p>
          <a:p>
            <a:r>
              <a:rPr lang="en-US" sz="2800" b="1"/>
              <a:t>Quantity of Taxicabs and Taxicab Companies:</a:t>
            </a:r>
            <a:r>
              <a:rPr lang="en-US" sz="2800"/>
              <a:t>  limits on the number of taxicabs, limits on the number of taxicab companies</a:t>
            </a:r>
            <a:endParaRPr lang="en-US" sz="2800" b="1"/>
          </a:p>
          <a:p>
            <a:r>
              <a:rPr lang="en-US" sz="2800" b="1"/>
              <a:t>Quality of Service:</a:t>
            </a:r>
            <a:r>
              <a:rPr lang="en-US" sz="2800"/>
              <a:t> fleet branding, driver standards, company service standards, quality assurance, minimum fleet size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rrowheads="1"/>
          </p:cNvSpPr>
          <p:nvPr>
            <p:ph type="title"/>
          </p:nvPr>
        </p:nvSpPr>
        <p:spPr>
          <a:xfrm>
            <a:off x="304800" y="0"/>
            <a:ext cx="8510588" cy="1066800"/>
          </a:xfrm>
        </p:spPr>
        <p:txBody>
          <a:bodyPr/>
          <a:lstStyle/>
          <a:p>
            <a:r>
              <a:rPr lang="en-US" b="1"/>
              <a:t>Conclusion</a:t>
            </a:r>
          </a:p>
        </p:txBody>
      </p:sp>
      <p:sp>
        <p:nvSpPr>
          <p:cNvPr id="198659" name="Rectangle 3"/>
          <p:cNvSpPr>
            <a:spLocks noGrp="1" noRot="1" noChangeArrowheads="1"/>
          </p:cNvSpPr>
          <p:nvPr>
            <p:ph type="body" idx="1"/>
          </p:nvPr>
        </p:nvSpPr>
        <p:spPr>
          <a:xfrm>
            <a:off x="0" y="914400"/>
            <a:ext cx="9144000" cy="5562600"/>
          </a:xfrm>
        </p:spPr>
        <p:txBody>
          <a:bodyPr/>
          <a:lstStyle/>
          <a:p>
            <a:pPr marL="231775" indent="0">
              <a:lnSpc>
                <a:spcPct val="80000"/>
              </a:lnSpc>
              <a:buFont typeface="Wingdings" pitchFamily="2" charset="2"/>
              <a:buNone/>
            </a:pPr>
            <a:r>
              <a:rPr lang="en-US" sz="2400"/>
              <a:t>There are a variety of factors, such as costs, technological advances, and changes in service demands that require taxicab regulations be periodically fine-tuned. Regulatory adjustments to taxicab fares are routine, but when one examines changes to the number of taxicabs, safety requirements, driver standards and/or company standards everyone becomes more concerned that there will be winners and losers. I would urge that instead of trying to predetermine who the winners and losers will be, promote regulations that enhance the quality of service that current and future taxicab passengers will receive. Quality service requires investment. As long as the existing companies are willing and able to make that investment and the passengers pay a reasonable fare and the drivers make a reasonable living, then the community is the winner and only those taxicab operators and drivers who are not willing to do their fair share will be the losers.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Rot="1" noChangeArrowheads="1"/>
          </p:cNvSpPr>
          <p:nvPr>
            <p:ph type="body" idx="1"/>
          </p:nvPr>
        </p:nvSpPr>
        <p:spPr>
          <a:xfrm>
            <a:off x="228600" y="838200"/>
            <a:ext cx="8763000" cy="5410200"/>
          </a:xfrm>
        </p:spPr>
        <p:txBody>
          <a:bodyPr/>
          <a:lstStyle/>
          <a:p>
            <a:pPr>
              <a:lnSpc>
                <a:spcPct val="90000"/>
              </a:lnSpc>
              <a:buFont typeface="Wingdings" pitchFamily="2" charset="2"/>
              <a:buNone/>
            </a:pPr>
            <a:r>
              <a:rPr lang="en-US"/>
              <a:t>   I will be happy to answer any questions that you may have regarding my presentation or on the subject of proper taxicab regulations. Also, you may contact me in the future at the TLPA office: Taxicab, Limousine &amp; Paratransit Association, 3200 Tower Oaks Boulevard, Suite 220, Rockville, Maryland 20852; telephone (301) 984-5700; fax (301) 984-5703; or at my direct contact information, which is as follows: (212) 269-4800 ext. 255; fax (212) 269-8200; e-mail </a:t>
            </a:r>
            <a:r>
              <a:rPr lang="en-US">
                <a:hlinkClick r:id="rId2"/>
              </a:rPr>
              <a:t>vdizengoff@newyorkblackcarfund.org</a:t>
            </a:r>
            <a:r>
              <a:rPr 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Rot="1" noChangeArrowheads="1"/>
          </p:cNvSpPr>
          <p:nvPr>
            <p:ph type="body" idx="1"/>
          </p:nvPr>
        </p:nvSpPr>
        <p:spPr>
          <a:xfrm>
            <a:off x="228600" y="914400"/>
            <a:ext cx="8540750" cy="2362200"/>
          </a:xfrm>
        </p:spPr>
        <p:txBody>
          <a:bodyPr/>
          <a:lstStyle/>
          <a:p>
            <a:pPr algn="ctr">
              <a:lnSpc>
                <a:spcPct val="90000"/>
              </a:lnSpc>
              <a:buFont typeface="Wingdings" pitchFamily="2" charset="2"/>
              <a:buNone/>
            </a:pPr>
            <a:r>
              <a:rPr lang="en-US" sz="2800" b="1"/>
              <a:t>   </a:t>
            </a:r>
            <a:r>
              <a:rPr lang="en-US" b="1"/>
              <a:t>It is an honor and pleasure to be here today to address this August body on the issue of Regulation vs. Deregulation in the Taxicab &amp; FHV industries in the United States.</a:t>
            </a:r>
            <a:r>
              <a:rPr lang="en-US" sz="2800"/>
              <a:t> </a:t>
            </a:r>
          </a:p>
        </p:txBody>
      </p:sp>
      <p:sp>
        <p:nvSpPr>
          <p:cNvPr id="179204" name="Rectangle 4"/>
          <p:cNvSpPr>
            <a:spLocks noChangeArrowheads="1"/>
          </p:cNvSpPr>
          <p:nvPr/>
        </p:nvSpPr>
        <p:spPr bwMode="auto">
          <a:xfrm>
            <a:off x="717550" y="3763963"/>
            <a:ext cx="7835900" cy="1066800"/>
          </a:xfrm>
          <a:prstGeom prst="rect">
            <a:avLst/>
          </a:prstGeom>
          <a:noFill/>
          <a:ln w="9525">
            <a:noFill/>
            <a:miter lim="800000"/>
            <a:headEnd/>
            <a:tailEnd/>
          </a:ln>
          <a:effectLst/>
        </p:spPr>
        <p:txBody>
          <a:bodyPr wrap="none" anchor="ctr">
            <a:spAutoFit/>
          </a:bodyPr>
          <a:lstStyle/>
          <a:p>
            <a:pPr algn="ctr" eaLnBrk="1" hangingPunct="1"/>
            <a:r>
              <a:rPr lang="en-US" sz="3200" b="1"/>
              <a:t>I WOULD FIRST LIKE TO GIVE YOU AN </a:t>
            </a:r>
          </a:p>
          <a:p>
            <a:pPr algn="ctr" eaLnBrk="1" hangingPunct="1"/>
            <a:r>
              <a:rPr lang="en-US" sz="3200" b="1"/>
              <a:t>INTRODUCTION TO THE TLPA.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rrowheads="1"/>
          </p:cNvSpPr>
          <p:nvPr>
            <p:ph type="title"/>
          </p:nvPr>
        </p:nvSpPr>
        <p:spPr/>
        <p:txBody>
          <a:bodyPr/>
          <a:lstStyle/>
          <a:p>
            <a:r>
              <a:rPr lang="en-US" b="1"/>
              <a:t>Introduction of TLPA</a:t>
            </a:r>
          </a:p>
        </p:txBody>
      </p:sp>
      <p:sp>
        <p:nvSpPr>
          <p:cNvPr id="180227" name="Rectangle 3"/>
          <p:cNvSpPr>
            <a:spLocks noGrp="1" noRot="1" noChangeArrowheads="1"/>
          </p:cNvSpPr>
          <p:nvPr>
            <p:ph type="body" idx="1"/>
          </p:nvPr>
        </p:nvSpPr>
        <p:spPr>
          <a:xfrm>
            <a:off x="301625" y="1524000"/>
            <a:ext cx="8540750" cy="4724400"/>
          </a:xfrm>
        </p:spPr>
        <p:txBody>
          <a:bodyPr/>
          <a:lstStyle/>
          <a:p>
            <a:r>
              <a:rPr lang="en-US" sz="2800"/>
              <a:t>Nonprofit trade association formed in 1917 to represent the taxicab industry</a:t>
            </a:r>
          </a:p>
          <a:p>
            <a:r>
              <a:rPr lang="en-US" sz="2800"/>
              <a:t>Currently represents all for-hire providers of local ground transportation services</a:t>
            </a:r>
          </a:p>
          <a:p>
            <a:r>
              <a:rPr lang="en-US" sz="2800"/>
              <a:t>1,000 member companies that operate 100,000 passenger vehicles</a:t>
            </a:r>
          </a:p>
          <a:p>
            <a:r>
              <a:rPr lang="en-US" sz="2800"/>
              <a:t>TLPA members transport 900 million passengers per year</a:t>
            </a:r>
          </a:p>
          <a:p>
            <a:r>
              <a:rPr lang="en-US" sz="2800"/>
              <a:t>Full industry transports 2 billion passengers per year in the 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rrowheads="1"/>
          </p:cNvSpPr>
          <p:nvPr>
            <p:ph type="title"/>
          </p:nvPr>
        </p:nvSpPr>
        <p:spPr/>
        <p:txBody>
          <a:bodyPr/>
          <a:lstStyle/>
          <a:p>
            <a:r>
              <a:rPr lang="en-US" sz="4000" b="1"/>
              <a:t>Introduction of Victor Dizengoff</a:t>
            </a:r>
          </a:p>
        </p:txBody>
      </p:sp>
      <p:sp>
        <p:nvSpPr>
          <p:cNvPr id="181251" name="Rectangle 3"/>
          <p:cNvSpPr>
            <a:spLocks noGrp="1" noRot="1" noChangeArrowheads="1"/>
          </p:cNvSpPr>
          <p:nvPr>
            <p:ph type="body" idx="1"/>
          </p:nvPr>
        </p:nvSpPr>
        <p:spPr>
          <a:xfrm>
            <a:off x="301625" y="1447800"/>
            <a:ext cx="8540750" cy="4953000"/>
          </a:xfrm>
        </p:spPr>
        <p:txBody>
          <a:bodyPr/>
          <a:lstStyle/>
          <a:p>
            <a:pPr>
              <a:lnSpc>
                <a:spcPct val="90000"/>
              </a:lnSpc>
            </a:pPr>
            <a:r>
              <a:rPr lang="en-US" sz="2800"/>
              <a:t>I became Executive Director and a Board member of  The Black Car Assistance Corporation (BCAC) in 1990</a:t>
            </a:r>
          </a:p>
          <a:p>
            <a:pPr>
              <a:lnSpc>
                <a:spcPct val="90000"/>
              </a:lnSpc>
              <a:buFont typeface="Wingdings" pitchFamily="2" charset="2"/>
              <a:buNone/>
            </a:pPr>
            <a:endParaRPr lang="en-US" sz="900"/>
          </a:p>
          <a:p>
            <a:pPr>
              <a:lnSpc>
                <a:spcPct val="90000"/>
              </a:lnSpc>
            </a:pPr>
            <a:r>
              <a:rPr lang="en-US" sz="2800"/>
              <a:t>For the past 49 years, I have been involved in the taxicab industry in various capacities: Driver, Owner and Executive Director – and on the outside looking in as an industry newspaper publisher.</a:t>
            </a:r>
          </a:p>
          <a:p>
            <a:pPr>
              <a:lnSpc>
                <a:spcPct val="90000"/>
              </a:lnSpc>
              <a:buFont typeface="Wingdings" pitchFamily="2" charset="2"/>
              <a:buNone/>
            </a:pPr>
            <a:endParaRPr lang="en-US" sz="900"/>
          </a:p>
          <a:p>
            <a:pPr>
              <a:lnSpc>
                <a:spcPct val="90000"/>
              </a:lnSpc>
            </a:pPr>
            <a:r>
              <a:rPr lang="en-US" sz="2800"/>
              <a:t>I have testified on taxicab industry and FHV issues before State, County and Municipal governments and their respective regulatory agencies.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p:txBody>
          <a:bodyPr/>
          <a:lstStyle/>
          <a:p>
            <a:r>
              <a:rPr lang="en-US" sz="4000" b="1"/>
              <a:t>Review of Current Taxi Regulatory Efforts Conducted by TLPA</a:t>
            </a:r>
            <a:r>
              <a:rPr lang="en-US" sz="4000"/>
              <a:t> </a:t>
            </a:r>
          </a:p>
        </p:txBody>
      </p:sp>
      <p:sp>
        <p:nvSpPr>
          <p:cNvPr id="182275" name="Rectangle 3"/>
          <p:cNvSpPr>
            <a:spLocks noGrp="1" noRot="1" noChangeArrowheads="1"/>
          </p:cNvSpPr>
          <p:nvPr>
            <p:ph type="body" idx="1"/>
          </p:nvPr>
        </p:nvSpPr>
        <p:spPr>
          <a:xfrm>
            <a:off x="152400" y="1600200"/>
            <a:ext cx="8839200" cy="5105400"/>
          </a:xfrm>
        </p:spPr>
        <p:txBody>
          <a:bodyPr/>
          <a:lstStyle/>
          <a:p>
            <a:pPr>
              <a:lnSpc>
                <a:spcPct val="90000"/>
              </a:lnSpc>
            </a:pPr>
            <a:r>
              <a:rPr lang="en-US" sz="2600"/>
              <a:t>Taxicab driver standards were developed for major cities by TLPA in 2006. I have a copy of those standards available for your review with me today. (Attachment A)</a:t>
            </a:r>
          </a:p>
          <a:p>
            <a:pPr>
              <a:lnSpc>
                <a:spcPct val="90000"/>
              </a:lnSpc>
            </a:pPr>
            <a:r>
              <a:rPr lang="en-US" sz="2600"/>
              <a:t>Taxicab company standards were developed by TLPA last year. I have a copy of those company standards available here for your review. (Attachment B)</a:t>
            </a:r>
          </a:p>
          <a:p>
            <a:pPr>
              <a:lnSpc>
                <a:spcPct val="90000"/>
              </a:lnSpc>
            </a:pPr>
            <a:r>
              <a:rPr lang="en-US" sz="2600"/>
              <a:t>TLPA is the only organization in the U.S. that continuously studies and monitors the taxicab industry and its regulations at the national level </a:t>
            </a:r>
          </a:p>
          <a:p>
            <a:pPr>
              <a:lnSpc>
                <a:spcPct val="90000"/>
              </a:lnSpc>
            </a:pPr>
            <a:r>
              <a:rPr lang="en-US" sz="2600"/>
              <a:t>TLPA has just issued a contract to begin the development of a web-based driver training program that has the potential to benefit every taxicab passenger, company and driver in the 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rrowheads="1"/>
          </p:cNvSpPr>
          <p:nvPr>
            <p:ph type="title"/>
          </p:nvPr>
        </p:nvSpPr>
        <p:spPr/>
        <p:txBody>
          <a:bodyPr/>
          <a:lstStyle/>
          <a:p>
            <a:r>
              <a:rPr lang="en-US" sz="4000" b="1"/>
              <a:t>Current State of Taxi Regulation</a:t>
            </a:r>
          </a:p>
        </p:txBody>
      </p:sp>
      <p:sp>
        <p:nvSpPr>
          <p:cNvPr id="183299" name="Rectangle 3"/>
          <p:cNvSpPr>
            <a:spLocks noGrp="1" noRot="1" noChangeArrowheads="1"/>
          </p:cNvSpPr>
          <p:nvPr>
            <p:ph type="body" idx="1"/>
          </p:nvPr>
        </p:nvSpPr>
        <p:spPr>
          <a:xfrm>
            <a:off x="301625" y="1447800"/>
            <a:ext cx="8540750" cy="5029200"/>
          </a:xfrm>
        </p:spPr>
        <p:txBody>
          <a:bodyPr/>
          <a:lstStyle/>
          <a:p>
            <a:pPr>
              <a:buFont typeface="Wingdings" pitchFamily="2" charset="2"/>
              <a:buNone/>
            </a:pPr>
            <a:r>
              <a:rPr lang="en-US" sz="2800"/>
              <a:t>   Since its inception, the taxicab industry has always faced regulatory questions such as what safety requirements are needed, what is the proper fare, how many taxicabs are needed, how many taxicab companies are needed, who are the regulations designed for (the public, fleet owners, drivers), should there be quality of service standards, and the list goes on. The newest question is what happened to full service taxicab companies that used to give us really good service?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rrowheads="1"/>
          </p:cNvSpPr>
          <p:nvPr>
            <p:ph type="title"/>
          </p:nvPr>
        </p:nvSpPr>
        <p:spPr>
          <a:xfrm>
            <a:off x="301625" y="228600"/>
            <a:ext cx="8510588" cy="1066800"/>
          </a:xfrm>
        </p:spPr>
        <p:txBody>
          <a:bodyPr/>
          <a:lstStyle/>
          <a:p>
            <a:r>
              <a:rPr lang="en-US" sz="4000" b="1"/>
              <a:t>Current State of Taxi Regulation </a:t>
            </a:r>
            <a:r>
              <a:rPr lang="en-US" sz="2800" b="1" i="1"/>
              <a:t>(continued)</a:t>
            </a:r>
          </a:p>
        </p:txBody>
      </p:sp>
      <p:sp>
        <p:nvSpPr>
          <p:cNvPr id="184323" name="Rectangle 3"/>
          <p:cNvSpPr>
            <a:spLocks noGrp="1" noRot="1" noChangeArrowheads="1"/>
          </p:cNvSpPr>
          <p:nvPr>
            <p:ph type="body" idx="1"/>
          </p:nvPr>
        </p:nvSpPr>
        <p:spPr>
          <a:xfrm>
            <a:off x="0" y="1371600"/>
            <a:ext cx="8991600" cy="5029200"/>
          </a:xfrm>
        </p:spPr>
        <p:txBody>
          <a:bodyPr/>
          <a:lstStyle/>
          <a:p>
            <a:pPr algn="ctr">
              <a:buFont typeface="Wingdings" pitchFamily="2" charset="2"/>
              <a:buNone/>
            </a:pPr>
            <a:r>
              <a:rPr lang="en-US" sz="2800"/>
              <a:t>The answers to those questions for major metropolitan areas in the U.S. are:</a:t>
            </a:r>
          </a:p>
          <a:p>
            <a:pPr algn="ctr">
              <a:buFont typeface="Wingdings" pitchFamily="2" charset="2"/>
              <a:buNone/>
            </a:pPr>
            <a:endParaRPr lang="en-US" sz="600"/>
          </a:p>
          <a:p>
            <a:r>
              <a:rPr lang="en-US" sz="2800"/>
              <a:t>For safety, you have vehicle inspections and commercial auto liability insurance requirements.</a:t>
            </a:r>
          </a:p>
          <a:p>
            <a:r>
              <a:rPr lang="en-US" sz="2800"/>
              <a:t>Fares are regulated and typically there is one uniform fare for all taxicabs in the city or county.</a:t>
            </a:r>
          </a:p>
          <a:p>
            <a:r>
              <a:rPr lang="en-US" sz="2800"/>
              <a:t>The number of taxicabs is limited, but subject to periodic review to determine if more or fewer taxicabs are needed to meet public demand for service.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rrowheads="1"/>
          </p:cNvSpPr>
          <p:nvPr>
            <p:ph type="title"/>
          </p:nvPr>
        </p:nvSpPr>
        <p:spPr/>
        <p:txBody>
          <a:bodyPr/>
          <a:lstStyle/>
          <a:p>
            <a:r>
              <a:rPr lang="en-US" sz="4000" b="1"/>
              <a:t>Current State of Taxi Regulation</a:t>
            </a:r>
            <a:br>
              <a:rPr lang="en-US" sz="4000" b="1"/>
            </a:br>
            <a:r>
              <a:rPr lang="en-US" sz="2800" b="1" i="1"/>
              <a:t>(continued)</a:t>
            </a:r>
          </a:p>
        </p:txBody>
      </p:sp>
      <p:sp>
        <p:nvSpPr>
          <p:cNvPr id="185347" name="Rectangle 3"/>
          <p:cNvSpPr>
            <a:spLocks noGrp="1" noRot="1" noChangeArrowheads="1"/>
          </p:cNvSpPr>
          <p:nvPr>
            <p:ph type="body" idx="1"/>
          </p:nvPr>
        </p:nvSpPr>
        <p:spPr>
          <a:xfrm>
            <a:off x="0" y="1524000"/>
            <a:ext cx="8991600" cy="4800600"/>
          </a:xfrm>
        </p:spPr>
        <p:txBody>
          <a:bodyPr/>
          <a:lstStyle/>
          <a:p>
            <a:pPr>
              <a:lnSpc>
                <a:spcPct val="80000"/>
              </a:lnSpc>
            </a:pPr>
            <a:r>
              <a:rPr lang="en-US"/>
              <a:t>Regarding the number of companies, there is less uniformity, but generally existing companies are kept in place. If tremendous dissatisfaction arises with the service provided by the current companies, then one new company that can meet what are typically new and more stringent standards for all companies (aimed at correcting whatever deficiency is deemed to exist in the industry) is allowed to start up as long as it meets the community’s minimum fleet size requirement.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a:xfrm>
            <a:off x="304800" y="228600"/>
            <a:ext cx="8510588" cy="1020763"/>
          </a:xfrm>
        </p:spPr>
        <p:txBody>
          <a:bodyPr/>
          <a:lstStyle/>
          <a:p>
            <a:r>
              <a:rPr lang="en-US" sz="4000" b="1"/>
              <a:t>Current State of Taxi Regulation</a:t>
            </a:r>
            <a:br>
              <a:rPr lang="en-US" sz="4000" b="1"/>
            </a:br>
            <a:r>
              <a:rPr lang="en-US" sz="2800" b="1" i="1"/>
              <a:t>(continued)</a:t>
            </a:r>
          </a:p>
        </p:txBody>
      </p:sp>
      <p:sp>
        <p:nvSpPr>
          <p:cNvPr id="186371" name="Rectangle 3"/>
          <p:cNvSpPr>
            <a:spLocks noGrp="1" noRot="1" noChangeArrowheads="1"/>
          </p:cNvSpPr>
          <p:nvPr>
            <p:ph type="body" idx="1"/>
          </p:nvPr>
        </p:nvSpPr>
        <p:spPr>
          <a:xfrm>
            <a:off x="304800" y="1219200"/>
            <a:ext cx="8540750" cy="5486400"/>
          </a:xfrm>
        </p:spPr>
        <p:txBody>
          <a:bodyPr/>
          <a:lstStyle/>
          <a:p>
            <a:pPr>
              <a:lnSpc>
                <a:spcPct val="90000"/>
              </a:lnSpc>
            </a:pPr>
            <a:r>
              <a:rPr lang="en-US"/>
              <a:t>The taxicab regulations should be designed to provide a safe, comfortable, reasonably priced ride and timely service to the public where both the taxicab company and the taxicab driver are able to make a reasonable profit. In this model, the general public is the primary beneficiary of the regulations, followed by the company that is funding and managing the infrastructure that is providing the public service, and then the driver who is providing the “on the street” labor, which is the final necessary service component. </a:t>
            </a:r>
          </a:p>
        </p:txBody>
      </p:sp>
    </p:spTree>
  </p:cSld>
  <p:clrMapOvr>
    <a:masterClrMapping/>
  </p:clrMapOvr>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1312</TotalTime>
  <Words>1862</Words>
  <Application>Microsoft Office PowerPoint</Application>
  <PresentationFormat>On-screen Show (4:3)</PresentationFormat>
  <Paragraphs>77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Wingdings</vt:lpstr>
      <vt:lpstr>Clouds</vt:lpstr>
      <vt:lpstr>Slide 1</vt:lpstr>
      <vt:lpstr>Slide 2</vt:lpstr>
      <vt:lpstr>Introduction of TLPA</vt:lpstr>
      <vt:lpstr>Introduction of Victor Dizengoff</vt:lpstr>
      <vt:lpstr>Review of Current Taxi Regulatory Efforts Conducted by TLPA </vt:lpstr>
      <vt:lpstr>Current State of Taxi Regulation</vt:lpstr>
      <vt:lpstr>Current State of Taxi Regulation (continued)</vt:lpstr>
      <vt:lpstr>Current State of Taxi Regulation (continued)</vt:lpstr>
      <vt:lpstr>Current State of Taxi Regulation (continued)</vt:lpstr>
      <vt:lpstr>Current State of Taxi Regulation (continued)</vt:lpstr>
      <vt:lpstr>The Promise of Deregulation</vt:lpstr>
      <vt:lpstr>The Reality of Taxicab Deregulation </vt:lpstr>
      <vt:lpstr>Review of USDOT Studies on Specific Cities that Deregulated in the late 70s early 80s</vt:lpstr>
      <vt:lpstr>Review of USDOT Studies on Specific Cities that Deregulated in the late 70s early 80s (continued)</vt:lpstr>
      <vt:lpstr>Review of USDOT Studies on Specific Cities that Deregulated in the late 70s early 80s (continued)</vt:lpstr>
      <vt:lpstr>Recommended Future Course for Taxi Regulations</vt:lpstr>
      <vt:lpstr>Recommended Future Course for Taxi Regulations (continued)</vt:lpstr>
      <vt:lpstr>Conclusion</vt:lpstr>
      <vt:lpstr>Slide 19</vt:lpstr>
    </vt:vector>
  </TitlesOfParts>
  <Company>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ketheridge</dc:creator>
  <cp:lastModifiedBy>Migration2</cp:lastModifiedBy>
  <cp:revision>7</cp:revision>
  <cp:lastPrinted>1601-01-01T00:00:00Z</cp:lastPrinted>
  <dcterms:created xsi:type="dcterms:W3CDTF">2008-10-15T19:49:18Z</dcterms:created>
  <dcterms:modified xsi:type="dcterms:W3CDTF">2016-05-18T13:28:29Z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