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 id="2147483885" r:id="rId2"/>
  </p:sldMasterIdLst>
  <p:notesMasterIdLst>
    <p:notesMasterId r:id="rId29"/>
  </p:notesMasterIdLst>
  <p:handoutMasterIdLst>
    <p:handoutMasterId r:id="rId30"/>
  </p:handoutMasterIdLst>
  <p:sldIdLst>
    <p:sldId id="257" r:id="rId3"/>
    <p:sldId id="340" r:id="rId4"/>
    <p:sldId id="338" r:id="rId5"/>
    <p:sldId id="315" r:id="rId6"/>
    <p:sldId id="330" r:id="rId7"/>
    <p:sldId id="339" r:id="rId8"/>
    <p:sldId id="303" r:id="rId9"/>
    <p:sldId id="302" r:id="rId10"/>
    <p:sldId id="332" r:id="rId11"/>
    <p:sldId id="349" r:id="rId12"/>
    <p:sldId id="353" r:id="rId13"/>
    <p:sldId id="342" r:id="rId14"/>
    <p:sldId id="324" r:id="rId15"/>
    <p:sldId id="325" r:id="rId16"/>
    <p:sldId id="352" r:id="rId17"/>
    <p:sldId id="329" r:id="rId18"/>
    <p:sldId id="351" r:id="rId19"/>
    <p:sldId id="326" r:id="rId20"/>
    <p:sldId id="336" r:id="rId21"/>
    <p:sldId id="327" r:id="rId22"/>
    <p:sldId id="348" r:id="rId23"/>
    <p:sldId id="322" r:id="rId24"/>
    <p:sldId id="334" r:id="rId25"/>
    <p:sldId id="304" r:id="rId26"/>
    <p:sldId id="354" r:id="rId27"/>
    <p:sldId id="270" r:id="rId2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GoudyOlSt BT" pitchFamily="18" charset="0"/>
        <a:ea typeface="+mn-ea"/>
        <a:cs typeface="+mn-cs"/>
      </a:defRPr>
    </a:lvl1pPr>
    <a:lvl2pPr marL="457200" algn="l" rtl="0" eaLnBrk="0" fontAlgn="base" hangingPunct="0">
      <a:spcBef>
        <a:spcPct val="0"/>
      </a:spcBef>
      <a:spcAft>
        <a:spcPct val="0"/>
      </a:spcAft>
      <a:defRPr kern="1200">
        <a:solidFill>
          <a:schemeClr val="tx1"/>
        </a:solidFill>
        <a:latin typeface="GoudyOlSt BT" pitchFamily="18" charset="0"/>
        <a:ea typeface="+mn-ea"/>
        <a:cs typeface="+mn-cs"/>
      </a:defRPr>
    </a:lvl2pPr>
    <a:lvl3pPr marL="914400" algn="l" rtl="0" eaLnBrk="0" fontAlgn="base" hangingPunct="0">
      <a:spcBef>
        <a:spcPct val="0"/>
      </a:spcBef>
      <a:spcAft>
        <a:spcPct val="0"/>
      </a:spcAft>
      <a:defRPr kern="1200">
        <a:solidFill>
          <a:schemeClr val="tx1"/>
        </a:solidFill>
        <a:latin typeface="GoudyOlSt BT" pitchFamily="18" charset="0"/>
        <a:ea typeface="+mn-ea"/>
        <a:cs typeface="+mn-cs"/>
      </a:defRPr>
    </a:lvl3pPr>
    <a:lvl4pPr marL="1371600" algn="l" rtl="0" eaLnBrk="0" fontAlgn="base" hangingPunct="0">
      <a:spcBef>
        <a:spcPct val="0"/>
      </a:spcBef>
      <a:spcAft>
        <a:spcPct val="0"/>
      </a:spcAft>
      <a:defRPr kern="1200">
        <a:solidFill>
          <a:schemeClr val="tx1"/>
        </a:solidFill>
        <a:latin typeface="GoudyOlSt BT" pitchFamily="18" charset="0"/>
        <a:ea typeface="+mn-ea"/>
        <a:cs typeface="+mn-cs"/>
      </a:defRPr>
    </a:lvl4pPr>
    <a:lvl5pPr marL="1828800" algn="l" rtl="0" eaLnBrk="0" fontAlgn="base" hangingPunct="0">
      <a:spcBef>
        <a:spcPct val="0"/>
      </a:spcBef>
      <a:spcAft>
        <a:spcPct val="0"/>
      </a:spcAft>
      <a:defRPr kern="1200">
        <a:solidFill>
          <a:schemeClr val="tx1"/>
        </a:solidFill>
        <a:latin typeface="GoudyOlSt BT" pitchFamily="18" charset="0"/>
        <a:ea typeface="+mn-ea"/>
        <a:cs typeface="+mn-cs"/>
      </a:defRPr>
    </a:lvl5pPr>
    <a:lvl6pPr marL="2286000" algn="l" defTabSz="914400" rtl="0" eaLnBrk="1" latinLnBrk="0" hangingPunct="1">
      <a:defRPr kern="1200">
        <a:solidFill>
          <a:schemeClr val="tx1"/>
        </a:solidFill>
        <a:latin typeface="GoudyOlSt BT" pitchFamily="18" charset="0"/>
        <a:ea typeface="+mn-ea"/>
        <a:cs typeface="+mn-cs"/>
      </a:defRPr>
    </a:lvl6pPr>
    <a:lvl7pPr marL="2743200" algn="l" defTabSz="914400" rtl="0" eaLnBrk="1" latinLnBrk="0" hangingPunct="1">
      <a:defRPr kern="1200">
        <a:solidFill>
          <a:schemeClr val="tx1"/>
        </a:solidFill>
        <a:latin typeface="GoudyOlSt BT" pitchFamily="18" charset="0"/>
        <a:ea typeface="+mn-ea"/>
        <a:cs typeface="+mn-cs"/>
      </a:defRPr>
    </a:lvl7pPr>
    <a:lvl8pPr marL="3200400" algn="l" defTabSz="914400" rtl="0" eaLnBrk="1" latinLnBrk="0" hangingPunct="1">
      <a:defRPr kern="1200">
        <a:solidFill>
          <a:schemeClr val="tx1"/>
        </a:solidFill>
        <a:latin typeface="GoudyOlSt BT" pitchFamily="18" charset="0"/>
        <a:ea typeface="+mn-ea"/>
        <a:cs typeface="+mn-cs"/>
      </a:defRPr>
    </a:lvl8pPr>
    <a:lvl9pPr marL="3657600" algn="l" defTabSz="914400" rtl="0" eaLnBrk="1" latinLnBrk="0" hangingPunct="1">
      <a:defRPr kern="1200">
        <a:solidFill>
          <a:schemeClr val="tx1"/>
        </a:solidFill>
        <a:latin typeface="GoudyOlSt BT"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21"/>
    <a:srgbClr val="088228"/>
    <a:srgbClr val="0FF14A"/>
    <a:srgbClr val="FF0000"/>
    <a:srgbClr val="EBFF2D"/>
    <a:srgbClr val="00CC66"/>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4" autoAdjust="0"/>
    <p:restoredTop sz="93690"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image" Target="../media/image75.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44825" cy="466725"/>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defTabSz="912813" eaLnBrk="1" hangingPunct="1">
              <a:defRPr sz="1200">
                <a:latin typeface="Arial" charset="0"/>
              </a:defRPr>
            </a:lvl1pPr>
          </a:lstStyle>
          <a:p>
            <a:endParaRPr lang="fr-FR"/>
          </a:p>
        </p:txBody>
      </p:sp>
      <p:sp>
        <p:nvSpPr>
          <p:cNvPr id="238595" name="Rectangle 3"/>
          <p:cNvSpPr>
            <a:spLocks noGrp="1" noChangeArrowheads="1"/>
          </p:cNvSpPr>
          <p:nvPr>
            <p:ph type="dt" sz="quarter" idx="1"/>
          </p:nvPr>
        </p:nvSpPr>
        <p:spPr bwMode="auto">
          <a:xfrm>
            <a:off x="3979863" y="0"/>
            <a:ext cx="3044825" cy="466725"/>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r" defTabSz="912813" eaLnBrk="1" hangingPunct="1">
              <a:defRPr sz="1200">
                <a:latin typeface="Arial" charset="0"/>
              </a:defRPr>
            </a:lvl1pPr>
          </a:lstStyle>
          <a:p>
            <a:endParaRPr lang="fr-FR"/>
          </a:p>
        </p:txBody>
      </p:sp>
      <p:sp>
        <p:nvSpPr>
          <p:cNvPr id="238596" name="Rectangle 4"/>
          <p:cNvSpPr>
            <a:spLocks noGrp="1" noChangeArrowheads="1"/>
          </p:cNvSpPr>
          <p:nvPr>
            <p:ph type="ftr" sz="quarter" idx="2"/>
          </p:nvPr>
        </p:nvSpPr>
        <p:spPr bwMode="auto">
          <a:xfrm>
            <a:off x="0" y="8847138"/>
            <a:ext cx="3044825" cy="463550"/>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defTabSz="912813" eaLnBrk="1" hangingPunct="1">
              <a:defRPr sz="1200">
                <a:latin typeface="Arial" charset="0"/>
              </a:defRPr>
            </a:lvl1pPr>
          </a:lstStyle>
          <a:p>
            <a:r>
              <a:rPr lang="en-US"/>
              <a:t>follow us on Twitter #nyctaxichat @windelsMarx</a:t>
            </a:r>
          </a:p>
        </p:txBody>
      </p:sp>
      <p:sp>
        <p:nvSpPr>
          <p:cNvPr id="238597" name="Rectangle 5"/>
          <p:cNvSpPr>
            <a:spLocks noGrp="1" noChangeArrowheads="1"/>
          </p:cNvSpPr>
          <p:nvPr>
            <p:ph type="sldNum" sz="quarter" idx="3"/>
          </p:nvPr>
        </p:nvSpPr>
        <p:spPr bwMode="auto">
          <a:xfrm>
            <a:off x="3979863" y="8847138"/>
            <a:ext cx="3044825" cy="463550"/>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r" defTabSz="912813" eaLnBrk="1" hangingPunct="1">
              <a:defRPr sz="1200">
                <a:latin typeface="Arial" charset="0"/>
              </a:defRPr>
            </a:lvl1pPr>
          </a:lstStyle>
          <a:p>
            <a:fld id="{22B6238B-EB29-4F43-9A66-6820AA02ED4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044825" cy="466725"/>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defTabSz="912813" eaLnBrk="1" hangingPunct="1">
              <a:defRPr sz="1200">
                <a:latin typeface="Arial" charset="0"/>
              </a:defRPr>
            </a:lvl1pPr>
          </a:lstStyle>
          <a:p>
            <a:endParaRPr lang="fr-FR"/>
          </a:p>
        </p:txBody>
      </p:sp>
      <p:sp>
        <p:nvSpPr>
          <p:cNvPr id="190467" name="Rectangle 3"/>
          <p:cNvSpPr>
            <a:spLocks noGrp="1" noChangeArrowheads="1"/>
          </p:cNvSpPr>
          <p:nvPr>
            <p:ph type="dt" idx="1"/>
          </p:nvPr>
        </p:nvSpPr>
        <p:spPr bwMode="auto">
          <a:xfrm>
            <a:off x="3979863" y="0"/>
            <a:ext cx="3044825" cy="466725"/>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lvl1pPr algn="r" defTabSz="912813" eaLnBrk="1" hangingPunct="1">
              <a:defRPr sz="1200">
                <a:latin typeface="Arial" charset="0"/>
              </a:defRPr>
            </a:lvl1pPr>
          </a:lstStyle>
          <a:p>
            <a:endParaRPr lang="fr-FR"/>
          </a:p>
        </p:txBody>
      </p:sp>
      <p:sp>
        <p:nvSpPr>
          <p:cNvPr id="29700" name="Rectangle 4"/>
          <p:cNvSpPr>
            <a:spLocks noRot="1" noChangeArrowheads="1" noTextEdit="1"/>
          </p:cNvSpPr>
          <p:nvPr>
            <p:ph type="sldImg" idx="2"/>
          </p:nvPr>
        </p:nvSpPr>
        <p:spPr bwMode="auto">
          <a:xfrm>
            <a:off x="1187450" y="698500"/>
            <a:ext cx="4654550" cy="3490913"/>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703263" y="4422775"/>
            <a:ext cx="5619750" cy="4191000"/>
          </a:xfrm>
          <a:prstGeom prst="rect">
            <a:avLst/>
          </a:prstGeom>
          <a:noFill/>
          <a:ln w="9525">
            <a:noFill/>
            <a:miter lim="800000"/>
            <a:headEnd/>
            <a:tailEnd/>
          </a:ln>
        </p:spPr>
        <p:txBody>
          <a:bodyPr vert="horz" wrap="square" lIns="91416" tIns="45707" rIns="91416" bIns="457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847138"/>
            <a:ext cx="3044825" cy="463550"/>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defTabSz="912813" eaLnBrk="1" hangingPunct="1">
              <a:defRPr sz="1200">
                <a:latin typeface="Arial" charset="0"/>
              </a:defRPr>
            </a:lvl1pPr>
          </a:lstStyle>
          <a:p>
            <a:r>
              <a:rPr lang="en-US"/>
              <a:t>follow us on Twitter #nyctaxichat @windelsMarx</a:t>
            </a:r>
          </a:p>
        </p:txBody>
      </p:sp>
      <p:sp>
        <p:nvSpPr>
          <p:cNvPr id="190471" name="Rectangle 7"/>
          <p:cNvSpPr>
            <a:spLocks noGrp="1" noChangeArrowheads="1"/>
          </p:cNvSpPr>
          <p:nvPr>
            <p:ph type="sldNum" sz="quarter" idx="5"/>
          </p:nvPr>
        </p:nvSpPr>
        <p:spPr bwMode="auto">
          <a:xfrm>
            <a:off x="3979863" y="8847138"/>
            <a:ext cx="3044825" cy="463550"/>
          </a:xfrm>
          <a:prstGeom prst="rect">
            <a:avLst/>
          </a:prstGeom>
          <a:noFill/>
          <a:ln w="9525">
            <a:noFill/>
            <a:miter lim="800000"/>
            <a:headEnd/>
            <a:tailEnd/>
          </a:ln>
        </p:spPr>
        <p:txBody>
          <a:bodyPr vert="horz" wrap="square" lIns="91416" tIns="45707" rIns="91416" bIns="45707" numCol="1" anchor="b" anchorCtr="0" compatLnSpc="1">
            <a:prstTxWarp prst="textNoShape">
              <a:avLst/>
            </a:prstTxWarp>
          </a:bodyPr>
          <a:lstStyle>
            <a:lvl1pPr algn="r" defTabSz="912813" eaLnBrk="1" hangingPunct="1">
              <a:defRPr sz="1200">
                <a:latin typeface="Arial" charset="0"/>
              </a:defRPr>
            </a:lvl1pPr>
          </a:lstStyle>
          <a:p>
            <a:fld id="{629E10E5-EDF8-453A-A6AC-DFF22A236E5A}" type="slidenum">
              <a:rPr lang="en-US"/>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6322"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5632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6324" name="Rectangle 4"/>
          <p:cNvSpPr>
            <a:spLocks noGrp="1" noChangeArrowheads="1"/>
          </p:cNvSpPr>
          <p:nvPr>
            <p:ph type="dt" sz="quarter" idx="2"/>
          </p:nvPr>
        </p:nvSpPr>
        <p:spPr/>
        <p:txBody>
          <a:bodyPr/>
          <a:lstStyle>
            <a:lvl1pPr>
              <a:defRPr/>
            </a:lvl1pPr>
          </a:lstStyle>
          <a:p>
            <a:fld id="{FBE1F8FB-A4FD-4375-A49A-A954A3D10F03}" type="datetimeFigureOut">
              <a:rPr lang="en-US"/>
              <a:pPr/>
              <a:t>5/18/2016</a:t>
            </a:fld>
            <a:endParaRPr lang="en-US"/>
          </a:p>
        </p:txBody>
      </p:sp>
      <p:sp>
        <p:nvSpPr>
          <p:cNvPr id="56325" name="Rectangle 5"/>
          <p:cNvSpPr>
            <a:spLocks noGrp="1" noChangeArrowheads="1"/>
          </p:cNvSpPr>
          <p:nvPr>
            <p:ph type="ftr" sz="quarter" idx="3"/>
          </p:nvPr>
        </p:nvSpPr>
        <p:spPr/>
        <p:txBody>
          <a:bodyPr/>
          <a:lstStyle>
            <a:lvl1pPr>
              <a:defRPr/>
            </a:lvl1pPr>
          </a:lstStyle>
          <a:p>
            <a:endParaRPr lang="en-US"/>
          </a:p>
        </p:txBody>
      </p:sp>
      <p:sp>
        <p:nvSpPr>
          <p:cNvPr id="56326" name="Rectangle 6"/>
          <p:cNvSpPr>
            <a:spLocks noGrp="1" noChangeArrowheads="1"/>
          </p:cNvSpPr>
          <p:nvPr>
            <p:ph type="sldNum" sz="quarter" idx="4"/>
          </p:nvPr>
        </p:nvSpPr>
        <p:spPr/>
        <p:txBody>
          <a:bodyPr/>
          <a:lstStyle>
            <a:lvl1pPr>
              <a:defRPr/>
            </a:lvl1pPr>
          </a:lstStyle>
          <a:p>
            <a:fld id="{3893B190-39A5-434C-94B3-A3039E7ACC2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fld id="{6D32E804-8CDA-431D-8747-128F31767E34}" type="datetimeFigureOut">
              <a:rPr lang="en-US"/>
              <a:pPr/>
              <a:t>5/18/2016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224F6E-E297-4231-AEEC-B2652E5896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fld id="{5E1F1E5E-6AB9-40E8-8FFE-1A2A6A6F54F3}" type="datetimeFigureOut">
              <a:rPr lang="en-US"/>
              <a:pPr/>
              <a:t>5/18/2016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E7E6D4-0180-4F1A-9DD6-C2EC569FECC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37274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37274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F47EC6D1-72FC-4F5A-8BFA-9BC7F883786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Date Placeholder 3"/>
          <p:cNvSpPr>
            <a:spLocks noGrp="1"/>
          </p:cNvSpPr>
          <p:nvPr>
            <p:ph type="dt" sz="half" idx="10"/>
          </p:nvPr>
        </p:nvSpPr>
        <p:spPr/>
        <p:txBody>
          <a:bodyPr/>
          <a:lstStyle>
            <a:lvl1pPr>
              <a:defRPr/>
            </a:lvl1pPr>
          </a:lstStyle>
          <a:p>
            <a:fld id="{A6A26608-7483-4D70-B58D-7866275BFF64}" type="datetimeFigureOut">
              <a:rPr lang="en-US"/>
              <a:pPr/>
              <a:t>5/18/2016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07EB94-934E-46BB-843E-663380BA2D8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CBD4983-3ABE-45BC-93F3-15BDA28EBDE8}" type="datetimeFigureOut">
              <a:rPr lang="en-US"/>
              <a:pPr/>
              <a:t>5/18/2016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C87D43-5E57-448E-80A6-BA5FDF10D7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Date Placeholder 4"/>
          <p:cNvSpPr>
            <a:spLocks noGrp="1"/>
          </p:cNvSpPr>
          <p:nvPr>
            <p:ph type="dt" sz="half" idx="10"/>
          </p:nvPr>
        </p:nvSpPr>
        <p:spPr/>
        <p:txBody>
          <a:bodyPr/>
          <a:lstStyle>
            <a:lvl1pPr>
              <a:defRPr/>
            </a:lvl1pPr>
          </a:lstStyle>
          <a:p>
            <a:fld id="{0F5ACCF2-44B5-4023-982A-6AE6B62A2AA9}" type="datetimeFigureOut">
              <a:rPr lang="en-US"/>
              <a:pPr/>
              <a:t>5/18/2016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8EF2C65-437C-4F30-AC7B-D0EF0CF6B61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Date Placeholder 6"/>
          <p:cNvSpPr>
            <a:spLocks noGrp="1"/>
          </p:cNvSpPr>
          <p:nvPr>
            <p:ph type="dt" sz="half" idx="10"/>
          </p:nvPr>
        </p:nvSpPr>
        <p:spPr/>
        <p:txBody>
          <a:bodyPr/>
          <a:lstStyle>
            <a:lvl1pPr>
              <a:defRPr/>
            </a:lvl1pPr>
          </a:lstStyle>
          <a:p>
            <a:fld id="{A49D4B03-98B6-4185-A0B4-A8F1FC18CE8E}" type="datetimeFigureOut">
              <a:rPr lang="en-US"/>
              <a:pPr/>
              <a:t>5/18/2016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2BF405-92B7-4BB1-9559-CC007F589AC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Date Placeholder 2"/>
          <p:cNvSpPr>
            <a:spLocks noGrp="1"/>
          </p:cNvSpPr>
          <p:nvPr>
            <p:ph type="dt" sz="half" idx="10"/>
          </p:nvPr>
        </p:nvSpPr>
        <p:spPr/>
        <p:txBody>
          <a:bodyPr/>
          <a:lstStyle>
            <a:lvl1pPr>
              <a:defRPr/>
            </a:lvl1pPr>
          </a:lstStyle>
          <a:p>
            <a:fld id="{9165B562-6A8F-4EDC-B1B1-76BD9B6160DD}" type="datetimeFigureOut">
              <a:rPr lang="en-US"/>
              <a:pPr/>
              <a:t>5/18/2016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9506C7-2FFC-4EB1-9919-BCF6F498055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5788A76-81A5-439A-9385-A93C838D36BE}" type="datetimeFigureOut">
              <a:rPr lang="en-US"/>
              <a:pPr/>
              <a:t>5/18/2016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EFE612-2096-426F-8105-3D6726425B0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AED700-04AF-43BD-BD25-0E1E19F8A93F}" type="datetimeFigureOut">
              <a:rPr lang="en-US"/>
              <a:pPr/>
              <a:t>5/18/2016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A203E6-4138-45B9-81DD-BBCD51D284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8F39425-9749-40DB-882D-A4E296FAF747}" type="datetimeFigureOut">
              <a:rPr lang="en-US"/>
              <a:pPr/>
              <a:t>5/18/2016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608E17-D577-42D8-87A7-DCAEA1E0F99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fld id="{A5DD2CBB-3DC6-4E4F-AC71-2DDBBE67A4C7}" type="datetimeFigureOut">
              <a:rPr lang="en-US"/>
              <a:pPr/>
              <a:t>5/18/2016</a:t>
            </a:fld>
            <a:endParaRPr lang="en-US"/>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p>
        </p:txBody>
      </p:sp>
      <p:sp>
        <p:nvSpPr>
          <p:cNvPr id="5530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AC3DED6E-CFCC-4B96-B594-07FEAD0F2BE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717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717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 name="Rectangle 12"/>
          <p:cNvSpPr>
            <a:spLocks noGrp="1" noChangeArrowheads="1"/>
          </p:cNvSpPr>
          <p:nvPr>
            <p:ph type="dt" sz="quarter"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24" name="Rectangle 13"/>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25" name="Rectangle 14"/>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3ABAACD4-AE58-4E70-B89F-70BEE5CE235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86"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mailto:mdaus@windelsmarx.com"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windelsmarx.com/resources/documents/Rogue%20Applications%20Memo%20(updated%208.6.12)%20(10777883).pdf" TargetMode="External"/><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6" Type="http://schemas.openxmlformats.org/officeDocument/2006/relationships/hyperlink" Target="https://play.google.com/store/apps/details?id=ro.mobiessence.android.clevertaxi.speedtaxi&amp;feature=search_result" TargetMode="External"/><Relationship Id="rId117" Type="http://schemas.openxmlformats.org/officeDocument/2006/relationships/image" Target="../media/image61.png"/><Relationship Id="rId21" Type="http://schemas.openxmlformats.org/officeDocument/2006/relationships/image" Target="../media/image21.png"/><Relationship Id="rId42" Type="http://schemas.openxmlformats.org/officeDocument/2006/relationships/image" Target="../media/image28.png"/><Relationship Id="rId47" Type="http://schemas.openxmlformats.org/officeDocument/2006/relationships/hyperlink" Target="https://play.google.com/store/apps/details?id=sg.com.cdgtaxi.frodo&amp;feature=search_result" TargetMode="External"/><Relationship Id="rId63" Type="http://schemas.openxmlformats.org/officeDocument/2006/relationships/image" Target="https://lh5.ggpht.com/byPC2D8SAKhxEp_kT_yONzYP6wFCVPadTBsCiG-rdwpSZ_-drBfoeo_Q3LcDNjnkCw=w78-h78" TargetMode="External"/><Relationship Id="rId68" Type="http://schemas.openxmlformats.org/officeDocument/2006/relationships/image" Target="../media/image37.png"/><Relationship Id="rId84" Type="http://schemas.openxmlformats.org/officeDocument/2006/relationships/image" Target="https://lh3.ggpht.com/LRI--Khox-3dRANHoXHVJTlgq_GU8xxxjL1TxffNc9g9S7fqUnUu4JufdXJdHvw2pQ=w78-h78" TargetMode="External"/><Relationship Id="rId89" Type="http://schemas.openxmlformats.org/officeDocument/2006/relationships/image" Target="../media/image44.png"/><Relationship Id="rId112" Type="http://schemas.openxmlformats.org/officeDocument/2006/relationships/image" Target="../media/image56.jpeg"/><Relationship Id="rId16" Type="http://schemas.openxmlformats.org/officeDocument/2006/relationships/hyperlink" Target="https://play.google.com/store/apps/details?id=com.HKTaxi&amp;feature=search_result" TargetMode="External"/><Relationship Id="rId107" Type="http://schemas.openxmlformats.org/officeDocument/2006/relationships/image" Target="../media/image51.jpeg"/><Relationship Id="rId11" Type="http://schemas.openxmlformats.org/officeDocument/2006/relationships/image" Target="../media/image16.png"/><Relationship Id="rId32" Type="http://schemas.openxmlformats.org/officeDocument/2006/relationships/hyperlink" Target="https://play.google.com/store/apps/details?id=com.ascsoftware.swantaxis&amp;feature=search_result" TargetMode="External"/><Relationship Id="rId37" Type="http://schemas.openxmlformats.org/officeDocument/2006/relationships/image" Target="https://lh4.ggpht.com/R5FOU8NAlceigFFVySVEuwfJTjfKK9AwG6nYg5s0vlOJRW15LKGqJdGqpQRoigc79U0=w78-h78" TargetMode="External"/><Relationship Id="rId53" Type="http://schemas.openxmlformats.org/officeDocument/2006/relationships/hyperlink" Target="https://play.google.com/store/apps/details?id=taxi.android.client&amp;feature=search_result" TargetMode="External"/><Relationship Id="rId58" Type="http://schemas.openxmlformats.org/officeDocument/2006/relationships/hyperlink" Target="https://play.google.com/store/apps/details?id=com.ubicabs&amp;feature=search_result" TargetMode="External"/><Relationship Id="rId74" Type="http://schemas.openxmlformats.org/officeDocument/2006/relationships/image" Target="../media/image39.png"/><Relationship Id="rId79" Type="http://schemas.openxmlformats.org/officeDocument/2006/relationships/hyperlink" Target="https://play.google.com/store/apps/details?id=com.jerry.cabSg&amp;feature=search_result" TargetMode="External"/><Relationship Id="rId102" Type="http://schemas.openxmlformats.org/officeDocument/2006/relationships/image" Target="https://lh3.ggpht.com/-TN5eDyRxH0ENbACeJlSZgmsBW29SHKivyod6CELqAsNRn3M0be5p6-sMy3t0D9i3KQ=w78-h78" TargetMode="External"/><Relationship Id="rId123" Type="http://schemas.openxmlformats.org/officeDocument/2006/relationships/image" Target="../media/image67.jpeg"/><Relationship Id="rId128" Type="http://schemas.openxmlformats.org/officeDocument/2006/relationships/image" Target="../media/image5.png"/><Relationship Id="rId5" Type="http://schemas.openxmlformats.org/officeDocument/2006/relationships/image" Target="https://lh3.ggpht.com/_9N7K4m0XTTnTEzYu80QYYQkY3GXsFWW8T_VL-oq4VBZUFQJNCzAAwz0efmeHmTMchE=w78-h78" TargetMode="External"/><Relationship Id="rId90" Type="http://schemas.openxmlformats.org/officeDocument/2006/relationships/image" Target="https://lh4.ggpht.com/fmtvmwRhhvrtvrF5mABFCr7ZV_NfFVZM40yBBEC78VMta90mGmaxKHNOt1AFbxRqZw=w78-h78" TargetMode="External"/><Relationship Id="rId95" Type="http://schemas.openxmlformats.org/officeDocument/2006/relationships/image" Target="../media/image46.png"/><Relationship Id="rId19" Type="http://schemas.openxmlformats.org/officeDocument/2006/relationships/image" Target="../media/image20.png"/><Relationship Id="rId14" Type="http://schemas.openxmlformats.org/officeDocument/2006/relationships/hyperlink" Target="https://play.google.com/store/apps/details?id=com.smartshehar.android.autotaximeterfare.app&amp;feature=search_result" TargetMode="External"/><Relationship Id="rId22" Type="http://schemas.openxmlformats.org/officeDocument/2006/relationships/image" Target="https://lh4.ggpht.com/ctMCBN6cYfmjtpORbN1lWvvsEjZcnDqCgUgTS05ulovy5p8C0CgjZGuWVzoyGEnEuviM=w78-h78" TargetMode="External"/><Relationship Id="rId27" Type="http://schemas.openxmlformats.org/officeDocument/2006/relationships/image" Target="../media/image23.png"/><Relationship Id="rId30" Type="http://schemas.openxmlformats.org/officeDocument/2006/relationships/image" Target="../media/image24.png"/><Relationship Id="rId35" Type="http://schemas.openxmlformats.org/officeDocument/2006/relationships/hyperlink" Target="https://play.google.com/store/apps/details?id=com.clypher.taxistopper&amp;feature=search_result" TargetMode="External"/><Relationship Id="rId43" Type="http://schemas.openxmlformats.org/officeDocument/2006/relationships/image" Target="https://lh3.ggpht.com/Ry4JwSMxwfo7QY7buMnc4rJQC24qdaGQ6i3ADn_zu268nlVdu-uHEtqgSHzxVSQfOcj3=w78-h78" TargetMode="External"/><Relationship Id="rId48" Type="http://schemas.openxmlformats.org/officeDocument/2006/relationships/image" Target="../media/image30.png"/><Relationship Id="rId56" Type="http://schemas.openxmlformats.org/officeDocument/2006/relationships/image" Target="../media/image33.png"/><Relationship Id="rId64" Type="http://schemas.openxmlformats.org/officeDocument/2006/relationships/hyperlink" Target="https://play.google.com/store/apps/details?id=com.taxicaller.app&amp;feature=search_result" TargetMode="External"/><Relationship Id="rId69" Type="http://schemas.openxmlformats.org/officeDocument/2006/relationships/image" Target="https://lh4.ggpht.com/YZ518zgAsL4oy6yhvAyAIHbpfTPpG9wgL0icgZolii5_bm4r8afGUYLfKk7_=w78-h78" TargetMode="External"/><Relationship Id="rId77" Type="http://schemas.openxmlformats.org/officeDocument/2006/relationships/image" Target="../media/image40.png"/><Relationship Id="rId100" Type="http://schemas.openxmlformats.org/officeDocument/2006/relationships/hyperlink" Target="https://play.google.com/store/apps/details?id=com.AAATAXI&amp;feature=search_result" TargetMode="External"/><Relationship Id="rId105" Type="http://schemas.openxmlformats.org/officeDocument/2006/relationships/image" Target="https://lh6.ggpht.com/WYqycBRFaRKb_80gdWDxvUB-L5mQApnRLjDX9H1jgGQ4BigmI1_Idd6r_R2nHf7d1Q=w78-h78" TargetMode="External"/><Relationship Id="rId113" Type="http://schemas.openxmlformats.org/officeDocument/2006/relationships/image" Target="../media/image57.jpeg"/><Relationship Id="rId118" Type="http://schemas.openxmlformats.org/officeDocument/2006/relationships/image" Target="../media/image62.jpeg"/><Relationship Id="rId126" Type="http://schemas.openxmlformats.org/officeDocument/2006/relationships/image" Target="../media/image70.jpeg"/><Relationship Id="rId8" Type="http://schemas.openxmlformats.org/officeDocument/2006/relationships/hyperlink" Target="https://play.google.com/store/apps/details?id=com.taxity&amp;feature=search_result" TargetMode="External"/><Relationship Id="rId51" Type="http://schemas.openxmlformats.org/officeDocument/2006/relationships/image" Target="../media/image31.png"/><Relationship Id="rId72" Type="http://schemas.openxmlformats.org/officeDocument/2006/relationships/image" Target="https://lh5.ggpht.com/BQPQ_IwIXIIMuRkOThnUidGjLATObaxCiouRyG2OdhRwPa4YhDVcxYs0sHpd-8Nkx6w=w78-h78" TargetMode="External"/><Relationship Id="rId80" Type="http://schemas.openxmlformats.org/officeDocument/2006/relationships/image" Target="../media/image41.jpeg"/><Relationship Id="rId85" Type="http://schemas.openxmlformats.org/officeDocument/2006/relationships/hyperlink" Target="https://play.google.com/store/apps/details?id=gr.androiddev.taxibeat&amp;feature=search_result" TargetMode="External"/><Relationship Id="rId93" Type="http://schemas.openxmlformats.org/officeDocument/2006/relationships/image" Target="https://lh4.ggpht.com/GSA3PWyLakOFush03ryRcnsNexoCwFg6nptSOe8SMu3AAdgpC6PugUqxY5MrV8ltkBg5=w78-h78" TargetMode="External"/><Relationship Id="rId98" Type="http://schemas.openxmlformats.org/officeDocument/2006/relationships/image" Target="../media/image47.png"/><Relationship Id="rId121" Type="http://schemas.openxmlformats.org/officeDocument/2006/relationships/image" Target="../media/image65.jpeg"/><Relationship Id="rId3" Type="http://schemas.openxmlformats.org/officeDocument/2006/relationships/hyperlink" Target="https://play.google.com/store/apps/details?id=taxi.android.driver&amp;feature=search_result" TargetMode="External"/><Relationship Id="rId12" Type="http://schemas.openxmlformats.org/officeDocument/2006/relationships/hyperlink" Target="https://play.google.com/store/apps/details?id=sg.com.smrt.bookataxi&amp;feature=search_result" TargetMode="External"/><Relationship Id="rId17" Type="http://schemas.openxmlformats.org/officeDocument/2006/relationships/image" Target="../media/image19.png"/><Relationship Id="rId25" Type="http://schemas.openxmlformats.org/officeDocument/2006/relationships/image" Target="https://lh4.ggpht.com/1Cge5PwKR-AWv0ZifFFpQBk-EUzh-D_s1Ew_YeboSqET2mPpSWwHoJoQUaKb-KCuqt0=w78-h78" TargetMode="External"/><Relationship Id="rId33" Type="http://schemas.openxmlformats.org/officeDocument/2006/relationships/image" Target="../media/image25.png"/><Relationship Id="rId38" Type="http://schemas.openxmlformats.org/officeDocument/2006/relationships/hyperlink" Target="https://play.google.com/store/apps/details?id=com.cabs&amp;feature=search_result" TargetMode="External"/><Relationship Id="rId46" Type="http://schemas.openxmlformats.org/officeDocument/2006/relationships/image" Target="https://lh5.ggpht.com/DqSbrJS8tawxhVn7A_cjAp-9TZpoPtY-E1hpq4hq8_KepQn9E3dnIHYY9zHFuXejMas=w78-h78" TargetMode="External"/><Relationship Id="rId59" Type="http://schemas.openxmlformats.org/officeDocument/2006/relationships/image" Target="../media/image34.png"/><Relationship Id="rId67" Type="http://schemas.openxmlformats.org/officeDocument/2006/relationships/hyperlink" Target="https://play.google.com/store/apps/details?id=com.gocatchapp.goCatch&amp;feature=search_result" TargetMode="External"/><Relationship Id="rId103" Type="http://schemas.openxmlformats.org/officeDocument/2006/relationships/hyperlink" Target="https://play.google.com/store/apps/details?id=com.swishly.gap&amp;feature=search_result" TargetMode="External"/><Relationship Id="rId108" Type="http://schemas.openxmlformats.org/officeDocument/2006/relationships/image" Target="../media/image52.jpeg"/><Relationship Id="rId116" Type="http://schemas.openxmlformats.org/officeDocument/2006/relationships/image" Target="../media/image60.jpeg"/><Relationship Id="rId124" Type="http://schemas.openxmlformats.org/officeDocument/2006/relationships/image" Target="../media/image68.jpeg"/><Relationship Id="rId129" Type="http://schemas.openxmlformats.org/officeDocument/2006/relationships/hyperlink" Target="https://play.google.com/store/apps/details?id=fr.airweb.lestaxisbleus&amp;feature=search_result" TargetMode="External"/><Relationship Id="rId20" Type="http://schemas.openxmlformats.org/officeDocument/2006/relationships/hyperlink" Target="https://play.google.com/store/apps/details?id=net.antrix.android.cabbie&amp;feature=search_result" TargetMode="External"/><Relationship Id="rId41" Type="http://schemas.openxmlformats.org/officeDocument/2006/relationships/hyperlink" Target="https://play.google.com/store/apps/details?id=ru.yandex.taxi&amp;feature=search_result" TargetMode="External"/><Relationship Id="rId54" Type="http://schemas.openxmlformats.org/officeDocument/2006/relationships/image" Target="../media/image32.png"/><Relationship Id="rId62" Type="http://schemas.openxmlformats.org/officeDocument/2006/relationships/image" Target="../media/image35.png"/><Relationship Id="rId70" Type="http://schemas.openxmlformats.org/officeDocument/2006/relationships/hyperlink" Target="https://play.google.com/store/apps/details?id=com.hyxen.taximeter.app&amp;feature=search_result" TargetMode="External"/><Relationship Id="rId75" Type="http://schemas.openxmlformats.org/officeDocument/2006/relationships/image" Target="https://lh4.ggpht.com/aiWBpJg365TsDuxoM20laZSEUYSuIRTcVw96Cj794aj3DDFVAZ3VPXxGFHzjtBIMWX-h=w78-h78" TargetMode="External"/><Relationship Id="rId83" Type="http://schemas.openxmlformats.org/officeDocument/2006/relationships/image" Target="../media/image42.png"/><Relationship Id="rId88" Type="http://schemas.openxmlformats.org/officeDocument/2006/relationships/hyperlink" Target="https://play.google.com/store/apps/details?id=org.gc.taxi&amp;feature=search_result" TargetMode="External"/><Relationship Id="rId91" Type="http://schemas.openxmlformats.org/officeDocument/2006/relationships/hyperlink" Target="https://play.google.com/store/apps/details?id=net.antrix.android.cabbiepro&amp;feature=search_result" TargetMode="External"/><Relationship Id="rId96" Type="http://schemas.openxmlformats.org/officeDocument/2006/relationships/image" Target="https://lh6.ggpht.com/L7z4dXA3pJzmApFUFfrxNKwIH01P3RRVdHDIEOaorcENtxGWiO108baDekN4_uv8_nQ=w78-h78" TargetMode="External"/><Relationship Id="rId111"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13.jpeg"/><Relationship Id="rId15" Type="http://schemas.openxmlformats.org/officeDocument/2006/relationships/image" Target="../media/image18.jpeg"/><Relationship Id="rId23" Type="http://schemas.openxmlformats.org/officeDocument/2006/relationships/hyperlink" Target="https://play.google.com/store/apps/details?id=com.websoo.taxi.meter.hk&amp;feature=search_result" TargetMode="External"/><Relationship Id="rId28" Type="http://schemas.openxmlformats.org/officeDocument/2006/relationships/image" Target="https://lh4.ggpht.com/dqD9Zu4AQC9wvlhbonUtu0FQEIzsdAueBHOn8_NAexj6MnTtrO5ep2tY26j6XTUxTQ6J=w78-h78" TargetMode="External"/><Relationship Id="rId36" Type="http://schemas.openxmlformats.org/officeDocument/2006/relationships/image" Target="../media/image26.png"/><Relationship Id="rId49" Type="http://schemas.openxmlformats.org/officeDocument/2006/relationships/image" Target="https://lh6.ggpht.com/YFfwqkB-4-zpifdcMspJPQJYMt9Sg-oxPro6GlvHL_LafNvRZlfO3j-jNw5n0x9MxQ=w78-h78" TargetMode="External"/><Relationship Id="rId57" Type="http://schemas.openxmlformats.org/officeDocument/2006/relationships/image" Target="https://lh4.ggpht.com/ci3z9BwaWcd99jCdEHrscU8MeAmPA343uLlWNoRZX3Xc5Ao0tEpqvH2-CfImDObuEg=w78-h78" TargetMode="External"/><Relationship Id="rId106" Type="http://schemas.openxmlformats.org/officeDocument/2006/relationships/image" Target="../media/image50.jpeg"/><Relationship Id="rId114" Type="http://schemas.openxmlformats.org/officeDocument/2006/relationships/image" Target="../media/image58.jpeg"/><Relationship Id="rId119" Type="http://schemas.openxmlformats.org/officeDocument/2006/relationships/image" Target="../media/image63.jpeg"/><Relationship Id="rId127" Type="http://schemas.openxmlformats.org/officeDocument/2006/relationships/image" Target="../media/image4.png"/><Relationship Id="rId10" Type="http://schemas.openxmlformats.org/officeDocument/2006/relationships/hyperlink" Target="https://play.google.com/store/apps/details?id=com.safer_taxi&amp;feature=search_result" TargetMode="External"/><Relationship Id="rId31" Type="http://schemas.openxmlformats.org/officeDocument/2006/relationships/image" Target="https://lh3.ggpht.com/DeuCWfPnDO5ZtowRdCDDpQf8SeVfUG_7pyndko19k07NmIEwIrFOS4qFIJL8-pUiaVMo=w78-h78" TargetMode="External"/><Relationship Id="rId44" Type="http://schemas.openxmlformats.org/officeDocument/2006/relationships/hyperlink" Target="https://play.google.com/store/apps/details?id=pl.zlaptaxi.android.ui&amp;feature=search_result" TargetMode="External"/><Relationship Id="rId52" Type="http://schemas.openxmlformats.org/officeDocument/2006/relationships/image" Target="https://lh3.ggpht.com/t1cmm35IMKnCq09Jr_XvLodrl2Dug4OHLhVNVZ_zA2Ap2IF4mTXlCPaFIfRiRoglsFai=w78-h78" TargetMode="External"/><Relationship Id="rId60" Type="http://schemas.openxmlformats.org/officeDocument/2006/relationships/image" Target="https://lh4.ggpht.com/DuhVQ6cUiQSysrBSKn7xg1gpkW4e871bXYzFtrGny5qlNYs0CgZf1bQT9O-4WOmgdIc=w78-h78" TargetMode="External"/><Relationship Id="rId65" Type="http://schemas.openxmlformats.org/officeDocument/2006/relationships/image" Target="../media/image36.png"/><Relationship Id="rId73" Type="http://schemas.openxmlformats.org/officeDocument/2006/relationships/hyperlink" Target="https://play.google.com/store/apps/details?id=com.goldengekko.ed.verticals.taxi.herold&amp;feature=search_result" TargetMode="External"/><Relationship Id="rId78" Type="http://schemas.openxmlformats.org/officeDocument/2006/relationships/image" Target="https://lh3.ggpht.com/yfFQLVPfBhnr0qycnCkwDdmbEcWPtgNEjjTil4SeByCZzuvUVstRPqcK9vA5b8L3LA=w78-h78" TargetMode="External"/><Relationship Id="rId81" Type="http://schemas.openxmlformats.org/officeDocument/2006/relationships/image" Target="https://lh5.ggpht.com/WVE6iZeIK_Lbc6c5fAaS9PaQmAixSUj0maQ2d6fAD9LUGsBPll-hJOk9aJanfWvapruI=w78-h78" TargetMode="External"/><Relationship Id="rId86" Type="http://schemas.openxmlformats.org/officeDocument/2006/relationships/image" Target="../media/image43.png"/><Relationship Id="rId94" Type="http://schemas.openxmlformats.org/officeDocument/2006/relationships/hyperlink" Target="https://play.google.com/store/apps/details?id=ro.mobiessence.android.clevertaxi&amp;feature=search_result" TargetMode="External"/><Relationship Id="rId99" Type="http://schemas.openxmlformats.org/officeDocument/2006/relationships/image" Target="https://lh3.ggpht.com/7so5kKpj-RTx25saxMO7m_ASKkBHFicA5bUVrif7jH07cJhBAn1QQfVhhCzLwj0Slhs=w78-h78" TargetMode="External"/><Relationship Id="rId101" Type="http://schemas.openxmlformats.org/officeDocument/2006/relationships/image" Target="../media/image48.png"/><Relationship Id="rId122" Type="http://schemas.openxmlformats.org/officeDocument/2006/relationships/image" Target="../media/image66.jpeg"/><Relationship Id="rId130" Type="http://schemas.openxmlformats.org/officeDocument/2006/relationships/image" Target="../media/image71.png"/><Relationship Id="rId4" Type="http://schemas.openxmlformats.org/officeDocument/2006/relationships/image" Target="../media/image12.jpeg"/><Relationship Id="rId9" Type="http://schemas.openxmlformats.org/officeDocument/2006/relationships/image" Target="../media/image15.png"/><Relationship Id="rId13" Type="http://schemas.openxmlformats.org/officeDocument/2006/relationships/image" Target="../media/image17.png"/><Relationship Id="rId18" Type="http://schemas.openxmlformats.org/officeDocument/2006/relationships/hyperlink" Target="https://play.google.com/store/apps/details?id=il.avimak.IsraeliTaxi&amp;feature=search_result" TargetMode="External"/><Relationship Id="rId39" Type="http://schemas.openxmlformats.org/officeDocument/2006/relationships/image" Target="../media/image27.png"/><Relationship Id="rId109" Type="http://schemas.openxmlformats.org/officeDocument/2006/relationships/image" Target="../media/image53.jpeg"/><Relationship Id="rId34" Type="http://schemas.openxmlformats.org/officeDocument/2006/relationships/image" Target="https://lh3.ggpht.com/_CBnqq74dV-na_R9ReMbKnen58hp-7rTWGDqyszoNZQ30ZfG14iZYv5bbue0v0ag_VUV=w78-h78" TargetMode="External"/><Relationship Id="rId50" Type="http://schemas.openxmlformats.org/officeDocument/2006/relationships/hyperlink" Target="https://play.google.com/store/apps/details?id=com.cab4me.android&amp;feature=search_result" TargetMode="External"/><Relationship Id="rId55" Type="http://schemas.openxmlformats.org/officeDocument/2006/relationships/image" Target="https://lh3.ggpht.com/4NRh_y0FCf_QredJRgokP2rvq_pJ0FkVB56cxlB9iSgffYgqXnIQxIhxtHdGtP5PJg=w78-h78" TargetMode="External"/><Relationship Id="rId76" Type="http://schemas.openxmlformats.org/officeDocument/2006/relationships/hyperlink" Target="https://play.google.com/store/apps/details?id=com.zabkab.passenger&amp;feature=search_result" TargetMode="External"/><Relationship Id="rId97" Type="http://schemas.openxmlformats.org/officeDocument/2006/relationships/hyperlink" Target="https://play.google.com/store/apps/details?id=com.fidenz.taxi&amp;feature=search_result" TargetMode="External"/><Relationship Id="rId104" Type="http://schemas.openxmlformats.org/officeDocument/2006/relationships/image" Target="../media/image49.png"/><Relationship Id="rId120" Type="http://schemas.openxmlformats.org/officeDocument/2006/relationships/image" Target="../media/image64.png"/><Relationship Id="rId125" Type="http://schemas.openxmlformats.org/officeDocument/2006/relationships/image" Target="../media/image69.jpeg"/><Relationship Id="rId7" Type="http://schemas.openxmlformats.org/officeDocument/2006/relationships/image" Target="../media/image14.jpeg"/><Relationship Id="rId71" Type="http://schemas.openxmlformats.org/officeDocument/2006/relationships/image" Target="../media/image38.png"/><Relationship Id="rId92" Type="http://schemas.openxmlformats.org/officeDocument/2006/relationships/image" Target="../media/image45.png"/><Relationship Id="rId2" Type="http://schemas.openxmlformats.org/officeDocument/2006/relationships/image" Target="../media/image7.jpeg"/><Relationship Id="rId29" Type="http://schemas.openxmlformats.org/officeDocument/2006/relationships/hyperlink" Target="https://play.google.com/store/apps/details?id=org.sleepnova.android.taxi&amp;feature=search_result" TargetMode="External"/><Relationship Id="rId24" Type="http://schemas.openxmlformats.org/officeDocument/2006/relationships/image" Target="../media/image22.png"/><Relationship Id="rId40" Type="http://schemas.openxmlformats.org/officeDocument/2006/relationships/image" Target="https://lh5.ggpht.com/qsxpHPk-LKc5hCUzN067mwAKBtcRVQghZtgUCO3D8922LtQbwdQdV-nf_G7jol_xVO_c=w78-h78" TargetMode="External"/><Relationship Id="rId45" Type="http://schemas.openxmlformats.org/officeDocument/2006/relationships/image" Target="../media/image29.jpeg"/><Relationship Id="rId66" Type="http://schemas.openxmlformats.org/officeDocument/2006/relationships/image" Target="https://lh6.ggpht.com/THamaJwUAMyRKkr2O1Nk0eMhf2jSSKbOnhxBZg4AzRo5XGXNUwAOV0XI_FEhRlTJzCg=w78-h78" TargetMode="External"/><Relationship Id="rId87" Type="http://schemas.openxmlformats.org/officeDocument/2006/relationships/image" Target="https://lh4.ggpht.com/FODmOp3Z38RBeNf1wO4SvG1gzbI0xhOuJpjz22O_zUPZ8SO_olcOUa9i9dp05FOS3sY=w78-h78" TargetMode="External"/><Relationship Id="rId110" Type="http://schemas.openxmlformats.org/officeDocument/2006/relationships/image" Target="../media/image54.jpeg"/><Relationship Id="rId115" Type="http://schemas.openxmlformats.org/officeDocument/2006/relationships/image" Target="../media/image59.jpeg"/><Relationship Id="rId131" Type="http://schemas.openxmlformats.org/officeDocument/2006/relationships/image" Target="https://lh3.ggpht.com/kLBSY5OQGCwJbr1J7Fa_6Yx2N-tTMq_Nf8nYcZFncpopoatlPwEH0zv4D2_PIn1yEeRz=w78-h78" TargetMode="External"/><Relationship Id="rId61" Type="http://schemas.openxmlformats.org/officeDocument/2006/relationships/hyperlink" Target="https://play.google.com/store/apps/details?id=com.yongche.taxi&amp;feature=search_result" TargetMode="External"/><Relationship Id="rId82" Type="http://schemas.openxmlformats.org/officeDocument/2006/relationships/hyperlink" Target="https://play.google.com/store/apps/details?id=com.myteksi.passenger&amp;feature=search_resul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4.png"/><Relationship Id="rId4" Type="http://schemas.openxmlformats.org/officeDocument/2006/relationships/image" Target="../media/image7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74.png"/><Relationship Id="rId4" Type="http://schemas.openxmlformats.org/officeDocument/2006/relationships/image" Target="../media/image77.jpeg"/></Relationships>
</file>

<file path=ppt/slides/_rels/slide9.xml.rels><?xml version="1.0" encoding="UTF-8" standalone="yes"?>
<Relationships xmlns="http://schemas.openxmlformats.org/package/2006/relationships"><Relationship Id="rId26" Type="http://schemas.openxmlformats.org/officeDocument/2006/relationships/hyperlink" Target="https://play.google.com/store/apps/details?id=com.HKTaxi&amp;feature=search_result" TargetMode="External"/><Relationship Id="rId117" Type="http://schemas.openxmlformats.org/officeDocument/2006/relationships/hyperlink" Target="https://play.google.com/store/apps/details?id=com.swishly.gap&amp;feature=search_result" TargetMode="External"/><Relationship Id="rId21" Type="http://schemas.openxmlformats.org/officeDocument/2006/relationships/image" Target="../media/image16.png"/><Relationship Id="rId42" Type="http://schemas.openxmlformats.org/officeDocument/2006/relationships/hyperlink" Target="https://play.google.com/store/apps/details?id=com.ascsoftware.swantaxis&amp;feature=search_result" TargetMode="External"/><Relationship Id="rId47" Type="http://schemas.openxmlformats.org/officeDocument/2006/relationships/image" Target="https://lh4.ggpht.com/R5FOU8NAlceigFFVySVEuwfJTjfKK9AwG6nYg5s0vlOJRW15LKGqJdGqpQRoigc79U0=w78-h78" TargetMode="External"/><Relationship Id="rId63" Type="http://schemas.openxmlformats.org/officeDocument/2006/relationships/hyperlink" Target="https://play.google.com/store/apps/details?id=com.cab4me.android&amp;feature=search_result" TargetMode="External"/><Relationship Id="rId68" Type="http://schemas.openxmlformats.org/officeDocument/2006/relationships/image" Target="https://lh4.ggpht.com/VPf5v_aF87bSxX0bnrAD2eMbCLX1HvlqSCfk6jYQ7UYO2gVTSzn4JZkaZaXR2TTYtjM=w78-h78" TargetMode="External"/><Relationship Id="rId84" Type="http://schemas.openxmlformats.org/officeDocument/2006/relationships/hyperlink" Target="https://play.google.com/store/apps/details?id=taxi.android.driver&amp;feature=search_result" TargetMode="External"/><Relationship Id="rId89" Type="http://schemas.openxmlformats.org/officeDocument/2006/relationships/image" Target="https://lh4.ggpht.com/KvoP5FyLWYoZx_dD9am9RZqlb-Wiu-jgRLKQsQNcNClBozNRBc7S1DNmsWkEFH-xzw=w78-h78" TargetMode="External"/><Relationship Id="rId112" Type="http://schemas.openxmlformats.org/officeDocument/2006/relationships/image" Target="../media/image46.png"/><Relationship Id="rId16" Type="http://schemas.openxmlformats.org/officeDocument/2006/relationships/hyperlink" Target="https://play.google.com/store/apps/details?id=com.myteksi.passenger&amp;feature=search_result" TargetMode="External"/><Relationship Id="rId107" Type="http://schemas.openxmlformats.org/officeDocument/2006/relationships/image" Target="https://lh4.ggpht.com/FODmOp3Z38RBeNf1wO4SvG1gzbI0xhOuJpjz22O_zUPZ8SO_olcOUa9i9dp05FOS3sY=w78-h78" TargetMode="External"/><Relationship Id="rId11" Type="http://schemas.openxmlformats.org/officeDocument/2006/relationships/image" Target="../media/image15.png"/><Relationship Id="rId32" Type="http://schemas.openxmlformats.org/officeDocument/2006/relationships/image" Target="https://lh4.ggpht.com/ctMCBN6cYfmjtpORbN1lWvvsEjZcnDqCgUgTS05ulovy5p8C0CgjZGuWVzoyGEnEuviM=w78-h78" TargetMode="External"/><Relationship Id="rId37" Type="http://schemas.openxmlformats.org/officeDocument/2006/relationships/image" Target="../media/image23.png"/><Relationship Id="rId53" Type="http://schemas.openxmlformats.org/officeDocument/2006/relationships/image" Target="https://lh5.ggpht.com/8OWnOdipGD60th1rzWne25_OZycxgAKQDBvhYdzclTH2Vc_u9nNy1-zFh4fF8JmjN6E=w78-h78" TargetMode="External"/><Relationship Id="rId58" Type="http://schemas.openxmlformats.org/officeDocument/2006/relationships/image" Target="../media/image29.jpeg"/><Relationship Id="rId74" Type="http://schemas.openxmlformats.org/officeDocument/2006/relationships/image" Target="https://lh4.ggpht.com/DuhVQ6cUiQSysrBSKn7xg1gpkW4e871bXYzFtrGny5qlNYs0CgZf1bQT9O-4WOmgdIc=w78-h78" TargetMode="External"/><Relationship Id="rId79" Type="http://schemas.openxmlformats.org/officeDocument/2006/relationships/image" Target="../media/image36.png"/><Relationship Id="rId102" Type="http://schemas.openxmlformats.org/officeDocument/2006/relationships/hyperlink" Target="https://play.google.com/store/apps/details?id=com.jerry.cabSg&amp;feature=search_result" TargetMode="External"/><Relationship Id="rId123" Type="http://schemas.openxmlformats.org/officeDocument/2006/relationships/image" Target="../media/image54.jpeg"/><Relationship Id="rId128" Type="http://schemas.openxmlformats.org/officeDocument/2006/relationships/image" Target="../media/image4.png"/><Relationship Id="rId5" Type="http://schemas.openxmlformats.org/officeDocument/2006/relationships/hyperlink" Target="https://play.google.com/store/apps/details?id=net.antrix.android.cabbiepro&amp;feature=search_result" TargetMode="External"/><Relationship Id="rId90" Type="http://schemas.openxmlformats.org/officeDocument/2006/relationships/hyperlink" Target="https://play.google.com/store/apps/details?id=com.hyxen.taximeter.app&amp;feature=search_result" TargetMode="External"/><Relationship Id="rId95" Type="http://schemas.openxmlformats.org/officeDocument/2006/relationships/image" Target="https://lh3.ggpht.com/kLBSY5OQGCwJbr1J7Fa_6Yx2N-tTMq_Nf8nYcZFncpopoatlPwEH0zv4D2_PIn1yEeRz=w78-h78" TargetMode="External"/><Relationship Id="rId19" Type="http://schemas.openxmlformats.org/officeDocument/2006/relationships/image" Target="../media/image61.png"/><Relationship Id="rId14" Type="http://schemas.openxmlformats.org/officeDocument/2006/relationships/image" Target="https://lh3.ggpht.com/7so5kKpj-RTx25saxMO7m_ASKkBHFicA5bUVrif7jH07cJhBAn1QQfVhhCzLwj0Slhs=w78-h78" TargetMode="External"/><Relationship Id="rId22" Type="http://schemas.openxmlformats.org/officeDocument/2006/relationships/hyperlink" Target="https://play.google.com/store/apps/details?id=sg.com.smrt.bookataxi&amp;feature=search_result" TargetMode="External"/><Relationship Id="rId27" Type="http://schemas.openxmlformats.org/officeDocument/2006/relationships/image" Target="../media/image19.png"/><Relationship Id="rId30" Type="http://schemas.openxmlformats.org/officeDocument/2006/relationships/hyperlink" Target="https://play.google.com/store/apps/details?id=net.antrix.android.cabbie&amp;feature=search_result" TargetMode="External"/><Relationship Id="rId35" Type="http://schemas.openxmlformats.org/officeDocument/2006/relationships/image" Target="https://lh4.ggpht.com/1Cge5PwKR-AWv0ZifFFpQBk-EUzh-D_s1Ew_YeboSqET2mPpSWwHoJoQUaKb-KCuqt0=w78-h78" TargetMode="External"/><Relationship Id="rId43" Type="http://schemas.openxmlformats.org/officeDocument/2006/relationships/image" Target="../media/image25.png"/><Relationship Id="rId48" Type="http://schemas.openxmlformats.org/officeDocument/2006/relationships/hyperlink" Target="https://play.google.com/store/apps/details?id=com.cabs&amp;feature=search_result" TargetMode="External"/><Relationship Id="rId56" Type="http://schemas.openxmlformats.org/officeDocument/2006/relationships/image" Target="https://lh3.ggpht.com/Ry4JwSMxwfo7QY7buMnc4rJQC24qdaGQ6i3ADn_zu268nlVdu-uHEtqgSHzxVSQfOcj3=w78-h78" TargetMode="External"/><Relationship Id="rId64" Type="http://schemas.openxmlformats.org/officeDocument/2006/relationships/image" Target="../media/image31.png"/><Relationship Id="rId69" Type="http://schemas.openxmlformats.org/officeDocument/2006/relationships/hyperlink" Target="https://play.google.com/store/apps/details?id=taxi.android.client&amp;feature=search_result" TargetMode="External"/><Relationship Id="rId77" Type="http://schemas.openxmlformats.org/officeDocument/2006/relationships/image" Target="https://lh5.ggpht.com/byPC2D8SAKhxEp_kT_yONzYP6wFCVPadTBsCiG-rdwpSZ_-drBfoeo_Q3LcDNjnkCw=w78-h78" TargetMode="External"/><Relationship Id="rId100" Type="http://schemas.openxmlformats.org/officeDocument/2006/relationships/image" Target="../media/image40.png"/><Relationship Id="rId105" Type="http://schemas.openxmlformats.org/officeDocument/2006/relationships/hyperlink" Target="https://play.google.com/store/apps/details?id=gr.androiddev.taxibeat&amp;feature=search_result" TargetMode="External"/><Relationship Id="rId113" Type="http://schemas.openxmlformats.org/officeDocument/2006/relationships/image" Target="https://lh6.ggpht.com/L7z4dXA3pJzmApFUFfrxNKwIH01P3RRVdHDIEOaorcENtxGWiO108baDekN4_uv8_nQ=w78-h78" TargetMode="External"/><Relationship Id="rId118" Type="http://schemas.openxmlformats.org/officeDocument/2006/relationships/image" Target="../media/image49.png"/><Relationship Id="rId126" Type="http://schemas.openxmlformats.org/officeDocument/2006/relationships/image" Target="../media/image56.jpeg"/><Relationship Id="rId8" Type="http://schemas.openxmlformats.org/officeDocument/2006/relationships/image" Target="../media/image13.jpeg"/><Relationship Id="rId51" Type="http://schemas.openxmlformats.org/officeDocument/2006/relationships/hyperlink" Target="https://play.google.com/store/apps/details?id=com.hailocab.consumer&amp;feature=search_result" TargetMode="External"/><Relationship Id="rId72" Type="http://schemas.openxmlformats.org/officeDocument/2006/relationships/hyperlink" Target="https://play.google.com/store/apps/details?id=com.ubicabs&amp;feature=search_result" TargetMode="External"/><Relationship Id="rId80" Type="http://schemas.openxmlformats.org/officeDocument/2006/relationships/image" Target="https://lh6.ggpht.com/THamaJwUAMyRKkr2O1Nk0eMhf2jSSKbOnhxBZg4AzRo5XGXNUwAOV0XI_FEhRlTJzCg=w78-h78" TargetMode="External"/><Relationship Id="rId85" Type="http://schemas.openxmlformats.org/officeDocument/2006/relationships/image" Target="../media/image12.jpeg"/><Relationship Id="rId93" Type="http://schemas.openxmlformats.org/officeDocument/2006/relationships/hyperlink" Target="https://play.google.com/store/apps/details?id=fr.airweb.lestaxisbleus&amp;feature=search_result" TargetMode="External"/><Relationship Id="rId98" Type="http://schemas.openxmlformats.org/officeDocument/2006/relationships/image" Target="https://lh4.ggpht.com/aiWBpJg365TsDuxoM20laZSEUYSuIRTcVw96Cj794aj3DDFVAZ3VPXxGFHzjtBIMWX-h=w78-h78" TargetMode="External"/><Relationship Id="rId121" Type="http://schemas.openxmlformats.org/officeDocument/2006/relationships/image" Target="../media/image52.jpeg"/><Relationship Id="rId3" Type="http://schemas.openxmlformats.org/officeDocument/2006/relationships/image" Target="../media/image58.jpeg"/><Relationship Id="rId12" Type="http://schemas.openxmlformats.org/officeDocument/2006/relationships/hyperlink" Target="https://play.google.com/store/apps/details?id=com.fidenz.taxi&amp;feature=search_result" TargetMode="External"/><Relationship Id="rId17" Type="http://schemas.openxmlformats.org/officeDocument/2006/relationships/image" Target="../media/image42.png"/><Relationship Id="rId25" Type="http://schemas.openxmlformats.org/officeDocument/2006/relationships/image" Target="../media/image18.jpeg"/><Relationship Id="rId33" Type="http://schemas.openxmlformats.org/officeDocument/2006/relationships/hyperlink" Target="https://play.google.com/store/apps/details?id=com.websoo.taxi.meter.hk&amp;feature=search_result" TargetMode="External"/><Relationship Id="rId38" Type="http://schemas.openxmlformats.org/officeDocument/2006/relationships/image" Target="https://lh4.ggpht.com/dqD9Zu4AQC9wvlhbonUtu0FQEIzsdAueBHOn8_NAexj6MnTtrO5ep2tY26j6XTUxTQ6J=w78-h78" TargetMode="External"/><Relationship Id="rId46" Type="http://schemas.openxmlformats.org/officeDocument/2006/relationships/image" Target="../media/image26.png"/><Relationship Id="rId59" Type="http://schemas.openxmlformats.org/officeDocument/2006/relationships/image" Target="https://lh5.ggpht.com/DqSbrJS8tawxhVn7A_cjAp-9TZpoPtY-E1hpq4hq8_KepQn9E3dnIHYY9zHFuXejMas=w78-h78" TargetMode="External"/><Relationship Id="rId67" Type="http://schemas.openxmlformats.org/officeDocument/2006/relationships/image" Target="../media/image79.png"/><Relationship Id="rId103" Type="http://schemas.openxmlformats.org/officeDocument/2006/relationships/image" Target="../media/image41.jpeg"/><Relationship Id="rId108" Type="http://schemas.openxmlformats.org/officeDocument/2006/relationships/hyperlink" Target="https://play.google.com/store/apps/details?id=org.gc.taxi&amp;feature=search_result" TargetMode="External"/><Relationship Id="rId116" Type="http://schemas.openxmlformats.org/officeDocument/2006/relationships/image" Target="https://lh3.ggpht.com/-TN5eDyRxH0ENbACeJlSZgmsBW29SHKivyod6CELqAsNRn3M0be5p6-sMy3t0D9i3KQ=w78-h78" TargetMode="External"/><Relationship Id="rId124" Type="http://schemas.openxmlformats.org/officeDocument/2006/relationships/image" Target="../media/image55.jpeg"/><Relationship Id="rId129" Type="http://schemas.openxmlformats.org/officeDocument/2006/relationships/image" Target="../media/image5.png"/><Relationship Id="rId20" Type="http://schemas.openxmlformats.org/officeDocument/2006/relationships/hyperlink" Target="https://play.google.com/store/apps/details?id=com.safer_taxi&amp;feature=search_result" TargetMode="External"/><Relationship Id="rId41" Type="http://schemas.openxmlformats.org/officeDocument/2006/relationships/image" Target="https://lh3.ggpht.com/DeuCWfPnDO5ZtowRdCDDpQf8SeVfUG_7pyndko19k07NmIEwIrFOS4qFIJL8-pUiaVMo=w78-h78" TargetMode="External"/><Relationship Id="rId54" Type="http://schemas.openxmlformats.org/officeDocument/2006/relationships/hyperlink" Target="https://play.google.com/store/apps/details?id=ru.yandex.taxi&amp;feature=search_result" TargetMode="External"/><Relationship Id="rId62" Type="http://schemas.openxmlformats.org/officeDocument/2006/relationships/image" Target="https://lh6.ggpht.com/YFfwqkB-4-zpifdcMspJPQJYMt9Sg-oxPro6GlvHL_LafNvRZlfO3j-jNw5n0x9MxQ=w78-h78" TargetMode="External"/><Relationship Id="rId70" Type="http://schemas.openxmlformats.org/officeDocument/2006/relationships/image" Target="../media/image32.png"/><Relationship Id="rId75" Type="http://schemas.openxmlformats.org/officeDocument/2006/relationships/hyperlink" Target="https://play.google.com/store/apps/details?id=com.yongche.taxi&amp;feature=search_result" TargetMode="External"/><Relationship Id="rId83" Type="http://schemas.openxmlformats.org/officeDocument/2006/relationships/image" Target="https://lh4.ggpht.com/YZ518zgAsL4oy6yhvAyAIHbpfTPpG9wgL0icgZolii5_bm4r8afGUYLfKk7_=w78-h78" TargetMode="External"/><Relationship Id="rId88" Type="http://schemas.openxmlformats.org/officeDocument/2006/relationships/image" Target="../media/image80.png"/><Relationship Id="rId91" Type="http://schemas.openxmlformats.org/officeDocument/2006/relationships/image" Target="../media/image38.png"/><Relationship Id="rId96" Type="http://schemas.openxmlformats.org/officeDocument/2006/relationships/hyperlink" Target="https://play.google.com/store/apps/details?id=com.goldengekko.ed.verticals.taxi.herold&amp;feature=search_result" TargetMode="External"/><Relationship Id="rId111" Type="http://schemas.openxmlformats.org/officeDocument/2006/relationships/hyperlink" Target="https://play.google.com/store/apps/details?id=ro.mobiessence.android.clevertaxi&amp;feature=search_result" TargetMode="External"/><Relationship Id="rId1" Type="http://schemas.openxmlformats.org/officeDocument/2006/relationships/slideLayout" Target="../slideLayouts/slideLayout7.xml"/><Relationship Id="rId6" Type="http://schemas.openxmlformats.org/officeDocument/2006/relationships/image" Target="../media/image45.png"/><Relationship Id="rId15" Type="http://schemas.openxmlformats.org/officeDocument/2006/relationships/image" Target="../media/image50.jpeg"/><Relationship Id="rId23" Type="http://schemas.openxmlformats.org/officeDocument/2006/relationships/image" Target="../media/image17.png"/><Relationship Id="rId28" Type="http://schemas.openxmlformats.org/officeDocument/2006/relationships/hyperlink" Target="https://play.google.com/store/apps/details?id=il.avimak.IsraeliTaxi&amp;feature=search_result" TargetMode="External"/><Relationship Id="rId36" Type="http://schemas.openxmlformats.org/officeDocument/2006/relationships/hyperlink" Target="https://play.google.com/store/apps/details?id=ro.mobiessence.android.clevertaxi.speedtaxi&amp;feature=search_result" TargetMode="External"/><Relationship Id="rId49" Type="http://schemas.openxmlformats.org/officeDocument/2006/relationships/image" Target="../media/image27.png"/><Relationship Id="rId57" Type="http://schemas.openxmlformats.org/officeDocument/2006/relationships/hyperlink" Target="https://play.google.com/store/apps/details?id=pl.zlaptaxi.android.ui&amp;feature=search_result" TargetMode="External"/><Relationship Id="rId106" Type="http://schemas.openxmlformats.org/officeDocument/2006/relationships/image" Target="../media/image43.png"/><Relationship Id="rId114" Type="http://schemas.openxmlformats.org/officeDocument/2006/relationships/hyperlink" Target="https://play.google.com/store/apps/details?id=com.AAATAXI&amp;feature=search_result" TargetMode="External"/><Relationship Id="rId119" Type="http://schemas.openxmlformats.org/officeDocument/2006/relationships/image" Target="https://lh6.ggpht.com/WYqycBRFaRKb_80gdWDxvUB-L5mQApnRLjDX9H1jgGQ4BigmI1_Idd6r_R2nHf7d1Q=w78-h78" TargetMode="External"/><Relationship Id="rId127" Type="http://schemas.openxmlformats.org/officeDocument/2006/relationships/image" Target="../media/image82.jpeg"/><Relationship Id="rId10" Type="http://schemas.openxmlformats.org/officeDocument/2006/relationships/hyperlink" Target="https://play.google.com/store/apps/details?id=com.taxity&amp;feature=search_result" TargetMode="External"/><Relationship Id="rId31" Type="http://schemas.openxmlformats.org/officeDocument/2006/relationships/image" Target="../media/image21.png"/><Relationship Id="rId44" Type="http://schemas.openxmlformats.org/officeDocument/2006/relationships/image" Target="https://lh3.ggpht.com/_CBnqq74dV-na_R9ReMbKnen58hp-7rTWGDqyszoNZQ30ZfG14iZYv5bbue0v0ag_VUV=w78-h78" TargetMode="External"/><Relationship Id="rId52" Type="http://schemas.openxmlformats.org/officeDocument/2006/relationships/image" Target="../media/image78.png"/><Relationship Id="rId60" Type="http://schemas.openxmlformats.org/officeDocument/2006/relationships/hyperlink" Target="https://play.google.com/store/apps/details?id=sg.com.cdgtaxi.frodo&amp;feature=search_result" TargetMode="External"/><Relationship Id="rId65" Type="http://schemas.openxmlformats.org/officeDocument/2006/relationships/image" Target="https://lh3.ggpht.com/t1cmm35IMKnCq09Jr_XvLodrl2Dug4OHLhVNVZ_zA2Ap2IF4mTXlCPaFIfRiRoglsFai=w78-h78" TargetMode="External"/><Relationship Id="rId73" Type="http://schemas.openxmlformats.org/officeDocument/2006/relationships/image" Target="../media/image34.png"/><Relationship Id="rId78" Type="http://schemas.openxmlformats.org/officeDocument/2006/relationships/hyperlink" Target="https://play.google.com/store/apps/details?id=com.taxicaller.app&amp;feature=search_result" TargetMode="External"/><Relationship Id="rId81" Type="http://schemas.openxmlformats.org/officeDocument/2006/relationships/hyperlink" Target="https://play.google.com/store/apps/details?id=com.gocatchapp.goCatch&amp;feature=search_result" TargetMode="External"/><Relationship Id="rId86" Type="http://schemas.openxmlformats.org/officeDocument/2006/relationships/image" Target="https://lh3.ggpht.com/_9N7K4m0XTTnTEzYu80QYYQkY3GXsFWW8T_VL-oq4VBZUFQJNCzAAwz0efmeHmTMchE=w78-h78" TargetMode="External"/><Relationship Id="rId94" Type="http://schemas.openxmlformats.org/officeDocument/2006/relationships/image" Target="../media/image71.png"/><Relationship Id="rId99" Type="http://schemas.openxmlformats.org/officeDocument/2006/relationships/hyperlink" Target="https://play.google.com/store/apps/details?id=com.zabkab.passenger&amp;feature=search_result" TargetMode="External"/><Relationship Id="rId101" Type="http://schemas.openxmlformats.org/officeDocument/2006/relationships/image" Target="https://lh3.ggpht.com/yfFQLVPfBhnr0qycnCkwDdmbEcWPtgNEjjTil4SeByCZzuvUVstRPqcK9vA5b8L3LA=w78-h78" TargetMode="External"/><Relationship Id="rId122" Type="http://schemas.openxmlformats.org/officeDocument/2006/relationships/image" Target="../media/image53.jpeg"/><Relationship Id="rId4" Type="http://schemas.openxmlformats.org/officeDocument/2006/relationships/image" Target="../media/image63.jpeg"/><Relationship Id="rId9" Type="http://schemas.openxmlformats.org/officeDocument/2006/relationships/image" Target="../media/image69.jpeg"/><Relationship Id="rId13" Type="http://schemas.openxmlformats.org/officeDocument/2006/relationships/image" Target="../media/image47.png"/><Relationship Id="rId18" Type="http://schemas.openxmlformats.org/officeDocument/2006/relationships/image" Target="https://lh3.ggpht.com/LRI--Khox-3dRANHoXHVJTlgq_GU8xxxjL1TxffNc9g9S7fqUnUu4JufdXJdHvw2pQ=w78-h78" TargetMode="External"/><Relationship Id="rId39" Type="http://schemas.openxmlformats.org/officeDocument/2006/relationships/hyperlink" Target="https://play.google.com/store/apps/details?id=org.sleepnova.android.taxi&amp;feature=search_result" TargetMode="External"/><Relationship Id="rId109" Type="http://schemas.openxmlformats.org/officeDocument/2006/relationships/image" Target="../media/image44.png"/><Relationship Id="rId34" Type="http://schemas.openxmlformats.org/officeDocument/2006/relationships/image" Target="../media/image22.png"/><Relationship Id="rId50" Type="http://schemas.openxmlformats.org/officeDocument/2006/relationships/image" Target="https://lh5.ggpht.com/qsxpHPk-LKc5hCUzN067mwAKBtcRVQghZtgUCO3D8922LtQbwdQdV-nf_G7jol_xVO_c=w78-h78" TargetMode="External"/><Relationship Id="rId55" Type="http://schemas.openxmlformats.org/officeDocument/2006/relationships/image" Target="../media/image28.png"/><Relationship Id="rId76" Type="http://schemas.openxmlformats.org/officeDocument/2006/relationships/image" Target="../media/image35.png"/><Relationship Id="rId97" Type="http://schemas.openxmlformats.org/officeDocument/2006/relationships/image" Target="../media/image39.png"/><Relationship Id="rId104" Type="http://schemas.openxmlformats.org/officeDocument/2006/relationships/image" Target="https://lh5.ggpht.com/WVE6iZeIK_Lbc6c5fAaS9PaQmAixSUj0maQ2d6fAD9LUGsBPll-hJOk9aJanfWvapruI=w78-h78" TargetMode="External"/><Relationship Id="rId120" Type="http://schemas.openxmlformats.org/officeDocument/2006/relationships/image" Target="../media/image51.jpeg"/><Relationship Id="rId125" Type="http://schemas.openxmlformats.org/officeDocument/2006/relationships/image" Target="../media/image81.png"/><Relationship Id="rId7" Type="http://schemas.openxmlformats.org/officeDocument/2006/relationships/image" Target="https://lh4.ggpht.com/GSA3PWyLakOFush03ryRcnsNexoCwFg6nptSOe8SMu3AAdgpC6PugUqxY5MrV8ltkBg5=w78-h78" TargetMode="External"/><Relationship Id="rId71" Type="http://schemas.openxmlformats.org/officeDocument/2006/relationships/image" Target="https://lh3.ggpht.com/4NRh_y0FCf_QredJRgokP2rvq_pJ0FkVB56cxlB9iSgffYgqXnIQxIhxtHdGtP5PJg=w78-h78" TargetMode="External"/><Relationship Id="rId92" Type="http://schemas.openxmlformats.org/officeDocument/2006/relationships/image" Target="https://lh5.ggpht.com/BQPQ_IwIXIIMuRkOThnUidGjLATObaxCiouRyG2OdhRwPa4YhDVcxYs0sHpd-8Nkx6w=w78-h78" TargetMode="External"/><Relationship Id="rId2" Type="http://schemas.openxmlformats.org/officeDocument/2006/relationships/image" Target="../media/image7.jpeg"/><Relationship Id="rId29" Type="http://schemas.openxmlformats.org/officeDocument/2006/relationships/image" Target="../media/image20.png"/><Relationship Id="rId24" Type="http://schemas.openxmlformats.org/officeDocument/2006/relationships/hyperlink" Target="https://play.google.com/store/apps/details?id=com.smartshehar.android.autotaximeterfare.app&amp;feature=search_result" TargetMode="External"/><Relationship Id="rId40" Type="http://schemas.openxmlformats.org/officeDocument/2006/relationships/image" Target="../media/image24.png"/><Relationship Id="rId45" Type="http://schemas.openxmlformats.org/officeDocument/2006/relationships/hyperlink" Target="https://play.google.com/store/apps/details?id=com.clypher.taxistopper&amp;feature=search_result" TargetMode="External"/><Relationship Id="rId66" Type="http://schemas.openxmlformats.org/officeDocument/2006/relationships/hyperlink" Target="https://play.google.com/store/apps/details?id=com.ridecharge.android.taximagic&amp;feature=search_result" TargetMode="External"/><Relationship Id="rId87" Type="http://schemas.openxmlformats.org/officeDocument/2006/relationships/hyperlink" Target="https://play.google.com/store/apps/details?id=net.androidsea.seoultaxi&amp;feature=search_result" TargetMode="External"/><Relationship Id="rId110" Type="http://schemas.openxmlformats.org/officeDocument/2006/relationships/image" Target="https://lh4.ggpht.com/fmtvmwRhhvrtvrF5mABFCr7ZV_NfFVZM40yBBEC78VMta90mGmaxKHNOt1AFbxRqZw=w78-h78" TargetMode="External"/><Relationship Id="rId115" Type="http://schemas.openxmlformats.org/officeDocument/2006/relationships/image" Target="../media/image48.png"/><Relationship Id="rId61" Type="http://schemas.openxmlformats.org/officeDocument/2006/relationships/image" Target="../media/image30.png"/><Relationship Id="rId82"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118" name="Picture 22" descr="header"/>
          <p:cNvPicPr>
            <a:picLocks noChangeAspect="1" noChangeArrowheads="1"/>
          </p:cNvPicPr>
          <p:nvPr/>
        </p:nvPicPr>
        <p:blipFill>
          <a:blip r:embed="rId3" cstate="print"/>
          <a:srcRect l="3615" t="7143" r="4218"/>
          <a:stretch>
            <a:fillRect/>
          </a:stretch>
        </p:blipFill>
        <p:spPr bwMode="auto">
          <a:xfrm>
            <a:off x="3581400" y="0"/>
            <a:ext cx="5562600" cy="1219200"/>
          </a:xfrm>
          <a:prstGeom prst="rect">
            <a:avLst/>
          </a:prstGeom>
          <a:noFill/>
        </p:spPr>
      </p:pic>
      <p:pic>
        <p:nvPicPr>
          <p:cNvPr id="4119" name="Picture 23" descr="wm_logo2color_black_pms3005"/>
          <p:cNvPicPr>
            <a:picLocks noChangeAspect="1" noChangeArrowheads="1"/>
          </p:cNvPicPr>
          <p:nvPr/>
        </p:nvPicPr>
        <p:blipFill>
          <a:blip r:embed="rId4" cstate="print"/>
          <a:srcRect/>
          <a:stretch>
            <a:fillRect/>
          </a:stretch>
        </p:blipFill>
        <p:spPr bwMode="auto">
          <a:xfrm>
            <a:off x="0" y="0"/>
            <a:ext cx="2438400" cy="1066800"/>
          </a:xfrm>
          <a:prstGeom prst="rect">
            <a:avLst/>
          </a:prstGeom>
          <a:noFill/>
          <a:ln w="9525">
            <a:noFill/>
            <a:miter lim="800000"/>
            <a:headEnd/>
            <a:tailEnd/>
          </a:ln>
        </p:spPr>
      </p:pic>
      <p:pic>
        <p:nvPicPr>
          <p:cNvPr id="4125" name="Picture 29" descr="Banner"/>
          <p:cNvPicPr>
            <a:picLocks noChangeAspect="1" noChangeArrowheads="1"/>
          </p:cNvPicPr>
          <p:nvPr/>
        </p:nvPicPr>
        <p:blipFill>
          <a:blip r:embed="rId5" cstate="print"/>
          <a:srcRect/>
          <a:stretch>
            <a:fillRect/>
          </a:stretch>
        </p:blipFill>
        <p:spPr bwMode="auto">
          <a:xfrm>
            <a:off x="0" y="5562600"/>
            <a:ext cx="9144000" cy="1143000"/>
          </a:xfrm>
          <a:prstGeom prst="rect">
            <a:avLst/>
          </a:prstGeom>
          <a:noFill/>
        </p:spPr>
      </p:pic>
      <p:sp>
        <p:nvSpPr>
          <p:cNvPr id="4128" name="Rectangle 32"/>
          <p:cNvSpPr>
            <a:spLocks noChangeArrowheads="1"/>
          </p:cNvSpPr>
          <p:nvPr/>
        </p:nvSpPr>
        <p:spPr bwMode="auto">
          <a:xfrm>
            <a:off x="2514600" y="1143000"/>
            <a:ext cx="7086600" cy="2395538"/>
          </a:xfrm>
          <a:prstGeom prst="rect">
            <a:avLst/>
          </a:prstGeom>
          <a:noFill/>
          <a:ln w="9525">
            <a:noFill/>
            <a:miter lim="800000"/>
            <a:headEnd/>
            <a:tailEnd/>
          </a:ln>
          <a:effectLst/>
        </p:spPr>
        <p:txBody>
          <a:bodyPr>
            <a:spAutoFit/>
          </a:bodyPr>
          <a:lstStyle/>
          <a:p>
            <a:pPr algn="ctr"/>
            <a:r>
              <a:rPr lang="en-US" sz="2300" b="1">
                <a:latin typeface="Benguiat Bk BT" pitchFamily="18" charset="0"/>
              </a:rPr>
              <a:t>THE LAW AND THE TAXI:  THE RIGHT REGULATORY MIX – THE CHALLENGE OF EMERGING TECHNOLOGIES AND SMART PHONE APPLICATIONS</a:t>
            </a:r>
          </a:p>
          <a:p>
            <a:pPr lvl="2" algn="ctr"/>
            <a:endParaRPr lang="en-US" b="1">
              <a:effectLst>
                <a:outerShdw blurRad="38100" dist="38100" dir="2700000" algn="tl">
                  <a:srgbClr val="000000"/>
                </a:outerShdw>
              </a:effectLst>
              <a:latin typeface="Benguiat Bk BT" pitchFamily="18" charset="0"/>
            </a:endParaRPr>
          </a:p>
          <a:p>
            <a:pPr lvl="2" algn="ctr"/>
            <a:r>
              <a:rPr lang="en-US" b="1">
                <a:effectLst>
                  <a:outerShdw blurRad="38100" dist="38100" dir="2700000" algn="tl">
                    <a:srgbClr val="000000"/>
                  </a:outerShdw>
                </a:effectLst>
                <a:latin typeface="Benguiat Bk BT" pitchFamily="18" charset="0"/>
              </a:rPr>
              <a:t>Presented By</a:t>
            </a:r>
          </a:p>
          <a:p>
            <a:pPr lvl="2" algn="ctr"/>
            <a:r>
              <a:rPr lang="en-US" b="1">
                <a:effectLst>
                  <a:outerShdw blurRad="38100" dist="38100" dir="2700000" algn="tl">
                    <a:srgbClr val="000000"/>
                  </a:outerShdw>
                </a:effectLst>
                <a:latin typeface="Benguiat Bk BT" pitchFamily="18" charset="0"/>
              </a:rPr>
              <a:t>		Professor Matthew W. Daus, Esq.</a:t>
            </a:r>
            <a:r>
              <a:rPr lang="en-US" sz="2300" b="1">
                <a:solidFill>
                  <a:srgbClr val="EBFF2D"/>
                </a:solidFill>
                <a:latin typeface="Benguiat Bk BT"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9" name="Rectangle 3"/>
          <p:cNvSpPr>
            <a:spLocks noGrp="1" noRot="1" noChangeArrowheads="1"/>
          </p:cNvSpPr>
          <p:nvPr>
            <p:ph type="body" idx="1"/>
          </p:nvPr>
        </p:nvSpPr>
        <p:spPr>
          <a:xfrm>
            <a:off x="381000" y="2057400"/>
            <a:ext cx="8229600" cy="4648200"/>
          </a:xfrm>
        </p:spPr>
        <p:txBody>
          <a:bodyPr/>
          <a:lstStyle/>
          <a:p>
            <a:pPr algn="ctr">
              <a:buFont typeface="Wingdings" pitchFamily="2" charset="2"/>
              <a:buNone/>
            </a:pPr>
            <a:r>
              <a:rPr lang="en-US" sz="2800" b="1" i="1">
                <a:latin typeface="AvantGarde Bk BT" pitchFamily="34" charset="0"/>
              </a:rPr>
              <a:t>   Prearrangement or Electronic Street Hail? </a:t>
            </a:r>
            <a:endParaRPr lang="en-US" sz="2800" b="1">
              <a:latin typeface="AvantGarde Bk BT" pitchFamily="34" charset="0"/>
            </a:endParaRPr>
          </a:p>
          <a:p>
            <a:pPr>
              <a:buFontTx/>
              <a:buChar char="•"/>
            </a:pPr>
            <a:r>
              <a:rPr lang="en-US" sz="2800" b="1">
                <a:latin typeface="AvantGarde Bk BT" pitchFamily="34" charset="0"/>
              </a:rPr>
              <a:t>Smartphone apps have introduced “electronic hail.”</a:t>
            </a:r>
          </a:p>
          <a:p>
            <a:pPr>
              <a:buFontTx/>
              <a:buChar char="•"/>
            </a:pPr>
            <a:endParaRPr lang="en-US" sz="2800" b="1">
              <a:latin typeface="AvantGarde Bk BT" pitchFamily="34" charset="0"/>
            </a:endParaRPr>
          </a:p>
          <a:p>
            <a:pPr>
              <a:buFontTx/>
              <a:buChar char="•"/>
            </a:pPr>
            <a:r>
              <a:rPr lang="en-US" sz="2800" b="1">
                <a:latin typeface="AvantGarde Bk BT" pitchFamily="34" charset="0"/>
              </a:rPr>
              <a:t>An “electronic hail” is similar to a street hail, but through an individual’s smartphone.</a:t>
            </a:r>
          </a:p>
          <a:p>
            <a:pPr>
              <a:buFontTx/>
              <a:buChar char="•"/>
            </a:pPr>
            <a:endParaRPr lang="en-US" sz="2800" b="1">
              <a:latin typeface="AvantGarde Bk BT" pitchFamily="34" charset="0"/>
            </a:endParaRPr>
          </a:p>
          <a:p>
            <a:pPr>
              <a:buFontTx/>
              <a:buChar char="•"/>
            </a:pPr>
            <a:r>
              <a:rPr lang="en-US" sz="2800" b="1">
                <a:latin typeface="AvantGarde Bk BT" pitchFamily="34" charset="0"/>
              </a:rPr>
              <a:t>Some regulators have not addressed this new concept in their regulations……yet.</a:t>
            </a:r>
          </a:p>
        </p:txBody>
      </p:sp>
      <p:sp>
        <p:nvSpPr>
          <p:cNvPr id="45060" name="Text Box 4"/>
          <p:cNvSpPr txBox="1">
            <a:spLocks noChangeArrowheads="1"/>
          </p:cNvSpPr>
          <p:nvPr/>
        </p:nvSpPr>
        <p:spPr bwMode="auto">
          <a:xfrm>
            <a:off x="685800" y="1295400"/>
            <a:ext cx="8001000" cy="579438"/>
          </a:xfrm>
          <a:prstGeom prst="rect">
            <a:avLst/>
          </a:prstGeom>
          <a:noFill/>
          <a:ln w="9525">
            <a:noFill/>
            <a:miter lim="800000"/>
            <a:headEnd/>
            <a:tailEnd/>
          </a:ln>
        </p:spPr>
        <p:txBody>
          <a:bodyPr>
            <a:spAutoFit/>
          </a:bodyPr>
          <a:lstStyle/>
          <a:p>
            <a:pPr algn="ctr"/>
            <a:r>
              <a:rPr lang="en-US" sz="3200" b="1" u="sng">
                <a:solidFill>
                  <a:srgbClr val="FFFFFF"/>
                </a:solidFill>
                <a:latin typeface="AvantGarde Bk BT" pitchFamily="34" charset="0"/>
              </a:rPr>
              <a:t>Legal Issues Identified with Rogue Apps</a:t>
            </a:r>
          </a:p>
        </p:txBody>
      </p:sp>
      <p:pic>
        <p:nvPicPr>
          <p:cNvPr id="45061" name="Picture 23" descr="wm_logo2color_black_pms3005"/>
          <p:cNvPicPr>
            <a:picLocks noChangeAspect="1" noChangeArrowheads="1"/>
          </p:cNvPicPr>
          <p:nvPr/>
        </p:nvPicPr>
        <p:blipFill>
          <a:blip r:embed="rId3" cstate="print"/>
          <a:srcRect/>
          <a:stretch>
            <a:fillRect/>
          </a:stretch>
        </p:blipFill>
        <p:spPr bwMode="auto">
          <a:xfrm>
            <a:off x="0" y="0"/>
            <a:ext cx="3581400" cy="1371600"/>
          </a:xfrm>
          <a:prstGeom prst="rect">
            <a:avLst/>
          </a:prstGeom>
          <a:noFill/>
          <a:ln w="9525">
            <a:noFill/>
            <a:miter lim="800000"/>
            <a:headEnd/>
            <a:tailEnd/>
          </a:ln>
        </p:spPr>
      </p:pic>
      <p:pic>
        <p:nvPicPr>
          <p:cNvPr id="45062" name="Picture 6" descr="header"/>
          <p:cNvPicPr>
            <a:picLocks noChangeAspect="1" noChangeArrowheads="1"/>
          </p:cNvPicPr>
          <p:nvPr/>
        </p:nvPicPr>
        <p:blipFill>
          <a:blip r:embed="rId4" cstate="print"/>
          <a:srcRect l="3615" t="7143" r="4218"/>
          <a:stretch>
            <a:fillRect/>
          </a:stretch>
        </p:blipFill>
        <p:spPr bwMode="auto">
          <a:xfrm>
            <a:off x="3581400" y="0"/>
            <a:ext cx="5562600" cy="14097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3" name="Rectangle 3"/>
          <p:cNvSpPr>
            <a:spLocks noGrp="1" noRot="1" noChangeArrowheads="1"/>
          </p:cNvSpPr>
          <p:nvPr>
            <p:ph type="body" idx="1"/>
          </p:nvPr>
        </p:nvSpPr>
        <p:spPr>
          <a:xfrm>
            <a:off x="381000" y="1295400"/>
            <a:ext cx="8083550" cy="5562600"/>
          </a:xfrm>
        </p:spPr>
        <p:txBody>
          <a:bodyPr/>
          <a:lstStyle/>
          <a:p>
            <a:pPr>
              <a:lnSpc>
                <a:spcPct val="80000"/>
              </a:lnSpc>
              <a:buFontTx/>
              <a:buChar char="•"/>
            </a:pPr>
            <a:r>
              <a:rPr lang="en-US" sz="2800" b="1">
                <a:latin typeface="AvantGarde Bk BT" pitchFamily="34" charset="0"/>
              </a:rPr>
              <a:t>New York City (TLC) has proposed rule changes that includes; </a:t>
            </a:r>
          </a:p>
          <a:p>
            <a:pPr>
              <a:lnSpc>
                <a:spcPct val="80000"/>
              </a:lnSpc>
              <a:buFontTx/>
              <a:buChar char="•"/>
            </a:pPr>
            <a:endParaRPr lang="en-US" sz="2800" b="1">
              <a:latin typeface="AvantGarde Bk BT" pitchFamily="34" charset="0"/>
            </a:endParaRPr>
          </a:p>
          <a:p>
            <a:pPr lvl="1">
              <a:lnSpc>
                <a:spcPct val="80000"/>
              </a:lnSpc>
              <a:buFontTx/>
              <a:buChar char="•"/>
            </a:pPr>
            <a:r>
              <a:rPr lang="en-US" sz="2400" b="1" u="sng">
                <a:latin typeface="AvantGarde Bk BT" pitchFamily="34" charset="0"/>
              </a:rPr>
              <a:t>Defining  E-Hail</a:t>
            </a:r>
            <a:r>
              <a:rPr lang="en-US" sz="2400" b="1">
                <a:latin typeface="AvantGarde Bk BT" pitchFamily="34" charset="0"/>
              </a:rPr>
              <a:t> and amendments to prohibit drivers from charging </a:t>
            </a:r>
            <a:r>
              <a:rPr lang="en-US" sz="2400" b="1" u="sng">
                <a:latin typeface="AvantGarde Bk BT" pitchFamily="34" charset="0"/>
              </a:rPr>
              <a:t>passengers any additional fee for an E-Hail trip;</a:t>
            </a:r>
          </a:p>
          <a:p>
            <a:pPr lvl="1">
              <a:lnSpc>
                <a:spcPct val="80000"/>
              </a:lnSpc>
              <a:buFontTx/>
              <a:buChar char="•"/>
            </a:pPr>
            <a:endParaRPr lang="en-US" sz="2400" b="1" u="sng">
              <a:latin typeface="AvantGarde Bk BT" pitchFamily="34" charset="0"/>
            </a:endParaRPr>
          </a:p>
          <a:p>
            <a:pPr lvl="1">
              <a:lnSpc>
                <a:spcPct val="80000"/>
              </a:lnSpc>
              <a:buFontTx/>
              <a:buChar char="•"/>
            </a:pPr>
            <a:r>
              <a:rPr lang="en-US" sz="2400" b="1">
                <a:latin typeface="AvantGarde Bk BT" pitchFamily="34" charset="0"/>
              </a:rPr>
              <a:t>Establishing restrictions on when and where drivers can use E-Hail applications;</a:t>
            </a:r>
          </a:p>
          <a:p>
            <a:pPr lvl="1">
              <a:lnSpc>
                <a:spcPct val="80000"/>
              </a:lnSpc>
              <a:buFontTx/>
              <a:buNone/>
            </a:pPr>
            <a:endParaRPr lang="en-US" sz="2400" b="1">
              <a:latin typeface="AvantGarde Bk BT" pitchFamily="34" charset="0"/>
            </a:endParaRPr>
          </a:p>
          <a:p>
            <a:pPr lvl="1">
              <a:lnSpc>
                <a:spcPct val="80000"/>
              </a:lnSpc>
              <a:buFontTx/>
              <a:buChar char="•"/>
            </a:pPr>
            <a:r>
              <a:rPr lang="en-US" sz="2400" b="1">
                <a:latin typeface="AvantGarde Bk BT" pitchFamily="34" charset="0"/>
              </a:rPr>
              <a:t>Requiring drivers to utilize E-Hail applications licensed and approved by TLC and;</a:t>
            </a:r>
          </a:p>
          <a:p>
            <a:pPr lvl="1">
              <a:lnSpc>
                <a:spcPct val="80000"/>
              </a:lnSpc>
              <a:buFontTx/>
              <a:buChar char="•"/>
            </a:pPr>
            <a:endParaRPr lang="en-US" sz="2400" b="1">
              <a:latin typeface="AvantGarde Bk BT" pitchFamily="34" charset="0"/>
            </a:endParaRPr>
          </a:p>
          <a:p>
            <a:pPr lvl="1">
              <a:lnSpc>
                <a:spcPct val="80000"/>
              </a:lnSpc>
              <a:buFontTx/>
              <a:buChar char="•"/>
            </a:pPr>
            <a:r>
              <a:rPr lang="en-US" sz="2400" b="1">
                <a:latin typeface="AvantGarde Bk BT" pitchFamily="34" charset="0"/>
              </a:rPr>
              <a:t>Amendments regarding owner payments to drivers for E-Hail trips. </a:t>
            </a:r>
            <a:endParaRPr lang="en-US" sz="2400">
              <a:latin typeface="AvantGarde Bk BT" pitchFamily="34" charset="0"/>
            </a:endParaRPr>
          </a:p>
        </p:txBody>
      </p:sp>
      <p:pic>
        <p:nvPicPr>
          <p:cNvPr id="71685" name="Picture 5" descr="header"/>
          <p:cNvPicPr>
            <a:picLocks noChangeAspect="1" noChangeArrowheads="1"/>
          </p:cNvPicPr>
          <p:nvPr/>
        </p:nvPicPr>
        <p:blipFill>
          <a:blip r:embed="rId3" cstate="print"/>
          <a:srcRect l="3615" t="7143" r="4218"/>
          <a:stretch>
            <a:fillRect/>
          </a:stretch>
        </p:blipFill>
        <p:spPr bwMode="auto">
          <a:xfrm>
            <a:off x="3581400" y="0"/>
            <a:ext cx="5562600" cy="1143000"/>
          </a:xfrm>
          <a:prstGeom prst="rect">
            <a:avLst/>
          </a:prstGeom>
          <a:noFill/>
        </p:spPr>
      </p:pic>
      <p:pic>
        <p:nvPicPr>
          <p:cNvPr id="71686" name="Picture 23" descr="wm_logo2color_black_pms3005"/>
          <p:cNvPicPr>
            <a:picLocks noChangeAspect="1" noChangeArrowheads="1"/>
          </p:cNvPicPr>
          <p:nvPr/>
        </p:nvPicPr>
        <p:blipFill>
          <a:blip r:embed="rId4" cstate="print"/>
          <a:srcRect/>
          <a:stretch>
            <a:fillRect/>
          </a:stretch>
        </p:blipFill>
        <p:spPr bwMode="auto">
          <a:xfrm>
            <a:off x="0" y="0"/>
            <a:ext cx="35814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8400"/>
            <a:ext cx="2133600" cy="457200"/>
          </a:xfrm>
          <a:noFill/>
        </p:spPr>
        <p:txBody>
          <a:bodyPr anchor="t"/>
          <a:lstStyle/>
          <a:p>
            <a:pPr>
              <a:defRPr/>
            </a:pPr>
            <a:fld id="{8A59971C-7AB2-4991-A0F9-6E2984FCB93E}" type="slidenum">
              <a:rPr lang="en-US" sz="1000">
                <a:latin typeface="+mn-lt"/>
              </a:rPr>
              <a:pPr>
                <a:defRPr/>
              </a:pPr>
              <a:t>12</a:t>
            </a:fld>
            <a:endParaRPr lang="en-US" sz="1000">
              <a:latin typeface="+mn-lt"/>
            </a:endParaRPr>
          </a:p>
        </p:txBody>
      </p:sp>
      <p:sp>
        <p:nvSpPr>
          <p:cNvPr id="380931" name="Rectangle 3"/>
          <p:cNvSpPr>
            <a:spLocks noGrp="1" noChangeArrowheads="1"/>
          </p:cNvSpPr>
          <p:nvPr>
            <p:ph type="body" idx="4294967295"/>
          </p:nvPr>
        </p:nvSpPr>
        <p:spPr>
          <a:xfrm>
            <a:off x="457200" y="2057400"/>
            <a:ext cx="8229600" cy="4530725"/>
          </a:xfrm>
        </p:spPr>
        <p:txBody>
          <a:bodyPr/>
          <a:lstStyle/>
          <a:p>
            <a:pPr algn="ctr">
              <a:buFont typeface="Wingdings" pitchFamily="2" charset="2"/>
              <a:buNone/>
            </a:pPr>
            <a:r>
              <a:rPr lang="en-US" b="1" i="1">
                <a:latin typeface="AvantGarde Bk BT" pitchFamily="34" charset="0"/>
              </a:rPr>
              <a:t>Taxi &amp; Limousine Distinction</a:t>
            </a:r>
          </a:p>
          <a:p>
            <a:r>
              <a:rPr lang="en-US" sz="2800" b="1">
                <a:latin typeface="AvantGarde Bk BT" pitchFamily="34" charset="0"/>
              </a:rPr>
              <a:t>What is the  distinctions between a taxicab and limousine in post-smartphone app world?</a:t>
            </a:r>
          </a:p>
          <a:p>
            <a:endParaRPr lang="en-US" sz="2800" b="1">
              <a:latin typeface="AvantGarde Bk BT" pitchFamily="34" charset="0"/>
            </a:endParaRPr>
          </a:p>
          <a:p>
            <a:r>
              <a:rPr lang="en-US" sz="2800" b="1">
                <a:latin typeface="AvantGarde Bk BT" pitchFamily="34" charset="0"/>
              </a:rPr>
              <a:t>Is an on-demand electronic street hail a prearranged service? </a:t>
            </a:r>
          </a:p>
          <a:p>
            <a:endParaRPr lang="en-US" sz="2800" b="1">
              <a:latin typeface="AvantGarde Bk BT" pitchFamily="34" charset="0"/>
            </a:endParaRPr>
          </a:p>
          <a:p>
            <a:r>
              <a:rPr lang="en-US" sz="2800" b="1">
                <a:latin typeface="AvantGarde Bk BT" pitchFamily="34" charset="0"/>
              </a:rPr>
              <a:t>Most jurisdictions have yet to answer these questions</a:t>
            </a:r>
            <a:r>
              <a:rPr lang="en-US" sz="2800"/>
              <a:t>.</a:t>
            </a:r>
          </a:p>
        </p:txBody>
      </p:sp>
      <p:sp>
        <p:nvSpPr>
          <p:cNvPr id="14340" name="Text Box 4"/>
          <p:cNvSpPr txBox="1">
            <a:spLocks noChangeArrowheads="1"/>
          </p:cNvSpPr>
          <p:nvPr/>
        </p:nvSpPr>
        <p:spPr bwMode="auto">
          <a:xfrm>
            <a:off x="685800" y="1447800"/>
            <a:ext cx="8001000" cy="549275"/>
          </a:xfrm>
          <a:prstGeom prst="rect">
            <a:avLst/>
          </a:prstGeom>
          <a:noFill/>
          <a:ln w="9525">
            <a:noFill/>
            <a:miter lim="800000"/>
            <a:headEnd/>
            <a:tailEnd/>
          </a:ln>
        </p:spPr>
        <p:txBody>
          <a:bodyPr>
            <a:spAutoFit/>
          </a:bodyPr>
          <a:lstStyle/>
          <a:p>
            <a:pPr algn="ctr"/>
            <a:r>
              <a:rPr lang="en-US" sz="3000" b="1" u="sng">
                <a:solidFill>
                  <a:srgbClr val="FFFFFF"/>
                </a:solidFill>
                <a:latin typeface="AvantGarde Bk BT" pitchFamily="34" charset="0"/>
              </a:rPr>
              <a:t>Legal Issues Identified with Rogue Apps</a:t>
            </a:r>
          </a:p>
        </p:txBody>
      </p:sp>
      <p:pic>
        <p:nvPicPr>
          <p:cNvPr id="14344" name="Picture 8"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14345"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3E113DA1-F5E5-4887-B524-469D267CF839}" type="slidenum">
              <a:rPr lang="en-US" sz="1000">
                <a:latin typeface="+mn-lt"/>
              </a:rPr>
              <a:pPr>
                <a:defRPr/>
              </a:pPr>
              <a:t>13</a:t>
            </a:fld>
            <a:endParaRPr lang="en-US" sz="1000">
              <a:latin typeface="+mn-lt"/>
            </a:endParaRPr>
          </a:p>
        </p:txBody>
      </p:sp>
      <p:sp>
        <p:nvSpPr>
          <p:cNvPr id="15364" name="Text Box 8"/>
          <p:cNvSpPr txBox="1">
            <a:spLocks noChangeArrowheads="1"/>
          </p:cNvSpPr>
          <p:nvPr/>
        </p:nvSpPr>
        <p:spPr bwMode="auto">
          <a:xfrm>
            <a:off x="685800" y="1447800"/>
            <a:ext cx="8001000" cy="549275"/>
          </a:xfrm>
          <a:prstGeom prst="rect">
            <a:avLst/>
          </a:prstGeom>
          <a:noFill/>
          <a:ln w="9525">
            <a:noFill/>
            <a:miter lim="800000"/>
            <a:headEnd/>
            <a:tailEnd/>
          </a:ln>
        </p:spPr>
        <p:txBody>
          <a:bodyPr>
            <a:spAutoFit/>
          </a:bodyPr>
          <a:lstStyle/>
          <a:p>
            <a:pPr algn="ctr"/>
            <a:r>
              <a:rPr lang="en-US" sz="3000" b="1" u="sng">
                <a:solidFill>
                  <a:srgbClr val="FFFFFF"/>
                </a:solidFill>
                <a:latin typeface="AvantGarde Bk BT" pitchFamily="34" charset="0"/>
              </a:rPr>
              <a:t>Legal Issues Identified with Rogue Apps</a:t>
            </a:r>
          </a:p>
        </p:txBody>
      </p:sp>
      <p:pic>
        <p:nvPicPr>
          <p:cNvPr id="15369" name="Picture 9" descr="header"/>
          <p:cNvPicPr>
            <a:picLocks noChangeAspect="1" noChangeArrowheads="1"/>
          </p:cNvPicPr>
          <p:nvPr/>
        </p:nvPicPr>
        <p:blipFill>
          <a:blip r:embed="rId3" cstate="print"/>
          <a:srcRect l="3615" t="7143" r="4218"/>
          <a:stretch>
            <a:fillRect/>
          </a:stretch>
        </p:blipFill>
        <p:spPr bwMode="auto">
          <a:xfrm>
            <a:off x="3581400" y="0"/>
            <a:ext cx="5562600" cy="1389063"/>
          </a:xfrm>
          <a:prstGeom prst="rect">
            <a:avLst/>
          </a:prstGeom>
          <a:noFill/>
        </p:spPr>
      </p:pic>
      <p:pic>
        <p:nvPicPr>
          <p:cNvPr id="15370"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
        <p:nvSpPr>
          <p:cNvPr id="15371" name="Rectangle 11"/>
          <p:cNvSpPr>
            <a:spLocks noRot="1" noChangeArrowheads="1"/>
          </p:cNvSpPr>
          <p:nvPr/>
        </p:nvSpPr>
        <p:spPr bwMode="auto">
          <a:xfrm>
            <a:off x="457200" y="2057400"/>
            <a:ext cx="8388350" cy="45720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Font typeface="Wingdings" pitchFamily="2" charset="2"/>
              <a:buNone/>
            </a:pPr>
            <a:r>
              <a:rPr lang="en-US" sz="2800" b="1" i="1">
                <a:solidFill>
                  <a:srgbClr val="FFFFFF"/>
                </a:solidFill>
                <a:effectLst>
                  <a:outerShdw blurRad="38100" dist="38100" dir="2700000" algn="tl">
                    <a:srgbClr val="000000"/>
                  </a:outerShdw>
                </a:effectLst>
                <a:latin typeface="AvantGarde Bk BT" pitchFamily="34" charset="0"/>
              </a:rPr>
              <a:t>Safety Concerns</a:t>
            </a:r>
            <a:endParaRPr lang="en-US" sz="2800" b="1">
              <a:effectLst>
                <a:outerShdw blurRad="38100" dist="38100" dir="2700000" algn="tl">
                  <a:srgbClr val="000000"/>
                </a:outerShdw>
              </a:effectLst>
              <a:latin typeface="AvantGarde Bk BT" pitchFamily="34" charset="0"/>
            </a:endParaRPr>
          </a:p>
          <a:p>
            <a:pPr marL="342900" indent="-342900" eaLnBrk="1" hangingPunct="1">
              <a:spcBef>
                <a:spcPct val="20000"/>
              </a:spcBef>
              <a:buClr>
                <a:schemeClr val="hlink"/>
              </a:buClr>
              <a:buFont typeface="Wingdings" pitchFamily="2" charset="2"/>
              <a:buChar char="§"/>
            </a:pPr>
            <a:r>
              <a:rPr lang="en-US" sz="2800" b="1">
                <a:effectLst>
                  <a:outerShdw blurRad="38100" dist="38100" dir="2700000" algn="tl">
                    <a:srgbClr val="000000"/>
                  </a:outerShdw>
                </a:effectLst>
                <a:latin typeface="AvantGarde Bk BT" pitchFamily="34" charset="0"/>
              </a:rPr>
              <a:t>Rogue” Apps cut out the dispatch companies and deal directly with drivers.</a:t>
            </a:r>
          </a:p>
          <a:p>
            <a:pPr marL="342900" indent="-342900" eaLnBrk="1" hangingPunct="1">
              <a:spcBef>
                <a:spcPct val="20000"/>
              </a:spcBef>
              <a:buClr>
                <a:schemeClr val="hlink"/>
              </a:buClr>
              <a:buFont typeface="Wingdings" pitchFamily="2" charset="2"/>
              <a:buChar char="§"/>
            </a:pPr>
            <a:endParaRPr lang="en-US" sz="2800" b="1">
              <a:effectLst>
                <a:outerShdw blurRad="38100" dist="38100" dir="2700000" algn="tl">
                  <a:srgbClr val="000000"/>
                </a:outerShdw>
              </a:effectLst>
              <a:latin typeface="AvantGarde Bk BT" pitchFamily="34" charset="0"/>
            </a:endParaRPr>
          </a:p>
          <a:p>
            <a:pPr marL="342900" indent="-342900" eaLnBrk="1" hangingPunct="1">
              <a:spcBef>
                <a:spcPct val="20000"/>
              </a:spcBef>
              <a:buClr>
                <a:schemeClr val="hlink"/>
              </a:buClr>
              <a:buFont typeface="Wingdings" pitchFamily="2" charset="2"/>
              <a:buChar char="§"/>
            </a:pPr>
            <a:r>
              <a:rPr lang="en-US" sz="2800" b="1">
                <a:effectLst>
                  <a:outerShdw blurRad="38100" dist="38100" dir="2700000" algn="tl">
                    <a:srgbClr val="000000"/>
                  </a:outerShdw>
                </a:effectLst>
                <a:latin typeface="AvantGarde Bk BT" pitchFamily="34" charset="0"/>
              </a:rPr>
              <a:t>This will make it difficult to ensure all vehicles picking-up passengers are licensed.</a:t>
            </a:r>
          </a:p>
          <a:p>
            <a:pPr marL="342900" indent="-342900" eaLnBrk="1" hangingPunct="1">
              <a:spcBef>
                <a:spcPct val="20000"/>
              </a:spcBef>
              <a:buClr>
                <a:schemeClr val="hlink"/>
              </a:buClr>
              <a:buFont typeface="Wingdings" pitchFamily="2" charset="2"/>
              <a:buChar char="§"/>
            </a:pPr>
            <a:endParaRPr lang="en-US" sz="2800" b="1">
              <a:effectLst>
                <a:outerShdw blurRad="38100" dist="38100" dir="2700000" algn="tl">
                  <a:srgbClr val="000000"/>
                </a:outerShdw>
              </a:effectLst>
              <a:latin typeface="AvantGarde Bk BT" pitchFamily="34" charset="0"/>
            </a:endParaRPr>
          </a:p>
          <a:p>
            <a:pPr marL="342900" indent="-342900" eaLnBrk="1" hangingPunct="1">
              <a:spcBef>
                <a:spcPct val="20000"/>
              </a:spcBef>
              <a:buClr>
                <a:schemeClr val="hlink"/>
              </a:buClr>
              <a:buFontTx/>
              <a:buChar char="•"/>
            </a:pPr>
            <a:r>
              <a:rPr lang="en-US" sz="2800" b="1">
                <a:effectLst>
                  <a:outerShdw blurRad="38100" dist="38100" dir="2700000" algn="tl">
                    <a:srgbClr val="000000"/>
                  </a:outerShdw>
                </a:effectLst>
                <a:latin typeface="AvantGarde Bk BT" pitchFamily="34" charset="0"/>
              </a:rPr>
              <a:t>There is no guarantee if these vehicles are insured and are being driven by properly licensed drivers.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F8D6B743-EE0A-47D2-9222-09F50FC4016C}" type="slidenum">
              <a:rPr lang="en-US" sz="1000">
                <a:latin typeface="+mn-lt"/>
              </a:rPr>
              <a:pPr>
                <a:defRPr/>
              </a:pPr>
              <a:t>14</a:t>
            </a:fld>
            <a:endParaRPr lang="en-US" sz="1000">
              <a:latin typeface="+mn-lt"/>
            </a:endParaRPr>
          </a:p>
        </p:txBody>
      </p:sp>
      <p:sp>
        <p:nvSpPr>
          <p:cNvPr id="16389" name="Text Box 9"/>
          <p:cNvSpPr txBox="1">
            <a:spLocks noChangeArrowheads="1"/>
          </p:cNvSpPr>
          <p:nvPr/>
        </p:nvSpPr>
        <p:spPr bwMode="auto">
          <a:xfrm>
            <a:off x="685800" y="1447800"/>
            <a:ext cx="8001000" cy="549275"/>
          </a:xfrm>
          <a:prstGeom prst="rect">
            <a:avLst/>
          </a:prstGeom>
          <a:noFill/>
          <a:ln w="9525">
            <a:noFill/>
            <a:miter lim="800000"/>
            <a:headEnd/>
            <a:tailEnd/>
          </a:ln>
        </p:spPr>
        <p:txBody>
          <a:bodyPr>
            <a:spAutoFit/>
          </a:bodyPr>
          <a:lstStyle/>
          <a:p>
            <a:pPr algn="ctr"/>
            <a:r>
              <a:rPr lang="en-US" sz="3000" b="1" u="sng">
                <a:solidFill>
                  <a:srgbClr val="FFFFFF"/>
                </a:solidFill>
                <a:latin typeface="AvantGarde Bk BT" pitchFamily="34" charset="0"/>
              </a:rPr>
              <a:t>Legal Issues Identified with Rogue Apps</a:t>
            </a:r>
          </a:p>
        </p:txBody>
      </p:sp>
      <p:pic>
        <p:nvPicPr>
          <p:cNvPr id="16393" name="Picture 9"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16394"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
        <p:nvSpPr>
          <p:cNvPr id="16396" name="Rectangle 12"/>
          <p:cNvSpPr>
            <a:spLocks noRot="1" noChangeArrowheads="1"/>
          </p:cNvSpPr>
          <p:nvPr/>
        </p:nvSpPr>
        <p:spPr bwMode="auto">
          <a:xfrm>
            <a:off x="457200" y="2057400"/>
            <a:ext cx="8540750" cy="442277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Font typeface="Wingdings" pitchFamily="2" charset="2"/>
              <a:buNone/>
            </a:pPr>
            <a:r>
              <a:rPr lang="en-US" sz="2800" b="1" i="1">
                <a:solidFill>
                  <a:srgbClr val="FFFFFF"/>
                </a:solidFill>
                <a:effectLst>
                  <a:outerShdw blurRad="38100" dist="38100" dir="2700000" algn="tl">
                    <a:srgbClr val="000000"/>
                  </a:outerShdw>
                </a:effectLst>
                <a:latin typeface="AvantGarde Bk BT" pitchFamily="34" charset="0"/>
              </a:rPr>
              <a:t>Application Name Confusion</a:t>
            </a:r>
            <a:r>
              <a:rPr lang="en-US" sz="2800" i="1">
                <a:effectLst>
                  <a:outerShdw blurRad="38100" dist="38100" dir="2700000" algn="tl">
                    <a:srgbClr val="000000"/>
                  </a:outerShdw>
                </a:effectLst>
                <a:latin typeface="AvantGarde Bk BT" pitchFamily="34" charset="0"/>
              </a:rPr>
              <a:t> </a:t>
            </a:r>
            <a:endParaRPr lang="en-US" sz="2800" b="1">
              <a:effectLst>
                <a:outerShdw blurRad="38100" dist="38100" dir="2700000" algn="tl">
                  <a:srgbClr val="000000"/>
                </a:outerShdw>
              </a:effectLst>
              <a:latin typeface="AvantGarde Bk BT" pitchFamily="34" charset="0"/>
            </a:endParaRPr>
          </a:p>
          <a:p>
            <a:pPr marL="342900" indent="-342900" eaLnBrk="1" hangingPunct="1">
              <a:spcBef>
                <a:spcPct val="20000"/>
              </a:spcBef>
              <a:buClr>
                <a:schemeClr val="hlink"/>
              </a:buClr>
              <a:buFont typeface="Wingdings" pitchFamily="2" charset="2"/>
              <a:buChar char="§"/>
            </a:pPr>
            <a:r>
              <a:rPr lang="en-US" sz="2800" b="1">
                <a:effectLst>
                  <a:outerShdw blurRad="38100" dist="38100" dir="2700000" algn="tl">
                    <a:srgbClr val="000000"/>
                  </a:outerShdw>
                </a:effectLst>
                <a:latin typeface="AvantGarde Bk BT" pitchFamily="34" charset="0"/>
              </a:rPr>
              <a:t>The use of the terms “taxi” or “cab” adjacent to an app does not mean vehicles and drivers dispatched by the app are licensed or meets the definition of a taxi.</a:t>
            </a:r>
          </a:p>
          <a:p>
            <a:pPr marL="342900" indent="-342900" eaLnBrk="1" hangingPunct="1">
              <a:spcBef>
                <a:spcPct val="20000"/>
              </a:spcBef>
              <a:buClr>
                <a:schemeClr val="hlink"/>
              </a:buClr>
              <a:buFont typeface="Wingdings" pitchFamily="2" charset="2"/>
              <a:buChar char="§"/>
            </a:pPr>
            <a:endParaRPr lang="en-US" sz="2800" b="1">
              <a:effectLst>
                <a:outerShdw blurRad="38100" dist="38100" dir="2700000" algn="tl">
                  <a:srgbClr val="000000"/>
                </a:outerShdw>
              </a:effectLst>
              <a:latin typeface="AvantGarde Bk BT" pitchFamily="34" charset="0"/>
            </a:endParaRPr>
          </a:p>
          <a:p>
            <a:pPr marL="342900" indent="-342900" eaLnBrk="1" hangingPunct="1">
              <a:lnSpc>
                <a:spcPct val="80000"/>
              </a:lnSpc>
              <a:spcBef>
                <a:spcPct val="20000"/>
              </a:spcBef>
              <a:buClr>
                <a:schemeClr val="hlink"/>
              </a:buClr>
              <a:buFont typeface="Wingdings" pitchFamily="2" charset="2"/>
              <a:buChar char="§"/>
            </a:pPr>
            <a:r>
              <a:rPr lang="en-US" sz="2800" b="1">
                <a:effectLst>
                  <a:outerShdw blurRad="38100" dist="38100" dir="2700000" algn="tl">
                    <a:srgbClr val="000000"/>
                  </a:outerShdw>
                </a:effectLst>
                <a:latin typeface="AvantGarde Bk BT" pitchFamily="34" charset="0"/>
              </a:rPr>
              <a:t>This  creates consumer confusion and safety concerns.</a:t>
            </a:r>
          </a:p>
          <a:p>
            <a:pPr marL="342900" indent="-342900" eaLnBrk="1" hangingPunct="1">
              <a:lnSpc>
                <a:spcPct val="80000"/>
              </a:lnSpc>
              <a:spcBef>
                <a:spcPct val="20000"/>
              </a:spcBef>
              <a:buClr>
                <a:schemeClr val="hlink"/>
              </a:buClr>
              <a:buFont typeface="Wingdings" pitchFamily="2" charset="2"/>
              <a:buChar char="§"/>
            </a:pPr>
            <a:endParaRPr lang="en-US" sz="2800" b="1">
              <a:effectLst>
                <a:outerShdw blurRad="38100" dist="38100" dir="2700000" algn="tl">
                  <a:srgbClr val="000000"/>
                </a:outerShdw>
              </a:effectLst>
              <a:latin typeface="AvantGarde Bk BT" pitchFamily="34" charset="0"/>
            </a:endParaRPr>
          </a:p>
          <a:p>
            <a:pPr marL="342900" indent="-342900" eaLnBrk="1" hangingPunct="1">
              <a:lnSpc>
                <a:spcPct val="80000"/>
              </a:lnSpc>
              <a:spcBef>
                <a:spcPct val="20000"/>
              </a:spcBef>
              <a:buClr>
                <a:schemeClr val="hlink"/>
              </a:buClr>
              <a:buFont typeface="Wingdings" pitchFamily="2" charset="2"/>
              <a:buChar char="§"/>
            </a:pPr>
            <a:r>
              <a:rPr lang="en-US" sz="2800" b="1">
                <a:effectLst>
                  <a:outerShdw blurRad="38100" dist="38100" dir="2700000" algn="tl">
                    <a:srgbClr val="000000"/>
                  </a:outerShdw>
                </a:effectLst>
                <a:latin typeface="AvantGarde Bk BT" pitchFamily="34" charset="0"/>
              </a:rPr>
              <a:t>San Francisco - a cease and desist letter to an app for use of the term “Taxi” in its name.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131" name="Rectangle 3"/>
          <p:cNvSpPr>
            <a:spLocks noGrp="1" noRot="1" noChangeArrowheads="1"/>
          </p:cNvSpPr>
          <p:nvPr>
            <p:ph type="body" idx="1"/>
          </p:nvPr>
        </p:nvSpPr>
        <p:spPr>
          <a:xfrm>
            <a:off x="457200" y="2057400"/>
            <a:ext cx="8229600" cy="5029200"/>
          </a:xfrm>
        </p:spPr>
        <p:txBody>
          <a:bodyPr/>
          <a:lstStyle/>
          <a:p>
            <a:pPr algn="ctr">
              <a:lnSpc>
                <a:spcPct val="80000"/>
              </a:lnSpc>
              <a:buFont typeface="Wingdings" pitchFamily="2" charset="2"/>
              <a:buNone/>
            </a:pPr>
            <a:r>
              <a:rPr lang="en-US" sz="2800" b="1" i="1">
                <a:solidFill>
                  <a:srgbClr val="FFFFFF"/>
                </a:solidFill>
                <a:latin typeface="AvantGarde Bk BT" pitchFamily="34" charset="0"/>
              </a:rPr>
              <a:t>Illegal Service Refusals</a:t>
            </a:r>
          </a:p>
          <a:p>
            <a:pPr algn="ctr">
              <a:lnSpc>
                <a:spcPct val="80000"/>
              </a:lnSpc>
              <a:buFont typeface="Wingdings" pitchFamily="2" charset="2"/>
              <a:buNone/>
            </a:pPr>
            <a:endParaRPr lang="en-US" sz="2800" b="1">
              <a:latin typeface="AvantGarde Bk BT" pitchFamily="34" charset="0"/>
            </a:endParaRPr>
          </a:p>
          <a:p>
            <a:pPr>
              <a:lnSpc>
                <a:spcPct val="80000"/>
              </a:lnSpc>
            </a:pPr>
            <a:r>
              <a:rPr lang="en-US" sz="2800" b="1">
                <a:latin typeface="AvantGarde Bk BT" pitchFamily="34" charset="0"/>
              </a:rPr>
              <a:t>Apps could allow the driver to accept or decline potential dispatches. </a:t>
            </a:r>
          </a:p>
          <a:p>
            <a:pPr>
              <a:lnSpc>
                <a:spcPct val="80000"/>
              </a:lnSpc>
            </a:pPr>
            <a:endParaRPr lang="en-US" sz="2800" b="1">
              <a:latin typeface="AvantGarde Bk BT" pitchFamily="34" charset="0"/>
            </a:endParaRPr>
          </a:p>
          <a:p>
            <a:pPr>
              <a:lnSpc>
                <a:spcPct val="80000"/>
              </a:lnSpc>
            </a:pPr>
            <a:r>
              <a:rPr lang="en-US" sz="2800" b="1">
                <a:latin typeface="AvantGarde Bk BT" pitchFamily="34" charset="0"/>
              </a:rPr>
              <a:t>Thus, there is potential for drivers to take advantage of the app to discriminate against consumers; offering service to some, and rejecting others.</a:t>
            </a:r>
            <a:r>
              <a:rPr lang="en-US" sz="2800">
                <a:latin typeface="AvantGarde Bk BT" pitchFamily="34" charset="0"/>
              </a:rPr>
              <a:t> </a:t>
            </a:r>
            <a:endParaRPr lang="en-US" sz="2800" i="1">
              <a:solidFill>
                <a:srgbClr val="FFFFFF"/>
              </a:solidFill>
              <a:latin typeface="AvantGarde Bk BT" pitchFamily="34" charset="0"/>
            </a:endParaRPr>
          </a:p>
        </p:txBody>
      </p:sp>
      <p:sp>
        <p:nvSpPr>
          <p:cNvPr id="48132" name="Text Box 9"/>
          <p:cNvSpPr txBox="1">
            <a:spLocks noChangeArrowheads="1"/>
          </p:cNvSpPr>
          <p:nvPr/>
        </p:nvSpPr>
        <p:spPr bwMode="auto">
          <a:xfrm>
            <a:off x="685800" y="1447800"/>
            <a:ext cx="8001000" cy="549275"/>
          </a:xfrm>
          <a:prstGeom prst="rect">
            <a:avLst/>
          </a:prstGeom>
          <a:noFill/>
          <a:ln w="9525">
            <a:noFill/>
            <a:miter lim="800000"/>
            <a:headEnd/>
            <a:tailEnd/>
          </a:ln>
        </p:spPr>
        <p:txBody>
          <a:bodyPr>
            <a:spAutoFit/>
          </a:bodyPr>
          <a:lstStyle/>
          <a:p>
            <a:pPr algn="ctr"/>
            <a:r>
              <a:rPr lang="en-US" sz="3000" b="1" u="sng">
                <a:solidFill>
                  <a:srgbClr val="FFFFFF"/>
                </a:solidFill>
                <a:latin typeface="AvantGarde Bk BT" pitchFamily="34" charset="0"/>
              </a:rPr>
              <a:t>Legal Issues Identified with Rogue Apps</a:t>
            </a:r>
          </a:p>
        </p:txBody>
      </p:sp>
      <p:pic>
        <p:nvPicPr>
          <p:cNvPr id="48134" name="Picture 23" descr="wm_logo2color_black_pms3005"/>
          <p:cNvPicPr>
            <a:picLocks noChangeAspect="1" noChangeArrowheads="1"/>
          </p:cNvPicPr>
          <p:nvPr/>
        </p:nvPicPr>
        <p:blipFill>
          <a:blip r:embed="rId3" cstate="print"/>
          <a:srcRect/>
          <a:stretch>
            <a:fillRect/>
          </a:stretch>
        </p:blipFill>
        <p:spPr bwMode="auto">
          <a:xfrm>
            <a:off x="0" y="0"/>
            <a:ext cx="3581400" cy="1371600"/>
          </a:xfrm>
          <a:prstGeom prst="rect">
            <a:avLst/>
          </a:prstGeom>
          <a:noFill/>
          <a:ln w="9525">
            <a:noFill/>
            <a:miter lim="800000"/>
            <a:headEnd/>
            <a:tailEnd/>
          </a:ln>
        </p:spPr>
      </p:pic>
      <p:pic>
        <p:nvPicPr>
          <p:cNvPr id="48135" name="Picture 7" descr="header"/>
          <p:cNvPicPr>
            <a:picLocks noChangeAspect="1" noChangeArrowheads="1"/>
          </p:cNvPicPr>
          <p:nvPr/>
        </p:nvPicPr>
        <p:blipFill>
          <a:blip r:embed="rId4" cstate="print"/>
          <a:srcRect l="3615" t="7143" r="4218"/>
          <a:stretch>
            <a:fillRect/>
          </a:stretch>
        </p:blipFill>
        <p:spPr bwMode="auto">
          <a:xfrm>
            <a:off x="3581400" y="0"/>
            <a:ext cx="5562600" cy="1409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DAEBE56D-A9D9-4A16-A5C0-6344A409D2AD}" type="slidenum">
              <a:rPr lang="en-US" sz="1000">
                <a:latin typeface="+mn-lt"/>
              </a:rPr>
              <a:pPr>
                <a:defRPr/>
              </a:pPr>
              <a:t>16</a:t>
            </a:fld>
            <a:endParaRPr lang="en-US" sz="1000">
              <a:latin typeface="+mn-lt"/>
            </a:endParaRPr>
          </a:p>
        </p:txBody>
      </p:sp>
      <p:sp>
        <p:nvSpPr>
          <p:cNvPr id="265219" name="Rectangle 3"/>
          <p:cNvSpPr>
            <a:spLocks noGrp="1" noChangeArrowheads="1"/>
          </p:cNvSpPr>
          <p:nvPr>
            <p:ph type="body" idx="4294967295"/>
          </p:nvPr>
        </p:nvSpPr>
        <p:spPr>
          <a:xfrm>
            <a:off x="457200" y="1905000"/>
            <a:ext cx="8229600" cy="4800600"/>
          </a:xfrm>
        </p:spPr>
        <p:txBody>
          <a:bodyPr/>
          <a:lstStyle/>
          <a:p>
            <a:pPr lvl="1" algn="ctr">
              <a:lnSpc>
                <a:spcPct val="80000"/>
              </a:lnSpc>
              <a:buFontTx/>
              <a:buNone/>
            </a:pPr>
            <a:r>
              <a:rPr lang="en-US" b="1" i="1">
                <a:solidFill>
                  <a:srgbClr val="FFFFFF"/>
                </a:solidFill>
                <a:latin typeface="AvantGarde Bk BT" pitchFamily="34" charset="0"/>
              </a:rPr>
              <a:t>“Fair” Fares</a:t>
            </a:r>
            <a:endParaRPr lang="en-US" sz="2400" b="1">
              <a:latin typeface="AvantGarde Bk BT" pitchFamily="34" charset="0"/>
            </a:endParaRPr>
          </a:p>
          <a:p>
            <a:pPr>
              <a:lnSpc>
                <a:spcPct val="80000"/>
              </a:lnSpc>
            </a:pPr>
            <a:r>
              <a:rPr lang="en-US" sz="2800" b="1">
                <a:latin typeface="AvantGarde Bk BT" pitchFamily="34" charset="0"/>
              </a:rPr>
              <a:t>Some apps operate by charging passengers at the end of their trip, therefore the consumer has no assurance as to the final fare, or whether or not it IS fair.</a:t>
            </a:r>
          </a:p>
          <a:p>
            <a:pPr>
              <a:lnSpc>
                <a:spcPct val="80000"/>
              </a:lnSpc>
            </a:pPr>
            <a:endParaRPr lang="en-US" sz="2800" b="1">
              <a:latin typeface="AvantGarde Bk BT" pitchFamily="34" charset="0"/>
            </a:endParaRPr>
          </a:p>
          <a:p>
            <a:pPr>
              <a:lnSpc>
                <a:spcPct val="80000"/>
              </a:lnSpc>
            </a:pPr>
            <a:r>
              <a:rPr lang="en-US" sz="2800" b="1">
                <a:latin typeface="AvantGarde Bk BT" pitchFamily="34" charset="0"/>
              </a:rPr>
              <a:t>Some apps have been criticized for “demand” or “surge” pricing at the time of national disaster. For example, Uber app implemented “surge” pricing in the immediate aftermath of hurricane Sandy in NYC resulting in excessive trip fare.</a:t>
            </a:r>
          </a:p>
        </p:txBody>
      </p:sp>
      <p:sp>
        <p:nvSpPr>
          <p:cNvPr id="17413" name="Text Box 7"/>
          <p:cNvSpPr txBox="1">
            <a:spLocks noChangeArrowheads="1"/>
          </p:cNvSpPr>
          <p:nvPr/>
        </p:nvSpPr>
        <p:spPr bwMode="auto">
          <a:xfrm>
            <a:off x="609600" y="1295400"/>
            <a:ext cx="8001000" cy="584200"/>
          </a:xfrm>
          <a:prstGeom prst="rect">
            <a:avLst/>
          </a:prstGeom>
          <a:noFill/>
          <a:ln w="9525">
            <a:noFill/>
            <a:miter lim="800000"/>
            <a:headEnd/>
            <a:tailEnd/>
          </a:ln>
        </p:spPr>
        <p:txBody>
          <a:bodyPr>
            <a:spAutoFit/>
          </a:bodyPr>
          <a:lstStyle/>
          <a:p>
            <a:pPr algn="ctr"/>
            <a:r>
              <a:rPr lang="en-US" sz="3200" b="1" u="sng">
                <a:solidFill>
                  <a:srgbClr val="FFFFFF"/>
                </a:solidFill>
                <a:latin typeface="AvantGarde Bk BT" pitchFamily="34" charset="0"/>
              </a:rPr>
              <a:t>Legal Issues Identified with Rogue Apps</a:t>
            </a:r>
          </a:p>
        </p:txBody>
      </p:sp>
      <p:pic>
        <p:nvPicPr>
          <p:cNvPr id="17417" name="Picture 9"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17418"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07" name="Rectangle 3"/>
          <p:cNvSpPr>
            <a:spLocks noGrp="1" noRot="1" noChangeArrowheads="1"/>
          </p:cNvSpPr>
          <p:nvPr>
            <p:ph type="body" idx="1"/>
          </p:nvPr>
        </p:nvSpPr>
        <p:spPr>
          <a:xfrm>
            <a:off x="457200" y="2057400"/>
            <a:ext cx="8229600" cy="4953000"/>
          </a:xfrm>
        </p:spPr>
        <p:txBody>
          <a:bodyPr/>
          <a:lstStyle/>
          <a:p>
            <a:pPr algn="ctr">
              <a:lnSpc>
                <a:spcPct val="80000"/>
              </a:lnSpc>
              <a:buFont typeface="Wingdings" pitchFamily="2" charset="2"/>
              <a:buNone/>
            </a:pPr>
            <a:r>
              <a:rPr lang="en-US" sz="2800" b="1" i="1">
                <a:solidFill>
                  <a:srgbClr val="FFFFFF"/>
                </a:solidFill>
                <a:latin typeface="AvantGarde Bk BT" pitchFamily="34" charset="0"/>
              </a:rPr>
              <a:t>Is It a Taximeter?</a:t>
            </a:r>
          </a:p>
          <a:p>
            <a:pPr algn="ctr">
              <a:lnSpc>
                <a:spcPct val="80000"/>
              </a:lnSpc>
              <a:buFont typeface="Wingdings" pitchFamily="2" charset="2"/>
              <a:buNone/>
            </a:pPr>
            <a:endParaRPr lang="en-US" sz="1000" b="1">
              <a:latin typeface="AvantGarde Bk BT" pitchFamily="34" charset="0"/>
            </a:endParaRPr>
          </a:p>
          <a:p>
            <a:pPr algn="ctr">
              <a:lnSpc>
                <a:spcPct val="80000"/>
              </a:lnSpc>
              <a:buFont typeface="Wingdings" pitchFamily="2" charset="2"/>
              <a:buNone/>
            </a:pPr>
            <a:endParaRPr lang="en-US" sz="1000" b="1">
              <a:latin typeface="AvantGarde Bk BT" pitchFamily="34" charset="0"/>
            </a:endParaRPr>
          </a:p>
          <a:p>
            <a:pPr>
              <a:lnSpc>
                <a:spcPct val="80000"/>
              </a:lnSpc>
            </a:pPr>
            <a:r>
              <a:rPr lang="en-US" sz="2600" b="1">
                <a:latin typeface="AvantGarde Bk BT" pitchFamily="34" charset="0"/>
              </a:rPr>
              <a:t>Taxis are usually required to have a taximeter.</a:t>
            </a:r>
          </a:p>
          <a:p>
            <a:pPr>
              <a:lnSpc>
                <a:spcPct val="80000"/>
              </a:lnSpc>
            </a:pPr>
            <a:endParaRPr lang="en-US" sz="2600" b="1">
              <a:latin typeface="AvantGarde Bk BT" pitchFamily="34" charset="0"/>
            </a:endParaRPr>
          </a:p>
          <a:p>
            <a:pPr>
              <a:lnSpc>
                <a:spcPct val="80000"/>
              </a:lnSpc>
            </a:pPr>
            <a:r>
              <a:rPr lang="en-US" sz="2600" b="1">
                <a:latin typeface="AvantGarde Bk BT" pitchFamily="34" charset="0"/>
              </a:rPr>
              <a:t>Only taxicabs charge fares based on distance and time. </a:t>
            </a:r>
          </a:p>
          <a:p>
            <a:pPr>
              <a:lnSpc>
                <a:spcPct val="80000"/>
              </a:lnSpc>
              <a:buFont typeface="Wingdings" pitchFamily="2" charset="2"/>
              <a:buNone/>
            </a:pPr>
            <a:endParaRPr lang="en-US" sz="2600" b="1">
              <a:latin typeface="AvantGarde Bk BT" pitchFamily="34" charset="0"/>
            </a:endParaRPr>
          </a:p>
          <a:p>
            <a:pPr>
              <a:lnSpc>
                <a:spcPct val="80000"/>
              </a:lnSpc>
            </a:pPr>
            <a:r>
              <a:rPr lang="en-US" sz="2600" b="1">
                <a:latin typeface="AvantGarde Bk BT" pitchFamily="34" charset="0"/>
              </a:rPr>
              <a:t>These taximeters are regulated by the NIST and are calibrated and inspected.</a:t>
            </a:r>
          </a:p>
          <a:p>
            <a:pPr>
              <a:lnSpc>
                <a:spcPct val="80000"/>
              </a:lnSpc>
              <a:buFont typeface="Wingdings" pitchFamily="2" charset="2"/>
              <a:buNone/>
            </a:pPr>
            <a:endParaRPr lang="en-US" sz="2600" b="1">
              <a:latin typeface="AvantGarde Bk BT" pitchFamily="34" charset="0"/>
            </a:endParaRPr>
          </a:p>
          <a:p>
            <a:pPr>
              <a:lnSpc>
                <a:spcPct val="80000"/>
              </a:lnSpc>
            </a:pPr>
            <a:r>
              <a:rPr lang="en-US" sz="2600" b="1">
                <a:latin typeface="AvantGarde Bk BT" pitchFamily="34" charset="0"/>
              </a:rPr>
              <a:t>Apps might use GPS to calculate the fare based on time, mileage and demand – this does not meet taximeter standards. </a:t>
            </a:r>
          </a:p>
        </p:txBody>
      </p:sp>
      <p:sp>
        <p:nvSpPr>
          <p:cNvPr id="47108" name="Text Box 7"/>
          <p:cNvSpPr txBox="1">
            <a:spLocks noChangeArrowheads="1"/>
          </p:cNvSpPr>
          <p:nvPr/>
        </p:nvSpPr>
        <p:spPr bwMode="auto">
          <a:xfrm>
            <a:off x="609600" y="1295400"/>
            <a:ext cx="8001000" cy="579438"/>
          </a:xfrm>
          <a:prstGeom prst="rect">
            <a:avLst/>
          </a:prstGeom>
          <a:noFill/>
          <a:ln w="9525">
            <a:noFill/>
            <a:miter lim="800000"/>
            <a:headEnd/>
            <a:tailEnd/>
          </a:ln>
        </p:spPr>
        <p:txBody>
          <a:bodyPr>
            <a:spAutoFit/>
          </a:bodyPr>
          <a:lstStyle/>
          <a:p>
            <a:pPr algn="ctr"/>
            <a:r>
              <a:rPr lang="en-US" sz="3200" b="1" u="sng">
                <a:solidFill>
                  <a:srgbClr val="FFFFFF"/>
                </a:solidFill>
                <a:latin typeface="AvantGarde Bk BT" pitchFamily="34" charset="0"/>
              </a:rPr>
              <a:t>Legal Issues Identified with Rogue Apps</a:t>
            </a:r>
          </a:p>
        </p:txBody>
      </p:sp>
      <p:pic>
        <p:nvPicPr>
          <p:cNvPr id="47109" name="Picture 23" descr="wm_logo2color_black_pms3005"/>
          <p:cNvPicPr>
            <a:picLocks noChangeAspect="1" noChangeArrowheads="1"/>
          </p:cNvPicPr>
          <p:nvPr/>
        </p:nvPicPr>
        <p:blipFill>
          <a:blip r:embed="rId3" cstate="print"/>
          <a:srcRect/>
          <a:stretch>
            <a:fillRect/>
          </a:stretch>
        </p:blipFill>
        <p:spPr bwMode="auto">
          <a:xfrm>
            <a:off x="0" y="0"/>
            <a:ext cx="3581400" cy="1371600"/>
          </a:xfrm>
          <a:prstGeom prst="rect">
            <a:avLst/>
          </a:prstGeom>
          <a:noFill/>
          <a:ln w="9525">
            <a:noFill/>
            <a:miter lim="800000"/>
            <a:headEnd/>
            <a:tailEnd/>
          </a:ln>
        </p:spPr>
      </p:pic>
      <p:pic>
        <p:nvPicPr>
          <p:cNvPr id="47110" name="Picture 6" descr="header"/>
          <p:cNvPicPr>
            <a:picLocks noChangeAspect="1" noChangeArrowheads="1"/>
          </p:cNvPicPr>
          <p:nvPr/>
        </p:nvPicPr>
        <p:blipFill>
          <a:blip r:embed="rId4" cstate="print"/>
          <a:srcRect l="3615" t="7143" r="4218"/>
          <a:stretch>
            <a:fillRect/>
          </a:stretch>
        </p:blipFill>
        <p:spPr bwMode="auto">
          <a:xfrm>
            <a:off x="3581400" y="0"/>
            <a:ext cx="5562600" cy="14097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CE4BFD60-0579-4E1F-98CB-BDC043608D9F}" type="slidenum">
              <a:rPr lang="en-US" sz="1000">
                <a:latin typeface="+mn-lt"/>
              </a:rPr>
              <a:pPr>
                <a:defRPr/>
              </a:pPr>
              <a:t>18</a:t>
            </a:fld>
            <a:endParaRPr lang="en-US" sz="1000">
              <a:latin typeface="+mn-lt"/>
            </a:endParaRPr>
          </a:p>
        </p:txBody>
      </p:sp>
      <p:sp>
        <p:nvSpPr>
          <p:cNvPr id="262147" name="Rectangle 3"/>
          <p:cNvSpPr>
            <a:spLocks noGrp="1" noChangeArrowheads="1"/>
          </p:cNvSpPr>
          <p:nvPr>
            <p:ph type="body" idx="4294967295"/>
          </p:nvPr>
        </p:nvSpPr>
        <p:spPr>
          <a:xfrm>
            <a:off x="381000" y="3200400"/>
            <a:ext cx="8302625" cy="1828800"/>
          </a:xfrm>
        </p:spPr>
        <p:txBody>
          <a:bodyPr/>
          <a:lstStyle/>
          <a:p>
            <a:pPr algn="ctr">
              <a:buFont typeface="Wingdings" pitchFamily="2" charset="2"/>
              <a:buNone/>
            </a:pPr>
            <a:r>
              <a:rPr lang="en-US" sz="2400" i="1">
                <a:latin typeface="AvantGarde Bk BT" pitchFamily="34" charset="0"/>
              </a:rPr>
              <a:t>    </a:t>
            </a:r>
            <a:endParaRPr lang="en-US" sz="2400"/>
          </a:p>
        </p:txBody>
      </p:sp>
      <p:sp>
        <p:nvSpPr>
          <p:cNvPr id="18436" name="Text Box 7"/>
          <p:cNvSpPr txBox="1">
            <a:spLocks noChangeArrowheads="1"/>
          </p:cNvSpPr>
          <p:nvPr/>
        </p:nvSpPr>
        <p:spPr bwMode="auto">
          <a:xfrm>
            <a:off x="685800" y="1447800"/>
            <a:ext cx="8001000" cy="579438"/>
          </a:xfrm>
          <a:prstGeom prst="rect">
            <a:avLst/>
          </a:prstGeom>
          <a:noFill/>
          <a:ln w="9525">
            <a:noFill/>
            <a:miter lim="800000"/>
            <a:headEnd/>
            <a:tailEnd/>
          </a:ln>
        </p:spPr>
        <p:txBody>
          <a:bodyPr>
            <a:spAutoFit/>
          </a:bodyPr>
          <a:lstStyle/>
          <a:p>
            <a:pPr algn="ctr"/>
            <a:r>
              <a:rPr lang="en-US" sz="3200" b="1" u="sng">
                <a:solidFill>
                  <a:srgbClr val="FFFFFF"/>
                </a:solidFill>
                <a:latin typeface="AvantGarde Bk BT" pitchFamily="34" charset="0"/>
              </a:rPr>
              <a:t>Danger to Transportation Businesses</a:t>
            </a:r>
          </a:p>
        </p:txBody>
      </p:sp>
      <p:sp>
        <p:nvSpPr>
          <p:cNvPr id="262159" name="Rectangle 15"/>
          <p:cNvSpPr>
            <a:spLocks noChangeArrowheads="1"/>
          </p:cNvSpPr>
          <p:nvPr/>
        </p:nvSpPr>
        <p:spPr bwMode="auto">
          <a:xfrm>
            <a:off x="457200" y="2133600"/>
            <a:ext cx="8226425" cy="47244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Tx/>
              <a:buChar char="•"/>
              <a:defRPr/>
            </a:pPr>
            <a:r>
              <a:rPr lang="en-US" sz="2400" dirty="0">
                <a:effectLst>
                  <a:outerShdw blurRad="38100" dist="38100" dir="2700000" algn="tl">
                    <a:srgbClr val="000000"/>
                  </a:outerShdw>
                </a:effectLst>
                <a:latin typeface="AvantGarde Bk BT" pitchFamily="34" charset="0"/>
              </a:rPr>
              <a:t>Collaboration with </a:t>
            </a:r>
            <a:r>
              <a:rPr lang="en-US" sz="2400" dirty="0">
                <a:effectLst>
                  <a:outerShdw blurRad="38100" dist="38100" dir="2700000" algn="tl">
                    <a:srgbClr val="000000"/>
                  </a:outerShdw>
                </a:effectLst>
                <a:latin typeface="AvantGarde Bk BT" pitchFamily="34" charset="0"/>
              </a:rPr>
              <a:t>an unruly or </a:t>
            </a:r>
            <a:r>
              <a:rPr lang="en-US" sz="2400" dirty="0">
                <a:effectLst>
                  <a:outerShdw blurRad="38100" dist="38100" dir="2700000" algn="tl">
                    <a:srgbClr val="000000"/>
                  </a:outerShdw>
                </a:effectLst>
                <a:latin typeface="AvantGarde Bk BT" pitchFamily="34" charset="0"/>
              </a:rPr>
              <a:t>rogue app could lead to loss </a:t>
            </a:r>
            <a:r>
              <a:rPr lang="en-US" sz="2400" dirty="0">
                <a:effectLst>
                  <a:outerShdw blurRad="38100" dist="38100" dir="2700000" algn="tl">
                    <a:srgbClr val="000000"/>
                  </a:outerShdw>
                </a:effectLst>
                <a:latin typeface="AvantGarde Bk BT" pitchFamily="34" charset="0"/>
              </a:rPr>
              <a:t>of: </a:t>
            </a:r>
            <a:endParaRPr lang="en-US" sz="2400" dirty="0">
              <a:effectLst>
                <a:outerShdw blurRad="38100" dist="38100" dir="2700000" algn="tl">
                  <a:srgbClr val="000000"/>
                </a:outerShdw>
              </a:effectLst>
              <a:latin typeface="AvantGarde Bk BT" pitchFamily="34" charset="0"/>
            </a:endParaRP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Drivers </a:t>
            </a: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Reputation with customers</a:t>
            </a: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Goodwill (</a:t>
            </a:r>
            <a:r>
              <a:rPr lang="en-US" sz="2400" dirty="0">
                <a:effectLst>
                  <a:outerShdw blurRad="38100" dist="38100" dir="2700000" algn="tl">
                    <a:srgbClr val="000000"/>
                  </a:outerShdw>
                </a:effectLst>
                <a:latin typeface="AvantGarde Bk BT" pitchFamily="34" charset="0"/>
              </a:rPr>
              <a:t>Its </a:t>
            </a:r>
            <a:r>
              <a:rPr lang="en-US" sz="2400" dirty="0">
                <a:effectLst>
                  <a:outerShdw blurRad="38100" dist="38100" dir="2700000" algn="tl">
                    <a:srgbClr val="000000"/>
                  </a:outerShdw>
                </a:effectLst>
                <a:latin typeface="AvantGarde Bk BT" pitchFamily="34" charset="0"/>
              </a:rPr>
              <a:t>the app not the company that </a:t>
            </a:r>
            <a:r>
              <a:rPr lang="en-US" sz="2400" dirty="0">
                <a:effectLst>
                  <a:outerShdw blurRad="38100" dist="38100" dir="2700000" algn="tl">
                    <a:srgbClr val="000000"/>
                  </a:outerShdw>
                </a:effectLst>
                <a:latin typeface="AvantGarde Bk BT" pitchFamily="34" charset="0"/>
              </a:rPr>
              <a:t>may  matter with passengers in the long run)</a:t>
            </a:r>
            <a:endParaRPr lang="en-US" sz="2400" dirty="0">
              <a:effectLst>
                <a:outerShdw blurRad="38100" dist="38100" dir="2700000" algn="tl">
                  <a:srgbClr val="000000"/>
                </a:outerShdw>
              </a:effectLst>
              <a:latin typeface="AvantGarde Bk BT" pitchFamily="34" charset="0"/>
            </a:endParaRP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Total dependency to an </a:t>
            </a:r>
            <a:r>
              <a:rPr lang="en-US" sz="2400" dirty="0">
                <a:effectLst>
                  <a:outerShdw blurRad="38100" dist="38100" dir="2700000" algn="tl">
                    <a:srgbClr val="000000"/>
                  </a:outerShdw>
                </a:effectLst>
                <a:latin typeface="AvantGarde Bk BT" pitchFamily="34" charset="0"/>
              </a:rPr>
              <a:t>app company</a:t>
            </a:r>
            <a:endParaRPr lang="en-US" sz="2400" dirty="0">
              <a:effectLst>
                <a:outerShdw blurRad="38100" dist="38100" dir="2700000" algn="tl">
                  <a:srgbClr val="000000"/>
                </a:outerShdw>
              </a:effectLst>
              <a:latin typeface="AvantGarde Bk BT" pitchFamily="34" charset="0"/>
            </a:endParaRP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Diminished service coverage to longstanding corporate clients </a:t>
            </a: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Loss of brand</a:t>
            </a:r>
          </a:p>
          <a:p>
            <a:pPr marL="1600200" lvl="3" indent="-228600" eaLnBrk="1" hangingPunct="1">
              <a:spcBef>
                <a:spcPct val="20000"/>
              </a:spcBef>
              <a:buClr>
                <a:schemeClr val="folHlink"/>
              </a:buClr>
              <a:buSzPct val="75000"/>
              <a:buFontTx/>
              <a:buChar char="•"/>
              <a:defRPr/>
            </a:pPr>
            <a:r>
              <a:rPr lang="en-US" sz="2400" dirty="0">
                <a:effectLst>
                  <a:outerShdw blurRad="38100" dist="38100" dir="2700000" algn="tl">
                    <a:srgbClr val="000000"/>
                  </a:outerShdw>
                </a:effectLst>
                <a:latin typeface="AvantGarde Bk BT" pitchFamily="34" charset="0"/>
              </a:rPr>
              <a:t>etc…,</a:t>
            </a:r>
          </a:p>
        </p:txBody>
      </p:sp>
      <p:pic>
        <p:nvPicPr>
          <p:cNvPr id="18441" name="Picture 9"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18442"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8400"/>
            <a:ext cx="2133600" cy="457200"/>
          </a:xfrm>
          <a:noFill/>
        </p:spPr>
        <p:txBody>
          <a:bodyPr anchor="t"/>
          <a:lstStyle/>
          <a:p>
            <a:pPr>
              <a:defRPr/>
            </a:pPr>
            <a:fld id="{F0F73187-E3E2-43E7-AE91-930EB7DFCBFF}" type="slidenum">
              <a:rPr lang="en-US" sz="1000">
                <a:latin typeface="+mn-lt"/>
              </a:rPr>
              <a:pPr>
                <a:defRPr/>
              </a:pPr>
              <a:t>19</a:t>
            </a:fld>
            <a:endParaRPr lang="en-US" sz="1000">
              <a:latin typeface="+mn-lt"/>
            </a:endParaRPr>
          </a:p>
        </p:txBody>
      </p:sp>
      <p:sp>
        <p:nvSpPr>
          <p:cNvPr id="333827" name="Rectangle 3"/>
          <p:cNvSpPr>
            <a:spLocks noGrp="1" noChangeArrowheads="1"/>
          </p:cNvSpPr>
          <p:nvPr>
            <p:ph type="body" idx="4294967295"/>
          </p:nvPr>
        </p:nvSpPr>
        <p:spPr/>
        <p:txBody>
          <a:bodyPr/>
          <a:lstStyle/>
          <a:p>
            <a:pPr algn="ctr">
              <a:buFont typeface="Wingdings" pitchFamily="2" charset="2"/>
              <a:buNone/>
            </a:pPr>
            <a:r>
              <a:rPr lang="en-US" sz="5400"/>
              <a:t>Next Steps?</a:t>
            </a:r>
          </a:p>
        </p:txBody>
      </p:sp>
      <p:sp>
        <p:nvSpPr>
          <p:cNvPr id="19462" name="Text Box 17"/>
          <p:cNvSpPr txBox="1">
            <a:spLocks noChangeArrowheads="1"/>
          </p:cNvSpPr>
          <p:nvPr/>
        </p:nvSpPr>
        <p:spPr bwMode="auto">
          <a:xfrm>
            <a:off x="457200" y="3657600"/>
            <a:ext cx="8001000" cy="579438"/>
          </a:xfrm>
          <a:prstGeom prst="rect">
            <a:avLst/>
          </a:prstGeom>
          <a:noFill/>
          <a:ln w="9525">
            <a:noFill/>
            <a:miter lim="800000"/>
            <a:headEnd/>
            <a:tailEnd/>
          </a:ln>
        </p:spPr>
        <p:txBody>
          <a:bodyPr>
            <a:spAutoFit/>
          </a:bodyPr>
          <a:lstStyle/>
          <a:p>
            <a:pPr algn="ctr"/>
            <a:r>
              <a:rPr lang="en-US" sz="3200" b="1" u="sng">
                <a:solidFill>
                  <a:srgbClr val="FFFFFF"/>
                </a:solidFill>
                <a:latin typeface="AvantGarde Bk BT" pitchFamily="34" charset="0"/>
              </a:rPr>
              <a:t>How Can You Protect Your Business?</a:t>
            </a:r>
          </a:p>
        </p:txBody>
      </p:sp>
      <p:pic>
        <p:nvPicPr>
          <p:cNvPr id="19464" name="Picture 8"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19465"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body" idx="4294967295"/>
          </p:nvPr>
        </p:nvSpPr>
        <p:spPr>
          <a:xfrm>
            <a:off x="381000" y="1524000"/>
            <a:ext cx="8534400" cy="4648200"/>
          </a:xfrm>
        </p:spPr>
        <p:txBody>
          <a:bodyPr/>
          <a:lstStyle/>
          <a:p>
            <a:pPr lvl="2">
              <a:lnSpc>
                <a:spcPct val="90000"/>
              </a:lnSpc>
              <a:buFont typeface="Wingdings" pitchFamily="2" charset="2"/>
              <a:buNone/>
            </a:pPr>
            <a:r>
              <a:rPr lang="en-US" sz="3600" b="1">
                <a:latin typeface="AvantGarde Bk BT" pitchFamily="34" charset="0"/>
              </a:rPr>
              <a:t>			Presented By</a:t>
            </a:r>
          </a:p>
          <a:p>
            <a:pPr lvl="2">
              <a:lnSpc>
                <a:spcPct val="90000"/>
              </a:lnSpc>
              <a:buFont typeface="Wingdings" pitchFamily="2" charset="2"/>
              <a:buNone/>
            </a:pPr>
            <a:r>
              <a:rPr lang="en-US" sz="2800" b="1">
                <a:latin typeface="AvantGarde Bk BT" pitchFamily="34" charset="0"/>
              </a:rPr>
              <a:t>		Professor Matthew W. Daus, Esq.</a:t>
            </a:r>
            <a:br>
              <a:rPr lang="en-US" sz="2800" b="1">
                <a:latin typeface="AvantGarde Bk BT" pitchFamily="34" charset="0"/>
              </a:rPr>
            </a:br>
            <a:endParaRPr lang="en-US" sz="2800" b="1">
              <a:latin typeface="AvantGarde Bk BT" pitchFamily="34" charset="0"/>
            </a:endParaRPr>
          </a:p>
          <a:p>
            <a:pPr lvl="3">
              <a:lnSpc>
                <a:spcPct val="90000"/>
              </a:lnSpc>
              <a:buFontTx/>
              <a:buNone/>
            </a:pPr>
            <a:r>
              <a:rPr lang="en-US" b="1">
                <a:latin typeface="AvantGarde Bk BT" pitchFamily="34" charset="0"/>
              </a:rPr>
              <a:t>		Distinguished Lecturer, UTRC </a:t>
            </a:r>
          </a:p>
          <a:p>
            <a:pPr lvl="3">
              <a:lnSpc>
                <a:spcPct val="90000"/>
              </a:lnSpc>
              <a:buFontTx/>
              <a:buNone/>
            </a:pPr>
            <a:r>
              <a:rPr lang="en-US" b="1">
                <a:latin typeface="AvantGarde Bk BT" pitchFamily="34" charset="0"/>
              </a:rPr>
              <a:t>		President, COTA</a:t>
            </a:r>
          </a:p>
          <a:p>
            <a:pPr lvl="3">
              <a:lnSpc>
                <a:spcPct val="90000"/>
              </a:lnSpc>
              <a:buFontTx/>
              <a:buNone/>
            </a:pPr>
            <a:r>
              <a:rPr lang="en-US" b="1">
                <a:latin typeface="AvantGarde Bk BT" pitchFamily="34" charset="0"/>
              </a:rPr>
              <a:t>		President, IATR</a:t>
            </a:r>
          </a:p>
          <a:p>
            <a:pPr lvl="3">
              <a:lnSpc>
                <a:spcPct val="90000"/>
              </a:lnSpc>
              <a:buFontTx/>
              <a:buNone/>
            </a:pPr>
            <a:r>
              <a:rPr lang="en-US" b="1">
                <a:latin typeface="AvantGarde Bk BT" pitchFamily="34" charset="0"/>
              </a:rPr>
              <a:t>		Partner &amp; Chairman, Transportation Practice Group</a:t>
            </a:r>
          </a:p>
          <a:p>
            <a:pPr lvl="3">
              <a:lnSpc>
                <a:spcPct val="90000"/>
              </a:lnSpc>
            </a:pPr>
            <a:r>
              <a:rPr lang="en-US" b="1">
                <a:latin typeface="AvantGarde Bk BT" pitchFamily="34" charset="0"/>
              </a:rPr>
              <a:t>	  Windels Marx Lane &amp; Mittendorf, LLP</a:t>
            </a:r>
          </a:p>
          <a:p>
            <a:pPr lvl="3">
              <a:lnSpc>
                <a:spcPct val="90000"/>
              </a:lnSpc>
              <a:buFontTx/>
              <a:buNone/>
            </a:pPr>
            <a:endParaRPr lang="en-US" b="1">
              <a:latin typeface="AvantGarde Bk BT" pitchFamily="34" charset="0"/>
            </a:endParaRPr>
          </a:p>
          <a:p>
            <a:pPr lvl="3">
              <a:lnSpc>
                <a:spcPct val="90000"/>
              </a:lnSpc>
              <a:buFontTx/>
              <a:buNone/>
            </a:pPr>
            <a:r>
              <a:rPr lang="en-US" b="1">
                <a:latin typeface="AvantGarde Bk BT" pitchFamily="34" charset="0"/>
              </a:rPr>
              <a:t>		Contact: </a:t>
            </a:r>
            <a:r>
              <a:rPr lang="en-US" b="1">
                <a:latin typeface="AvantGarde Bk BT" pitchFamily="34" charset="0"/>
                <a:hlinkClick r:id="rId3"/>
              </a:rPr>
              <a:t>mdaus@windelsmarx.com</a:t>
            </a:r>
            <a:endParaRPr lang="en-US" b="1">
              <a:latin typeface="AvantGarde Bk BT" pitchFamily="34" charset="0"/>
            </a:endParaRPr>
          </a:p>
          <a:p>
            <a:pPr lvl="3">
              <a:lnSpc>
                <a:spcPct val="90000"/>
              </a:lnSpc>
              <a:buFontTx/>
              <a:buNone/>
            </a:pPr>
            <a:r>
              <a:rPr lang="en-US" b="1">
                <a:latin typeface="AvantGarde Bk BT" pitchFamily="34" charset="0"/>
              </a:rPr>
              <a:t>		156 West 56th Street | New York, NY 10019</a:t>
            </a:r>
          </a:p>
          <a:p>
            <a:pPr lvl="3">
              <a:lnSpc>
                <a:spcPct val="90000"/>
              </a:lnSpc>
              <a:buFontTx/>
              <a:buNone/>
            </a:pPr>
            <a:r>
              <a:rPr lang="en-US" b="1">
                <a:latin typeface="AvantGarde Bk BT" pitchFamily="34" charset="0"/>
              </a:rPr>
              <a:t>		T. 212.237.1106 | F. 212.262.1215</a:t>
            </a:r>
            <a:r>
              <a:rPr lang="en-US">
                <a:latin typeface="AvantGarde Bk BT" pitchFamily="34" charset="0"/>
              </a:rPr>
              <a:t> </a:t>
            </a:r>
          </a:p>
        </p:txBody>
      </p:sp>
      <p:pic>
        <p:nvPicPr>
          <p:cNvPr id="5126" name="Picture 8" descr="M-Matthew-Daus-Windles-Marx-1"/>
          <p:cNvPicPr>
            <a:picLocks noChangeAspect="1" noChangeArrowheads="1"/>
          </p:cNvPicPr>
          <p:nvPr/>
        </p:nvPicPr>
        <p:blipFill>
          <a:blip r:embed="rId4" cstate="print"/>
          <a:srcRect/>
          <a:stretch>
            <a:fillRect/>
          </a:stretch>
        </p:blipFill>
        <p:spPr bwMode="auto">
          <a:xfrm>
            <a:off x="57150" y="2362200"/>
            <a:ext cx="2152650" cy="3189288"/>
          </a:xfrm>
          <a:prstGeom prst="rect">
            <a:avLst/>
          </a:prstGeom>
          <a:noFill/>
          <a:ln w="9525">
            <a:noFill/>
            <a:miter lim="800000"/>
            <a:headEnd/>
            <a:tailEnd/>
          </a:ln>
        </p:spPr>
      </p:pic>
      <p:pic>
        <p:nvPicPr>
          <p:cNvPr id="5128" name="Picture 23" descr="wm_logo2color_black_pms3005"/>
          <p:cNvPicPr>
            <a:picLocks noChangeAspect="1" noChangeArrowheads="1"/>
          </p:cNvPicPr>
          <p:nvPr/>
        </p:nvPicPr>
        <p:blipFill>
          <a:blip r:embed="rId5" cstate="print"/>
          <a:srcRect/>
          <a:stretch>
            <a:fillRect/>
          </a:stretch>
        </p:blipFill>
        <p:spPr bwMode="auto">
          <a:xfrm>
            <a:off x="0" y="0"/>
            <a:ext cx="3352800" cy="1447800"/>
          </a:xfrm>
          <a:prstGeom prst="rect">
            <a:avLst/>
          </a:prstGeom>
          <a:noFill/>
          <a:ln w="9525">
            <a:noFill/>
            <a:miter lim="800000"/>
            <a:headEnd/>
            <a:tailEnd/>
          </a:ln>
        </p:spPr>
      </p:pic>
      <p:pic>
        <p:nvPicPr>
          <p:cNvPr id="5129" name="Picture 9" descr="header"/>
          <p:cNvPicPr>
            <a:picLocks noChangeAspect="1" noChangeArrowheads="1"/>
          </p:cNvPicPr>
          <p:nvPr/>
        </p:nvPicPr>
        <p:blipFill>
          <a:blip r:embed="rId6" cstate="print"/>
          <a:srcRect l="3615" t="7143" r="4218"/>
          <a:stretch>
            <a:fillRect/>
          </a:stretch>
        </p:blipFill>
        <p:spPr bwMode="auto">
          <a:xfrm>
            <a:off x="3352800" y="0"/>
            <a:ext cx="5791200" cy="146685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248400"/>
            <a:ext cx="2133600" cy="457200"/>
          </a:xfrm>
          <a:noFill/>
        </p:spPr>
        <p:txBody>
          <a:bodyPr anchor="t"/>
          <a:lstStyle/>
          <a:p>
            <a:pPr>
              <a:defRPr/>
            </a:pPr>
            <a:fld id="{C5D2CB32-5310-4F05-824F-DA3F4606AD5C}" type="slidenum">
              <a:rPr lang="en-US" sz="1000">
                <a:latin typeface="+mn-lt"/>
              </a:rPr>
              <a:pPr>
                <a:defRPr/>
              </a:pPr>
              <a:t>20</a:t>
            </a:fld>
            <a:endParaRPr lang="en-US" sz="1000">
              <a:latin typeface="+mn-lt"/>
            </a:endParaRPr>
          </a:p>
        </p:txBody>
      </p:sp>
      <p:sp>
        <p:nvSpPr>
          <p:cNvPr id="263171" name="Rectangle 3"/>
          <p:cNvSpPr>
            <a:spLocks noGrp="1" noChangeArrowheads="1"/>
          </p:cNvSpPr>
          <p:nvPr>
            <p:ph type="body" idx="4294967295"/>
          </p:nvPr>
        </p:nvSpPr>
        <p:spPr>
          <a:xfrm>
            <a:off x="228600" y="1371600"/>
            <a:ext cx="8226425" cy="4724400"/>
          </a:xfrm>
        </p:spPr>
        <p:txBody>
          <a:bodyPr/>
          <a:lstStyle/>
          <a:p>
            <a:pPr marL="609600" indent="-609600">
              <a:buFont typeface="Wingdings" pitchFamily="2" charset="2"/>
              <a:buNone/>
            </a:pPr>
            <a:endParaRPr lang="en-US" sz="2800" b="1">
              <a:latin typeface="AvantGarde Bk BT" pitchFamily="34" charset="0"/>
            </a:endParaRPr>
          </a:p>
          <a:p>
            <a:pPr marL="609600" indent="-609600">
              <a:buFont typeface="Wingdings" pitchFamily="2" charset="2"/>
              <a:buAutoNum type="arabicPeriod"/>
            </a:pPr>
            <a:r>
              <a:rPr lang="en-US" sz="2800" b="1">
                <a:latin typeface="AvantGarde Bk BT" pitchFamily="34" charset="0"/>
              </a:rPr>
              <a:t>Develop your own app (or white label app)</a:t>
            </a:r>
          </a:p>
          <a:p>
            <a:pPr marL="609600" indent="-609600">
              <a:buFont typeface="Wingdings" pitchFamily="2" charset="2"/>
              <a:buAutoNum type="arabicPeriod"/>
            </a:pPr>
            <a:r>
              <a:rPr lang="en-US" sz="2800" b="1">
                <a:latin typeface="AvantGarde Bk BT" pitchFamily="34" charset="0"/>
              </a:rPr>
              <a:t>Contract with those apps that are legal</a:t>
            </a:r>
          </a:p>
          <a:p>
            <a:pPr marL="609600" indent="-609600">
              <a:buFont typeface="Wingdings" pitchFamily="2" charset="2"/>
              <a:buAutoNum type="arabicPeriod"/>
            </a:pPr>
            <a:r>
              <a:rPr lang="en-US" sz="2800" b="1">
                <a:latin typeface="AvantGarde Bk BT" pitchFamily="34" charset="0"/>
              </a:rPr>
              <a:t>Carefully review all 3</a:t>
            </a:r>
            <a:r>
              <a:rPr lang="en-US" sz="2800" b="1" baseline="30000">
                <a:latin typeface="AvantGarde Bk BT" pitchFamily="34" charset="0"/>
              </a:rPr>
              <a:t>rd</a:t>
            </a:r>
            <a:r>
              <a:rPr lang="en-US" sz="2800" b="1">
                <a:latin typeface="AvantGarde Bk BT" pitchFamily="34" charset="0"/>
              </a:rPr>
              <a:t> party app contracts</a:t>
            </a:r>
          </a:p>
          <a:p>
            <a:pPr marL="609600" indent="-609600">
              <a:buFont typeface="Wingdings" pitchFamily="2" charset="2"/>
              <a:buAutoNum type="arabicPeriod"/>
            </a:pPr>
            <a:r>
              <a:rPr lang="en-US" sz="2800" b="1">
                <a:latin typeface="AvantGarde Bk BT" pitchFamily="34" charset="0"/>
              </a:rPr>
              <a:t>Be vigilant to protect your </a:t>
            </a:r>
          </a:p>
          <a:p>
            <a:pPr marL="1752600" lvl="3" indent="-381000"/>
            <a:r>
              <a:rPr lang="en-US" sz="2800" b="1">
                <a:latin typeface="AvantGarde Bk BT" pitchFamily="34" charset="0"/>
              </a:rPr>
              <a:t>business, </a:t>
            </a:r>
          </a:p>
          <a:p>
            <a:pPr marL="1752600" lvl="3" indent="-381000"/>
            <a:r>
              <a:rPr lang="en-US" sz="2800" b="1">
                <a:latin typeface="AvantGarde Bk BT" pitchFamily="34" charset="0"/>
              </a:rPr>
              <a:t>clients, </a:t>
            </a:r>
          </a:p>
          <a:p>
            <a:pPr marL="1752600" lvl="3" indent="-381000"/>
            <a:r>
              <a:rPr lang="en-US" sz="2800" b="1">
                <a:latin typeface="AvantGarde Bk BT" pitchFamily="34" charset="0"/>
              </a:rPr>
              <a:t>drivers affiliated with your base, and </a:t>
            </a:r>
          </a:p>
          <a:p>
            <a:pPr marL="1752600" lvl="3" indent="-381000"/>
            <a:r>
              <a:rPr lang="en-US" sz="2800" b="1">
                <a:latin typeface="AvantGarde Bk BT" pitchFamily="34" charset="0"/>
              </a:rPr>
              <a:t>your business reputation and goodwill.</a:t>
            </a:r>
          </a:p>
          <a:p>
            <a:pPr marL="1752600" lvl="3" indent="-381000"/>
            <a:endParaRPr lang="en-US" b="1">
              <a:latin typeface="AvantGarde Bk BT" pitchFamily="34" charset="0"/>
            </a:endParaRPr>
          </a:p>
        </p:txBody>
      </p:sp>
      <p:pic>
        <p:nvPicPr>
          <p:cNvPr id="20487" name="Picture 7"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20488"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5" name="Rectangle 3"/>
          <p:cNvSpPr>
            <a:spLocks noGrp="1" noRot="1" noChangeArrowheads="1"/>
          </p:cNvSpPr>
          <p:nvPr>
            <p:ph type="body" idx="1"/>
          </p:nvPr>
        </p:nvSpPr>
        <p:spPr>
          <a:xfrm>
            <a:off x="228600" y="1600200"/>
            <a:ext cx="8229600" cy="4495800"/>
          </a:xfrm>
        </p:spPr>
        <p:txBody>
          <a:bodyPr/>
          <a:lstStyle/>
          <a:p>
            <a:pPr marL="609600" indent="-609600" algn="ctr">
              <a:lnSpc>
                <a:spcPct val="80000"/>
              </a:lnSpc>
              <a:buFont typeface="Wingdings" pitchFamily="2" charset="2"/>
              <a:buNone/>
            </a:pPr>
            <a:r>
              <a:rPr lang="en-US" sz="2800" b="1" i="1" u="sng">
                <a:latin typeface="AvantGarde Bk BT" pitchFamily="34" charset="0"/>
              </a:rPr>
              <a:t>Things are moving fast!</a:t>
            </a:r>
          </a:p>
          <a:p>
            <a:pPr marL="609600" indent="-609600">
              <a:lnSpc>
                <a:spcPct val="80000"/>
              </a:lnSpc>
              <a:buFont typeface="Wingdings" pitchFamily="2" charset="2"/>
              <a:buAutoNum type="arabicPeriod"/>
            </a:pPr>
            <a:r>
              <a:rPr lang="en-US" sz="2800" b="1">
                <a:latin typeface="AvantGarde Bk BT" pitchFamily="34" charset="0"/>
              </a:rPr>
              <a:t>Litigation</a:t>
            </a:r>
          </a:p>
          <a:p>
            <a:pPr marL="1371600" lvl="2" indent="-457200">
              <a:lnSpc>
                <a:spcPct val="80000"/>
              </a:lnSpc>
            </a:pPr>
            <a:r>
              <a:rPr lang="en-US" sz="2800" b="1">
                <a:latin typeface="AvantGarde Bk BT" pitchFamily="34" charset="0"/>
              </a:rPr>
              <a:t>Cambridge, MA </a:t>
            </a:r>
          </a:p>
          <a:p>
            <a:pPr marL="1371600" lvl="2" indent="-457200">
              <a:lnSpc>
                <a:spcPct val="80000"/>
              </a:lnSpc>
            </a:pPr>
            <a:r>
              <a:rPr lang="en-US" sz="2800" b="1">
                <a:latin typeface="AvantGarde Bk BT" pitchFamily="34" charset="0"/>
              </a:rPr>
              <a:t>Chicago, IL</a:t>
            </a:r>
          </a:p>
          <a:p>
            <a:pPr marL="1371600" lvl="2" indent="-457200">
              <a:lnSpc>
                <a:spcPct val="80000"/>
              </a:lnSpc>
            </a:pPr>
            <a:r>
              <a:rPr lang="en-US" sz="2800" b="1">
                <a:latin typeface="AvantGarde Bk BT" pitchFamily="34" charset="0"/>
              </a:rPr>
              <a:t>San Francisco, CA</a:t>
            </a:r>
          </a:p>
          <a:p>
            <a:pPr marL="1371600" lvl="2" indent="-457200">
              <a:lnSpc>
                <a:spcPct val="80000"/>
              </a:lnSpc>
            </a:pPr>
            <a:r>
              <a:rPr lang="en-US" sz="2800" b="1">
                <a:latin typeface="AvantGarde Bk BT" pitchFamily="34" charset="0"/>
              </a:rPr>
              <a:t>New York City</a:t>
            </a:r>
          </a:p>
          <a:p>
            <a:pPr marL="1371600" lvl="2" indent="-457200">
              <a:lnSpc>
                <a:spcPct val="80000"/>
              </a:lnSpc>
            </a:pPr>
            <a:endParaRPr lang="en-US" sz="2800" b="1">
              <a:latin typeface="AvantGarde Bk BT" pitchFamily="34" charset="0"/>
            </a:endParaRPr>
          </a:p>
          <a:p>
            <a:pPr marL="609600" indent="-609600">
              <a:lnSpc>
                <a:spcPct val="80000"/>
              </a:lnSpc>
              <a:buFont typeface="Wingdings" pitchFamily="2" charset="2"/>
              <a:buAutoNum type="arabicPeriod"/>
            </a:pPr>
            <a:r>
              <a:rPr lang="en-US" sz="2800" b="1">
                <a:solidFill>
                  <a:srgbClr val="FFFFFF"/>
                </a:solidFill>
                <a:latin typeface="AvantGarde Bk BT" pitchFamily="34" charset="0"/>
              </a:rPr>
              <a:t>IATR App Committee</a:t>
            </a:r>
          </a:p>
          <a:p>
            <a:pPr marL="609600" indent="-609600">
              <a:lnSpc>
                <a:spcPct val="80000"/>
              </a:lnSpc>
              <a:buFont typeface="Wingdings" pitchFamily="2" charset="2"/>
              <a:buNone/>
            </a:pPr>
            <a:r>
              <a:rPr lang="en-US" sz="2800" b="1">
                <a:latin typeface="AvantGarde Bk BT" pitchFamily="34" charset="0"/>
              </a:rPr>
              <a:t>	</a:t>
            </a:r>
          </a:p>
        </p:txBody>
      </p:sp>
      <p:pic>
        <p:nvPicPr>
          <p:cNvPr id="44036" name="Picture 23" descr="wm_logo2color_black_pms3005"/>
          <p:cNvPicPr>
            <a:picLocks noChangeAspect="1" noChangeArrowheads="1"/>
          </p:cNvPicPr>
          <p:nvPr/>
        </p:nvPicPr>
        <p:blipFill>
          <a:blip r:embed="rId3" cstate="print"/>
          <a:srcRect/>
          <a:stretch>
            <a:fillRect/>
          </a:stretch>
        </p:blipFill>
        <p:spPr bwMode="auto">
          <a:xfrm>
            <a:off x="0" y="0"/>
            <a:ext cx="3581400" cy="1371600"/>
          </a:xfrm>
          <a:prstGeom prst="rect">
            <a:avLst/>
          </a:prstGeom>
          <a:noFill/>
          <a:ln w="9525">
            <a:noFill/>
            <a:miter lim="800000"/>
            <a:headEnd/>
            <a:tailEnd/>
          </a:ln>
        </p:spPr>
      </p:pic>
      <p:pic>
        <p:nvPicPr>
          <p:cNvPr id="44037" name="Picture 5" descr="header"/>
          <p:cNvPicPr>
            <a:picLocks noChangeAspect="1" noChangeArrowheads="1"/>
          </p:cNvPicPr>
          <p:nvPr/>
        </p:nvPicPr>
        <p:blipFill>
          <a:blip r:embed="rId4" cstate="print"/>
          <a:srcRect l="3615" t="7143" r="4218"/>
          <a:stretch>
            <a:fillRect/>
          </a:stretch>
        </p:blipFill>
        <p:spPr bwMode="auto">
          <a:xfrm>
            <a:off x="3581400" y="0"/>
            <a:ext cx="5562600" cy="14097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FA09119C-3B52-411C-86BB-FA81FFEAA9FB}" type="slidenum">
              <a:rPr lang="en-US" sz="1000">
                <a:latin typeface="+mn-lt"/>
              </a:rPr>
              <a:pPr>
                <a:defRPr/>
              </a:pPr>
              <a:t>22</a:t>
            </a:fld>
            <a:endParaRPr lang="en-US" sz="1000">
              <a:latin typeface="+mn-lt"/>
            </a:endParaRPr>
          </a:p>
        </p:txBody>
      </p:sp>
      <p:sp>
        <p:nvSpPr>
          <p:cNvPr id="24579" name="Text Box 7"/>
          <p:cNvSpPr txBox="1">
            <a:spLocks noChangeArrowheads="1"/>
          </p:cNvSpPr>
          <p:nvPr/>
        </p:nvSpPr>
        <p:spPr bwMode="auto">
          <a:xfrm>
            <a:off x="1066800" y="1600200"/>
            <a:ext cx="6934200" cy="519113"/>
          </a:xfrm>
          <a:prstGeom prst="rect">
            <a:avLst/>
          </a:prstGeom>
          <a:noFill/>
          <a:ln w="9525">
            <a:noFill/>
            <a:miter lim="800000"/>
            <a:headEnd/>
            <a:tailEnd/>
          </a:ln>
        </p:spPr>
        <p:txBody>
          <a:bodyPr>
            <a:spAutoFit/>
          </a:bodyPr>
          <a:lstStyle/>
          <a:p>
            <a:pPr algn="ctr"/>
            <a:r>
              <a:rPr lang="en-US" sz="2800" b="1" u="sng">
                <a:solidFill>
                  <a:srgbClr val="FFFFFF"/>
                </a:solidFill>
                <a:latin typeface="AvantGarde Bk BT" pitchFamily="34" charset="0"/>
              </a:rPr>
              <a:t>IATR App Committee</a:t>
            </a:r>
          </a:p>
        </p:txBody>
      </p:sp>
      <p:sp>
        <p:nvSpPr>
          <p:cNvPr id="24580" name="Text Box 8"/>
          <p:cNvSpPr txBox="1">
            <a:spLocks noChangeArrowheads="1"/>
          </p:cNvSpPr>
          <p:nvPr/>
        </p:nvSpPr>
        <p:spPr bwMode="auto">
          <a:xfrm>
            <a:off x="762000" y="2362200"/>
            <a:ext cx="7543800" cy="2282825"/>
          </a:xfrm>
          <a:prstGeom prst="rect">
            <a:avLst/>
          </a:prstGeom>
          <a:noFill/>
          <a:ln w="9525">
            <a:noFill/>
            <a:miter lim="800000"/>
            <a:headEnd/>
            <a:tailEnd/>
          </a:ln>
        </p:spPr>
        <p:txBody>
          <a:bodyPr>
            <a:spAutoFit/>
          </a:bodyPr>
          <a:lstStyle/>
          <a:p>
            <a:r>
              <a:rPr lang="en-US" sz="2400" b="1">
                <a:solidFill>
                  <a:srgbClr val="FFFFFF"/>
                </a:solidFill>
                <a:latin typeface="AvantGarde Bk BT" pitchFamily="34" charset="0"/>
              </a:rPr>
              <a:t>The purpose of the App Committee is to develop a model code of regulations to ensure smartphone app technology can exist fairly, safely and with accountability to protect the consumer, while also protecting existing businesses against unfair competition.</a:t>
            </a:r>
            <a:r>
              <a:rPr lang="en-US" sz="2400">
                <a:solidFill>
                  <a:srgbClr val="FFFFFF"/>
                </a:solidFill>
                <a:latin typeface="AvantGarde Bk BT" pitchFamily="34" charset="0"/>
              </a:rPr>
              <a:t> </a:t>
            </a:r>
          </a:p>
        </p:txBody>
      </p:sp>
      <p:pic>
        <p:nvPicPr>
          <p:cNvPr id="24583" name="Picture 17" descr="ConfHeader%20copy"/>
          <p:cNvPicPr>
            <a:picLocks noChangeAspect="1" noChangeArrowheads="1"/>
          </p:cNvPicPr>
          <p:nvPr>
            <p:ph type="body" idx="4294967295"/>
          </p:nvPr>
        </p:nvPicPr>
        <p:blipFill>
          <a:blip r:embed="rId3" cstate="print"/>
          <a:srcRect/>
          <a:stretch>
            <a:fillRect/>
          </a:stretch>
        </p:blipFill>
        <p:spPr>
          <a:xfrm>
            <a:off x="0" y="5005388"/>
            <a:ext cx="9144000" cy="1852612"/>
          </a:xfrm>
          <a:noFill/>
        </p:spPr>
      </p:pic>
      <p:pic>
        <p:nvPicPr>
          <p:cNvPr id="24585" name="Picture 9" descr="header"/>
          <p:cNvPicPr>
            <a:picLocks noChangeAspect="1" noChangeArrowheads="1"/>
          </p:cNvPicPr>
          <p:nvPr/>
        </p:nvPicPr>
        <p:blipFill>
          <a:blip r:embed="rId4" cstate="print"/>
          <a:srcRect l="3615" t="7143" r="4218"/>
          <a:stretch>
            <a:fillRect/>
          </a:stretch>
        </p:blipFill>
        <p:spPr bwMode="auto">
          <a:xfrm>
            <a:off x="3581400" y="0"/>
            <a:ext cx="5562600" cy="1409700"/>
          </a:xfrm>
          <a:prstGeom prst="rect">
            <a:avLst/>
          </a:prstGeom>
          <a:noFill/>
        </p:spPr>
      </p:pic>
      <p:pic>
        <p:nvPicPr>
          <p:cNvPr id="24586" name="Picture 23" descr="wm_logo2color_black_pms3005"/>
          <p:cNvPicPr>
            <a:picLocks noChangeAspect="1" noChangeArrowheads="1"/>
          </p:cNvPicPr>
          <p:nvPr/>
        </p:nvPicPr>
        <p:blipFill>
          <a:blip r:embed="rId5"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553200" y="6248400"/>
            <a:ext cx="2133600" cy="457200"/>
          </a:xfrm>
          <a:noFill/>
        </p:spPr>
        <p:txBody>
          <a:bodyPr anchor="t"/>
          <a:lstStyle/>
          <a:p>
            <a:pPr>
              <a:defRPr/>
            </a:pPr>
            <a:fld id="{09A2E545-CA0A-4BCD-BFDC-13438AD98E04}" type="slidenum">
              <a:rPr lang="en-US" sz="1000">
                <a:latin typeface="+mn-lt"/>
              </a:rPr>
              <a:pPr>
                <a:defRPr/>
              </a:pPr>
              <a:t>23</a:t>
            </a:fld>
            <a:endParaRPr lang="en-US" sz="1000">
              <a:latin typeface="+mn-lt"/>
            </a:endParaRPr>
          </a:p>
        </p:txBody>
      </p:sp>
      <p:sp>
        <p:nvSpPr>
          <p:cNvPr id="330754" name="Rectangle 2"/>
          <p:cNvSpPr>
            <a:spLocks noGrp="1" noChangeArrowheads="1"/>
          </p:cNvSpPr>
          <p:nvPr>
            <p:ph type="title" idx="4294967295"/>
          </p:nvPr>
        </p:nvSpPr>
        <p:spPr>
          <a:xfrm>
            <a:off x="381000" y="1371600"/>
            <a:ext cx="8226425" cy="762000"/>
          </a:xfrm>
        </p:spPr>
        <p:txBody>
          <a:bodyPr anchorCtr="1"/>
          <a:lstStyle/>
          <a:p>
            <a:r>
              <a:rPr lang="en-US" sz="2800" b="1" u="sng">
                <a:solidFill>
                  <a:srgbClr val="FFFFFF"/>
                </a:solidFill>
                <a:latin typeface="AvantGarde Bk BT" pitchFamily="34" charset="0"/>
              </a:rPr>
              <a:t>IATR App Committee</a:t>
            </a:r>
          </a:p>
        </p:txBody>
      </p:sp>
      <p:sp>
        <p:nvSpPr>
          <p:cNvPr id="330755" name="Rectangle 3"/>
          <p:cNvSpPr>
            <a:spLocks noGrp="1" noChangeArrowheads="1"/>
          </p:cNvSpPr>
          <p:nvPr>
            <p:ph type="body" idx="4294967295"/>
          </p:nvPr>
        </p:nvSpPr>
        <p:spPr>
          <a:xfrm>
            <a:off x="533400" y="2133600"/>
            <a:ext cx="8226425" cy="3886200"/>
          </a:xfrm>
        </p:spPr>
        <p:txBody>
          <a:bodyPr/>
          <a:lstStyle/>
          <a:p>
            <a:pPr marL="285750" indent="-285750" algn="ctr">
              <a:lnSpc>
                <a:spcPct val="90000"/>
              </a:lnSpc>
              <a:buFont typeface="Wingdings" pitchFamily="2" charset="2"/>
              <a:buNone/>
            </a:pPr>
            <a:r>
              <a:rPr lang="en-US" b="1">
                <a:latin typeface="AvantGarde Bk BT" pitchFamily="34" charset="0"/>
              </a:rPr>
              <a:t>Professor Matthew W. Daus, Chair</a:t>
            </a:r>
            <a:endParaRPr lang="en-US" sz="1200" b="1">
              <a:latin typeface="AvantGarde Bk BT" pitchFamily="34" charset="0"/>
            </a:endParaRPr>
          </a:p>
          <a:p>
            <a:pPr marL="285750" indent="-285750" algn="ctr">
              <a:lnSpc>
                <a:spcPct val="90000"/>
              </a:lnSpc>
              <a:buFont typeface="Wingdings" pitchFamily="2" charset="2"/>
              <a:buNone/>
            </a:pPr>
            <a:endParaRPr lang="en-US" sz="1200" b="1">
              <a:latin typeface="AvantGarde Bk BT" pitchFamily="34" charset="0"/>
            </a:endParaRPr>
          </a:p>
          <a:p>
            <a:pPr marL="285750" indent="-285750">
              <a:lnSpc>
                <a:spcPct val="90000"/>
              </a:lnSpc>
              <a:buFont typeface="Wingdings" pitchFamily="2" charset="2"/>
              <a:buNone/>
            </a:pPr>
            <a:r>
              <a:rPr lang="en-US" sz="2400" b="1">
                <a:latin typeface="AvantGarde Bk BT" pitchFamily="34" charset="0"/>
              </a:rPr>
              <a:t>       Boston	           New York City                 Australia</a:t>
            </a:r>
          </a:p>
          <a:p>
            <a:pPr marL="285750" indent="-285750">
              <a:lnSpc>
                <a:spcPct val="90000"/>
              </a:lnSpc>
              <a:buFont typeface="Wingdings" pitchFamily="2" charset="2"/>
              <a:buNone/>
            </a:pPr>
            <a:r>
              <a:rPr lang="en-US" sz="2400" b="1">
                <a:latin typeface="AvantGarde Bk BT" pitchFamily="34" charset="0"/>
              </a:rPr>
              <a:t>     Chicago	            Philadelphia		      Montreal</a:t>
            </a:r>
          </a:p>
          <a:p>
            <a:pPr marL="285750" indent="-285750">
              <a:lnSpc>
                <a:spcPct val="90000"/>
              </a:lnSpc>
              <a:buFont typeface="Wingdings" pitchFamily="2" charset="2"/>
              <a:buNone/>
            </a:pPr>
            <a:r>
              <a:rPr lang="en-US" sz="2400" b="1">
                <a:latin typeface="AvantGarde Bk BT" pitchFamily="34" charset="0"/>
              </a:rPr>
              <a:t>   Los Angeles 	San Francisco	       Toronto</a:t>
            </a:r>
          </a:p>
          <a:p>
            <a:pPr marL="285750" indent="-285750">
              <a:lnSpc>
                <a:spcPct val="90000"/>
              </a:lnSpc>
              <a:buFont typeface="Wingdings" pitchFamily="2" charset="2"/>
              <a:buNone/>
            </a:pPr>
            <a:r>
              <a:rPr lang="en-US" sz="2400" b="1">
                <a:latin typeface="AvantGarde Bk BT" pitchFamily="34" charset="0"/>
              </a:rPr>
              <a:t>       Austin		      Seattle		     San Diego</a:t>
            </a:r>
          </a:p>
          <a:p>
            <a:pPr marL="285750" indent="-285750">
              <a:lnSpc>
                <a:spcPct val="90000"/>
              </a:lnSpc>
              <a:buFont typeface="Wingdings" pitchFamily="2" charset="2"/>
              <a:buNone/>
            </a:pPr>
            <a:r>
              <a:rPr lang="en-US" sz="2400" b="1">
                <a:latin typeface="AvantGarde Bk BT" pitchFamily="34" charset="0"/>
              </a:rPr>
              <a:t>      Denver 	         Washington, D.C.	       Houston</a:t>
            </a:r>
          </a:p>
          <a:p>
            <a:pPr marL="285750" indent="-285750">
              <a:lnSpc>
                <a:spcPct val="90000"/>
              </a:lnSpc>
              <a:buFont typeface="Wingdings" pitchFamily="2" charset="2"/>
              <a:buNone/>
            </a:pPr>
            <a:endParaRPr lang="en-US" sz="1000" b="1">
              <a:latin typeface="AvantGarde Bk BT" pitchFamily="34" charset="0"/>
            </a:endParaRPr>
          </a:p>
          <a:p>
            <a:pPr marL="285750" indent="-285750" algn="ctr">
              <a:lnSpc>
                <a:spcPct val="90000"/>
              </a:lnSpc>
              <a:buFont typeface="Wingdings" pitchFamily="2" charset="2"/>
              <a:buNone/>
            </a:pPr>
            <a:r>
              <a:rPr lang="en-US" sz="2400" b="1">
                <a:latin typeface="AvantGarde Bk BT" pitchFamily="34" charset="0"/>
              </a:rPr>
              <a:t>NIST (National Institute for Standards &amp; Technology)</a:t>
            </a:r>
          </a:p>
          <a:p>
            <a:pPr marL="285750" indent="-285750">
              <a:lnSpc>
                <a:spcPct val="90000"/>
              </a:lnSpc>
              <a:buFont typeface="Wingdings" pitchFamily="2" charset="2"/>
              <a:buNone/>
            </a:pPr>
            <a:r>
              <a:rPr lang="en-US" sz="2400" b="1">
                <a:latin typeface="AvantGarde Bk BT" pitchFamily="34" charset="0"/>
              </a:rPr>
              <a:t>	    NCWM (National Conference of Weight &amp; Measures) </a:t>
            </a:r>
          </a:p>
        </p:txBody>
      </p:sp>
      <p:pic>
        <p:nvPicPr>
          <p:cNvPr id="25608" name="Picture 8"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25609"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248400"/>
            <a:ext cx="2133600" cy="457200"/>
          </a:xfrm>
          <a:noFill/>
        </p:spPr>
        <p:txBody>
          <a:bodyPr anchor="t"/>
          <a:lstStyle/>
          <a:p>
            <a:pPr>
              <a:defRPr/>
            </a:pPr>
            <a:fld id="{CB9EE3D9-428B-4C16-810B-5F8F4507351F}" type="slidenum">
              <a:rPr lang="en-US" sz="1000">
                <a:latin typeface="+mn-lt"/>
              </a:rPr>
              <a:pPr>
                <a:defRPr/>
              </a:pPr>
              <a:t>24</a:t>
            </a:fld>
            <a:endParaRPr lang="en-US" sz="1000">
              <a:latin typeface="+mn-lt"/>
            </a:endParaRPr>
          </a:p>
        </p:txBody>
      </p:sp>
      <p:sp>
        <p:nvSpPr>
          <p:cNvPr id="208899" name="Rectangle 3"/>
          <p:cNvSpPr>
            <a:spLocks noGrp="1" noChangeArrowheads="1"/>
          </p:cNvSpPr>
          <p:nvPr>
            <p:ph type="body" idx="4294967295"/>
          </p:nvPr>
        </p:nvSpPr>
        <p:spPr>
          <a:xfrm>
            <a:off x="457200" y="1371600"/>
            <a:ext cx="8543925" cy="4953000"/>
          </a:xfrm>
        </p:spPr>
        <p:txBody>
          <a:bodyPr/>
          <a:lstStyle/>
          <a:p>
            <a:pPr algn="ctr">
              <a:lnSpc>
                <a:spcPct val="80000"/>
              </a:lnSpc>
              <a:buFont typeface="Wingdings" pitchFamily="2" charset="2"/>
              <a:buNone/>
            </a:pPr>
            <a:r>
              <a:rPr lang="en-US" sz="2800" b="1" u="sng">
                <a:latin typeface="AvantGarde Bk BT" pitchFamily="34" charset="0"/>
              </a:rPr>
              <a:t>IATR App Committee</a:t>
            </a:r>
          </a:p>
          <a:p>
            <a:pPr>
              <a:lnSpc>
                <a:spcPct val="80000"/>
              </a:lnSpc>
              <a:buFont typeface="Wingdings" pitchFamily="2" charset="2"/>
              <a:buNone/>
            </a:pPr>
            <a:endParaRPr lang="en-US" sz="2800" b="1" u="sng">
              <a:latin typeface="AvantGarde Bk BT" pitchFamily="34" charset="0"/>
            </a:endParaRPr>
          </a:p>
          <a:p>
            <a:pPr>
              <a:lnSpc>
                <a:spcPct val="80000"/>
              </a:lnSpc>
            </a:pPr>
            <a:r>
              <a:rPr lang="en-US" sz="2400" b="1">
                <a:latin typeface="AvantGarde Bk BT" pitchFamily="34" charset="0"/>
              </a:rPr>
              <a:t>Will produce model regulations for apps standards</a:t>
            </a:r>
          </a:p>
          <a:p>
            <a:pPr>
              <a:lnSpc>
                <a:spcPct val="80000"/>
              </a:lnSpc>
            </a:pPr>
            <a:endParaRPr lang="en-US" sz="2400" b="1">
              <a:latin typeface="AvantGarde Bk BT" pitchFamily="34" charset="0"/>
            </a:endParaRPr>
          </a:p>
          <a:p>
            <a:pPr>
              <a:lnSpc>
                <a:spcPct val="80000"/>
              </a:lnSpc>
            </a:pPr>
            <a:r>
              <a:rPr lang="en-US" sz="2400" b="1">
                <a:latin typeface="AvantGarde Bk BT" pitchFamily="34" charset="0"/>
              </a:rPr>
              <a:t>Working with Taxi, Limousine &amp; Paratransit Association (TLPA) App Committee</a:t>
            </a:r>
          </a:p>
          <a:p>
            <a:pPr>
              <a:lnSpc>
                <a:spcPct val="80000"/>
              </a:lnSpc>
            </a:pPr>
            <a:endParaRPr lang="en-US" sz="2400" b="1">
              <a:latin typeface="AvantGarde Bk BT" pitchFamily="34" charset="0"/>
            </a:endParaRPr>
          </a:p>
          <a:p>
            <a:pPr>
              <a:lnSpc>
                <a:spcPct val="80000"/>
              </a:lnSpc>
            </a:pPr>
            <a:r>
              <a:rPr lang="en-US" sz="2400" b="1">
                <a:latin typeface="AvantGarde Bk BT" pitchFamily="34" charset="0"/>
              </a:rPr>
              <a:t>The model regulations will be presented for comment and input at the IATR Conference</a:t>
            </a:r>
          </a:p>
          <a:p>
            <a:pPr>
              <a:lnSpc>
                <a:spcPct val="80000"/>
              </a:lnSpc>
              <a:buFont typeface="Wingdings" pitchFamily="2" charset="2"/>
              <a:buNone/>
            </a:pPr>
            <a:endParaRPr lang="en-US" sz="2400" b="1">
              <a:latin typeface="AvantGarde Bk BT" pitchFamily="34" charset="0"/>
            </a:endParaRPr>
          </a:p>
          <a:p>
            <a:pPr>
              <a:lnSpc>
                <a:spcPct val="80000"/>
              </a:lnSpc>
            </a:pPr>
            <a:r>
              <a:rPr lang="en-US" sz="2400" b="1" i="1">
                <a:latin typeface="AvantGarde Bk BT" pitchFamily="34" charset="0"/>
              </a:rPr>
              <a:t>Regulations &amp; Smartphones – “There’s an App for That” (Washington, DC Conference)</a:t>
            </a:r>
          </a:p>
          <a:p>
            <a:pPr>
              <a:lnSpc>
                <a:spcPct val="80000"/>
              </a:lnSpc>
            </a:pPr>
            <a:endParaRPr lang="en-US" sz="2400" b="1" i="1">
              <a:latin typeface="AvantGarde Bk BT" pitchFamily="34" charset="0"/>
            </a:endParaRPr>
          </a:p>
          <a:p>
            <a:pPr algn="ctr">
              <a:lnSpc>
                <a:spcPct val="80000"/>
              </a:lnSpc>
              <a:buFont typeface="Wingdings" pitchFamily="2" charset="2"/>
              <a:buNone/>
            </a:pPr>
            <a:r>
              <a:rPr lang="en-US" sz="2400" b="1">
                <a:latin typeface="AvantGarde Bk BT" pitchFamily="34" charset="0"/>
              </a:rPr>
              <a:t>To be Presented on November 17, 2012</a:t>
            </a:r>
            <a:endParaRPr lang="en-US" sz="1600">
              <a:latin typeface="AvantGarde Bk BT" pitchFamily="34" charset="0"/>
            </a:endParaRPr>
          </a:p>
        </p:txBody>
      </p:sp>
      <p:pic>
        <p:nvPicPr>
          <p:cNvPr id="26631" name="Picture 7"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26632"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3731" name="Rectangle 3"/>
          <p:cNvSpPr>
            <a:spLocks noGrp="1" noRot="1" noChangeArrowheads="1"/>
          </p:cNvSpPr>
          <p:nvPr>
            <p:ph type="body" idx="1"/>
          </p:nvPr>
        </p:nvSpPr>
        <p:spPr>
          <a:xfrm>
            <a:off x="457200" y="1447800"/>
            <a:ext cx="8540750" cy="4422775"/>
          </a:xfrm>
        </p:spPr>
        <p:txBody>
          <a:bodyPr/>
          <a:lstStyle/>
          <a:p>
            <a:pPr algn="ctr">
              <a:buFont typeface="Wingdings" pitchFamily="2" charset="2"/>
              <a:buNone/>
            </a:pPr>
            <a:r>
              <a:rPr lang="en-US" sz="2800" b="1" u="sng">
                <a:latin typeface="AvantGarde Bk BT" pitchFamily="34" charset="0"/>
              </a:rPr>
              <a:t>What is the Right Regulatory Mix?</a:t>
            </a:r>
          </a:p>
          <a:p>
            <a:r>
              <a:rPr lang="en-US" sz="2800" b="1">
                <a:latin typeface="AvantGarde Bk BT" pitchFamily="34" charset="0"/>
              </a:rPr>
              <a:t>Amend the law to close loopholes to allow safe &amp; accurate smartphone app use to thrive;</a:t>
            </a:r>
          </a:p>
          <a:p>
            <a:endParaRPr lang="en-US" sz="2800" b="1">
              <a:latin typeface="AvantGarde Bk BT" pitchFamily="34" charset="0"/>
            </a:endParaRPr>
          </a:p>
          <a:p>
            <a:r>
              <a:rPr lang="en-US" sz="2800" b="1">
                <a:latin typeface="AvantGarde Bk BT" pitchFamily="34" charset="0"/>
              </a:rPr>
              <a:t>Hold existing licensees accountable and/or license companies which produce or operate apps;</a:t>
            </a:r>
          </a:p>
          <a:p>
            <a:endParaRPr lang="en-US" sz="2800" b="1">
              <a:latin typeface="AvantGarde Bk BT" pitchFamily="34" charset="0"/>
            </a:endParaRPr>
          </a:p>
          <a:p>
            <a:r>
              <a:rPr lang="en-US" sz="2800" b="1">
                <a:latin typeface="AvantGarde Bk BT" pitchFamily="34" charset="0"/>
              </a:rPr>
              <a:t>Ensure technology has accurate measuring devices and meets taximeter standards.</a:t>
            </a:r>
          </a:p>
        </p:txBody>
      </p:sp>
      <p:pic>
        <p:nvPicPr>
          <p:cNvPr id="73732" name="Picture 4"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73733"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248400"/>
            <a:ext cx="2133600" cy="457200"/>
          </a:xfrm>
          <a:noFill/>
        </p:spPr>
        <p:txBody>
          <a:bodyPr anchor="t"/>
          <a:lstStyle/>
          <a:p>
            <a:pPr>
              <a:defRPr/>
            </a:pPr>
            <a:fld id="{A6665266-8399-4A68-8C4A-875CC2300413}" type="slidenum">
              <a:rPr lang="en-US" sz="1000">
                <a:latin typeface="+mn-lt"/>
              </a:rPr>
              <a:pPr>
                <a:defRPr/>
              </a:pPr>
              <a:t>26</a:t>
            </a:fld>
            <a:endParaRPr lang="en-US" sz="1000">
              <a:latin typeface="+mn-lt"/>
            </a:endParaRPr>
          </a:p>
        </p:txBody>
      </p:sp>
      <p:sp>
        <p:nvSpPr>
          <p:cNvPr id="98307" name="Rectangle 3"/>
          <p:cNvSpPr>
            <a:spLocks noGrp="1" noChangeArrowheads="1"/>
          </p:cNvSpPr>
          <p:nvPr>
            <p:ph type="body" idx="4294967295"/>
          </p:nvPr>
        </p:nvSpPr>
        <p:spPr>
          <a:xfrm>
            <a:off x="1252538" y="2009775"/>
            <a:ext cx="6561137" cy="3438525"/>
          </a:xfrm>
        </p:spPr>
        <p:txBody>
          <a:bodyPr/>
          <a:lstStyle/>
          <a:p>
            <a:pPr algn="ctr"/>
            <a:endParaRPr lang="en-US"/>
          </a:p>
          <a:p>
            <a:pPr algn="ctr"/>
            <a:endParaRPr lang="en-US"/>
          </a:p>
        </p:txBody>
      </p:sp>
      <p:sp>
        <p:nvSpPr>
          <p:cNvPr id="28676" name="Rectangle 9"/>
          <p:cNvSpPr>
            <a:spLocks noChangeArrowheads="1"/>
          </p:cNvSpPr>
          <p:nvPr/>
        </p:nvSpPr>
        <p:spPr bwMode="auto">
          <a:xfrm>
            <a:off x="1143000" y="2133600"/>
            <a:ext cx="6781800" cy="2774950"/>
          </a:xfrm>
          <a:prstGeom prst="rect">
            <a:avLst/>
          </a:prstGeom>
          <a:noFill/>
          <a:ln w="9525">
            <a:noFill/>
            <a:miter lim="800000"/>
            <a:headEnd/>
            <a:tailEnd/>
          </a:ln>
        </p:spPr>
        <p:txBody>
          <a:bodyPr>
            <a:spAutoFit/>
          </a:bodyPr>
          <a:lstStyle/>
          <a:p>
            <a:pPr algn="ctr"/>
            <a:r>
              <a:rPr lang="en-US" sz="8800" b="1"/>
              <a:t>Thank You!</a:t>
            </a:r>
          </a:p>
          <a:p>
            <a:pPr algn="ctr"/>
            <a:r>
              <a:rPr lang="en-US" sz="8800" b="1"/>
              <a:t>Q&amp;A</a:t>
            </a:r>
          </a:p>
        </p:txBody>
      </p:sp>
      <p:pic>
        <p:nvPicPr>
          <p:cNvPr id="28678" name="Picture 6" descr="header"/>
          <p:cNvPicPr>
            <a:picLocks noChangeAspect="1" noChangeArrowheads="1"/>
          </p:cNvPicPr>
          <p:nvPr/>
        </p:nvPicPr>
        <p:blipFill>
          <a:blip r:embed="rId3" cstate="print"/>
          <a:srcRect l="3615" t="7143" r="4218"/>
          <a:stretch>
            <a:fillRect/>
          </a:stretch>
        </p:blipFill>
        <p:spPr bwMode="auto">
          <a:xfrm>
            <a:off x="3581400" y="0"/>
            <a:ext cx="5562600" cy="1409700"/>
          </a:xfrm>
          <a:prstGeom prst="rect">
            <a:avLst/>
          </a:prstGeom>
          <a:noFill/>
        </p:spPr>
      </p:pic>
      <p:pic>
        <p:nvPicPr>
          <p:cNvPr id="28679" name="Picture 23" descr="wm_logo2color_black_pms3005"/>
          <p:cNvPicPr>
            <a:picLocks noChangeAspect="1" noChangeArrowheads="1"/>
          </p:cNvPicPr>
          <p:nvPr/>
        </p:nvPicPr>
        <p:blipFill>
          <a:blip r:embed="rId4" cstate="print"/>
          <a:srcRect/>
          <a:stretch>
            <a:fillRect/>
          </a:stretch>
        </p:blipFill>
        <p:spPr bwMode="auto">
          <a:xfrm>
            <a:off x="0" y="0"/>
            <a:ext cx="3581400"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553200" y="6248400"/>
            <a:ext cx="2133600" cy="457200"/>
          </a:xfrm>
          <a:noFill/>
        </p:spPr>
        <p:txBody>
          <a:bodyPr anchor="t"/>
          <a:lstStyle/>
          <a:p>
            <a:pPr>
              <a:defRPr/>
            </a:pPr>
            <a:fld id="{61E3CB25-1F52-4393-B9BB-A1084680202A}" type="slidenum">
              <a:rPr lang="en-US" sz="1000">
                <a:latin typeface="+mn-lt"/>
              </a:rPr>
              <a:pPr>
                <a:defRPr/>
              </a:pPr>
              <a:t>3</a:t>
            </a:fld>
            <a:endParaRPr lang="en-US" sz="1000">
              <a:latin typeface="+mn-lt"/>
            </a:endParaRPr>
          </a:p>
        </p:txBody>
      </p:sp>
      <p:sp>
        <p:nvSpPr>
          <p:cNvPr id="373763" name="Rectangle 3"/>
          <p:cNvSpPr>
            <a:spLocks noGrp="1" noChangeArrowheads="1"/>
          </p:cNvSpPr>
          <p:nvPr>
            <p:ph type="body" idx="4294967295"/>
          </p:nvPr>
        </p:nvSpPr>
        <p:spPr>
          <a:xfrm>
            <a:off x="457200" y="1524000"/>
            <a:ext cx="8229600" cy="5140325"/>
          </a:xfrm>
        </p:spPr>
        <p:txBody>
          <a:bodyPr/>
          <a:lstStyle/>
          <a:p>
            <a:pPr>
              <a:spcBef>
                <a:spcPct val="0"/>
              </a:spcBef>
              <a:buFont typeface="Wingdings" pitchFamily="2" charset="2"/>
              <a:buNone/>
            </a:pPr>
            <a:r>
              <a:rPr lang="en-US" sz="3000" b="1">
                <a:latin typeface="AvantGarde Bk BT" pitchFamily="34" charset="0"/>
              </a:rPr>
              <a:t>   </a:t>
            </a:r>
            <a:r>
              <a:rPr lang="en-US" sz="2800" b="1">
                <a:latin typeface="AvantGarde Bk BT" pitchFamily="34" charset="0"/>
              </a:rPr>
              <a:t>In July 2012, the Windels Marx Transportation Practice Group Published A Report  Entitled:</a:t>
            </a:r>
          </a:p>
          <a:p>
            <a:pPr algn="ctr">
              <a:spcBef>
                <a:spcPct val="0"/>
              </a:spcBef>
              <a:buFont typeface="Wingdings" pitchFamily="2" charset="2"/>
              <a:buNone/>
            </a:pPr>
            <a:endParaRPr lang="en-US" sz="2800" b="1">
              <a:latin typeface="AvantGarde Bk BT" pitchFamily="34" charset="0"/>
            </a:endParaRPr>
          </a:p>
          <a:p>
            <a:pPr algn="ctr">
              <a:spcBef>
                <a:spcPct val="0"/>
              </a:spcBef>
              <a:buFont typeface="Wingdings" pitchFamily="2" charset="2"/>
              <a:buNone/>
            </a:pPr>
            <a:r>
              <a:rPr lang="en-US" sz="3000" b="1" u="sng">
                <a:latin typeface="AvantGarde Bk BT" pitchFamily="34" charset="0"/>
              </a:rPr>
              <a:t>  “Rogue” Smartphone Applications for Taxicabs and Limousines:  Innovation or Unfair Competition?</a:t>
            </a:r>
          </a:p>
          <a:p>
            <a:pPr algn="ctr">
              <a:spcBef>
                <a:spcPct val="0"/>
              </a:spcBef>
              <a:buFont typeface="Wingdings" pitchFamily="2" charset="2"/>
              <a:buNone/>
            </a:pPr>
            <a:r>
              <a:rPr lang="en-US" sz="3000" b="1">
                <a:latin typeface="AvantGarde Bk BT" pitchFamily="34" charset="0"/>
              </a:rPr>
              <a:t>    </a:t>
            </a:r>
            <a:r>
              <a:rPr lang="en-US" sz="3000" b="1" i="1">
                <a:latin typeface="AvantGarde Bk BT" pitchFamily="34" charset="0"/>
              </a:rPr>
              <a:t>A National Regulatory Review of Safety, Accountability and Consumer Protection Legal Issues. </a:t>
            </a:r>
          </a:p>
          <a:p>
            <a:r>
              <a:rPr lang="en-US" sz="1800" b="1">
                <a:solidFill>
                  <a:schemeClr val="bg1"/>
                </a:solidFill>
                <a:hlinkClick r:id="rId3"/>
              </a:rPr>
              <a:t>http://www.windelsmarx.com/resources/documents/Rogue%20Applications%20Memo%20(updated%208.6.12)%20(10777883).pdf</a:t>
            </a:r>
            <a:r>
              <a:rPr lang="en-US" sz="1800">
                <a:solidFill>
                  <a:schemeClr val="bg1"/>
                </a:solidFill>
              </a:rPr>
              <a:t> </a:t>
            </a:r>
          </a:p>
        </p:txBody>
      </p:sp>
      <p:pic>
        <p:nvPicPr>
          <p:cNvPr id="7175" name="Picture 7" descr="header"/>
          <p:cNvPicPr>
            <a:picLocks noChangeAspect="1" noChangeArrowheads="1"/>
          </p:cNvPicPr>
          <p:nvPr/>
        </p:nvPicPr>
        <p:blipFill>
          <a:blip r:embed="rId4" cstate="print"/>
          <a:srcRect l="3615" t="7143" r="4218"/>
          <a:stretch>
            <a:fillRect/>
          </a:stretch>
        </p:blipFill>
        <p:spPr bwMode="auto">
          <a:xfrm>
            <a:off x="3352800" y="0"/>
            <a:ext cx="5791200" cy="1466850"/>
          </a:xfrm>
          <a:prstGeom prst="rect">
            <a:avLst/>
          </a:prstGeom>
          <a:noFill/>
        </p:spPr>
      </p:pic>
      <p:pic>
        <p:nvPicPr>
          <p:cNvPr id="7176" name="Picture 23" descr="wm_logo2color_black_pms3005"/>
          <p:cNvPicPr>
            <a:picLocks noChangeAspect="1" noChangeArrowheads="1"/>
          </p:cNvPicPr>
          <p:nvPr/>
        </p:nvPicPr>
        <p:blipFill>
          <a:blip r:embed="rId5" cstate="print"/>
          <a:srcRect/>
          <a:stretch>
            <a:fillRect/>
          </a:stretch>
        </p:blipFill>
        <p:spPr bwMode="auto">
          <a:xfrm>
            <a:off x="0" y="0"/>
            <a:ext cx="33528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F9DCD698-2C8B-4F3E-BD17-972201CDD92A}" type="slidenum">
              <a:rPr lang="en-US" sz="1000">
                <a:latin typeface="+mn-lt"/>
              </a:rPr>
              <a:pPr>
                <a:defRPr/>
              </a:pPr>
              <a:t>4</a:t>
            </a:fld>
            <a:endParaRPr lang="en-US" sz="1000">
              <a:latin typeface="+mn-lt"/>
            </a:endParaRPr>
          </a:p>
        </p:txBody>
      </p:sp>
      <p:sp>
        <p:nvSpPr>
          <p:cNvPr id="224266" name="Rectangle 10"/>
          <p:cNvSpPr>
            <a:spLocks noGrp="1" noChangeArrowheads="1"/>
          </p:cNvSpPr>
          <p:nvPr>
            <p:ph type="body" idx="4294967295"/>
          </p:nvPr>
        </p:nvSpPr>
        <p:spPr>
          <a:xfrm>
            <a:off x="1066800" y="1447800"/>
            <a:ext cx="8077200" cy="846138"/>
          </a:xfrm>
        </p:spPr>
        <p:txBody>
          <a:bodyPr/>
          <a:lstStyle/>
          <a:p>
            <a:pPr algn="ctr">
              <a:buFont typeface="Wingdings" pitchFamily="2" charset="2"/>
              <a:buNone/>
            </a:pPr>
            <a:r>
              <a:rPr lang="en-US" b="1">
                <a:latin typeface="AvantGarde Bk BT" pitchFamily="34" charset="0"/>
              </a:rPr>
              <a:t>Taxicabs and Limousines…….</a:t>
            </a:r>
            <a:endParaRPr lang="en-US" sz="1000" b="1">
              <a:latin typeface="AvantGarde Bk BT" pitchFamily="34" charset="0"/>
            </a:endParaRPr>
          </a:p>
          <a:p>
            <a:pPr algn="ctr">
              <a:buFont typeface="Wingdings" pitchFamily="2" charset="2"/>
              <a:buNone/>
            </a:pPr>
            <a:endParaRPr lang="en-US" sz="1000" b="1">
              <a:latin typeface="AvantGarde Bk BT" pitchFamily="34" charset="0"/>
            </a:endParaRPr>
          </a:p>
          <a:p>
            <a:pPr>
              <a:buFont typeface="Wingdings" pitchFamily="2" charset="2"/>
              <a:buNone/>
            </a:pPr>
            <a:r>
              <a:rPr lang="en-US" b="1">
                <a:latin typeface="AvantGarde Bk BT" pitchFamily="34" charset="0"/>
              </a:rPr>
              <a:t>           Yes, there is an app for that, </a:t>
            </a:r>
          </a:p>
          <a:p>
            <a:pPr>
              <a:buFont typeface="Wingdings" pitchFamily="2" charset="2"/>
              <a:buNone/>
            </a:pPr>
            <a:r>
              <a:rPr lang="en-US" b="1">
                <a:latin typeface="AvantGarde Bk BT" pitchFamily="34" charset="0"/>
              </a:rPr>
              <a:t>					but…</a:t>
            </a:r>
          </a:p>
        </p:txBody>
      </p:sp>
      <p:pic>
        <p:nvPicPr>
          <p:cNvPr id="8198" name="Picture 24" descr="4f9eb135-9b18-438e-ae17-25b05fd37f42"/>
          <p:cNvPicPr>
            <a:picLocks noChangeAspect="1" noChangeArrowheads="1"/>
          </p:cNvPicPr>
          <p:nvPr/>
        </p:nvPicPr>
        <p:blipFill>
          <a:blip r:embed="rId3" cstate="print"/>
          <a:srcRect/>
          <a:stretch>
            <a:fillRect/>
          </a:stretch>
        </p:blipFill>
        <p:spPr bwMode="auto">
          <a:xfrm>
            <a:off x="1981200" y="3400425"/>
            <a:ext cx="5238750" cy="3457575"/>
          </a:xfrm>
          <a:prstGeom prst="rect">
            <a:avLst/>
          </a:prstGeom>
          <a:noFill/>
          <a:ln w="9525">
            <a:noFill/>
            <a:miter lim="800000"/>
            <a:headEnd/>
            <a:tailEnd/>
          </a:ln>
        </p:spPr>
      </p:pic>
      <p:pic>
        <p:nvPicPr>
          <p:cNvPr id="8201" name="Picture 9" descr="header"/>
          <p:cNvPicPr>
            <a:picLocks noChangeAspect="1" noChangeArrowheads="1"/>
          </p:cNvPicPr>
          <p:nvPr/>
        </p:nvPicPr>
        <p:blipFill>
          <a:blip r:embed="rId4" cstate="print"/>
          <a:srcRect l="3615" t="7143" r="4218"/>
          <a:stretch>
            <a:fillRect/>
          </a:stretch>
        </p:blipFill>
        <p:spPr bwMode="auto">
          <a:xfrm>
            <a:off x="3352800" y="0"/>
            <a:ext cx="5791200" cy="1466850"/>
          </a:xfrm>
          <a:prstGeom prst="rect">
            <a:avLst/>
          </a:prstGeom>
          <a:noFill/>
        </p:spPr>
      </p:pic>
      <p:pic>
        <p:nvPicPr>
          <p:cNvPr id="8202" name="Picture 23" descr="wm_logo2color_black_pms3005"/>
          <p:cNvPicPr>
            <a:picLocks noChangeAspect="1" noChangeArrowheads="1"/>
          </p:cNvPicPr>
          <p:nvPr/>
        </p:nvPicPr>
        <p:blipFill>
          <a:blip r:embed="rId5" cstate="print"/>
          <a:srcRect/>
          <a:stretch>
            <a:fillRect/>
          </a:stretch>
        </p:blipFill>
        <p:spPr bwMode="auto">
          <a:xfrm>
            <a:off x="0" y="0"/>
            <a:ext cx="3352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553200" y="6248400"/>
            <a:ext cx="2133600" cy="457200"/>
          </a:xfrm>
          <a:noFill/>
        </p:spPr>
        <p:txBody>
          <a:bodyPr anchor="t"/>
          <a:lstStyle/>
          <a:p>
            <a:pPr>
              <a:defRPr/>
            </a:pPr>
            <a:fld id="{06B50DAD-2681-459D-8412-F6175DC64EBB}" type="slidenum">
              <a:rPr lang="en-US" sz="1000">
                <a:latin typeface="+mn-lt"/>
              </a:rPr>
              <a:pPr>
                <a:defRPr/>
              </a:pPr>
              <a:t>5</a:t>
            </a:fld>
            <a:endParaRPr lang="en-US" sz="1000">
              <a:latin typeface="+mn-lt"/>
            </a:endParaRPr>
          </a:p>
        </p:txBody>
      </p:sp>
      <p:sp>
        <p:nvSpPr>
          <p:cNvPr id="325635" name="Rectangle 3"/>
          <p:cNvSpPr>
            <a:spLocks noGrp="1" noChangeArrowheads="1"/>
          </p:cNvSpPr>
          <p:nvPr>
            <p:ph type="body" idx="4294967295"/>
          </p:nvPr>
        </p:nvSpPr>
        <p:spPr/>
        <p:txBody>
          <a:bodyPr/>
          <a:lstStyle/>
          <a:p>
            <a:pPr>
              <a:buFont typeface="Wingdings" pitchFamily="2" charset="2"/>
              <a:buNone/>
            </a:pPr>
            <a:endParaRPr lang="en-US"/>
          </a:p>
          <a:p>
            <a:pPr>
              <a:buFont typeface="Wingdings" pitchFamily="2" charset="2"/>
              <a:buNone/>
            </a:pPr>
            <a:r>
              <a:rPr lang="en-US" b="1">
                <a:latin typeface="AvantGarde Bk BT" pitchFamily="34" charset="0"/>
              </a:rPr>
              <a:t>                     Is it the “Wild West”?</a:t>
            </a:r>
          </a:p>
        </p:txBody>
      </p:sp>
      <p:pic>
        <p:nvPicPr>
          <p:cNvPr id="9220" name="Picture 7" descr="6a00d8341c6b7d53ef0120a5dc5db4970b-800wi"/>
          <p:cNvPicPr>
            <a:picLocks noChangeAspect="1" noChangeArrowheads="1"/>
          </p:cNvPicPr>
          <p:nvPr/>
        </p:nvPicPr>
        <p:blipFill>
          <a:blip r:embed="rId3" cstate="print"/>
          <a:srcRect/>
          <a:stretch>
            <a:fillRect/>
          </a:stretch>
        </p:blipFill>
        <p:spPr bwMode="auto">
          <a:xfrm>
            <a:off x="838200" y="3429000"/>
            <a:ext cx="3905250" cy="2592388"/>
          </a:xfrm>
          <a:prstGeom prst="rect">
            <a:avLst/>
          </a:prstGeom>
          <a:noFill/>
          <a:ln w="9525">
            <a:noFill/>
            <a:miter lim="800000"/>
            <a:headEnd/>
            <a:tailEnd/>
          </a:ln>
        </p:spPr>
      </p:pic>
      <p:pic>
        <p:nvPicPr>
          <p:cNvPr id="9225" name="Picture 9" descr="header"/>
          <p:cNvPicPr>
            <a:picLocks noChangeAspect="1" noChangeArrowheads="1"/>
          </p:cNvPicPr>
          <p:nvPr/>
        </p:nvPicPr>
        <p:blipFill>
          <a:blip r:embed="rId4" cstate="print"/>
          <a:srcRect l="3615" t="7143" r="4218"/>
          <a:stretch>
            <a:fillRect/>
          </a:stretch>
        </p:blipFill>
        <p:spPr bwMode="auto">
          <a:xfrm>
            <a:off x="3352800" y="0"/>
            <a:ext cx="5791200" cy="1466850"/>
          </a:xfrm>
          <a:prstGeom prst="rect">
            <a:avLst/>
          </a:prstGeom>
          <a:noFill/>
        </p:spPr>
      </p:pic>
      <p:pic>
        <p:nvPicPr>
          <p:cNvPr id="9226" name="Picture 23" descr="wm_logo2color_black_pms3005"/>
          <p:cNvPicPr>
            <a:picLocks noChangeAspect="1" noChangeArrowheads="1"/>
          </p:cNvPicPr>
          <p:nvPr/>
        </p:nvPicPr>
        <p:blipFill>
          <a:blip r:embed="rId5" cstate="print"/>
          <a:srcRect/>
          <a:stretch>
            <a:fillRect/>
          </a:stretch>
        </p:blipFill>
        <p:spPr bwMode="auto">
          <a:xfrm>
            <a:off x="0" y="0"/>
            <a:ext cx="3352800" cy="1447800"/>
          </a:xfrm>
          <a:prstGeom prst="rect">
            <a:avLst/>
          </a:prstGeom>
          <a:noFill/>
          <a:ln w="9525">
            <a:noFill/>
            <a:miter lim="800000"/>
            <a:headEnd/>
            <a:tailEnd/>
          </a:ln>
        </p:spPr>
      </p:pic>
      <p:pic>
        <p:nvPicPr>
          <p:cNvPr id="9228" name="Picture 12" descr="ANd9GcSuQgC3XzHtxDHjTdq9D9aCyzNwc5aF1IxHrU_qRACPozBcRs2185esSVqZ"/>
          <p:cNvPicPr>
            <a:picLocks noChangeAspect="1" noChangeArrowheads="1"/>
          </p:cNvPicPr>
          <p:nvPr/>
        </p:nvPicPr>
        <p:blipFill>
          <a:blip r:embed="rId6" cstate="print"/>
          <a:srcRect/>
          <a:stretch>
            <a:fillRect/>
          </a:stretch>
        </p:blipFill>
        <p:spPr bwMode="auto">
          <a:xfrm>
            <a:off x="4724400" y="3429000"/>
            <a:ext cx="3505200" cy="25908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274" name="Picture 53" descr="myTaxi - Driver Taxi App">
            <a:hlinkClick r:id="rId3"/>
          </p:cNvPr>
          <p:cNvPicPr>
            <a:picLocks noChangeAspect="1" noChangeArrowheads="1"/>
          </p:cNvPicPr>
          <p:nvPr/>
        </p:nvPicPr>
        <p:blipFill>
          <a:blip r:embed="rId4" r:link="rId5" cstate="print"/>
          <a:srcRect/>
          <a:stretch>
            <a:fillRect/>
          </a:stretch>
        </p:blipFill>
        <p:spPr bwMode="auto">
          <a:xfrm>
            <a:off x="7010400" y="4876800"/>
            <a:ext cx="685800" cy="685800"/>
          </a:xfrm>
          <a:prstGeom prst="rect">
            <a:avLst/>
          </a:prstGeom>
          <a:noFill/>
          <a:ln w="9525">
            <a:noFill/>
            <a:miter lim="800000"/>
            <a:headEnd/>
            <a:tailEnd/>
          </a:ln>
        </p:spPr>
      </p:pic>
      <p:pic>
        <p:nvPicPr>
          <p:cNvPr id="10315" name="Picture 115" descr="mzl"/>
          <p:cNvPicPr>
            <a:picLocks noChangeAspect="1" noChangeArrowheads="1"/>
          </p:cNvPicPr>
          <p:nvPr/>
        </p:nvPicPr>
        <p:blipFill>
          <a:blip r:embed="rId6" cstate="print"/>
          <a:srcRect/>
          <a:stretch>
            <a:fillRect/>
          </a:stretch>
        </p:blipFill>
        <p:spPr bwMode="auto">
          <a:xfrm>
            <a:off x="3048000" y="4876800"/>
            <a:ext cx="685800" cy="685800"/>
          </a:xfrm>
          <a:prstGeom prst="rect">
            <a:avLst/>
          </a:prstGeom>
          <a:noFill/>
          <a:ln w="9525">
            <a:noFill/>
            <a:miter lim="800000"/>
            <a:headEnd/>
            <a:tailEnd/>
          </a:ln>
        </p:spPr>
      </p:pic>
      <p:pic>
        <p:nvPicPr>
          <p:cNvPr id="10243" name="Picture 126" descr="ANd9GcSsIhssUHVnioS2hD9Fxw3o84vmN6MTTDyXF-Vy2U45oZK2j_xpZA"/>
          <p:cNvPicPr>
            <a:picLocks noChangeAspect="1" noChangeArrowheads="1"/>
          </p:cNvPicPr>
          <p:nvPr/>
        </p:nvPicPr>
        <p:blipFill>
          <a:blip r:embed="rId7" cstate="print"/>
          <a:srcRect/>
          <a:stretch>
            <a:fillRect/>
          </a:stretch>
        </p:blipFill>
        <p:spPr bwMode="auto">
          <a:xfrm>
            <a:off x="2286000" y="4876800"/>
            <a:ext cx="685800" cy="685800"/>
          </a:xfrm>
          <a:prstGeom prst="rect">
            <a:avLst/>
          </a:prstGeom>
          <a:noFill/>
          <a:ln w="9525">
            <a:noFill/>
            <a:miter lim="800000"/>
            <a:headEnd/>
            <a:tailEnd/>
          </a:ln>
        </p:spPr>
      </p:pic>
      <p:pic>
        <p:nvPicPr>
          <p:cNvPr id="10245" name="Picture 7" descr="Taxity - taxi &amp; food online">
            <a:hlinkClick r:id="rId8"/>
          </p:cNvPr>
          <p:cNvPicPr>
            <a:picLocks noChangeAspect="1" noChangeArrowheads="1"/>
          </p:cNvPicPr>
          <p:nvPr>
            <p:ph type="body" idx="4294967295"/>
          </p:nvPr>
        </p:nvPicPr>
        <p:blipFill>
          <a:blip r:embed="rId9" cstate="print"/>
          <a:srcRect/>
          <a:stretch>
            <a:fillRect/>
          </a:stretch>
        </p:blipFill>
        <p:spPr>
          <a:xfrm>
            <a:off x="1962150" y="4205288"/>
            <a:ext cx="633413" cy="595312"/>
          </a:xfrm>
        </p:spPr>
      </p:pic>
      <p:pic>
        <p:nvPicPr>
          <p:cNvPr id="10246" name="Picture 8" descr="SaferTaxi - taxis in 3 clicks">
            <a:hlinkClick r:id="rId10"/>
          </p:cNvPr>
          <p:cNvPicPr>
            <a:picLocks noChangeAspect="1" noChangeArrowheads="1"/>
          </p:cNvPicPr>
          <p:nvPr/>
        </p:nvPicPr>
        <p:blipFill>
          <a:blip r:embed="rId11" cstate="print"/>
          <a:srcRect/>
          <a:stretch>
            <a:fillRect/>
          </a:stretch>
        </p:blipFill>
        <p:spPr bwMode="auto">
          <a:xfrm>
            <a:off x="0" y="4876800"/>
            <a:ext cx="685800" cy="685800"/>
          </a:xfrm>
          <a:prstGeom prst="rect">
            <a:avLst/>
          </a:prstGeom>
          <a:noFill/>
          <a:ln w="9525">
            <a:noFill/>
            <a:miter lim="800000"/>
            <a:headEnd/>
            <a:tailEnd/>
          </a:ln>
        </p:spPr>
      </p:pic>
      <p:pic>
        <p:nvPicPr>
          <p:cNvPr id="10247" name="Picture 9" descr="SMRT Book a Taxi">
            <a:hlinkClick r:id="rId12"/>
          </p:cNvPr>
          <p:cNvPicPr>
            <a:picLocks noChangeAspect="1" noChangeArrowheads="1"/>
          </p:cNvPicPr>
          <p:nvPr/>
        </p:nvPicPr>
        <p:blipFill>
          <a:blip r:embed="rId13" cstate="print"/>
          <a:srcRect/>
          <a:stretch>
            <a:fillRect/>
          </a:stretch>
        </p:blipFill>
        <p:spPr bwMode="auto">
          <a:xfrm>
            <a:off x="7772400" y="4876800"/>
            <a:ext cx="609600" cy="609600"/>
          </a:xfrm>
          <a:prstGeom prst="rect">
            <a:avLst/>
          </a:prstGeom>
          <a:noFill/>
          <a:ln w="9525">
            <a:noFill/>
            <a:miter lim="800000"/>
            <a:headEnd/>
            <a:tailEnd/>
          </a:ln>
        </p:spPr>
      </p:pic>
      <p:pic>
        <p:nvPicPr>
          <p:cNvPr id="10248" name="Picture 10" descr="Mumbai Auto Taxi Meter &amp; Card">
            <a:hlinkClick r:id="rId14"/>
          </p:cNvPr>
          <p:cNvPicPr>
            <a:picLocks noChangeAspect="1" noChangeArrowheads="1"/>
          </p:cNvPicPr>
          <p:nvPr/>
        </p:nvPicPr>
        <p:blipFill>
          <a:blip r:embed="rId15" cstate="print"/>
          <a:srcRect/>
          <a:stretch>
            <a:fillRect/>
          </a:stretch>
        </p:blipFill>
        <p:spPr bwMode="auto">
          <a:xfrm>
            <a:off x="838200" y="5791200"/>
            <a:ext cx="1066800" cy="852488"/>
          </a:xfrm>
          <a:prstGeom prst="rect">
            <a:avLst/>
          </a:prstGeom>
          <a:noFill/>
          <a:ln w="9525">
            <a:noFill/>
            <a:miter lim="800000"/>
            <a:headEnd/>
            <a:tailEnd/>
          </a:ln>
        </p:spPr>
      </p:pic>
      <p:pic>
        <p:nvPicPr>
          <p:cNvPr id="10249" name="Picture 11" descr="HK TAXI FARE CALTOR">
            <a:hlinkClick r:id="rId16"/>
          </p:cNvPr>
          <p:cNvPicPr>
            <a:picLocks noChangeAspect="1" noChangeArrowheads="1"/>
          </p:cNvPicPr>
          <p:nvPr/>
        </p:nvPicPr>
        <p:blipFill>
          <a:blip r:embed="rId17" cstate="print"/>
          <a:srcRect/>
          <a:stretch>
            <a:fillRect/>
          </a:stretch>
        </p:blipFill>
        <p:spPr bwMode="auto">
          <a:xfrm>
            <a:off x="6248400" y="4876800"/>
            <a:ext cx="685800" cy="685800"/>
          </a:xfrm>
          <a:prstGeom prst="rect">
            <a:avLst/>
          </a:prstGeom>
          <a:noFill/>
          <a:ln w="9525">
            <a:noFill/>
            <a:miter lim="800000"/>
            <a:headEnd/>
            <a:tailEnd/>
          </a:ln>
        </p:spPr>
      </p:pic>
      <p:pic>
        <p:nvPicPr>
          <p:cNvPr id="10250" name="Picture 12" descr="Israeli Taxi">
            <a:hlinkClick r:id="rId18"/>
          </p:cNvPr>
          <p:cNvPicPr>
            <a:picLocks noChangeAspect="1" noChangeArrowheads="1"/>
          </p:cNvPicPr>
          <p:nvPr/>
        </p:nvPicPr>
        <p:blipFill>
          <a:blip r:embed="rId19" cstate="print"/>
          <a:srcRect/>
          <a:stretch>
            <a:fillRect/>
          </a:stretch>
        </p:blipFill>
        <p:spPr bwMode="auto">
          <a:xfrm>
            <a:off x="5334000" y="3429000"/>
            <a:ext cx="685800" cy="685800"/>
          </a:xfrm>
          <a:prstGeom prst="rect">
            <a:avLst/>
          </a:prstGeom>
          <a:noFill/>
          <a:ln w="9525">
            <a:noFill/>
            <a:miter lim="800000"/>
            <a:headEnd/>
            <a:tailEnd/>
          </a:ln>
        </p:spPr>
      </p:pic>
      <p:pic>
        <p:nvPicPr>
          <p:cNvPr id="10251" name="Picture 15" descr="Cabbie - Taxi Cab Booking">
            <a:hlinkClick r:id="rId20"/>
          </p:cNvPr>
          <p:cNvPicPr>
            <a:picLocks noChangeAspect="1" noChangeArrowheads="1"/>
          </p:cNvPicPr>
          <p:nvPr/>
        </p:nvPicPr>
        <p:blipFill>
          <a:blip r:embed="rId21" r:link="rId22" cstate="print"/>
          <a:srcRect/>
          <a:stretch>
            <a:fillRect/>
          </a:stretch>
        </p:blipFill>
        <p:spPr bwMode="auto">
          <a:xfrm>
            <a:off x="838200" y="3429000"/>
            <a:ext cx="685800" cy="685800"/>
          </a:xfrm>
          <a:prstGeom prst="rect">
            <a:avLst/>
          </a:prstGeom>
          <a:noFill/>
          <a:ln w="9525">
            <a:noFill/>
            <a:miter lim="800000"/>
            <a:headEnd/>
            <a:tailEnd/>
          </a:ln>
        </p:spPr>
      </p:pic>
      <p:pic>
        <p:nvPicPr>
          <p:cNvPr id="10252" name="Picture 14" descr="HK Taxi Meter">
            <a:hlinkClick r:id="rId23"/>
          </p:cNvPr>
          <p:cNvPicPr>
            <a:picLocks noChangeAspect="1" noChangeArrowheads="1"/>
          </p:cNvPicPr>
          <p:nvPr/>
        </p:nvPicPr>
        <p:blipFill>
          <a:blip r:embed="rId24" r:link="rId25" cstate="print"/>
          <a:srcRect/>
          <a:stretch>
            <a:fillRect/>
          </a:stretch>
        </p:blipFill>
        <p:spPr bwMode="auto">
          <a:xfrm>
            <a:off x="3352800" y="4114800"/>
            <a:ext cx="742950" cy="742950"/>
          </a:xfrm>
          <a:prstGeom prst="rect">
            <a:avLst/>
          </a:prstGeom>
          <a:noFill/>
          <a:ln w="9525">
            <a:noFill/>
            <a:miter lim="800000"/>
            <a:headEnd/>
            <a:tailEnd/>
          </a:ln>
        </p:spPr>
      </p:pic>
      <p:pic>
        <p:nvPicPr>
          <p:cNvPr id="10253" name="Picture 13" descr="Speed Taxi Bucharest">
            <a:hlinkClick r:id="rId26"/>
          </p:cNvPr>
          <p:cNvPicPr>
            <a:picLocks noChangeAspect="1" noChangeArrowheads="1"/>
          </p:cNvPicPr>
          <p:nvPr/>
        </p:nvPicPr>
        <p:blipFill>
          <a:blip r:embed="rId27" r:link="rId28" cstate="print"/>
          <a:srcRect/>
          <a:stretch>
            <a:fillRect/>
          </a:stretch>
        </p:blipFill>
        <p:spPr bwMode="auto">
          <a:xfrm>
            <a:off x="8382000" y="3429000"/>
            <a:ext cx="609600" cy="609600"/>
          </a:xfrm>
          <a:prstGeom prst="rect">
            <a:avLst/>
          </a:prstGeom>
          <a:noFill/>
          <a:ln w="9525">
            <a:noFill/>
            <a:miter lim="800000"/>
            <a:headEnd/>
            <a:tailEnd/>
          </a:ln>
        </p:spPr>
      </p:pic>
      <p:sp>
        <p:nvSpPr>
          <p:cNvPr id="10254" name="Rectangle 16"/>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pic>
        <p:nvPicPr>
          <p:cNvPr id="10255" name="Picture 26" descr="Find Taxi">
            <a:hlinkClick r:id="rId29"/>
          </p:cNvPr>
          <p:cNvPicPr>
            <a:picLocks noChangeAspect="1" noChangeArrowheads="1"/>
          </p:cNvPicPr>
          <p:nvPr/>
        </p:nvPicPr>
        <p:blipFill>
          <a:blip r:embed="rId30" r:link="rId31" cstate="print"/>
          <a:srcRect/>
          <a:stretch>
            <a:fillRect/>
          </a:stretch>
        </p:blipFill>
        <p:spPr bwMode="auto">
          <a:xfrm>
            <a:off x="3048000" y="3352800"/>
            <a:ext cx="742950" cy="742950"/>
          </a:xfrm>
          <a:prstGeom prst="rect">
            <a:avLst/>
          </a:prstGeom>
          <a:noFill/>
          <a:ln w="9525">
            <a:noFill/>
            <a:miter lim="800000"/>
            <a:headEnd/>
            <a:tailEnd/>
          </a:ln>
        </p:spPr>
      </p:pic>
      <p:pic>
        <p:nvPicPr>
          <p:cNvPr id="10256" name="Picture 25" descr="Swan Taxis">
            <a:hlinkClick r:id="rId32"/>
          </p:cNvPr>
          <p:cNvPicPr>
            <a:picLocks noChangeAspect="1" noChangeArrowheads="1"/>
          </p:cNvPicPr>
          <p:nvPr/>
        </p:nvPicPr>
        <p:blipFill>
          <a:blip r:embed="rId33" r:link="rId34" cstate="print"/>
          <a:srcRect/>
          <a:stretch>
            <a:fillRect/>
          </a:stretch>
        </p:blipFill>
        <p:spPr bwMode="auto">
          <a:xfrm>
            <a:off x="5562600" y="4191000"/>
            <a:ext cx="609600" cy="609600"/>
          </a:xfrm>
          <a:prstGeom prst="rect">
            <a:avLst/>
          </a:prstGeom>
          <a:noFill/>
          <a:ln w="9525">
            <a:noFill/>
            <a:miter lim="800000"/>
            <a:headEnd/>
            <a:tailEnd/>
          </a:ln>
        </p:spPr>
      </p:pic>
      <p:pic>
        <p:nvPicPr>
          <p:cNvPr id="10257" name="Picture 24" descr="Taxi">
            <a:hlinkClick r:id="rId35"/>
          </p:cNvPr>
          <p:cNvPicPr>
            <a:picLocks noChangeAspect="1" noChangeArrowheads="1"/>
          </p:cNvPicPr>
          <p:nvPr/>
        </p:nvPicPr>
        <p:blipFill>
          <a:blip r:embed="rId36" r:link="rId37" cstate="print"/>
          <a:srcRect/>
          <a:stretch>
            <a:fillRect/>
          </a:stretch>
        </p:blipFill>
        <p:spPr bwMode="auto">
          <a:xfrm>
            <a:off x="4572000" y="4876800"/>
            <a:ext cx="742950" cy="742950"/>
          </a:xfrm>
          <a:prstGeom prst="rect">
            <a:avLst/>
          </a:prstGeom>
          <a:noFill/>
          <a:ln w="9525">
            <a:noFill/>
            <a:miter lim="800000"/>
            <a:headEnd/>
            <a:tailEnd/>
          </a:ln>
        </p:spPr>
      </p:pic>
      <p:pic>
        <p:nvPicPr>
          <p:cNvPr id="10258" name="Picture 23" descr="13CABS Taxi">
            <a:hlinkClick r:id="rId38"/>
          </p:cNvPr>
          <p:cNvPicPr>
            <a:picLocks noChangeAspect="1" noChangeArrowheads="1"/>
          </p:cNvPicPr>
          <p:nvPr/>
        </p:nvPicPr>
        <p:blipFill>
          <a:blip r:embed="rId39" r:link="rId40" cstate="print"/>
          <a:srcRect/>
          <a:stretch>
            <a:fillRect/>
          </a:stretch>
        </p:blipFill>
        <p:spPr bwMode="auto">
          <a:xfrm>
            <a:off x="7696200" y="3429000"/>
            <a:ext cx="609600" cy="609600"/>
          </a:xfrm>
          <a:prstGeom prst="rect">
            <a:avLst/>
          </a:prstGeom>
          <a:noFill/>
          <a:ln w="9525">
            <a:noFill/>
            <a:miter lim="800000"/>
            <a:headEnd/>
            <a:tailEnd/>
          </a:ln>
        </p:spPr>
      </p:pic>
      <p:pic>
        <p:nvPicPr>
          <p:cNvPr id="10260" name="Picture 21" descr="Yandex.Taxi">
            <a:hlinkClick r:id="rId41"/>
          </p:cNvPr>
          <p:cNvPicPr>
            <a:picLocks noChangeAspect="1" noChangeArrowheads="1"/>
          </p:cNvPicPr>
          <p:nvPr/>
        </p:nvPicPr>
        <p:blipFill>
          <a:blip r:embed="rId42" r:link="rId43" cstate="print"/>
          <a:srcRect/>
          <a:stretch>
            <a:fillRect/>
          </a:stretch>
        </p:blipFill>
        <p:spPr bwMode="auto">
          <a:xfrm>
            <a:off x="4495800" y="1371600"/>
            <a:ext cx="742950" cy="742950"/>
          </a:xfrm>
          <a:prstGeom prst="rect">
            <a:avLst/>
          </a:prstGeom>
          <a:noFill/>
          <a:ln w="9525">
            <a:noFill/>
            <a:miter lim="800000"/>
            <a:headEnd/>
            <a:tailEnd/>
          </a:ln>
        </p:spPr>
      </p:pic>
      <p:pic>
        <p:nvPicPr>
          <p:cNvPr id="10261" name="Picture 20" descr="Złap Taxi">
            <a:hlinkClick r:id="rId44"/>
          </p:cNvPr>
          <p:cNvPicPr>
            <a:picLocks noChangeAspect="1" noChangeArrowheads="1"/>
          </p:cNvPicPr>
          <p:nvPr/>
        </p:nvPicPr>
        <p:blipFill>
          <a:blip r:embed="rId45" r:link="rId46" cstate="print"/>
          <a:srcRect/>
          <a:stretch>
            <a:fillRect/>
          </a:stretch>
        </p:blipFill>
        <p:spPr bwMode="auto">
          <a:xfrm>
            <a:off x="5715000" y="5791200"/>
            <a:ext cx="1066800" cy="885825"/>
          </a:xfrm>
          <a:prstGeom prst="rect">
            <a:avLst/>
          </a:prstGeom>
          <a:noFill/>
          <a:ln w="9525">
            <a:noFill/>
            <a:miter lim="800000"/>
            <a:headEnd/>
            <a:tailEnd/>
          </a:ln>
        </p:spPr>
      </p:pic>
      <p:pic>
        <p:nvPicPr>
          <p:cNvPr id="10262" name="Picture 19" descr="ComfortDelGro Taxi Booking">
            <a:hlinkClick r:id="rId47"/>
          </p:cNvPr>
          <p:cNvPicPr>
            <a:picLocks noChangeAspect="1" noChangeArrowheads="1"/>
          </p:cNvPicPr>
          <p:nvPr/>
        </p:nvPicPr>
        <p:blipFill>
          <a:blip r:embed="rId48" r:link="rId49" cstate="print"/>
          <a:srcRect/>
          <a:stretch>
            <a:fillRect/>
          </a:stretch>
        </p:blipFill>
        <p:spPr bwMode="auto">
          <a:xfrm>
            <a:off x="1447800" y="4191000"/>
            <a:ext cx="533400" cy="533400"/>
          </a:xfrm>
          <a:prstGeom prst="rect">
            <a:avLst/>
          </a:prstGeom>
          <a:noFill/>
          <a:ln w="9525">
            <a:noFill/>
            <a:miter lim="800000"/>
            <a:headEnd/>
            <a:tailEnd/>
          </a:ln>
        </p:spPr>
      </p:pic>
      <p:sp>
        <p:nvSpPr>
          <p:cNvPr id="10263" name="Rectangle 27"/>
          <p:cNvSpPr>
            <a:spLocks noChangeArrowheads="1"/>
          </p:cNvSpPr>
          <p:nvPr/>
        </p:nvSpPr>
        <p:spPr bwMode="auto">
          <a:xfrm>
            <a:off x="0" y="457200"/>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sp>
        <p:nvSpPr>
          <p:cNvPr id="10264" name="Rectangle 28"/>
          <p:cNvSpPr>
            <a:spLocks noChangeArrowheads="1"/>
          </p:cNvSpPr>
          <p:nvPr/>
        </p:nvSpPr>
        <p:spPr bwMode="auto">
          <a:xfrm>
            <a:off x="0" y="1200150"/>
            <a:ext cx="9144000" cy="0"/>
          </a:xfrm>
          <a:prstGeom prst="rect">
            <a:avLst/>
          </a:prstGeom>
          <a:noFill/>
          <a:ln w="9525">
            <a:noFill/>
            <a:miter lim="800000"/>
            <a:headEnd/>
            <a:tailEnd/>
          </a:ln>
        </p:spPr>
        <p:txBody>
          <a:bodyPr anchor="ctr">
            <a:spAutoFit/>
          </a:bodyPr>
          <a:lstStyle/>
          <a:p>
            <a:endParaRPr lang="fr-FR"/>
          </a:p>
        </p:txBody>
      </p:sp>
      <p:pic>
        <p:nvPicPr>
          <p:cNvPr id="10266" name="Picture 37" descr="cab4me taxi finder">
            <a:hlinkClick r:id="rId50"/>
          </p:cNvPr>
          <p:cNvPicPr>
            <a:picLocks noChangeAspect="1" noChangeArrowheads="1"/>
          </p:cNvPicPr>
          <p:nvPr/>
        </p:nvPicPr>
        <p:blipFill>
          <a:blip r:embed="rId51" r:link="rId52" cstate="print"/>
          <a:srcRect/>
          <a:stretch>
            <a:fillRect/>
          </a:stretch>
        </p:blipFill>
        <p:spPr bwMode="auto">
          <a:xfrm>
            <a:off x="3657600" y="1371600"/>
            <a:ext cx="742950" cy="742950"/>
          </a:xfrm>
          <a:prstGeom prst="rect">
            <a:avLst/>
          </a:prstGeom>
          <a:noFill/>
          <a:ln w="9525">
            <a:noFill/>
            <a:miter lim="800000"/>
            <a:headEnd/>
            <a:tailEnd/>
          </a:ln>
        </p:spPr>
      </p:pic>
      <p:pic>
        <p:nvPicPr>
          <p:cNvPr id="10267" name="Picture 35" descr="myTaxi – Passenger Taxi App">
            <a:hlinkClick r:id="rId53"/>
          </p:cNvPr>
          <p:cNvPicPr>
            <a:picLocks noChangeAspect="1" noChangeArrowheads="1"/>
          </p:cNvPicPr>
          <p:nvPr/>
        </p:nvPicPr>
        <p:blipFill>
          <a:blip r:embed="rId54" r:link="rId55" cstate="print"/>
          <a:srcRect/>
          <a:stretch>
            <a:fillRect/>
          </a:stretch>
        </p:blipFill>
        <p:spPr bwMode="auto">
          <a:xfrm>
            <a:off x="7315200" y="1371600"/>
            <a:ext cx="762000" cy="762000"/>
          </a:xfrm>
          <a:prstGeom prst="rect">
            <a:avLst/>
          </a:prstGeom>
          <a:noFill/>
          <a:ln w="9525">
            <a:noFill/>
            <a:miter lim="800000"/>
            <a:headEnd/>
            <a:tailEnd/>
          </a:ln>
        </p:spPr>
      </p:pic>
      <p:sp>
        <p:nvSpPr>
          <p:cNvPr id="10268" name="Rectangle 38"/>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pic>
        <p:nvPicPr>
          <p:cNvPr id="10269" name="Picture 58" descr="Go-Taxi - get a taxi easy!"/>
          <p:cNvPicPr>
            <a:picLocks noChangeAspect="1" noChangeArrowheads="1"/>
          </p:cNvPicPr>
          <p:nvPr/>
        </p:nvPicPr>
        <p:blipFill>
          <a:blip r:embed="rId56" r:link="rId57" cstate="print"/>
          <a:srcRect/>
          <a:stretch>
            <a:fillRect/>
          </a:stretch>
        </p:blipFill>
        <p:spPr bwMode="auto">
          <a:xfrm>
            <a:off x="6172200" y="3429000"/>
            <a:ext cx="685800" cy="685800"/>
          </a:xfrm>
          <a:prstGeom prst="rect">
            <a:avLst/>
          </a:prstGeom>
          <a:noFill/>
          <a:ln w="9525">
            <a:noFill/>
            <a:miter lim="800000"/>
            <a:headEnd/>
            <a:tailEnd/>
          </a:ln>
        </p:spPr>
      </p:pic>
      <p:pic>
        <p:nvPicPr>
          <p:cNvPr id="10270" name="Picture 57" descr="ubiCabs - Minicab Taxi London">
            <a:hlinkClick r:id="rId58"/>
          </p:cNvPr>
          <p:cNvPicPr>
            <a:picLocks noChangeAspect="1" noChangeArrowheads="1"/>
          </p:cNvPicPr>
          <p:nvPr/>
        </p:nvPicPr>
        <p:blipFill>
          <a:blip r:embed="rId59" r:link="rId60" cstate="print"/>
          <a:srcRect/>
          <a:stretch>
            <a:fillRect/>
          </a:stretch>
        </p:blipFill>
        <p:spPr bwMode="auto">
          <a:xfrm>
            <a:off x="2743200" y="4191000"/>
            <a:ext cx="609600" cy="609600"/>
          </a:xfrm>
          <a:prstGeom prst="rect">
            <a:avLst/>
          </a:prstGeom>
          <a:noFill/>
          <a:ln w="9525">
            <a:noFill/>
            <a:miter lim="800000"/>
            <a:headEnd/>
            <a:tailEnd/>
          </a:ln>
        </p:spPr>
      </p:pic>
      <p:pic>
        <p:nvPicPr>
          <p:cNvPr id="10271" name="Picture 56" descr="Taxi Sweet">
            <a:hlinkClick r:id="rId61"/>
          </p:cNvPr>
          <p:cNvPicPr>
            <a:picLocks noChangeAspect="1" noChangeArrowheads="1"/>
          </p:cNvPicPr>
          <p:nvPr/>
        </p:nvPicPr>
        <p:blipFill>
          <a:blip r:embed="rId62" r:link="rId63" cstate="print"/>
          <a:srcRect/>
          <a:stretch>
            <a:fillRect/>
          </a:stretch>
        </p:blipFill>
        <p:spPr bwMode="auto">
          <a:xfrm>
            <a:off x="1600200" y="3429000"/>
            <a:ext cx="685800" cy="685800"/>
          </a:xfrm>
          <a:prstGeom prst="rect">
            <a:avLst/>
          </a:prstGeom>
          <a:noFill/>
          <a:ln w="9525">
            <a:noFill/>
            <a:miter lim="800000"/>
            <a:headEnd/>
            <a:tailEnd/>
          </a:ln>
        </p:spPr>
      </p:pic>
      <p:pic>
        <p:nvPicPr>
          <p:cNvPr id="10272" name="Picture 55" descr="Taxi Caller">
            <a:hlinkClick r:id="rId64"/>
          </p:cNvPr>
          <p:cNvPicPr>
            <a:picLocks noChangeAspect="1" noChangeArrowheads="1"/>
          </p:cNvPicPr>
          <p:nvPr/>
        </p:nvPicPr>
        <p:blipFill>
          <a:blip r:embed="rId65" r:link="rId66" cstate="print"/>
          <a:srcRect/>
          <a:stretch>
            <a:fillRect/>
          </a:stretch>
        </p:blipFill>
        <p:spPr bwMode="auto">
          <a:xfrm>
            <a:off x="8458200" y="4191000"/>
            <a:ext cx="685800" cy="631825"/>
          </a:xfrm>
          <a:prstGeom prst="rect">
            <a:avLst/>
          </a:prstGeom>
          <a:noFill/>
          <a:ln w="9525">
            <a:noFill/>
            <a:miter lim="800000"/>
            <a:headEnd/>
            <a:tailEnd/>
          </a:ln>
        </p:spPr>
      </p:pic>
      <p:pic>
        <p:nvPicPr>
          <p:cNvPr id="10273" name="Picture 54" descr="goCatch™ The Free Taxi Cab App">
            <a:hlinkClick r:id="rId67"/>
          </p:cNvPr>
          <p:cNvPicPr>
            <a:picLocks noChangeAspect="1" noChangeArrowheads="1"/>
          </p:cNvPicPr>
          <p:nvPr/>
        </p:nvPicPr>
        <p:blipFill>
          <a:blip r:embed="rId68" r:link="rId69" cstate="print"/>
          <a:srcRect/>
          <a:stretch>
            <a:fillRect/>
          </a:stretch>
        </p:blipFill>
        <p:spPr bwMode="auto">
          <a:xfrm>
            <a:off x="5410200" y="1371600"/>
            <a:ext cx="742950" cy="742950"/>
          </a:xfrm>
          <a:prstGeom prst="rect">
            <a:avLst/>
          </a:prstGeom>
          <a:noFill/>
          <a:ln w="9525">
            <a:noFill/>
            <a:miter lim="800000"/>
            <a:headEnd/>
            <a:tailEnd/>
          </a:ln>
        </p:spPr>
      </p:pic>
      <p:pic>
        <p:nvPicPr>
          <p:cNvPr id="10276" name="Picture 50" descr="Taxi meter">
            <a:hlinkClick r:id="rId70"/>
          </p:cNvPr>
          <p:cNvPicPr>
            <a:picLocks noChangeAspect="1" noChangeArrowheads="1"/>
          </p:cNvPicPr>
          <p:nvPr/>
        </p:nvPicPr>
        <p:blipFill>
          <a:blip r:embed="rId71" r:link="rId72" cstate="print"/>
          <a:srcRect/>
          <a:stretch>
            <a:fillRect/>
          </a:stretch>
        </p:blipFill>
        <p:spPr bwMode="auto">
          <a:xfrm>
            <a:off x="838200" y="4191000"/>
            <a:ext cx="533400" cy="533400"/>
          </a:xfrm>
          <a:prstGeom prst="rect">
            <a:avLst/>
          </a:prstGeom>
          <a:noFill/>
          <a:ln w="9525">
            <a:noFill/>
            <a:miter lim="800000"/>
            <a:headEnd/>
            <a:tailEnd/>
          </a:ln>
        </p:spPr>
      </p:pic>
      <p:pic>
        <p:nvPicPr>
          <p:cNvPr id="10278" name="Picture 48" descr="HEROLD2go TAXI">
            <a:hlinkClick r:id="rId73"/>
          </p:cNvPr>
          <p:cNvPicPr>
            <a:picLocks noChangeAspect="1" noChangeArrowheads="1"/>
          </p:cNvPicPr>
          <p:nvPr/>
        </p:nvPicPr>
        <p:blipFill>
          <a:blip r:embed="rId74" r:link="rId75" cstate="print"/>
          <a:srcRect/>
          <a:stretch>
            <a:fillRect/>
          </a:stretch>
        </p:blipFill>
        <p:spPr bwMode="auto">
          <a:xfrm>
            <a:off x="1905000" y="1371600"/>
            <a:ext cx="742950" cy="742950"/>
          </a:xfrm>
          <a:prstGeom prst="rect">
            <a:avLst/>
          </a:prstGeom>
          <a:noFill/>
          <a:ln w="9525">
            <a:noFill/>
            <a:miter lim="800000"/>
            <a:headEnd/>
            <a:tailEnd/>
          </a:ln>
        </p:spPr>
      </p:pic>
      <p:pic>
        <p:nvPicPr>
          <p:cNvPr id="10279" name="Picture 47" descr="ZabKab - Get a taxi-cab now!">
            <a:hlinkClick r:id="rId76"/>
          </p:cNvPr>
          <p:cNvPicPr>
            <a:picLocks noChangeAspect="1" noChangeArrowheads="1"/>
          </p:cNvPicPr>
          <p:nvPr/>
        </p:nvPicPr>
        <p:blipFill>
          <a:blip r:embed="rId77" r:link="rId78" cstate="print"/>
          <a:srcRect/>
          <a:stretch>
            <a:fillRect/>
          </a:stretch>
        </p:blipFill>
        <p:spPr bwMode="auto">
          <a:xfrm>
            <a:off x="990600" y="1371600"/>
            <a:ext cx="742950" cy="742950"/>
          </a:xfrm>
          <a:prstGeom prst="rect">
            <a:avLst/>
          </a:prstGeom>
          <a:noFill/>
          <a:ln w="9525">
            <a:noFill/>
            <a:miter lim="800000"/>
            <a:headEnd/>
            <a:tailEnd/>
          </a:ln>
        </p:spPr>
      </p:pic>
      <p:pic>
        <p:nvPicPr>
          <p:cNvPr id="10280" name="Picture 46" descr="Cab@SG">
            <a:hlinkClick r:id="rId79"/>
          </p:cNvPr>
          <p:cNvPicPr>
            <a:picLocks noChangeAspect="1" noChangeArrowheads="1"/>
          </p:cNvPicPr>
          <p:nvPr/>
        </p:nvPicPr>
        <p:blipFill>
          <a:blip r:embed="rId80" r:link="rId81" cstate="print"/>
          <a:srcRect/>
          <a:stretch>
            <a:fillRect/>
          </a:stretch>
        </p:blipFill>
        <p:spPr bwMode="auto">
          <a:xfrm>
            <a:off x="4572000" y="3429000"/>
            <a:ext cx="685800" cy="685800"/>
          </a:xfrm>
          <a:prstGeom prst="rect">
            <a:avLst/>
          </a:prstGeom>
          <a:noFill/>
          <a:ln w="9525">
            <a:noFill/>
            <a:miter lim="800000"/>
            <a:headEnd/>
            <a:tailEnd/>
          </a:ln>
        </p:spPr>
      </p:pic>
      <p:pic>
        <p:nvPicPr>
          <p:cNvPr id="10281" name="Picture 45" descr="MyTeksi: Book a Taxi">
            <a:hlinkClick r:id="rId82"/>
          </p:cNvPr>
          <p:cNvPicPr>
            <a:picLocks noChangeAspect="1" noChangeArrowheads="1"/>
          </p:cNvPicPr>
          <p:nvPr/>
        </p:nvPicPr>
        <p:blipFill>
          <a:blip r:embed="rId83" r:link="rId84" cstate="print"/>
          <a:srcRect/>
          <a:stretch>
            <a:fillRect/>
          </a:stretch>
        </p:blipFill>
        <p:spPr bwMode="auto">
          <a:xfrm>
            <a:off x="4876800" y="4191000"/>
            <a:ext cx="609600" cy="609600"/>
          </a:xfrm>
          <a:prstGeom prst="rect">
            <a:avLst/>
          </a:prstGeom>
          <a:noFill/>
          <a:ln w="9525">
            <a:noFill/>
            <a:miter lim="800000"/>
            <a:headEnd/>
            <a:tailEnd/>
          </a:ln>
        </p:spPr>
      </p:pic>
      <p:pic>
        <p:nvPicPr>
          <p:cNvPr id="10282" name="Picture 44" descr="Taxibeat">
            <a:hlinkClick r:id="rId85"/>
          </p:cNvPr>
          <p:cNvPicPr>
            <a:picLocks noChangeAspect="1" noChangeArrowheads="1"/>
          </p:cNvPicPr>
          <p:nvPr/>
        </p:nvPicPr>
        <p:blipFill>
          <a:blip r:embed="rId86" r:link="rId87" cstate="print"/>
          <a:srcRect/>
          <a:stretch>
            <a:fillRect/>
          </a:stretch>
        </p:blipFill>
        <p:spPr bwMode="auto">
          <a:xfrm>
            <a:off x="2743200" y="1371600"/>
            <a:ext cx="742950" cy="742950"/>
          </a:xfrm>
          <a:prstGeom prst="rect">
            <a:avLst/>
          </a:prstGeom>
          <a:noFill/>
          <a:ln w="9525">
            <a:noFill/>
            <a:miter lim="800000"/>
            <a:headEnd/>
            <a:tailEnd/>
          </a:ln>
        </p:spPr>
      </p:pic>
      <p:pic>
        <p:nvPicPr>
          <p:cNvPr id="10283" name="Picture 43" descr="Rome Taxi">
            <a:hlinkClick r:id="rId88"/>
          </p:cNvPr>
          <p:cNvPicPr>
            <a:picLocks noChangeAspect="1" noChangeArrowheads="1"/>
          </p:cNvPicPr>
          <p:nvPr/>
        </p:nvPicPr>
        <p:blipFill>
          <a:blip r:embed="rId89" r:link="rId90" cstate="print"/>
          <a:srcRect/>
          <a:stretch>
            <a:fillRect/>
          </a:stretch>
        </p:blipFill>
        <p:spPr bwMode="auto">
          <a:xfrm>
            <a:off x="762000" y="4876800"/>
            <a:ext cx="685800" cy="685800"/>
          </a:xfrm>
          <a:prstGeom prst="rect">
            <a:avLst/>
          </a:prstGeom>
          <a:noFill/>
          <a:ln w="9525">
            <a:noFill/>
            <a:miter lim="800000"/>
            <a:headEnd/>
            <a:tailEnd/>
          </a:ln>
        </p:spPr>
      </p:pic>
      <p:pic>
        <p:nvPicPr>
          <p:cNvPr id="10284" name="Picture 42" descr="Cabbie Pro - Taxi Cab Booking">
            <a:hlinkClick r:id="rId91"/>
          </p:cNvPr>
          <p:cNvPicPr>
            <a:picLocks noChangeAspect="1" noChangeArrowheads="1"/>
          </p:cNvPicPr>
          <p:nvPr/>
        </p:nvPicPr>
        <p:blipFill>
          <a:blip r:embed="rId92" r:link="rId93" cstate="print"/>
          <a:srcRect/>
          <a:stretch>
            <a:fillRect/>
          </a:stretch>
        </p:blipFill>
        <p:spPr bwMode="auto">
          <a:xfrm>
            <a:off x="4038600" y="4114800"/>
            <a:ext cx="742950" cy="742950"/>
          </a:xfrm>
          <a:prstGeom prst="rect">
            <a:avLst/>
          </a:prstGeom>
          <a:noFill/>
          <a:ln w="9525">
            <a:noFill/>
            <a:miter lim="800000"/>
            <a:headEnd/>
            <a:tailEnd/>
          </a:ln>
        </p:spPr>
      </p:pic>
      <p:pic>
        <p:nvPicPr>
          <p:cNvPr id="10285" name="Picture 41" descr="Clever Taxi">
            <a:hlinkClick r:id="rId94"/>
          </p:cNvPr>
          <p:cNvPicPr>
            <a:picLocks noChangeAspect="1" noChangeArrowheads="1"/>
          </p:cNvPicPr>
          <p:nvPr/>
        </p:nvPicPr>
        <p:blipFill>
          <a:blip r:embed="rId95" r:link="rId96" cstate="print"/>
          <a:srcRect/>
          <a:stretch>
            <a:fillRect/>
          </a:stretch>
        </p:blipFill>
        <p:spPr bwMode="auto">
          <a:xfrm>
            <a:off x="3810000" y="4876800"/>
            <a:ext cx="685800" cy="685800"/>
          </a:xfrm>
          <a:prstGeom prst="rect">
            <a:avLst/>
          </a:prstGeom>
          <a:noFill/>
          <a:ln w="9525">
            <a:noFill/>
            <a:miter lim="800000"/>
            <a:headEnd/>
            <a:tailEnd/>
          </a:ln>
        </p:spPr>
      </p:pic>
      <p:sp>
        <p:nvSpPr>
          <p:cNvPr id="10286" name="Rectangle 59"/>
          <p:cNvSpPr>
            <a:spLocks noChangeArrowheads="1"/>
          </p:cNvSpPr>
          <p:nvPr/>
        </p:nvSpPr>
        <p:spPr bwMode="auto">
          <a:xfrm>
            <a:off x="0" y="-3257550"/>
            <a:ext cx="9144000" cy="0"/>
          </a:xfrm>
          <a:prstGeom prst="rect">
            <a:avLst/>
          </a:prstGeom>
          <a:solidFill>
            <a:srgbClr val="FFFFFF"/>
          </a:solidFill>
          <a:ln w="9525">
            <a:noFill/>
            <a:miter lim="800000"/>
            <a:headEnd/>
            <a:tailEnd/>
          </a:ln>
        </p:spPr>
        <p:txBody>
          <a:bodyPr wrap="none" lIns="-228528" rIns="0" anchor="ctr">
            <a:spAutoFit/>
          </a:bodyPr>
          <a:lstStyle/>
          <a:p>
            <a:pPr algn="ctr" eaLnBrk="1" fontAlgn="t" hangingPunct="1"/>
            <a:endParaRPr lang="fr-FR">
              <a:latin typeface="Arial" charset="0"/>
            </a:endParaRPr>
          </a:p>
        </p:txBody>
      </p:sp>
      <p:sp>
        <p:nvSpPr>
          <p:cNvPr id="10287" name="Rectangle 60"/>
          <p:cNvSpPr>
            <a:spLocks noChangeArrowheads="1"/>
          </p:cNvSpPr>
          <p:nvPr/>
        </p:nvSpPr>
        <p:spPr bwMode="auto">
          <a:xfrm>
            <a:off x="0" y="-2514600"/>
            <a:ext cx="9144000" cy="0"/>
          </a:xfrm>
          <a:prstGeom prst="rect">
            <a:avLst/>
          </a:prstGeom>
          <a:noFill/>
          <a:ln w="9525">
            <a:noFill/>
            <a:miter lim="800000"/>
            <a:headEnd/>
            <a:tailEnd/>
          </a:ln>
        </p:spPr>
        <p:txBody>
          <a:bodyPr>
            <a:spAutoFit/>
          </a:bodyPr>
          <a:lstStyle/>
          <a:p>
            <a:endParaRPr lang="fr-FR"/>
          </a:p>
        </p:txBody>
      </p:sp>
      <p:sp>
        <p:nvSpPr>
          <p:cNvPr id="10288" name="Rectangle 61"/>
          <p:cNvSpPr>
            <a:spLocks noChangeArrowheads="1"/>
          </p:cNvSpPr>
          <p:nvPr/>
        </p:nvSpPr>
        <p:spPr bwMode="auto">
          <a:xfrm>
            <a:off x="0" y="-1771650"/>
            <a:ext cx="9144000" cy="0"/>
          </a:xfrm>
          <a:prstGeom prst="rect">
            <a:avLst/>
          </a:prstGeom>
          <a:noFill/>
          <a:ln w="9525">
            <a:noFill/>
            <a:miter lim="800000"/>
            <a:headEnd/>
            <a:tailEnd/>
          </a:ln>
        </p:spPr>
        <p:txBody>
          <a:bodyPr>
            <a:spAutoFit/>
          </a:bodyPr>
          <a:lstStyle/>
          <a:p>
            <a:endParaRPr lang="fr-FR"/>
          </a:p>
        </p:txBody>
      </p:sp>
      <p:sp>
        <p:nvSpPr>
          <p:cNvPr id="10289" name="Rectangle 62"/>
          <p:cNvSpPr>
            <a:spLocks noChangeArrowheads="1"/>
          </p:cNvSpPr>
          <p:nvPr/>
        </p:nvSpPr>
        <p:spPr bwMode="auto">
          <a:xfrm>
            <a:off x="762000" y="36513"/>
            <a:ext cx="9144000" cy="0"/>
          </a:xfrm>
          <a:prstGeom prst="rect">
            <a:avLst/>
          </a:prstGeom>
          <a:noFill/>
          <a:ln w="9525">
            <a:noFill/>
            <a:miter lim="800000"/>
            <a:headEnd/>
            <a:tailEnd/>
          </a:ln>
        </p:spPr>
        <p:txBody>
          <a:bodyPr>
            <a:spAutoFit/>
          </a:bodyPr>
          <a:lstStyle/>
          <a:p>
            <a:endParaRPr lang="fr-FR"/>
          </a:p>
        </p:txBody>
      </p:sp>
      <p:sp>
        <p:nvSpPr>
          <p:cNvPr id="10290" name="Rectangle 63"/>
          <p:cNvSpPr>
            <a:spLocks noChangeArrowheads="1"/>
          </p:cNvSpPr>
          <p:nvPr/>
        </p:nvSpPr>
        <p:spPr bwMode="auto">
          <a:xfrm>
            <a:off x="0" y="-285750"/>
            <a:ext cx="9144000" cy="0"/>
          </a:xfrm>
          <a:prstGeom prst="rect">
            <a:avLst/>
          </a:prstGeom>
          <a:noFill/>
          <a:ln w="9525">
            <a:noFill/>
            <a:miter lim="800000"/>
            <a:headEnd/>
            <a:tailEnd/>
          </a:ln>
        </p:spPr>
        <p:txBody>
          <a:bodyPr>
            <a:spAutoFit/>
          </a:bodyPr>
          <a:lstStyle/>
          <a:p>
            <a:endParaRPr lang="fr-FR"/>
          </a:p>
        </p:txBody>
      </p:sp>
      <p:sp>
        <p:nvSpPr>
          <p:cNvPr id="10291" name="Rectangle 64"/>
          <p:cNvSpPr>
            <a:spLocks noChangeArrowheads="1"/>
          </p:cNvSpPr>
          <p:nvPr/>
        </p:nvSpPr>
        <p:spPr bwMode="auto">
          <a:xfrm>
            <a:off x="0" y="457200"/>
            <a:ext cx="9144000" cy="0"/>
          </a:xfrm>
          <a:prstGeom prst="rect">
            <a:avLst/>
          </a:prstGeom>
          <a:noFill/>
          <a:ln w="9525">
            <a:noFill/>
            <a:miter lim="800000"/>
            <a:headEnd/>
            <a:tailEnd/>
          </a:ln>
        </p:spPr>
        <p:txBody>
          <a:bodyPr>
            <a:spAutoFit/>
          </a:bodyPr>
          <a:lstStyle/>
          <a:p>
            <a:endParaRPr lang="fr-FR"/>
          </a:p>
        </p:txBody>
      </p:sp>
      <p:sp>
        <p:nvSpPr>
          <p:cNvPr id="10292" name="Rectangle 65"/>
          <p:cNvSpPr>
            <a:spLocks noChangeArrowheads="1"/>
          </p:cNvSpPr>
          <p:nvPr/>
        </p:nvSpPr>
        <p:spPr bwMode="auto">
          <a:xfrm>
            <a:off x="0" y="1200150"/>
            <a:ext cx="9144000" cy="0"/>
          </a:xfrm>
          <a:prstGeom prst="rect">
            <a:avLst/>
          </a:prstGeom>
          <a:noFill/>
          <a:ln w="9525">
            <a:noFill/>
            <a:miter lim="800000"/>
            <a:headEnd/>
            <a:tailEnd/>
          </a:ln>
        </p:spPr>
        <p:txBody>
          <a:bodyPr>
            <a:spAutoFit/>
          </a:bodyPr>
          <a:lstStyle/>
          <a:p>
            <a:endParaRPr lang="fr-FR"/>
          </a:p>
        </p:txBody>
      </p:sp>
      <p:sp>
        <p:nvSpPr>
          <p:cNvPr id="10294" name="Rectangle 75"/>
          <p:cNvSpPr>
            <a:spLocks noChangeArrowheads="1"/>
          </p:cNvSpPr>
          <p:nvPr/>
        </p:nvSpPr>
        <p:spPr bwMode="auto">
          <a:xfrm>
            <a:off x="0" y="8629650"/>
            <a:ext cx="9144000" cy="0"/>
          </a:xfrm>
          <a:prstGeom prst="rect">
            <a:avLst/>
          </a:prstGeom>
          <a:noFill/>
          <a:ln w="9525">
            <a:noFill/>
            <a:miter lim="800000"/>
            <a:headEnd/>
            <a:tailEnd/>
          </a:ln>
        </p:spPr>
        <p:txBody>
          <a:bodyPr>
            <a:spAutoFit/>
          </a:bodyPr>
          <a:lstStyle/>
          <a:p>
            <a:endParaRPr lang="fr-FR"/>
          </a:p>
        </p:txBody>
      </p:sp>
      <p:sp>
        <p:nvSpPr>
          <p:cNvPr id="10295" name="Rectangle 76"/>
          <p:cNvSpPr>
            <a:spLocks noChangeArrowheads="1"/>
          </p:cNvSpPr>
          <p:nvPr/>
        </p:nvSpPr>
        <p:spPr bwMode="auto">
          <a:xfrm>
            <a:off x="0" y="9372600"/>
            <a:ext cx="9144000" cy="0"/>
          </a:xfrm>
          <a:prstGeom prst="rect">
            <a:avLst/>
          </a:prstGeom>
          <a:noFill/>
          <a:ln w="9525">
            <a:noFill/>
            <a:miter lim="800000"/>
            <a:headEnd/>
            <a:tailEnd/>
          </a:ln>
        </p:spPr>
        <p:txBody>
          <a:bodyPr>
            <a:spAutoFit/>
          </a:bodyPr>
          <a:lstStyle/>
          <a:p>
            <a:endParaRPr lang="fr-FR"/>
          </a:p>
        </p:txBody>
      </p:sp>
      <p:pic>
        <p:nvPicPr>
          <p:cNvPr id="10296" name="Picture 79" descr="TaxiKO - Colombo Taxi List">
            <a:hlinkClick r:id="rId97"/>
          </p:cNvPr>
          <p:cNvPicPr>
            <a:picLocks noChangeAspect="1" noChangeArrowheads="1"/>
          </p:cNvPicPr>
          <p:nvPr/>
        </p:nvPicPr>
        <p:blipFill>
          <a:blip r:embed="rId98" r:link="rId99" cstate="print"/>
          <a:srcRect/>
          <a:stretch>
            <a:fillRect/>
          </a:stretch>
        </p:blipFill>
        <p:spPr bwMode="auto">
          <a:xfrm>
            <a:off x="6934200" y="3429000"/>
            <a:ext cx="685800" cy="685800"/>
          </a:xfrm>
          <a:prstGeom prst="rect">
            <a:avLst/>
          </a:prstGeom>
          <a:noFill/>
          <a:ln w="9525">
            <a:noFill/>
            <a:miter lim="800000"/>
            <a:headEnd/>
            <a:tailEnd/>
          </a:ln>
        </p:spPr>
      </p:pic>
      <p:pic>
        <p:nvPicPr>
          <p:cNvPr id="10297" name="Picture 78" descr="AAA taxi - cab order">
            <a:hlinkClick r:id="rId100"/>
          </p:cNvPr>
          <p:cNvPicPr>
            <a:picLocks noChangeAspect="1" noChangeArrowheads="1"/>
          </p:cNvPicPr>
          <p:nvPr/>
        </p:nvPicPr>
        <p:blipFill>
          <a:blip r:embed="rId101" r:link="rId102" cstate="print"/>
          <a:srcRect/>
          <a:stretch>
            <a:fillRect/>
          </a:stretch>
        </p:blipFill>
        <p:spPr bwMode="auto">
          <a:xfrm>
            <a:off x="6248400" y="4191000"/>
            <a:ext cx="609600" cy="609600"/>
          </a:xfrm>
          <a:prstGeom prst="rect">
            <a:avLst/>
          </a:prstGeom>
          <a:noFill/>
          <a:ln w="9525">
            <a:noFill/>
            <a:miter lim="800000"/>
            <a:headEnd/>
            <a:tailEnd/>
          </a:ln>
        </p:spPr>
      </p:pic>
      <p:pic>
        <p:nvPicPr>
          <p:cNvPr id="10298" name="Picture 77" descr="Taxi Mojo - Cab orders with li">
            <a:hlinkClick r:id="rId103"/>
          </p:cNvPr>
          <p:cNvPicPr>
            <a:picLocks noChangeAspect="1" noChangeArrowheads="1"/>
          </p:cNvPicPr>
          <p:nvPr/>
        </p:nvPicPr>
        <p:blipFill>
          <a:blip r:embed="rId104" r:link="rId105" cstate="print"/>
          <a:srcRect/>
          <a:stretch>
            <a:fillRect/>
          </a:stretch>
        </p:blipFill>
        <p:spPr bwMode="auto">
          <a:xfrm>
            <a:off x="2362200" y="3429000"/>
            <a:ext cx="685800" cy="685800"/>
          </a:xfrm>
          <a:prstGeom prst="rect">
            <a:avLst/>
          </a:prstGeom>
          <a:noFill/>
          <a:ln w="9525">
            <a:noFill/>
            <a:miter lim="800000"/>
            <a:headEnd/>
            <a:tailEnd/>
          </a:ln>
        </p:spPr>
      </p:pic>
      <p:sp>
        <p:nvSpPr>
          <p:cNvPr id="10299" name="Rectangle 80"/>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pic>
        <p:nvPicPr>
          <p:cNvPr id="10300" name="Picture 84" descr="ANd9GcQpuZzTqFk5hmul6510spi4Gfcelwj1JILAF5IV2GW4_C_YH0hX"/>
          <p:cNvPicPr>
            <a:picLocks noChangeAspect="1" noChangeArrowheads="1"/>
          </p:cNvPicPr>
          <p:nvPr/>
        </p:nvPicPr>
        <p:blipFill>
          <a:blip r:embed="rId106" cstate="print"/>
          <a:srcRect/>
          <a:stretch>
            <a:fillRect/>
          </a:stretch>
        </p:blipFill>
        <p:spPr bwMode="auto">
          <a:xfrm>
            <a:off x="7772400" y="4191000"/>
            <a:ext cx="609600" cy="609600"/>
          </a:xfrm>
          <a:prstGeom prst="rect">
            <a:avLst/>
          </a:prstGeom>
          <a:noFill/>
          <a:ln w="9525">
            <a:noFill/>
            <a:miter lim="800000"/>
            <a:headEnd/>
            <a:tailEnd/>
          </a:ln>
        </p:spPr>
      </p:pic>
      <p:pic>
        <p:nvPicPr>
          <p:cNvPr id="10301" name="Picture 88" descr="ANd9GcTjtuL7FAF8EhMbDapvjSbInDcqAhDHqfSmHS7jV5_QLwa114MeCw"/>
          <p:cNvPicPr>
            <a:picLocks noChangeAspect="1" noChangeArrowheads="1"/>
          </p:cNvPicPr>
          <p:nvPr/>
        </p:nvPicPr>
        <p:blipFill>
          <a:blip r:embed="rId107" cstate="print"/>
          <a:srcRect/>
          <a:stretch>
            <a:fillRect/>
          </a:stretch>
        </p:blipFill>
        <p:spPr bwMode="auto">
          <a:xfrm>
            <a:off x="7010400" y="4191000"/>
            <a:ext cx="609600" cy="609600"/>
          </a:xfrm>
          <a:prstGeom prst="rect">
            <a:avLst/>
          </a:prstGeom>
          <a:noFill/>
          <a:ln w="9525">
            <a:noFill/>
            <a:miter lim="800000"/>
            <a:headEnd/>
            <a:tailEnd/>
          </a:ln>
        </p:spPr>
      </p:pic>
      <p:pic>
        <p:nvPicPr>
          <p:cNvPr id="10302" name="Picture 90" descr="ANd9GcSHusu208e1T5kEH2ttanF3mWMTQm7TbW9PSEDRzjIs_BOqgOFfrw"/>
          <p:cNvPicPr>
            <a:picLocks noChangeAspect="1" noChangeArrowheads="1"/>
          </p:cNvPicPr>
          <p:nvPr/>
        </p:nvPicPr>
        <p:blipFill>
          <a:blip r:embed="rId108" cstate="print"/>
          <a:srcRect/>
          <a:stretch>
            <a:fillRect/>
          </a:stretch>
        </p:blipFill>
        <p:spPr bwMode="auto">
          <a:xfrm>
            <a:off x="8229600" y="2209800"/>
            <a:ext cx="914400" cy="1066800"/>
          </a:xfrm>
          <a:prstGeom prst="rect">
            <a:avLst/>
          </a:prstGeom>
          <a:noFill/>
          <a:ln w="9525">
            <a:noFill/>
            <a:miter lim="800000"/>
            <a:headEnd/>
            <a:tailEnd/>
          </a:ln>
        </p:spPr>
      </p:pic>
      <p:pic>
        <p:nvPicPr>
          <p:cNvPr id="10303" name="Picture 92" descr="ANd9GcRhy5z1UZ1IdQ7Eig_Wxl_1aGzxuR6oKIGF7sNUDsZxKsAQr4fo"/>
          <p:cNvPicPr>
            <a:picLocks noChangeAspect="1" noChangeArrowheads="1"/>
          </p:cNvPicPr>
          <p:nvPr/>
        </p:nvPicPr>
        <p:blipFill>
          <a:blip r:embed="rId109" cstate="print"/>
          <a:srcRect/>
          <a:stretch>
            <a:fillRect/>
          </a:stretch>
        </p:blipFill>
        <p:spPr bwMode="auto">
          <a:xfrm>
            <a:off x="8229600" y="1371600"/>
            <a:ext cx="838200" cy="784225"/>
          </a:xfrm>
          <a:prstGeom prst="rect">
            <a:avLst/>
          </a:prstGeom>
          <a:noFill/>
          <a:ln w="9525">
            <a:noFill/>
            <a:miter lim="800000"/>
            <a:headEnd/>
            <a:tailEnd/>
          </a:ln>
        </p:spPr>
      </p:pic>
      <p:pic>
        <p:nvPicPr>
          <p:cNvPr id="10304" name="Picture 94" descr="ANd9GcQCTlp8kkqT3NoCaRULA-BFI-9k7PhOfU55BF4BfBJZ9l52W2nUbg"/>
          <p:cNvPicPr>
            <a:picLocks noChangeAspect="1" noChangeArrowheads="1"/>
          </p:cNvPicPr>
          <p:nvPr/>
        </p:nvPicPr>
        <p:blipFill>
          <a:blip r:embed="rId110" cstate="print"/>
          <a:srcRect/>
          <a:stretch>
            <a:fillRect/>
          </a:stretch>
        </p:blipFill>
        <p:spPr bwMode="auto">
          <a:xfrm>
            <a:off x="2438400" y="2209800"/>
            <a:ext cx="1143000" cy="1084263"/>
          </a:xfrm>
          <a:prstGeom prst="rect">
            <a:avLst/>
          </a:prstGeom>
          <a:noFill/>
          <a:ln w="9525">
            <a:noFill/>
            <a:miter lim="800000"/>
            <a:headEnd/>
            <a:tailEnd/>
          </a:ln>
        </p:spPr>
      </p:pic>
      <p:pic>
        <p:nvPicPr>
          <p:cNvPr id="10305" name="Picture 96" descr="ANd9GcRSFxRA1bopQCspAQ9Hz2XbN-wQBjQjRcFjldCFo1cStCYiJ984"/>
          <p:cNvPicPr>
            <a:picLocks noChangeAspect="1" noChangeArrowheads="1"/>
          </p:cNvPicPr>
          <p:nvPr/>
        </p:nvPicPr>
        <p:blipFill>
          <a:blip r:embed="rId111" cstate="print"/>
          <a:srcRect/>
          <a:stretch>
            <a:fillRect/>
          </a:stretch>
        </p:blipFill>
        <p:spPr bwMode="auto">
          <a:xfrm>
            <a:off x="7086600" y="2209800"/>
            <a:ext cx="1066800" cy="1066800"/>
          </a:xfrm>
          <a:prstGeom prst="rect">
            <a:avLst/>
          </a:prstGeom>
          <a:noFill/>
          <a:ln w="9525">
            <a:noFill/>
            <a:miter lim="800000"/>
            <a:headEnd/>
            <a:tailEnd/>
          </a:ln>
        </p:spPr>
      </p:pic>
      <p:pic>
        <p:nvPicPr>
          <p:cNvPr id="10308" name="Picture 102" descr="ANd9GcQaXkG_hzmMq2ex05hAtp_9Kkw--prND6zSdZaoUTdtuRcF3tf1Dg"/>
          <p:cNvPicPr>
            <a:picLocks noChangeAspect="1" noChangeArrowheads="1"/>
          </p:cNvPicPr>
          <p:nvPr/>
        </p:nvPicPr>
        <p:blipFill>
          <a:blip r:embed="rId112" cstate="print"/>
          <a:srcRect/>
          <a:stretch>
            <a:fillRect/>
          </a:stretch>
        </p:blipFill>
        <p:spPr bwMode="auto">
          <a:xfrm>
            <a:off x="6324600" y="1371600"/>
            <a:ext cx="762000" cy="762000"/>
          </a:xfrm>
          <a:prstGeom prst="rect">
            <a:avLst/>
          </a:prstGeom>
          <a:noFill/>
          <a:ln w="9525">
            <a:noFill/>
            <a:miter lim="800000"/>
            <a:headEnd/>
            <a:tailEnd/>
          </a:ln>
        </p:spPr>
      </p:pic>
      <p:pic>
        <p:nvPicPr>
          <p:cNvPr id="10309" name="Picture 105" descr="w156h156"/>
          <p:cNvPicPr>
            <a:picLocks noChangeAspect="1" noChangeArrowheads="1"/>
          </p:cNvPicPr>
          <p:nvPr/>
        </p:nvPicPr>
        <p:blipFill>
          <a:blip r:embed="rId113" cstate="print"/>
          <a:srcRect/>
          <a:stretch>
            <a:fillRect/>
          </a:stretch>
        </p:blipFill>
        <p:spPr bwMode="auto">
          <a:xfrm>
            <a:off x="4800600" y="2209800"/>
            <a:ext cx="1066800" cy="1066800"/>
          </a:xfrm>
          <a:prstGeom prst="rect">
            <a:avLst/>
          </a:prstGeom>
          <a:noFill/>
          <a:ln w="9525">
            <a:noFill/>
            <a:miter lim="800000"/>
            <a:headEnd/>
            <a:tailEnd/>
          </a:ln>
        </p:spPr>
      </p:pic>
      <p:pic>
        <p:nvPicPr>
          <p:cNvPr id="10310" name="Picture 107" descr="mzl"/>
          <p:cNvPicPr>
            <a:picLocks noChangeAspect="1" noChangeArrowheads="1"/>
          </p:cNvPicPr>
          <p:nvPr/>
        </p:nvPicPr>
        <p:blipFill>
          <a:blip r:embed="rId114" cstate="print"/>
          <a:srcRect/>
          <a:stretch>
            <a:fillRect/>
          </a:stretch>
        </p:blipFill>
        <p:spPr bwMode="auto">
          <a:xfrm>
            <a:off x="2514600" y="5791200"/>
            <a:ext cx="1066800" cy="838200"/>
          </a:xfrm>
          <a:prstGeom prst="rect">
            <a:avLst/>
          </a:prstGeom>
          <a:noFill/>
          <a:ln w="9525">
            <a:noFill/>
            <a:miter lim="800000"/>
            <a:headEnd/>
            <a:tailEnd/>
          </a:ln>
        </p:spPr>
      </p:pic>
      <p:pic>
        <p:nvPicPr>
          <p:cNvPr id="10311" name="Picture 109" descr="ANd9GcQflGUtD3uGAgCfw2hSMDNAGrtx_W04N5VYwkuqOMDd4bYbRCPsMA"/>
          <p:cNvPicPr>
            <a:picLocks noChangeAspect="1" noChangeArrowheads="1"/>
          </p:cNvPicPr>
          <p:nvPr/>
        </p:nvPicPr>
        <p:blipFill>
          <a:blip r:embed="rId115" cstate="print"/>
          <a:srcRect/>
          <a:stretch>
            <a:fillRect/>
          </a:stretch>
        </p:blipFill>
        <p:spPr bwMode="auto">
          <a:xfrm>
            <a:off x="8458200" y="4876800"/>
            <a:ext cx="609600" cy="604838"/>
          </a:xfrm>
          <a:prstGeom prst="rect">
            <a:avLst/>
          </a:prstGeom>
          <a:noFill/>
          <a:ln w="9525">
            <a:noFill/>
            <a:miter lim="800000"/>
            <a:headEnd/>
            <a:tailEnd/>
          </a:ln>
        </p:spPr>
      </p:pic>
      <p:pic>
        <p:nvPicPr>
          <p:cNvPr id="10313" name="Picture 112" descr="mzl"/>
          <p:cNvPicPr>
            <a:picLocks noChangeAspect="1" noChangeArrowheads="1"/>
          </p:cNvPicPr>
          <p:nvPr/>
        </p:nvPicPr>
        <p:blipFill>
          <a:blip r:embed="rId116" cstate="print"/>
          <a:srcRect/>
          <a:stretch>
            <a:fillRect/>
          </a:stretch>
        </p:blipFill>
        <p:spPr bwMode="auto">
          <a:xfrm>
            <a:off x="76200" y="2209800"/>
            <a:ext cx="1138238" cy="1062038"/>
          </a:xfrm>
          <a:prstGeom prst="rect">
            <a:avLst/>
          </a:prstGeom>
          <a:noFill/>
          <a:ln w="9525">
            <a:noFill/>
            <a:miter lim="800000"/>
            <a:headEnd/>
            <a:tailEnd/>
          </a:ln>
        </p:spPr>
      </p:pic>
      <p:pic>
        <p:nvPicPr>
          <p:cNvPr id="10314" name="Picture 114" descr="Icon"/>
          <p:cNvPicPr>
            <a:picLocks noChangeAspect="1" noChangeArrowheads="1"/>
          </p:cNvPicPr>
          <p:nvPr/>
        </p:nvPicPr>
        <p:blipFill>
          <a:blip r:embed="rId117" cstate="print"/>
          <a:srcRect/>
          <a:stretch>
            <a:fillRect/>
          </a:stretch>
        </p:blipFill>
        <p:spPr bwMode="auto">
          <a:xfrm>
            <a:off x="76200" y="1371600"/>
            <a:ext cx="742950" cy="742950"/>
          </a:xfrm>
          <a:prstGeom prst="rect">
            <a:avLst/>
          </a:prstGeom>
          <a:noFill/>
          <a:ln w="9525">
            <a:noFill/>
            <a:miter lim="800000"/>
            <a:headEnd/>
            <a:tailEnd/>
          </a:ln>
        </p:spPr>
      </p:pic>
      <p:pic>
        <p:nvPicPr>
          <p:cNvPr id="10316" name="Picture 116" descr="mzl"/>
          <p:cNvPicPr>
            <a:picLocks noChangeAspect="1" noChangeArrowheads="1"/>
          </p:cNvPicPr>
          <p:nvPr/>
        </p:nvPicPr>
        <p:blipFill>
          <a:blip r:embed="rId118" cstate="print"/>
          <a:srcRect/>
          <a:stretch>
            <a:fillRect/>
          </a:stretch>
        </p:blipFill>
        <p:spPr bwMode="auto">
          <a:xfrm>
            <a:off x="0" y="3429000"/>
            <a:ext cx="685800" cy="685800"/>
          </a:xfrm>
          <a:prstGeom prst="rect">
            <a:avLst/>
          </a:prstGeom>
          <a:noFill/>
          <a:ln w="9525">
            <a:noFill/>
            <a:miter lim="800000"/>
            <a:headEnd/>
            <a:tailEnd/>
          </a:ln>
        </p:spPr>
      </p:pic>
      <p:pic>
        <p:nvPicPr>
          <p:cNvPr id="10318" name="Picture 118" descr="GroundLink"/>
          <p:cNvPicPr>
            <a:picLocks noChangeAspect="1" noChangeArrowheads="1"/>
          </p:cNvPicPr>
          <p:nvPr/>
        </p:nvPicPr>
        <p:blipFill>
          <a:blip r:embed="rId119" cstate="print"/>
          <a:srcRect/>
          <a:stretch>
            <a:fillRect/>
          </a:stretch>
        </p:blipFill>
        <p:spPr bwMode="auto">
          <a:xfrm>
            <a:off x="5410200" y="4876800"/>
            <a:ext cx="685800" cy="685800"/>
          </a:xfrm>
          <a:prstGeom prst="rect">
            <a:avLst/>
          </a:prstGeom>
          <a:noFill/>
          <a:ln w="9525">
            <a:noFill/>
            <a:miter lim="800000"/>
            <a:headEnd/>
            <a:tailEnd/>
          </a:ln>
        </p:spPr>
      </p:pic>
      <p:pic>
        <p:nvPicPr>
          <p:cNvPr id="10319" name="Picture 120" descr="limo-forum-app-300x300"/>
          <p:cNvPicPr>
            <a:picLocks noChangeAspect="1" noChangeArrowheads="1"/>
          </p:cNvPicPr>
          <p:nvPr/>
        </p:nvPicPr>
        <p:blipFill>
          <a:blip r:embed="rId120" cstate="print"/>
          <a:srcRect/>
          <a:stretch>
            <a:fillRect/>
          </a:stretch>
        </p:blipFill>
        <p:spPr bwMode="auto">
          <a:xfrm>
            <a:off x="3810000" y="3429000"/>
            <a:ext cx="685800" cy="685800"/>
          </a:xfrm>
          <a:prstGeom prst="rect">
            <a:avLst/>
          </a:prstGeom>
          <a:noFill/>
          <a:ln w="9525">
            <a:noFill/>
            <a:miter lim="800000"/>
            <a:headEnd/>
            <a:tailEnd/>
          </a:ln>
        </p:spPr>
      </p:pic>
      <p:pic>
        <p:nvPicPr>
          <p:cNvPr id="10320" name="Picture 122" descr="ANd9GcTfyqZsL3Bx1ewZ_zoX5cevJ9n6e2F8MplWCKf6uxcAsoAFomKd"/>
          <p:cNvPicPr>
            <a:picLocks noChangeAspect="1" noChangeArrowheads="1"/>
          </p:cNvPicPr>
          <p:nvPr/>
        </p:nvPicPr>
        <p:blipFill>
          <a:blip r:embed="rId121" cstate="print"/>
          <a:srcRect/>
          <a:stretch>
            <a:fillRect/>
          </a:stretch>
        </p:blipFill>
        <p:spPr bwMode="auto">
          <a:xfrm>
            <a:off x="5943600" y="2209800"/>
            <a:ext cx="1071563" cy="1071563"/>
          </a:xfrm>
          <a:prstGeom prst="rect">
            <a:avLst/>
          </a:prstGeom>
          <a:noFill/>
          <a:ln w="9525">
            <a:noFill/>
            <a:miter lim="800000"/>
            <a:headEnd/>
            <a:tailEnd/>
          </a:ln>
        </p:spPr>
      </p:pic>
      <p:pic>
        <p:nvPicPr>
          <p:cNvPr id="10321" name="Picture 124" descr="ANd9GcQe9gwkvlsjNlqCQHDD4kOaCw2a3hNLF4LlmjPFJq-cjd30teyT"/>
          <p:cNvPicPr>
            <a:picLocks noChangeAspect="1" noChangeArrowheads="1"/>
          </p:cNvPicPr>
          <p:nvPr/>
        </p:nvPicPr>
        <p:blipFill>
          <a:blip r:embed="rId122" cstate="print"/>
          <a:srcRect/>
          <a:stretch>
            <a:fillRect/>
          </a:stretch>
        </p:blipFill>
        <p:spPr bwMode="auto">
          <a:xfrm>
            <a:off x="1295400" y="2209800"/>
            <a:ext cx="1076325" cy="1076325"/>
          </a:xfrm>
          <a:prstGeom prst="rect">
            <a:avLst/>
          </a:prstGeom>
          <a:noFill/>
          <a:ln w="9525">
            <a:noFill/>
            <a:miter lim="800000"/>
            <a:headEnd/>
            <a:tailEnd/>
          </a:ln>
        </p:spPr>
      </p:pic>
      <p:pic>
        <p:nvPicPr>
          <p:cNvPr id="10322" name="Picture 130" descr="ANd9GcQukskPSrzvaRx8lxajQ1ntW93N56DG7iwlzSD-IDXSVG6k2kLsvQ"/>
          <p:cNvPicPr>
            <a:picLocks noChangeAspect="1" noChangeArrowheads="1"/>
          </p:cNvPicPr>
          <p:nvPr/>
        </p:nvPicPr>
        <p:blipFill>
          <a:blip r:embed="rId123" cstate="print"/>
          <a:srcRect/>
          <a:stretch>
            <a:fillRect/>
          </a:stretch>
        </p:blipFill>
        <p:spPr bwMode="auto">
          <a:xfrm>
            <a:off x="7315200" y="5791200"/>
            <a:ext cx="1219200" cy="890588"/>
          </a:xfrm>
          <a:prstGeom prst="rect">
            <a:avLst/>
          </a:prstGeom>
          <a:noFill/>
          <a:ln w="9525">
            <a:noFill/>
            <a:miter lim="800000"/>
            <a:headEnd/>
            <a:tailEnd/>
          </a:ln>
        </p:spPr>
      </p:pic>
      <p:pic>
        <p:nvPicPr>
          <p:cNvPr id="10323" name="Picture 132" descr="ANd9GcQOiGXCiM396h2tsPExIwcr2G03ci8b3UoKpgKMfzXHZZ6LySu1"/>
          <p:cNvPicPr>
            <a:picLocks noChangeAspect="1" noChangeArrowheads="1"/>
          </p:cNvPicPr>
          <p:nvPr/>
        </p:nvPicPr>
        <p:blipFill>
          <a:blip r:embed="rId124" cstate="print"/>
          <a:srcRect/>
          <a:stretch>
            <a:fillRect/>
          </a:stretch>
        </p:blipFill>
        <p:spPr bwMode="auto">
          <a:xfrm>
            <a:off x="3657600" y="2209800"/>
            <a:ext cx="1066800" cy="1066800"/>
          </a:xfrm>
          <a:prstGeom prst="rect">
            <a:avLst/>
          </a:prstGeom>
          <a:noFill/>
          <a:ln w="9525">
            <a:noFill/>
            <a:miter lim="800000"/>
            <a:headEnd/>
            <a:tailEnd/>
          </a:ln>
        </p:spPr>
      </p:pic>
      <p:pic>
        <p:nvPicPr>
          <p:cNvPr id="10324" name="Picture 134" descr="ANd9GcTxZY7AvCx7GInE5iIzAsqakRfpa5mE1NJtEU4ZOAAM3YSZp93D5g"/>
          <p:cNvPicPr>
            <a:picLocks noChangeAspect="1" noChangeArrowheads="1"/>
          </p:cNvPicPr>
          <p:nvPr/>
        </p:nvPicPr>
        <p:blipFill>
          <a:blip r:embed="rId125" cstate="print"/>
          <a:srcRect/>
          <a:stretch>
            <a:fillRect/>
          </a:stretch>
        </p:blipFill>
        <p:spPr bwMode="auto">
          <a:xfrm>
            <a:off x="1524000" y="4876800"/>
            <a:ext cx="685800" cy="685800"/>
          </a:xfrm>
          <a:prstGeom prst="rect">
            <a:avLst/>
          </a:prstGeom>
          <a:noFill/>
          <a:ln w="9525">
            <a:noFill/>
            <a:miter lim="800000"/>
            <a:headEnd/>
            <a:tailEnd/>
          </a:ln>
        </p:spPr>
      </p:pic>
      <p:pic>
        <p:nvPicPr>
          <p:cNvPr id="10325" name="Picture 136" descr="ANd9GcSmj5XOmctWhxV8ocsff1pYKwUbA0_wPTYFIhH889XD4Itwth90qQ"/>
          <p:cNvPicPr>
            <a:picLocks noChangeAspect="1" noChangeArrowheads="1"/>
          </p:cNvPicPr>
          <p:nvPr/>
        </p:nvPicPr>
        <p:blipFill>
          <a:blip r:embed="rId126" cstate="print"/>
          <a:srcRect/>
          <a:stretch>
            <a:fillRect/>
          </a:stretch>
        </p:blipFill>
        <p:spPr bwMode="auto">
          <a:xfrm>
            <a:off x="4191000" y="5638800"/>
            <a:ext cx="914400" cy="1143000"/>
          </a:xfrm>
          <a:prstGeom prst="rect">
            <a:avLst/>
          </a:prstGeom>
          <a:noFill/>
          <a:ln w="9525">
            <a:noFill/>
            <a:miter lim="800000"/>
            <a:headEnd/>
            <a:tailEnd/>
          </a:ln>
        </p:spPr>
      </p:pic>
      <p:pic>
        <p:nvPicPr>
          <p:cNvPr id="10329" name="Picture 89" descr="header"/>
          <p:cNvPicPr>
            <a:picLocks noChangeAspect="1" noChangeArrowheads="1"/>
          </p:cNvPicPr>
          <p:nvPr/>
        </p:nvPicPr>
        <p:blipFill>
          <a:blip r:embed="rId127" cstate="print"/>
          <a:srcRect l="3615" t="7143" r="4218"/>
          <a:stretch>
            <a:fillRect/>
          </a:stretch>
        </p:blipFill>
        <p:spPr bwMode="auto">
          <a:xfrm>
            <a:off x="3276600" y="0"/>
            <a:ext cx="5867400" cy="1331913"/>
          </a:xfrm>
          <a:prstGeom prst="rect">
            <a:avLst/>
          </a:prstGeom>
          <a:noFill/>
        </p:spPr>
      </p:pic>
      <p:pic>
        <p:nvPicPr>
          <p:cNvPr id="10330" name="Picture 23" descr="wm_logo2color_black_pms3005"/>
          <p:cNvPicPr>
            <a:picLocks noChangeAspect="1" noChangeArrowheads="1"/>
          </p:cNvPicPr>
          <p:nvPr/>
        </p:nvPicPr>
        <p:blipFill>
          <a:blip r:embed="rId128" cstate="print"/>
          <a:srcRect/>
          <a:stretch>
            <a:fillRect/>
          </a:stretch>
        </p:blipFill>
        <p:spPr bwMode="auto">
          <a:xfrm>
            <a:off x="0" y="0"/>
            <a:ext cx="3276600" cy="1316038"/>
          </a:xfrm>
          <a:prstGeom prst="rect">
            <a:avLst/>
          </a:prstGeom>
          <a:noFill/>
          <a:ln w="9525">
            <a:noFill/>
            <a:miter lim="800000"/>
            <a:headEnd/>
            <a:tailEnd/>
          </a:ln>
        </p:spPr>
      </p:pic>
      <p:pic>
        <p:nvPicPr>
          <p:cNvPr id="10277" name="Picture 49" descr="Taxis Bleus">
            <a:hlinkClick r:id="rId129"/>
          </p:cNvPr>
          <p:cNvPicPr>
            <a:picLocks noChangeAspect="1" noChangeArrowheads="1"/>
          </p:cNvPicPr>
          <p:nvPr/>
        </p:nvPicPr>
        <p:blipFill>
          <a:blip r:embed="rId130" r:link="rId131" cstate="print"/>
          <a:srcRect/>
          <a:stretch>
            <a:fillRect/>
          </a:stretch>
        </p:blipFill>
        <p:spPr bwMode="auto">
          <a:xfrm>
            <a:off x="152400" y="4191000"/>
            <a:ext cx="533400" cy="5334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553200" y="6248400"/>
            <a:ext cx="2133600" cy="457200"/>
          </a:xfrm>
          <a:noFill/>
        </p:spPr>
        <p:txBody>
          <a:bodyPr anchor="t"/>
          <a:lstStyle/>
          <a:p>
            <a:pPr>
              <a:defRPr/>
            </a:pPr>
            <a:fld id="{65CB215F-1BA7-4E7D-BC54-B8B12272612F}" type="slidenum">
              <a:rPr lang="en-US" sz="1000">
                <a:latin typeface="+mn-lt"/>
              </a:rPr>
              <a:pPr>
                <a:defRPr/>
              </a:pPr>
              <a:t>7</a:t>
            </a:fld>
            <a:endParaRPr lang="en-US" sz="1000">
              <a:latin typeface="+mn-lt"/>
            </a:endParaRPr>
          </a:p>
        </p:txBody>
      </p:sp>
      <p:sp>
        <p:nvSpPr>
          <p:cNvPr id="207875" name="Rectangle 3"/>
          <p:cNvSpPr>
            <a:spLocks noGrp="1" noChangeArrowheads="1"/>
          </p:cNvSpPr>
          <p:nvPr>
            <p:ph type="body" idx="4294967295"/>
          </p:nvPr>
        </p:nvSpPr>
        <p:spPr>
          <a:xfrm>
            <a:off x="457200" y="1828800"/>
            <a:ext cx="7518400" cy="2325688"/>
          </a:xfrm>
        </p:spPr>
        <p:txBody>
          <a:bodyPr/>
          <a:lstStyle/>
          <a:p>
            <a:r>
              <a:rPr lang="en-US" sz="3000" b="1">
                <a:latin typeface="AvantGarde Bk BT" pitchFamily="34" charset="0"/>
              </a:rPr>
              <a:t>Smartphone Apps</a:t>
            </a:r>
          </a:p>
          <a:p>
            <a:pPr lvl="1"/>
            <a:r>
              <a:rPr lang="en-US" sz="2400">
                <a:latin typeface="AvantGarde Bk BT" pitchFamily="34" charset="0"/>
              </a:rPr>
              <a:t>New apps are constantly entering the market</a:t>
            </a:r>
          </a:p>
          <a:p>
            <a:pPr lvl="1"/>
            <a:r>
              <a:rPr lang="en-US" sz="2400">
                <a:latin typeface="AvantGarde Bk BT" pitchFamily="34" charset="0"/>
              </a:rPr>
              <a:t>Apps are used for electronic hailing </a:t>
            </a:r>
          </a:p>
          <a:p>
            <a:pPr lvl="1"/>
            <a:r>
              <a:rPr lang="en-US" sz="2400">
                <a:latin typeface="AvantGarde Bk BT" pitchFamily="34" charset="0"/>
              </a:rPr>
              <a:t>Arrange rides or share rides</a:t>
            </a:r>
          </a:p>
          <a:p>
            <a:pPr lvl="1"/>
            <a:r>
              <a:rPr lang="en-US" sz="2400">
                <a:latin typeface="AvantGarde Bk BT" pitchFamily="34" charset="0"/>
              </a:rPr>
              <a:t>Expedite payments</a:t>
            </a:r>
            <a:r>
              <a:rPr lang="en-US" sz="2200">
                <a:latin typeface="AvantGarde Bk BT" pitchFamily="34" charset="0"/>
              </a:rPr>
              <a:t>   </a:t>
            </a:r>
          </a:p>
        </p:txBody>
      </p:sp>
      <p:pic>
        <p:nvPicPr>
          <p:cNvPr id="11268" name="Picture 6" descr="imagesCAJPRT6U"/>
          <p:cNvPicPr>
            <a:picLocks noChangeAspect="1" noChangeArrowheads="1"/>
          </p:cNvPicPr>
          <p:nvPr/>
        </p:nvPicPr>
        <p:blipFill>
          <a:blip r:embed="rId3" cstate="print"/>
          <a:srcRect/>
          <a:stretch>
            <a:fillRect/>
          </a:stretch>
        </p:blipFill>
        <p:spPr bwMode="auto">
          <a:xfrm rot="-1024292">
            <a:off x="1143000" y="4419600"/>
            <a:ext cx="1371600" cy="1381125"/>
          </a:xfrm>
          <a:prstGeom prst="rect">
            <a:avLst/>
          </a:prstGeom>
          <a:noFill/>
          <a:ln w="9525">
            <a:noFill/>
            <a:miter lim="800000"/>
            <a:headEnd/>
            <a:tailEnd/>
          </a:ln>
        </p:spPr>
      </p:pic>
      <p:pic>
        <p:nvPicPr>
          <p:cNvPr id="11271" name="Picture 22" descr="ANd9GcT6QOOclfMyuLtAPXdQm2uDB5w_f5qXTcsbJqciVbEAuhitF2bRxA"/>
          <p:cNvPicPr>
            <a:picLocks noChangeAspect="1" noChangeArrowheads="1"/>
          </p:cNvPicPr>
          <p:nvPr/>
        </p:nvPicPr>
        <p:blipFill>
          <a:blip r:embed="rId4" cstate="print"/>
          <a:srcRect/>
          <a:stretch>
            <a:fillRect/>
          </a:stretch>
        </p:blipFill>
        <p:spPr bwMode="auto">
          <a:xfrm rot="492628">
            <a:off x="3429000" y="4876800"/>
            <a:ext cx="1600200" cy="1600200"/>
          </a:xfrm>
          <a:prstGeom prst="rect">
            <a:avLst/>
          </a:prstGeom>
          <a:noFill/>
          <a:ln w="9525">
            <a:noFill/>
            <a:miter lim="800000"/>
            <a:headEnd/>
            <a:tailEnd/>
          </a:ln>
        </p:spPr>
      </p:pic>
      <p:pic>
        <p:nvPicPr>
          <p:cNvPr id="11272" name="Picture 23" descr="er"/>
          <p:cNvPicPr>
            <a:picLocks noChangeAspect="1" noChangeArrowheads="1"/>
          </p:cNvPicPr>
          <p:nvPr/>
        </p:nvPicPr>
        <p:blipFill>
          <a:blip r:embed="rId5" cstate="print"/>
          <a:srcRect/>
          <a:stretch>
            <a:fillRect/>
          </a:stretch>
        </p:blipFill>
        <p:spPr bwMode="auto">
          <a:xfrm rot="-662685">
            <a:off x="5715000" y="3581400"/>
            <a:ext cx="2633663" cy="2667000"/>
          </a:xfrm>
          <a:prstGeom prst="rect">
            <a:avLst/>
          </a:prstGeom>
          <a:noFill/>
          <a:ln w="9525">
            <a:noFill/>
            <a:miter lim="800000"/>
            <a:headEnd/>
            <a:tailEnd/>
          </a:ln>
        </p:spPr>
      </p:pic>
      <p:pic>
        <p:nvPicPr>
          <p:cNvPr id="11275" name="Picture 11" descr="header"/>
          <p:cNvPicPr>
            <a:picLocks noChangeAspect="1" noChangeArrowheads="1"/>
          </p:cNvPicPr>
          <p:nvPr/>
        </p:nvPicPr>
        <p:blipFill>
          <a:blip r:embed="rId6" cstate="print"/>
          <a:srcRect l="3615" t="7143" r="4218"/>
          <a:stretch>
            <a:fillRect/>
          </a:stretch>
        </p:blipFill>
        <p:spPr bwMode="auto">
          <a:xfrm>
            <a:off x="3352800" y="0"/>
            <a:ext cx="5791200" cy="1466850"/>
          </a:xfrm>
          <a:prstGeom prst="rect">
            <a:avLst/>
          </a:prstGeom>
          <a:noFill/>
        </p:spPr>
      </p:pic>
      <p:pic>
        <p:nvPicPr>
          <p:cNvPr id="11276" name="Picture 23" descr="wm_logo2color_black_pms3005"/>
          <p:cNvPicPr>
            <a:picLocks noChangeAspect="1" noChangeArrowheads="1"/>
          </p:cNvPicPr>
          <p:nvPr/>
        </p:nvPicPr>
        <p:blipFill>
          <a:blip r:embed="rId7" cstate="print"/>
          <a:srcRect/>
          <a:stretch>
            <a:fillRect/>
          </a:stretch>
        </p:blipFill>
        <p:spPr bwMode="auto">
          <a:xfrm>
            <a:off x="0" y="0"/>
            <a:ext cx="3352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1026" name="Diagram 11"/>
          <p:cNvGraphicFramePr>
            <a:graphicFrameLocks noChangeAspect="1"/>
          </p:cNvGraphicFramePr>
          <p:nvPr/>
        </p:nvGraphicFramePr>
        <p:xfrm>
          <a:off x="1371600" y="2362200"/>
          <a:ext cx="5943600" cy="3484563"/>
        </p:xfrm>
        <a:graphic>
          <a:graphicData uri="http://schemas.openxmlformats.org/drawingml/2006/compatibility">
            <com:legacyDrawing xmlns:com="http://schemas.openxmlformats.org/drawingml/2006/compatibility" spid="_x0000_s1026"/>
          </a:graphicData>
        </a:graphic>
      </p:graphicFrame>
      <p:sp>
        <p:nvSpPr>
          <p:cNvPr id="206850" name="Rectangle 2"/>
          <p:cNvSpPr>
            <a:spLocks noGrp="1" noChangeArrowheads="1"/>
          </p:cNvSpPr>
          <p:nvPr>
            <p:ph type="title" idx="4294967295"/>
          </p:nvPr>
        </p:nvSpPr>
        <p:spPr>
          <a:xfrm>
            <a:off x="457200" y="1371600"/>
            <a:ext cx="8226425" cy="914400"/>
          </a:xfrm>
        </p:spPr>
        <p:txBody>
          <a:bodyPr anchorCtr="1"/>
          <a:lstStyle/>
          <a:p>
            <a:pPr>
              <a:defRPr/>
            </a:pPr>
            <a:r>
              <a:rPr lang="en-US" sz="3600" b="1">
                <a:solidFill>
                  <a:srgbClr val="66CCFF"/>
                </a:solidFill>
                <a:latin typeface="AvantGarde Bk BT" pitchFamily="34" charset="0"/>
                <a:ea typeface="+mj-ea"/>
                <a:cs typeface="+mj-cs"/>
              </a:rPr>
              <a:t>How Does It Work?</a:t>
            </a:r>
          </a:p>
        </p:txBody>
      </p:sp>
      <p:sp>
        <p:nvSpPr>
          <p:cNvPr id="1031" name="Text Box 19"/>
          <p:cNvSpPr txBox="1">
            <a:spLocks noChangeArrowheads="1"/>
          </p:cNvSpPr>
          <p:nvPr/>
        </p:nvSpPr>
        <p:spPr bwMode="auto">
          <a:xfrm>
            <a:off x="3505200" y="3276600"/>
            <a:ext cx="3886200" cy="366713"/>
          </a:xfrm>
          <a:prstGeom prst="rect">
            <a:avLst/>
          </a:prstGeom>
          <a:noFill/>
          <a:ln w="9525">
            <a:noFill/>
            <a:miter lim="800000"/>
            <a:headEnd/>
            <a:tailEnd/>
          </a:ln>
        </p:spPr>
        <p:txBody>
          <a:bodyPr>
            <a:spAutoFit/>
          </a:bodyPr>
          <a:lstStyle/>
          <a:p>
            <a:r>
              <a:rPr lang="en-US">
                <a:latin typeface="AvantGarde Bk BT" pitchFamily="34" charset="0"/>
              </a:rPr>
              <a:t> Run the app and locate a service </a:t>
            </a:r>
          </a:p>
        </p:txBody>
      </p:sp>
      <p:sp>
        <p:nvSpPr>
          <p:cNvPr id="1032" name="Text Box 20"/>
          <p:cNvSpPr txBox="1">
            <a:spLocks noChangeArrowheads="1"/>
          </p:cNvSpPr>
          <p:nvPr/>
        </p:nvSpPr>
        <p:spPr bwMode="auto">
          <a:xfrm>
            <a:off x="1676400" y="2209800"/>
            <a:ext cx="2209800" cy="366713"/>
          </a:xfrm>
          <a:prstGeom prst="rect">
            <a:avLst/>
          </a:prstGeom>
          <a:noFill/>
          <a:ln w="9525">
            <a:noFill/>
            <a:miter lim="800000"/>
            <a:headEnd/>
            <a:tailEnd/>
          </a:ln>
        </p:spPr>
        <p:txBody>
          <a:bodyPr>
            <a:spAutoFit/>
          </a:bodyPr>
          <a:lstStyle/>
          <a:p>
            <a:pPr algn="ctr"/>
            <a:r>
              <a:rPr lang="en-US">
                <a:latin typeface="AvantGarde Bk BT" pitchFamily="34" charset="0"/>
              </a:rPr>
              <a:t>Download  an app </a:t>
            </a:r>
          </a:p>
        </p:txBody>
      </p:sp>
      <p:sp>
        <p:nvSpPr>
          <p:cNvPr id="1034" name="Text Box 23"/>
          <p:cNvSpPr txBox="1">
            <a:spLocks noChangeArrowheads="1"/>
          </p:cNvSpPr>
          <p:nvPr/>
        </p:nvSpPr>
        <p:spPr bwMode="auto">
          <a:xfrm>
            <a:off x="5715000" y="4343400"/>
            <a:ext cx="2133600" cy="366713"/>
          </a:xfrm>
          <a:prstGeom prst="rect">
            <a:avLst/>
          </a:prstGeom>
          <a:noFill/>
          <a:ln w="9525">
            <a:noFill/>
            <a:miter lim="800000"/>
            <a:headEnd/>
            <a:tailEnd/>
          </a:ln>
        </p:spPr>
        <p:txBody>
          <a:bodyPr>
            <a:spAutoFit/>
          </a:bodyPr>
          <a:lstStyle/>
          <a:p>
            <a:pPr algn="ctr"/>
            <a:r>
              <a:rPr lang="en-US">
                <a:latin typeface="AvantGarde Bk BT" pitchFamily="34" charset="0"/>
              </a:rPr>
              <a:t>Book a Taxi/Limo </a:t>
            </a:r>
          </a:p>
        </p:txBody>
      </p:sp>
      <p:pic>
        <p:nvPicPr>
          <p:cNvPr id="1035" name="Picture 26" descr="App_Thumbnail"/>
          <p:cNvPicPr>
            <a:picLocks noChangeAspect="1" noChangeArrowheads="1"/>
          </p:cNvPicPr>
          <p:nvPr/>
        </p:nvPicPr>
        <p:blipFill>
          <a:blip r:embed="rId4" cstate="print"/>
          <a:srcRect/>
          <a:stretch>
            <a:fillRect/>
          </a:stretch>
        </p:blipFill>
        <p:spPr bwMode="auto">
          <a:xfrm>
            <a:off x="609600" y="1981200"/>
            <a:ext cx="990600" cy="990600"/>
          </a:xfrm>
          <a:prstGeom prst="rect">
            <a:avLst/>
          </a:prstGeom>
          <a:noFill/>
          <a:ln w="9525">
            <a:noFill/>
            <a:miter lim="800000"/>
            <a:headEnd/>
            <a:tailEnd/>
          </a:ln>
        </p:spPr>
      </p:pic>
      <p:sp>
        <p:nvSpPr>
          <p:cNvPr id="1038" name="Text Box 42"/>
          <p:cNvSpPr txBox="1">
            <a:spLocks noChangeArrowheads="1"/>
          </p:cNvSpPr>
          <p:nvPr/>
        </p:nvSpPr>
        <p:spPr bwMode="auto">
          <a:xfrm>
            <a:off x="6858000" y="5181600"/>
            <a:ext cx="2286000" cy="1127125"/>
          </a:xfrm>
          <a:prstGeom prst="rect">
            <a:avLst/>
          </a:prstGeom>
          <a:noFill/>
          <a:ln w="9525">
            <a:noFill/>
            <a:miter lim="800000"/>
            <a:headEnd/>
            <a:tailEnd/>
          </a:ln>
        </p:spPr>
        <p:txBody>
          <a:bodyPr>
            <a:spAutoFit/>
          </a:bodyPr>
          <a:lstStyle/>
          <a:p>
            <a:r>
              <a:rPr lang="en-US" sz="1700" b="1">
                <a:latin typeface="AvantGarde Bk BT" pitchFamily="34" charset="0"/>
              </a:rPr>
              <a:t>Payment via </a:t>
            </a:r>
            <a:r>
              <a:rPr lang="en-US" sz="1700" b="1" i="1">
                <a:latin typeface="AvantGarde Bk BT" pitchFamily="34" charset="0"/>
              </a:rPr>
              <a:t>text</a:t>
            </a:r>
            <a:r>
              <a:rPr lang="en-US" sz="1700" b="1">
                <a:latin typeface="AvantGarde Bk BT" pitchFamily="34" charset="0"/>
              </a:rPr>
              <a:t>, </a:t>
            </a:r>
            <a:r>
              <a:rPr lang="en-US" sz="1700" b="1" i="1">
                <a:latin typeface="AvantGarde Bk BT" pitchFamily="34" charset="0"/>
              </a:rPr>
              <a:t>email</a:t>
            </a:r>
            <a:r>
              <a:rPr lang="en-US" sz="1700" b="1">
                <a:latin typeface="AvantGarde Bk BT" pitchFamily="34" charset="0"/>
              </a:rPr>
              <a:t> or other payment processing devises</a:t>
            </a:r>
          </a:p>
        </p:txBody>
      </p:sp>
      <p:pic>
        <p:nvPicPr>
          <p:cNvPr id="1039" name="Picture 44" descr="er"/>
          <p:cNvPicPr>
            <a:picLocks noChangeAspect="1" noChangeArrowheads="1"/>
          </p:cNvPicPr>
          <p:nvPr/>
        </p:nvPicPr>
        <p:blipFill>
          <a:blip r:embed="rId5" cstate="print"/>
          <a:srcRect/>
          <a:stretch>
            <a:fillRect/>
          </a:stretch>
        </p:blipFill>
        <p:spPr bwMode="auto">
          <a:xfrm>
            <a:off x="5638800" y="5181600"/>
            <a:ext cx="1128713" cy="1143000"/>
          </a:xfrm>
          <a:prstGeom prst="rect">
            <a:avLst/>
          </a:prstGeom>
          <a:noFill/>
          <a:ln w="9525">
            <a:noFill/>
            <a:miter lim="800000"/>
            <a:headEnd/>
            <a:tailEnd/>
          </a:ln>
        </p:spPr>
      </p:pic>
      <p:pic>
        <p:nvPicPr>
          <p:cNvPr id="1041" name="Picture 17" descr="header"/>
          <p:cNvPicPr>
            <a:picLocks noChangeAspect="1" noChangeArrowheads="1"/>
          </p:cNvPicPr>
          <p:nvPr/>
        </p:nvPicPr>
        <p:blipFill>
          <a:blip r:embed="rId6" cstate="print"/>
          <a:srcRect l="3615" t="7143" r="4218"/>
          <a:stretch>
            <a:fillRect/>
          </a:stretch>
        </p:blipFill>
        <p:spPr bwMode="auto">
          <a:xfrm>
            <a:off x="3352800" y="0"/>
            <a:ext cx="5791200" cy="1466850"/>
          </a:xfrm>
          <a:prstGeom prst="rect">
            <a:avLst/>
          </a:prstGeom>
          <a:noFill/>
        </p:spPr>
      </p:pic>
      <p:pic>
        <p:nvPicPr>
          <p:cNvPr id="1042" name="Picture 23" descr="wm_logo2color_black_pms3005"/>
          <p:cNvPicPr>
            <a:picLocks noChangeAspect="1" noChangeArrowheads="1"/>
          </p:cNvPicPr>
          <p:nvPr/>
        </p:nvPicPr>
        <p:blipFill>
          <a:blip r:embed="rId7" cstate="print"/>
          <a:srcRect/>
          <a:stretch>
            <a:fillRect/>
          </a:stretch>
        </p:blipFill>
        <p:spPr bwMode="auto">
          <a:xfrm>
            <a:off x="0" y="0"/>
            <a:ext cx="3352800" cy="1447800"/>
          </a:xfrm>
          <a:prstGeom prst="rect">
            <a:avLst/>
          </a:prstGeom>
          <a:noFill/>
          <a:ln w="9525">
            <a:noFill/>
            <a:miter lim="800000"/>
            <a:headEnd/>
            <a:tailEnd/>
          </a:ln>
        </p:spPr>
      </p:pic>
      <p:sp>
        <p:nvSpPr>
          <p:cNvPr id="1046" name="AutoShape 22"/>
          <p:cNvSpPr>
            <a:spLocks noChangeArrowheads="1"/>
          </p:cNvSpPr>
          <p:nvPr/>
        </p:nvSpPr>
        <p:spPr bwMode="auto">
          <a:xfrm rot="5400000">
            <a:off x="952500" y="2933700"/>
            <a:ext cx="762000" cy="838200"/>
          </a:xfrm>
          <a:custGeom>
            <a:avLst/>
            <a:gdLst>
              <a:gd name="G0" fmla="+- 12712 0 0"/>
              <a:gd name="G1" fmla="+- 18514 0 0"/>
              <a:gd name="G2" fmla="+- 7200 0 0"/>
              <a:gd name="G3" fmla="*/ 12712 1 2"/>
              <a:gd name="G4" fmla="+- G3 10800 0"/>
              <a:gd name="G5" fmla="+- 21600 12712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156 w 21600"/>
              <a:gd name="T1" fmla="*/ 0 h 21600"/>
              <a:gd name="T2" fmla="*/ 12712 w 21600"/>
              <a:gd name="T3" fmla="*/ 7200 h 21600"/>
              <a:gd name="T4" fmla="*/ 0 w 21600"/>
              <a:gd name="T5" fmla="*/ 20016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56" y="0"/>
                </a:moveTo>
                <a:lnTo>
                  <a:pt x="12712" y="7200"/>
                </a:lnTo>
                <a:lnTo>
                  <a:pt x="15798" y="7200"/>
                </a:lnTo>
                <a:lnTo>
                  <a:pt x="15798" y="18431"/>
                </a:lnTo>
                <a:lnTo>
                  <a:pt x="0" y="18431"/>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fr-CH"/>
          </a:p>
        </p:txBody>
      </p:sp>
      <p:sp>
        <p:nvSpPr>
          <p:cNvPr id="1052" name="AutoShape 28"/>
          <p:cNvSpPr>
            <a:spLocks noChangeArrowheads="1"/>
          </p:cNvSpPr>
          <p:nvPr/>
        </p:nvSpPr>
        <p:spPr bwMode="auto">
          <a:xfrm rot="5400000">
            <a:off x="4838700" y="5143500"/>
            <a:ext cx="762000" cy="838200"/>
          </a:xfrm>
          <a:custGeom>
            <a:avLst/>
            <a:gdLst>
              <a:gd name="G0" fmla="+- 12712 0 0"/>
              <a:gd name="G1" fmla="+- 18514 0 0"/>
              <a:gd name="G2" fmla="+- 7200 0 0"/>
              <a:gd name="G3" fmla="*/ 12712 1 2"/>
              <a:gd name="G4" fmla="+- G3 10800 0"/>
              <a:gd name="G5" fmla="+- 21600 12712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7156 w 21600"/>
              <a:gd name="T1" fmla="*/ 0 h 21600"/>
              <a:gd name="T2" fmla="*/ 12712 w 21600"/>
              <a:gd name="T3" fmla="*/ 7200 h 21600"/>
              <a:gd name="T4" fmla="*/ 0 w 21600"/>
              <a:gd name="T5" fmla="*/ 20016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156" y="0"/>
                </a:moveTo>
                <a:lnTo>
                  <a:pt x="12712" y="7200"/>
                </a:lnTo>
                <a:lnTo>
                  <a:pt x="15798" y="7200"/>
                </a:lnTo>
                <a:lnTo>
                  <a:pt x="15798" y="18431"/>
                </a:lnTo>
                <a:lnTo>
                  <a:pt x="0" y="18431"/>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a:effectLst/>
        </p:spPr>
        <p:txBody>
          <a:bodyPr wrap="none" anchor="ctr"/>
          <a:lstStyle/>
          <a:p>
            <a:endParaRPr lang="fr-CH"/>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408" name="Picture 107" descr="mzl"/>
          <p:cNvPicPr>
            <a:picLocks noChangeAspect="1" noChangeArrowheads="1"/>
          </p:cNvPicPr>
          <p:nvPr/>
        </p:nvPicPr>
        <p:blipFill>
          <a:blip r:embed="rId3" cstate="print"/>
          <a:srcRect/>
          <a:stretch>
            <a:fillRect/>
          </a:stretch>
        </p:blipFill>
        <p:spPr bwMode="auto">
          <a:xfrm>
            <a:off x="1981200" y="2286000"/>
            <a:ext cx="990600" cy="777875"/>
          </a:xfrm>
          <a:prstGeom prst="rect">
            <a:avLst/>
          </a:prstGeom>
          <a:noFill/>
          <a:ln w="9525">
            <a:noFill/>
            <a:miter lim="800000"/>
            <a:headEnd/>
            <a:tailEnd/>
          </a:ln>
        </p:spPr>
      </p:pic>
      <p:pic>
        <p:nvPicPr>
          <p:cNvPr id="13407" name="Picture 118" descr="GroundLink"/>
          <p:cNvPicPr>
            <a:picLocks noChangeAspect="1" noChangeArrowheads="1"/>
          </p:cNvPicPr>
          <p:nvPr/>
        </p:nvPicPr>
        <p:blipFill>
          <a:blip r:embed="rId4" cstate="print"/>
          <a:srcRect/>
          <a:stretch>
            <a:fillRect/>
          </a:stretch>
        </p:blipFill>
        <p:spPr bwMode="auto">
          <a:xfrm>
            <a:off x="7315200" y="5257800"/>
            <a:ext cx="685800" cy="685800"/>
          </a:xfrm>
          <a:prstGeom prst="rect">
            <a:avLst/>
          </a:prstGeom>
          <a:noFill/>
          <a:ln w="9525">
            <a:noFill/>
            <a:miter lim="800000"/>
            <a:headEnd/>
            <a:tailEnd/>
          </a:ln>
        </p:spPr>
      </p:pic>
      <p:pic>
        <p:nvPicPr>
          <p:cNvPr id="13406" name="Picture 42" descr="Cabbie Pro - Taxi Cab Booking">
            <a:hlinkClick r:id="rId5"/>
          </p:cNvPr>
          <p:cNvPicPr>
            <a:picLocks noChangeAspect="1" noChangeArrowheads="1"/>
          </p:cNvPicPr>
          <p:nvPr/>
        </p:nvPicPr>
        <p:blipFill>
          <a:blip r:embed="rId6" r:link="rId7" cstate="print"/>
          <a:srcRect/>
          <a:stretch>
            <a:fillRect/>
          </a:stretch>
        </p:blipFill>
        <p:spPr bwMode="auto">
          <a:xfrm>
            <a:off x="5638800" y="5181600"/>
            <a:ext cx="742950" cy="742950"/>
          </a:xfrm>
          <a:prstGeom prst="rect">
            <a:avLst/>
          </a:prstGeom>
          <a:noFill/>
          <a:ln w="9525">
            <a:noFill/>
            <a:miter lim="800000"/>
            <a:headEnd/>
            <a:tailEnd/>
          </a:ln>
        </p:spPr>
      </p:pic>
      <p:pic>
        <p:nvPicPr>
          <p:cNvPr id="13405" name="Picture 115" descr="mzl"/>
          <p:cNvPicPr>
            <a:picLocks noChangeAspect="1" noChangeArrowheads="1"/>
          </p:cNvPicPr>
          <p:nvPr/>
        </p:nvPicPr>
        <p:blipFill>
          <a:blip r:embed="rId8" cstate="print"/>
          <a:srcRect/>
          <a:stretch>
            <a:fillRect/>
          </a:stretch>
        </p:blipFill>
        <p:spPr bwMode="auto">
          <a:xfrm>
            <a:off x="1295400" y="4191000"/>
            <a:ext cx="838200" cy="838200"/>
          </a:xfrm>
          <a:prstGeom prst="rect">
            <a:avLst/>
          </a:prstGeom>
          <a:noFill/>
          <a:ln w="9525">
            <a:noFill/>
            <a:miter lim="800000"/>
            <a:headEnd/>
            <a:tailEnd/>
          </a:ln>
        </p:spPr>
      </p:pic>
      <p:pic>
        <p:nvPicPr>
          <p:cNvPr id="13404" name="Picture 134" descr="ANd9GcTxZY7AvCx7GInE5iIzAsqakRfpa5mE1NJtEU4ZOAAM3YSZp93D5g"/>
          <p:cNvPicPr>
            <a:picLocks noChangeAspect="1" noChangeArrowheads="1"/>
          </p:cNvPicPr>
          <p:nvPr/>
        </p:nvPicPr>
        <p:blipFill>
          <a:blip r:embed="rId9" cstate="print"/>
          <a:srcRect/>
          <a:stretch>
            <a:fillRect/>
          </a:stretch>
        </p:blipFill>
        <p:spPr bwMode="auto">
          <a:xfrm>
            <a:off x="8229600" y="5257800"/>
            <a:ext cx="762000" cy="685800"/>
          </a:xfrm>
          <a:prstGeom prst="rect">
            <a:avLst/>
          </a:prstGeom>
          <a:noFill/>
          <a:ln w="9525">
            <a:noFill/>
            <a:miter lim="800000"/>
            <a:headEnd/>
            <a:tailEnd/>
          </a:ln>
        </p:spPr>
      </p:pic>
      <p:pic>
        <p:nvPicPr>
          <p:cNvPr id="13402" name="Picture 7" descr="Taxity - taxi &amp; food online">
            <a:hlinkClick r:id="rId10"/>
          </p:cNvPr>
          <p:cNvPicPr>
            <a:picLocks noChangeAspect="1" noChangeArrowheads="1"/>
          </p:cNvPicPr>
          <p:nvPr/>
        </p:nvPicPr>
        <p:blipFill>
          <a:blip r:embed="rId11" cstate="print"/>
          <a:srcRect/>
          <a:stretch>
            <a:fillRect/>
          </a:stretch>
        </p:blipFill>
        <p:spPr bwMode="auto">
          <a:xfrm>
            <a:off x="3048000" y="2286000"/>
            <a:ext cx="838200" cy="838200"/>
          </a:xfrm>
          <a:prstGeom prst="rect">
            <a:avLst/>
          </a:prstGeom>
          <a:noFill/>
          <a:ln w="9525">
            <a:noFill/>
            <a:miter lim="800000"/>
            <a:headEnd/>
            <a:tailEnd/>
          </a:ln>
        </p:spPr>
      </p:pic>
      <p:pic>
        <p:nvPicPr>
          <p:cNvPr id="13380" name="Picture 83" descr="TaxiKO - Colombo Taxi List">
            <a:hlinkClick r:id="rId12"/>
          </p:cNvPr>
          <p:cNvPicPr>
            <a:picLocks noChangeAspect="1" noChangeArrowheads="1"/>
          </p:cNvPicPr>
          <p:nvPr/>
        </p:nvPicPr>
        <p:blipFill>
          <a:blip r:embed="rId13" r:link="rId14" cstate="print"/>
          <a:srcRect/>
          <a:stretch>
            <a:fillRect/>
          </a:stretch>
        </p:blipFill>
        <p:spPr bwMode="auto">
          <a:xfrm>
            <a:off x="3505200" y="1447800"/>
            <a:ext cx="742950" cy="742950"/>
          </a:xfrm>
          <a:prstGeom prst="rect">
            <a:avLst/>
          </a:prstGeom>
          <a:noFill/>
          <a:ln w="9525">
            <a:noFill/>
            <a:miter lim="800000"/>
            <a:headEnd/>
            <a:tailEnd/>
          </a:ln>
        </p:spPr>
      </p:pic>
      <p:pic>
        <p:nvPicPr>
          <p:cNvPr id="13385" name="Picture 88" descr="ANd9GcQpuZzTqFk5hmul6510spi4Gfcelwj1JILAF5IV2GW4_C_YH0hX"/>
          <p:cNvPicPr>
            <a:picLocks noChangeAspect="1" noChangeArrowheads="1"/>
          </p:cNvPicPr>
          <p:nvPr/>
        </p:nvPicPr>
        <p:blipFill>
          <a:blip r:embed="rId15" cstate="print"/>
          <a:srcRect/>
          <a:stretch>
            <a:fillRect/>
          </a:stretch>
        </p:blipFill>
        <p:spPr bwMode="auto">
          <a:xfrm>
            <a:off x="4038600" y="4953000"/>
            <a:ext cx="914400" cy="914400"/>
          </a:xfrm>
          <a:prstGeom prst="rect">
            <a:avLst/>
          </a:prstGeom>
          <a:noFill/>
          <a:ln w="9525">
            <a:noFill/>
            <a:miter lim="800000"/>
            <a:headEnd/>
            <a:tailEnd/>
          </a:ln>
        </p:spPr>
      </p:pic>
      <p:pic>
        <p:nvPicPr>
          <p:cNvPr id="13363" name="Picture 63" descr="MyTeksi: Book a Taxi">
            <a:hlinkClick r:id="rId16"/>
          </p:cNvPr>
          <p:cNvPicPr>
            <a:picLocks noChangeAspect="1" noChangeArrowheads="1"/>
          </p:cNvPicPr>
          <p:nvPr/>
        </p:nvPicPr>
        <p:blipFill>
          <a:blip r:embed="rId17" r:link="rId18" cstate="print"/>
          <a:srcRect/>
          <a:stretch>
            <a:fillRect/>
          </a:stretch>
        </p:blipFill>
        <p:spPr bwMode="auto">
          <a:xfrm>
            <a:off x="8077200" y="6019800"/>
            <a:ext cx="685800" cy="685800"/>
          </a:xfrm>
          <a:prstGeom prst="rect">
            <a:avLst/>
          </a:prstGeom>
          <a:noFill/>
          <a:ln w="9525">
            <a:noFill/>
            <a:miter lim="800000"/>
            <a:headEnd/>
            <a:tailEnd/>
          </a:ln>
        </p:spPr>
      </p:pic>
      <p:pic>
        <p:nvPicPr>
          <p:cNvPr id="13397" name="Picture 101" descr="Icon"/>
          <p:cNvPicPr>
            <a:picLocks noChangeAspect="1" noChangeArrowheads="1"/>
          </p:cNvPicPr>
          <p:nvPr/>
        </p:nvPicPr>
        <p:blipFill>
          <a:blip r:embed="rId19" cstate="print"/>
          <a:srcRect/>
          <a:stretch>
            <a:fillRect/>
          </a:stretch>
        </p:blipFill>
        <p:spPr bwMode="auto">
          <a:xfrm>
            <a:off x="4114800" y="2286000"/>
            <a:ext cx="742950" cy="742950"/>
          </a:xfrm>
          <a:prstGeom prst="rect">
            <a:avLst/>
          </a:prstGeom>
          <a:noFill/>
          <a:ln w="9525">
            <a:noFill/>
            <a:miter lim="800000"/>
            <a:headEnd/>
            <a:tailEnd/>
          </a:ln>
        </p:spPr>
      </p:pic>
      <p:sp>
        <p:nvSpPr>
          <p:cNvPr id="88" name="Slide Number Placeholder 5"/>
          <p:cNvSpPr>
            <a:spLocks noGrp="1"/>
          </p:cNvSpPr>
          <p:nvPr>
            <p:ph type="sldNum" sz="quarter" idx="12"/>
          </p:nvPr>
        </p:nvSpPr>
        <p:spPr>
          <a:xfrm>
            <a:off x="7010400" y="6248400"/>
            <a:ext cx="2133600" cy="457200"/>
          </a:xfrm>
          <a:noFill/>
        </p:spPr>
        <p:txBody>
          <a:bodyPr anchor="t"/>
          <a:lstStyle/>
          <a:p>
            <a:pPr>
              <a:defRPr/>
            </a:pPr>
            <a:fld id="{2135CA58-A899-4A72-BE82-17781EFC4974}" type="slidenum">
              <a:rPr lang="en-US" sz="1000">
                <a:latin typeface="+mn-lt"/>
              </a:rPr>
              <a:pPr>
                <a:defRPr/>
              </a:pPr>
              <a:t>9</a:t>
            </a:fld>
            <a:endParaRPr lang="en-US" sz="1000">
              <a:latin typeface="+mn-lt"/>
            </a:endParaRPr>
          </a:p>
        </p:txBody>
      </p:sp>
      <p:pic>
        <p:nvPicPr>
          <p:cNvPr id="13317" name="Picture 17" descr="Taxity - taxi &amp; food online">
            <a:hlinkClick r:id="rId10"/>
          </p:cNvPr>
          <p:cNvPicPr>
            <a:picLocks noChangeAspect="1" noChangeArrowheads="1"/>
          </p:cNvPicPr>
          <p:nvPr>
            <p:ph type="body" idx="4294967295"/>
          </p:nvPr>
        </p:nvPicPr>
        <p:blipFill>
          <a:blip r:embed="rId11" cstate="print"/>
          <a:srcRect/>
          <a:stretch>
            <a:fillRect/>
          </a:stretch>
        </p:blipFill>
        <p:spPr>
          <a:xfrm>
            <a:off x="4186238" y="3525838"/>
            <a:ext cx="771525" cy="723900"/>
          </a:xfrm>
        </p:spPr>
      </p:pic>
      <p:pic>
        <p:nvPicPr>
          <p:cNvPr id="13318" name="Picture 18" descr="SaferTaxi - taxis in 3 clicks">
            <a:hlinkClick r:id="rId20"/>
          </p:cNvPr>
          <p:cNvPicPr>
            <a:picLocks noChangeAspect="1" noChangeArrowheads="1"/>
          </p:cNvPicPr>
          <p:nvPr/>
        </p:nvPicPr>
        <p:blipFill>
          <a:blip r:embed="rId21" cstate="print"/>
          <a:srcRect/>
          <a:stretch>
            <a:fillRect/>
          </a:stretch>
        </p:blipFill>
        <p:spPr bwMode="auto">
          <a:xfrm>
            <a:off x="1143000" y="3352800"/>
            <a:ext cx="742950" cy="742950"/>
          </a:xfrm>
          <a:prstGeom prst="rect">
            <a:avLst/>
          </a:prstGeom>
          <a:noFill/>
          <a:ln w="9525">
            <a:noFill/>
            <a:miter lim="800000"/>
            <a:headEnd/>
            <a:tailEnd/>
          </a:ln>
        </p:spPr>
      </p:pic>
      <p:pic>
        <p:nvPicPr>
          <p:cNvPr id="13319" name="Picture 19" descr="SMRT Book a Taxi">
            <a:hlinkClick r:id="rId22"/>
          </p:cNvPr>
          <p:cNvPicPr>
            <a:picLocks noChangeAspect="1" noChangeArrowheads="1"/>
          </p:cNvPicPr>
          <p:nvPr/>
        </p:nvPicPr>
        <p:blipFill>
          <a:blip r:embed="rId23" cstate="print"/>
          <a:srcRect/>
          <a:stretch>
            <a:fillRect/>
          </a:stretch>
        </p:blipFill>
        <p:spPr bwMode="auto">
          <a:xfrm>
            <a:off x="1828800" y="1447800"/>
            <a:ext cx="742950" cy="742950"/>
          </a:xfrm>
          <a:prstGeom prst="rect">
            <a:avLst/>
          </a:prstGeom>
          <a:noFill/>
          <a:ln w="9525">
            <a:noFill/>
            <a:miter lim="800000"/>
            <a:headEnd/>
            <a:tailEnd/>
          </a:ln>
        </p:spPr>
      </p:pic>
      <p:pic>
        <p:nvPicPr>
          <p:cNvPr id="13320" name="Picture 20" descr="Mumbai Auto Taxi Meter &amp; Card">
            <a:hlinkClick r:id="rId24"/>
          </p:cNvPr>
          <p:cNvPicPr>
            <a:picLocks noChangeAspect="1" noChangeArrowheads="1"/>
          </p:cNvPicPr>
          <p:nvPr/>
        </p:nvPicPr>
        <p:blipFill>
          <a:blip r:embed="rId25" cstate="print"/>
          <a:srcRect/>
          <a:stretch>
            <a:fillRect/>
          </a:stretch>
        </p:blipFill>
        <p:spPr bwMode="auto">
          <a:xfrm>
            <a:off x="1981200" y="5105400"/>
            <a:ext cx="762000" cy="762000"/>
          </a:xfrm>
          <a:prstGeom prst="rect">
            <a:avLst/>
          </a:prstGeom>
          <a:noFill/>
          <a:ln w="9525">
            <a:noFill/>
            <a:miter lim="800000"/>
            <a:headEnd/>
            <a:tailEnd/>
          </a:ln>
        </p:spPr>
      </p:pic>
      <p:pic>
        <p:nvPicPr>
          <p:cNvPr id="13321" name="Picture 21" descr="HK TAXI FARE CALTOR">
            <a:hlinkClick r:id="rId26"/>
          </p:cNvPr>
          <p:cNvPicPr>
            <a:picLocks noChangeAspect="1" noChangeArrowheads="1"/>
          </p:cNvPicPr>
          <p:nvPr/>
        </p:nvPicPr>
        <p:blipFill>
          <a:blip r:embed="rId27" cstate="print"/>
          <a:srcRect/>
          <a:stretch>
            <a:fillRect/>
          </a:stretch>
        </p:blipFill>
        <p:spPr bwMode="auto">
          <a:xfrm>
            <a:off x="5943600" y="1447800"/>
            <a:ext cx="742950" cy="742950"/>
          </a:xfrm>
          <a:prstGeom prst="rect">
            <a:avLst/>
          </a:prstGeom>
          <a:noFill/>
          <a:ln w="9525">
            <a:noFill/>
            <a:miter lim="800000"/>
            <a:headEnd/>
            <a:tailEnd/>
          </a:ln>
        </p:spPr>
      </p:pic>
      <p:pic>
        <p:nvPicPr>
          <p:cNvPr id="13322" name="Picture 22" descr="Israeli Taxi">
            <a:hlinkClick r:id="rId28"/>
          </p:cNvPr>
          <p:cNvPicPr>
            <a:picLocks noChangeAspect="1" noChangeArrowheads="1"/>
          </p:cNvPicPr>
          <p:nvPr/>
        </p:nvPicPr>
        <p:blipFill>
          <a:blip r:embed="rId29" cstate="print"/>
          <a:srcRect/>
          <a:stretch>
            <a:fillRect/>
          </a:stretch>
        </p:blipFill>
        <p:spPr bwMode="auto">
          <a:xfrm>
            <a:off x="152400" y="1447800"/>
            <a:ext cx="742950" cy="742950"/>
          </a:xfrm>
          <a:prstGeom prst="rect">
            <a:avLst/>
          </a:prstGeom>
          <a:noFill/>
          <a:ln w="9525">
            <a:noFill/>
            <a:miter lim="800000"/>
            <a:headEnd/>
            <a:tailEnd/>
          </a:ln>
        </p:spPr>
      </p:pic>
      <p:pic>
        <p:nvPicPr>
          <p:cNvPr id="13323" name="Picture 23" descr="Cabbie - Taxi Cab Booking">
            <a:hlinkClick r:id="rId30"/>
          </p:cNvPr>
          <p:cNvPicPr>
            <a:picLocks noChangeAspect="1" noChangeArrowheads="1"/>
          </p:cNvPicPr>
          <p:nvPr/>
        </p:nvPicPr>
        <p:blipFill>
          <a:blip r:embed="rId31" r:link="rId32" cstate="print"/>
          <a:srcRect/>
          <a:stretch>
            <a:fillRect/>
          </a:stretch>
        </p:blipFill>
        <p:spPr bwMode="auto">
          <a:xfrm>
            <a:off x="2667000" y="6019800"/>
            <a:ext cx="742950" cy="742950"/>
          </a:xfrm>
          <a:prstGeom prst="rect">
            <a:avLst/>
          </a:prstGeom>
          <a:noFill/>
          <a:ln w="9525">
            <a:noFill/>
            <a:miter lim="800000"/>
            <a:headEnd/>
            <a:tailEnd/>
          </a:ln>
        </p:spPr>
      </p:pic>
      <p:pic>
        <p:nvPicPr>
          <p:cNvPr id="13324" name="Picture 24" descr="HK Taxi Meter">
            <a:hlinkClick r:id="rId33"/>
          </p:cNvPr>
          <p:cNvPicPr>
            <a:picLocks noChangeAspect="1" noChangeArrowheads="1"/>
          </p:cNvPicPr>
          <p:nvPr/>
        </p:nvPicPr>
        <p:blipFill>
          <a:blip r:embed="rId34" r:link="rId35" cstate="print"/>
          <a:srcRect/>
          <a:stretch>
            <a:fillRect/>
          </a:stretch>
        </p:blipFill>
        <p:spPr bwMode="auto">
          <a:xfrm>
            <a:off x="6248400" y="4267200"/>
            <a:ext cx="742950" cy="742950"/>
          </a:xfrm>
          <a:prstGeom prst="rect">
            <a:avLst/>
          </a:prstGeom>
          <a:noFill/>
          <a:ln w="9525">
            <a:noFill/>
            <a:miter lim="800000"/>
            <a:headEnd/>
            <a:tailEnd/>
          </a:ln>
        </p:spPr>
      </p:pic>
      <p:pic>
        <p:nvPicPr>
          <p:cNvPr id="13325" name="Picture 25" descr="Speed Taxi Bucharest">
            <a:hlinkClick r:id="rId36"/>
          </p:cNvPr>
          <p:cNvPicPr>
            <a:picLocks noChangeAspect="1" noChangeArrowheads="1"/>
          </p:cNvPicPr>
          <p:nvPr/>
        </p:nvPicPr>
        <p:blipFill>
          <a:blip r:embed="rId37" r:link="rId38" cstate="print"/>
          <a:srcRect/>
          <a:stretch>
            <a:fillRect/>
          </a:stretch>
        </p:blipFill>
        <p:spPr bwMode="auto">
          <a:xfrm>
            <a:off x="2895600" y="5105400"/>
            <a:ext cx="742950" cy="742950"/>
          </a:xfrm>
          <a:prstGeom prst="rect">
            <a:avLst/>
          </a:prstGeom>
          <a:noFill/>
          <a:ln w="9525">
            <a:noFill/>
            <a:miter lim="800000"/>
            <a:headEnd/>
            <a:tailEnd/>
          </a:ln>
        </p:spPr>
      </p:pic>
      <p:sp>
        <p:nvSpPr>
          <p:cNvPr id="13326" name="Rectangle 26"/>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sp>
        <p:nvSpPr>
          <p:cNvPr id="13327" name="Rectangle 27"/>
          <p:cNvSpPr>
            <a:spLocks noChangeArrowheads="1"/>
          </p:cNvSpPr>
          <p:nvPr/>
        </p:nvSpPr>
        <p:spPr bwMode="auto">
          <a:xfrm>
            <a:off x="0" y="3057525"/>
            <a:ext cx="9144000" cy="0"/>
          </a:xfrm>
          <a:prstGeom prst="rect">
            <a:avLst/>
          </a:prstGeom>
          <a:noFill/>
          <a:ln w="9525">
            <a:noFill/>
            <a:miter lim="800000"/>
            <a:headEnd/>
            <a:tailEnd/>
          </a:ln>
        </p:spPr>
        <p:txBody>
          <a:bodyPr anchor="ctr">
            <a:spAutoFit/>
          </a:bodyPr>
          <a:lstStyle/>
          <a:p>
            <a:endParaRPr lang="fr-FR"/>
          </a:p>
        </p:txBody>
      </p:sp>
      <p:sp>
        <p:nvSpPr>
          <p:cNvPr id="13328" name="Rectangle 28"/>
          <p:cNvSpPr>
            <a:spLocks noChangeArrowheads="1"/>
          </p:cNvSpPr>
          <p:nvPr/>
        </p:nvSpPr>
        <p:spPr bwMode="auto">
          <a:xfrm>
            <a:off x="0" y="3627438"/>
            <a:ext cx="9144000" cy="366712"/>
          </a:xfrm>
          <a:prstGeom prst="rect">
            <a:avLst/>
          </a:prstGeom>
          <a:noFill/>
          <a:ln w="9525">
            <a:noFill/>
            <a:miter lim="800000"/>
            <a:headEnd/>
            <a:tailEnd/>
          </a:ln>
        </p:spPr>
        <p:txBody>
          <a:bodyPr anchor="ctr">
            <a:spAutoFit/>
          </a:bodyPr>
          <a:lstStyle/>
          <a:p>
            <a:endParaRPr lang="fr-FR"/>
          </a:p>
        </p:txBody>
      </p:sp>
      <p:pic>
        <p:nvPicPr>
          <p:cNvPr id="13329" name="Picture 29" descr="Find Taxi">
            <a:hlinkClick r:id="rId39"/>
          </p:cNvPr>
          <p:cNvPicPr>
            <a:picLocks noChangeAspect="1" noChangeArrowheads="1"/>
          </p:cNvPicPr>
          <p:nvPr/>
        </p:nvPicPr>
        <p:blipFill>
          <a:blip r:embed="rId40" r:link="rId41" cstate="print"/>
          <a:srcRect/>
          <a:stretch>
            <a:fillRect/>
          </a:stretch>
        </p:blipFill>
        <p:spPr bwMode="auto">
          <a:xfrm>
            <a:off x="5029200" y="2286000"/>
            <a:ext cx="742950" cy="742950"/>
          </a:xfrm>
          <a:prstGeom prst="rect">
            <a:avLst/>
          </a:prstGeom>
          <a:noFill/>
          <a:ln w="9525">
            <a:noFill/>
            <a:miter lim="800000"/>
            <a:headEnd/>
            <a:tailEnd/>
          </a:ln>
        </p:spPr>
      </p:pic>
      <p:pic>
        <p:nvPicPr>
          <p:cNvPr id="13330" name="Picture 30" descr="Swan Taxis">
            <a:hlinkClick r:id="rId42"/>
          </p:cNvPr>
          <p:cNvPicPr>
            <a:picLocks noChangeAspect="1" noChangeArrowheads="1"/>
          </p:cNvPicPr>
          <p:nvPr/>
        </p:nvPicPr>
        <p:blipFill>
          <a:blip r:embed="rId43" r:link="rId44" cstate="print"/>
          <a:srcRect/>
          <a:stretch>
            <a:fillRect/>
          </a:stretch>
        </p:blipFill>
        <p:spPr bwMode="auto">
          <a:xfrm>
            <a:off x="990600" y="1447800"/>
            <a:ext cx="742950" cy="742950"/>
          </a:xfrm>
          <a:prstGeom prst="rect">
            <a:avLst/>
          </a:prstGeom>
          <a:noFill/>
          <a:ln w="9525">
            <a:noFill/>
            <a:miter lim="800000"/>
            <a:headEnd/>
            <a:tailEnd/>
          </a:ln>
        </p:spPr>
      </p:pic>
      <p:pic>
        <p:nvPicPr>
          <p:cNvPr id="13331" name="Picture 31" descr="Taxi">
            <a:hlinkClick r:id="rId45"/>
          </p:cNvPr>
          <p:cNvPicPr>
            <a:picLocks noChangeAspect="1" noChangeArrowheads="1"/>
          </p:cNvPicPr>
          <p:nvPr/>
        </p:nvPicPr>
        <p:blipFill>
          <a:blip r:embed="rId46" r:link="rId47" cstate="print"/>
          <a:srcRect/>
          <a:stretch>
            <a:fillRect/>
          </a:stretch>
        </p:blipFill>
        <p:spPr bwMode="auto">
          <a:xfrm>
            <a:off x="7620000" y="1447800"/>
            <a:ext cx="742950" cy="742950"/>
          </a:xfrm>
          <a:prstGeom prst="rect">
            <a:avLst/>
          </a:prstGeom>
          <a:noFill/>
          <a:ln w="9525">
            <a:noFill/>
            <a:miter lim="800000"/>
            <a:headEnd/>
            <a:tailEnd/>
          </a:ln>
        </p:spPr>
      </p:pic>
      <p:pic>
        <p:nvPicPr>
          <p:cNvPr id="13332" name="Picture 32" descr="13CABS Taxi">
            <a:hlinkClick r:id="rId48"/>
          </p:cNvPr>
          <p:cNvPicPr>
            <a:picLocks noChangeAspect="1" noChangeArrowheads="1"/>
          </p:cNvPicPr>
          <p:nvPr/>
        </p:nvPicPr>
        <p:blipFill>
          <a:blip r:embed="rId49" r:link="rId50" cstate="print"/>
          <a:srcRect/>
          <a:stretch>
            <a:fillRect/>
          </a:stretch>
        </p:blipFill>
        <p:spPr bwMode="auto">
          <a:xfrm>
            <a:off x="2667000" y="1447800"/>
            <a:ext cx="742950" cy="742950"/>
          </a:xfrm>
          <a:prstGeom prst="rect">
            <a:avLst/>
          </a:prstGeom>
          <a:noFill/>
          <a:ln w="9525">
            <a:noFill/>
            <a:miter lim="800000"/>
            <a:headEnd/>
            <a:tailEnd/>
          </a:ln>
        </p:spPr>
      </p:pic>
      <p:pic>
        <p:nvPicPr>
          <p:cNvPr id="13333" name="Picture 33" descr="Hailo - The Taxi App">
            <a:hlinkClick r:id="rId51"/>
          </p:cNvPr>
          <p:cNvPicPr>
            <a:picLocks noChangeAspect="1" noChangeArrowheads="1"/>
          </p:cNvPicPr>
          <p:nvPr/>
        </p:nvPicPr>
        <p:blipFill>
          <a:blip r:embed="rId52" r:link="rId53" cstate="print"/>
          <a:srcRect/>
          <a:stretch>
            <a:fillRect/>
          </a:stretch>
        </p:blipFill>
        <p:spPr bwMode="auto">
          <a:xfrm>
            <a:off x="2438400" y="3276600"/>
            <a:ext cx="742950" cy="742950"/>
          </a:xfrm>
          <a:prstGeom prst="rect">
            <a:avLst/>
          </a:prstGeom>
          <a:noFill/>
          <a:ln w="9525">
            <a:noFill/>
            <a:miter lim="800000"/>
            <a:headEnd/>
            <a:tailEnd/>
          </a:ln>
        </p:spPr>
      </p:pic>
      <p:pic>
        <p:nvPicPr>
          <p:cNvPr id="13334" name="Picture 34" descr="Yandex.Taxi">
            <a:hlinkClick r:id="rId54"/>
          </p:cNvPr>
          <p:cNvPicPr>
            <a:picLocks noChangeAspect="1" noChangeArrowheads="1"/>
          </p:cNvPicPr>
          <p:nvPr/>
        </p:nvPicPr>
        <p:blipFill>
          <a:blip r:embed="rId55" r:link="rId56" cstate="print"/>
          <a:srcRect/>
          <a:stretch>
            <a:fillRect/>
          </a:stretch>
        </p:blipFill>
        <p:spPr bwMode="auto">
          <a:xfrm>
            <a:off x="3657600" y="6019800"/>
            <a:ext cx="742950" cy="742950"/>
          </a:xfrm>
          <a:prstGeom prst="rect">
            <a:avLst/>
          </a:prstGeom>
          <a:noFill/>
          <a:ln w="9525">
            <a:noFill/>
            <a:miter lim="800000"/>
            <a:headEnd/>
            <a:tailEnd/>
          </a:ln>
        </p:spPr>
      </p:pic>
      <p:pic>
        <p:nvPicPr>
          <p:cNvPr id="13335" name="Picture 35" descr="Złap Taxi">
            <a:hlinkClick r:id="rId57"/>
          </p:cNvPr>
          <p:cNvPicPr>
            <a:picLocks noChangeAspect="1" noChangeArrowheads="1"/>
          </p:cNvPicPr>
          <p:nvPr/>
        </p:nvPicPr>
        <p:blipFill>
          <a:blip r:embed="rId58" r:link="rId59" cstate="print"/>
          <a:srcRect/>
          <a:stretch>
            <a:fillRect/>
          </a:stretch>
        </p:blipFill>
        <p:spPr bwMode="auto">
          <a:xfrm>
            <a:off x="152400" y="5105400"/>
            <a:ext cx="762000" cy="762000"/>
          </a:xfrm>
          <a:prstGeom prst="rect">
            <a:avLst/>
          </a:prstGeom>
          <a:noFill/>
          <a:ln w="9525">
            <a:noFill/>
            <a:miter lim="800000"/>
            <a:headEnd/>
            <a:tailEnd/>
          </a:ln>
        </p:spPr>
      </p:pic>
      <p:pic>
        <p:nvPicPr>
          <p:cNvPr id="13336" name="Picture 36" descr="ComfortDelGro Taxi Booking">
            <a:hlinkClick r:id="rId60"/>
          </p:cNvPr>
          <p:cNvPicPr>
            <a:picLocks noChangeAspect="1" noChangeArrowheads="1"/>
          </p:cNvPicPr>
          <p:nvPr/>
        </p:nvPicPr>
        <p:blipFill>
          <a:blip r:embed="rId61" r:link="rId62" cstate="print"/>
          <a:srcRect/>
          <a:stretch>
            <a:fillRect/>
          </a:stretch>
        </p:blipFill>
        <p:spPr bwMode="auto">
          <a:xfrm>
            <a:off x="1752600" y="6019800"/>
            <a:ext cx="742950" cy="742950"/>
          </a:xfrm>
          <a:prstGeom prst="rect">
            <a:avLst/>
          </a:prstGeom>
          <a:noFill/>
          <a:ln w="9525">
            <a:noFill/>
            <a:miter lim="800000"/>
            <a:headEnd/>
            <a:tailEnd/>
          </a:ln>
        </p:spPr>
      </p:pic>
      <p:sp>
        <p:nvSpPr>
          <p:cNvPr id="13337" name="Rectangle 37"/>
          <p:cNvSpPr>
            <a:spLocks noChangeArrowheads="1"/>
          </p:cNvSpPr>
          <p:nvPr/>
        </p:nvSpPr>
        <p:spPr bwMode="auto">
          <a:xfrm>
            <a:off x="0" y="457200"/>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sp>
        <p:nvSpPr>
          <p:cNvPr id="13338" name="Rectangle 38"/>
          <p:cNvSpPr>
            <a:spLocks noChangeArrowheads="1"/>
          </p:cNvSpPr>
          <p:nvPr/>
        </p:nvSpPr>
        <p:spPr bwMode="auto">
          <a:xfrm>
            <a:off x="0" y="1200150"/>
            <a:ext cx="9144000" cy="0"/>
          </a:xfrm>
          <a:prstGeom prst="rect">
            <a:avLst/>
          </a:prstGeom>
          <a:noFill/>
          <a:ln w="9525">
            <a:noFill/>
            <a:miter lim="800000"/>
            <a:headEnd/>
            <a:tailEnd/>
          </a:ln>
        </p:spPr>
        <p:txBody>
          <a:bodyPr anchor="ctr">
            <a:spAutoFit/>
          </a:bodyPr>
          <a:lstStyle/>
          <a:p>
            <a:endParaRPr lang="fr-FR"/>
          </a:p>
        </p:txBody>
      </p:sp>
      <p:sp>
        <p:nvSpPr>
          <p:cNvPr id="13340" name="Rectangle 40"/>
          <p:cNvSpPr>
            <a:spLocks noChangeArrowheads="1"/>
          </p:cNvSpPr>
          <p:nvPr/>
        </p:nvSpPr>
        <p:spPr bwMode="auto">
          <a:xfrm>
            <a:off x="0" y="3429000"/>
            <a:ext cx="9144000" cy="0"/>
          </a:xfrm>
          <a:prstGeom prst="rect">
            <a:avLst/>
          </a:prstGeom>
          <a:noFill/>
          <a:ln w="9525">
            <a:noFill/>
            <a:miter lim="800000"/>
            <a:headEnd/>
            <a:tailEnd/>
          </a:ln>
        </p:spPr>
        <p:txBody>
          <a:bodyPr anchor="ctr">
            <a:spAutoFit/>
          </a:bodyPr>
          <a:lstStyle/>
          <a:p>
            <a:endParaRPr lang="fr-FR"/>
          </a:p>
        </p:txBody>
      </p:sp>
      <p:sp>
        <p:nvSpPr>
          <p:cNvPr id="13341" name="Rectangle 41"/>
          <p:cNvSpPr>
            <a:spLocks noChangeArrowheads="1"/>
          </p:cNvSpPr>
          <p:nvPr/>
        </p:nvSpPr>
        <p:spPr bwMode="auto">
          <a:xfrm>
            <a:off x="0" y="4171950"/>
            <a:ext cx="9144000" cy="0"/>
          </a:xfrm>
          <a:prstGeom prst="rect">
            <a:avLst/>
          </a:prstGeom>
          <a:noFill/>
          <a:ln w="9525">
            <a:noFill/>
            <a:miter lim="800000"/>
            <a:headEnd/>
            <a:tailEnd/>
          </a:ln>
        </p:spPr>
        <p:txBody>
          <a:bodyPr anchor="ctr">
            <a:spAutoFit/>
          </a:bodyPr>
          <a:lstStyle/>
          <a:p>
            <a:endParaRPr lang="fr-FR"/>
          </a:p>
        </p:txBody>
      </p:sp>
      <p:pic>
        <p:nvPicPr>
          <p:cNvPr id="13344" name="Picture 44" descr="cab4me taxi finder">
            <a:hlinkClick r:id="rId63"/>
          </p:cNvPr>
          <p:cNvPicPr>
            <a:picLocks noChangeAspect="1" noChangeArrowheads="1"/>
          </p:cNvPicPr>
          <p:nvPr/>
        </p:nvPicPr>
        <p:blipFill>
          <a:blip r:embed="rId64" r:link="rId65" cstate="print"/>
          <a:srcRect/>
          <a:stretch>
            <a:fillRect/>
          </a:stretch>
        </p:blipFill>
        <p:spPr bwMode="auto">
          <a:xfrm>
            <a:off x="5334000" y="3124200"/>
            <a:ext cx="742950" cy="742950"/>
          </a:xfrm>
          <a:prstGeom prst="rect">
            <a:avLst/>
          </a:prstGeom>
          <a:noFill/>
          <a:ln w="9525">
            <a:noFill/>
            <a:miter lim="800000"/>
            <a:headEnd/>
            <a:tailEnd/>
          </a:ln>
        </p:spPr>
      </p:pic>
      <p:pic>
        <p:nvPicPr>
          <p:cNvPr id="13345" name="Picture 45" descr="Taxi Magic">
            <a:hlinkClick r:id="rId66"/>
          </p:cNvPr>
          <p:cNvPicPr>
            <a:picLocks noChangeAspect="1" noChangeArrowheads="1"/>
          </p:cNvPicPr>
          <p:nvPr/>
        </p:nvPicPr>
        <p:blipFill>
          <a:blip r:embed="rId67" r:link="rId68" cstate="print"/>
          <a:srcRect/>
          <a:stretch>
            <a:fillRect/>
          </a:stretch>
        </p:blipFill>
        <p:spPr bwMode="auto">
          <a:xfrm>
            <a:off x="7543800" y="3581400"/>
            <a:ext cx="742950" cy="742950"/>
          </a:xfrm>
          <a:prstGeom prst="rect">
            <a:avLst/>
          </a:prstGeom>
          <a:noFill/>
          <a:ln w="9525">
            <a:noFill/>
            <a:miter lim="800000"/>
            <a:headEnd/>
            <a:tailEnd/>
          </a:ln>
        </p:spPr>
      </p:pic>
      <p:pic>
        <p:nvPicPr>
          <p:cNvPr id="13346" name="Picture 46" descr="myTaxi – Passenger Taxi App">
            <a:hlinkClick r:id="rId69"/>
          </p:cNvPr>
          <p:cNvPicPr>
            <a:picLocks noChangeAspect="1" noChangeArrowheads="1"/>
          </p:cNvPicPr>
          <p:nvPr/>
        </p:nvPicPr>
        <p:blipFill>
          <a:blip r:embed="rId70" r:link="rId71" cstate="print"/>
          <a:srcRect/>
          <a:stretch>
            <a:fillRect/>
          </a:stretch>
        </p:blipFill>
        <p:spPr bwMode="auto">
          <a:xfrm>
            <a:off x="4495800" y="6019800"/>
            <a:ext cx="685800" cy="685800"/>
          </a:xfrm>
          <a:prstGeom prst="rect">
            <a:avLst/>
          </a:prstGeom>
          <a:noFill/>
          <a:ln w="9525">
            <a:noFill/>
            <a:miter lim="800000"/>
            <a:headEnd/>
            <a:tailEnd/>
          </a:ln>
        </p:spPr>
      </p:pic>
      <p:sp>
        <p:nvSpPr>
          <p:cNvPr id="13347" name="Rectangle 47"/>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sp>
        <p:nvSpPr>
          <p:cNvPr id="13348" name="Rectangle 48"/>
          <p:cNvSpPr>
            <a:spLocks noChangeArrowheads="1"/>
          </p:cNvSpPr>
          <p:nvPr/>
        </p:nvSpPr>
        <p:spPr bwMode="auto">
          <a:xfrm>
            <a:off x="0" y="3057525"/>
            <a:ext cx="9144000" cy="0"/>
          </a:xfrm>
          <a:prstGeom prst="rect">
            <a:avLst/>
          </a:prstGeom>
          <a:noFill/>
          <a:ln w="9525">
            <a:noFill/>
            <a:miter lim="800000"/>
            <a:headEnd/>
            <a:tailEnd/>
          </a:ln>
        </p:spPr>
        <p:txBody>
          <a:bodyPr anchor="ctr">
            <a:spAutoFit/>
          </a:bodyPr>
          <a:lstStyle/>
          <a:p>
            <a:endParaRPr lang="fr-FR"/>
          </a:p>
        </p:txBody>
      </p:sp>
      <p:sp>
        <p:nvSpPr>
          <p:cNvPr id="13349" name="Rectangle 49"/>
          <p:cNvSpPr>
            <a:spLocks noChangeArrowheads="1"/>
          </p:cNvSpPr>
          <p:nvPr/>
        </p:nvSpPr>
        <p:spPr bwMode="auto">
          <a:xfrm>
            <a:off x="-533400" y="3886200"/>
            <a:ext cx="9144000" cy="366713"/>
          </a:xfrm>
          <a:prstGeom prst="rect">
            <a:avLst/>
          </a:prstGeom>
          <a:noFill/>
          <a:ln w="9525">
            <a:noFill/>
            <a:miter lim="800000"/>
            <a:headEnd/>
            <a:tailEnd/>
          </a:ln>
        </p:spPr>
        <p:txBody>
          <a:bodyPr anchor="ctr">
            <a:spAutoFit/>
          </a:bodyPr>
          <a:lstStyle/>
          <a:p>
            <a:endParaRPr lang="fr-FR"/>
          </a:p>
        </p:txBody>
      </p:sp>
      <p:pic>
        <p:nvPicPr>
          <p:cNvPr id="13351" name="Picture 51" descr="ubiCabs - Minicab Taxi London">
            <a:hlinkClick r:id="rId72"/>
          </p:cNvPr>
          <p:cNvPicPr>
            <a:picLocks noChangeAspect="1" noChangeArrowheads="1"/>
          </p:cNvPicPr>
          <p:nvPr/>
        </p:nvPicPr>
        <p:blipFill>
          <a:blip r:embed="rId73" r:link="rId74" cstate="print"/>
          <a:srcRect/>
          <a:stretch>
            <a:fillRect/>
          </a:stretch>
        </p:blipFill>
        <p:spPr bwMode="auto">
          <a:xfrm>
            <a:off x="3276600" y="2895600"/>
            <a:ext cx="742950" cy="742950"/>
          </a:xfrm>
          <a:prstGeom prst="rect">
            <a:avLst/>
          </a:prstGeom>
          <a:noFill/>
          <a:ln w="9525">
            <a:noFill/>
            <a:miter lim="800000"/>
            <a:headEnd/>
            <a:tailEnd/>
          </a:ln>
        </p:spPr>
      </p:pic>
      <p:pic>
        <p:nvPicPr>
          <p:cNvPr id="13352" name="Picture 52" descr="Taxi Sweet">
            <a:hlinkClick r:id="rId75"/>
          </p:cNvPr>
          <p:cNvPicPr>
            <a:picLocks noChangeAspect="1" noChangeArrowheads="1"/>
          </p:cNvPicPr>
          <p:nvPr/>
        </p:nvPicPr>
        <p:blipFill>
          <a:blip r:embed="rId76" r:link="rId77" cstate="print"/>
          <a:srcRect/>
          <a:stretch>
            <a:fillRect/>
          </a:stretch>
        </p:blipFill>
        <p:spPr bwMode="auto">
          <a:xfrm>
            <a:off x="5943600" y="2286000"/>
            <a:ext cx="742950" cy="742950"/>
          </a:xfrm>
          <a:prstGeom prst="rect">
            <a:avLst/>
          </a:prstGeom>
          <a:noFill/>
          <a:ln w="9525">
            <a:noFill/>
            <a:miter lim="800000"/>
            <a:headEnd/>
            <a:tailEnd/>
          </a:ln>
        </p:spPr>
      </p:pic>
      <p:pic>
        <p:nvPicPr>
          <p:cNvPr id="13353" name="Picture 53" descr="Taxi Caller">
            <a:hlinkClick r:id="rId78"/>
          </p:cNvPr>
          <p:cNvPicPr>
            <a:picLocks noChangeAspect="1" noChangeArrowheads="1"/>
          </p:cNvPicPr>
          <p:nvPr/>
        </p:nvPicPr>
        <p:blipFill>
          <a:blip r:embed="rId79" r:link="rId80" cstate="print"/>
          <a:srcRect/>
          <a:stretch>
            <a:fillRect/>
          </a:stretch>
        </p:blipFill>
        <p:spPr bwMode="auto">
          <a:xfrm>
            <a:off x="5410200" y="4114800"/>
            <a:ext cx="742950" cy="742950"/>
          </a:xfrm>
          <a:prstGeom prst="rect">
            <a:avLst/>
          </a:prstGeom>
          <a:noFill/>
          <a:ln w="9525">
            <a:noFill/>
            <a:miter lim="800000"/>
            <a:headEnd/>
            <a:tailEnd/>
          </a:ln>
        </p:spPr>
      </p:pic>
      <p:pic>
        <p:nvPicPr>
          <p:cNvPr id="13354" name="Picture 54" descr="goCatch™ The Free Taxi Cab App">
            <a:hlinkClick r:id="rId81"/>
          </p:cNvPr>
          <p:cNvPicPr>
            <a:picLocks noChangeAspect="1" noChangeArrowheads="1"/>
          </p:cNvPicPr>
          <p:nvPr/>
        </p:nvPicPr>
        <p:blipFill>
          <a:blip r:embed="rId82" r:link="rId83" cstate="print"/>
          <a:srcRect/>
          <a:stretch>
            <a:fillRect/>
          </a:stretch>
        </p:blipFill>
        <p:spPr bwMode="auto">
          <a:xfrm>
            <a:off x="4343400" y="1447800"/>
            <a:ext cx="685800" cy="685800"/>
          </a:xfrm>
          <a:prstGeom prst="rect">
            <a:avLst/>
          </a:prstGeom>
          <a:noFill/>
          <a:ln w="9525">
            <a:noFill/>
            <a:miter lim="800000"/>
            <a:headEnd/>
            <a:tailEnd/>
          </a:ln>
        </p:spPr>
      </p:pic>
      <p:pic>
        <p:nvPicPr>
          <p:cNvPr id="13355" name="Picture 55" descr="myTaxi - Driver Taxi App">
            <a:hlinkClick r:id="rId84"/>
          </p:cNvPr>
          <p:cNvPicPr>
            <a:picLocks noChangeAspect="1" noChangeArrowheads="1"/>
          </p:cNvPicPr>
          <p:nvPr/>
        </p:nvPicPr>
        <p:blipFill>
          <a:blip r:embed="rId85" r:link="rId86" cstate="print"/>
          <a:srcRect/>
          <a:stretch>
            <a:fillRect/>
          </a:stretch>
        </p:blipFill>
        <p:spPr bwMode="auto">
          <a:xfrm>
            <a:off x="7315200" y="4343400"/>
            <a:ext cx="742950" cy="742950"/>
          </a:xfrm>
          <a:prstGeom prst="rect">
            <a:avLst/>
          </a:prstGeom>
          <a:noFill/>
          <a:ln w="9525">
            <a:noFill/>
            <a:miter lim="800000"/>
            <a:headEnd/>
            <a:tailEnd/>
          </a:ln>
        </p:spPr>
      </p:pic>
      <p:pic>
        <p:nvPicPr>
          <p:cNvPr id="13357" name="Picture 57" descr="SeoulTaxi">
            <a:hlinkClick r:id="rId87"/>
          </p:cNvPr>
          <p:cNvPicPr>
            <a:picLocks noChangeAspect="1" noChangeArrowheads="1"/>
          </p:cNvPicPr>
          <p:nvPr/>
        </p:nvPicPr>
        <p:blipFill>
          <a:blip r:embed="rId88" r:link="rId89" cstate="print"/>
          <a:srcRect/>
          <a:stretch>
            <a:fillRect/>
          </a:stretch>
        </p:blipFill>
        <p:spPr bwMode="auto">
          <a:xfrm>
            <a:off x="152400" y="3200400"/>
            <a:ext cx="742950" cy="742950"/>
          </a:xfrm>
          <a:prstGeom prst="rect">
            <a:avLst/>
          </a:prstGeom>
          <a:noFill/>
          <a:ln w="9525">
            <a:noFill/>
            <a:miter lim="800000"/>
            <a:headEnd/>
            <a:tailEnd/>
          </a:ln>
        </p:spPr>
      </p:pic>
      <p:pic>
        <p:nvPicPr>
          <p:cNvPr id="13358" name="Picture 58" descr="Taxi meter">
            <a:hlinkClick r:id="rId90"/>
          </p:cNvPr>
          <p:cNvPicPr>
            <a:picLocks noChangeAspect="1" noChangeArrowheads="1"/>
          </p:cNvPicPr>
          <p:nvPr/>
        </p:nvPicPr>
        <p:blipFill>
          <a:blip r:embed="rId91" r:link="rId92" cstate="print"/>
          <a:srcRect/>
          <a:stretch>
            <a:fillRect/>
          </a:stretch>
        </p:blipFill>
        <p:spPr bwMode="auto">
          <a:xfrm>
            <a:off x="3200400" y="3962400"/>
            <a:ext cx="742950" cy="742950"/>
          </a:xfrm>
          <a:prstGeom prst="rect">
            <a:avLst/>
          </a:prstGeom>
          <a:noFill/>
          <a:ln w="9525">
            <a:noFill/>
            <a:miter lim="800000"/>
            <a:headEnd/>
            <a:tailEnd/>
          </a:ln>
        </p:spPr>
      </p:pic>
      <p:pic>
        <p:nvPicPr>
          <p:cNvPr id="13359" name="Picture 59" descr="Taxis Bleus">
            <a:hlinkClick r:id="rId93"/>
          </p:cNvPr>
          <p:cNvPicPr>
            <a:picLocks noChangeAspect="1" noChangeArrowheads="1"/>
          </p:cNvPicPr>
          <p:nvPr/>
        </p:nvPicPr>
        <p:blipFill>
          <a:blip r:embed="rId94" r:link="rId95" cstate="print"/>
          <a:srcRect/>
          <a:stretch>
            <a:fillRect/>
          </a:stretch>
        </p:blipFill>
        <p:spPr bwMode="auto">
          <a:xfrm>
            <a:off x="1066800" y="2286000"/>
            <a:ext cx="742950" cy="742950"/>
          </a:xfrm>
          <a:prstGeom prst="rect">
            <a:avLst/>
          </a:prstGeom>
          <a:noFill/>
          <a:ln w="9525">
            <a:noFill/>
            <a:miter lim="800000"/>
            <a:headEnd/>
            <a:tailEnd/>
          </a:ln>
        </p:spPr>
      </p:pic>
      <p:pic>
        <p:nvPicPr>
          <p:cNvPr id="13360" name="Picture 60" descr="HEROLD2go TAXI">
            <a:hlinkClick r:id="rId96"/>
          </p:cNvPr>
          <p:cNvPicPr>
            <a:picLocks noChangeAspect="1" noChangeArrowheads="1"/>
          </p:cNvPicPr>
          <p:nvPr/>
        </p:nvPicPr>
        <p:blipFill>
          <a:blip r:embed="rId97" r:link="rId98" cstate="print"/>
          <a:srcRect/>
          <a:stretch>
            <a:fillRect/>
          </a:stretch>
        </p:blipFill>
        <p:spPr bwMode="auto">
          <a:xfrm>
            <a:off x="6400800" y="6019800"/>
            <a:ext cx="666750" cy="666750"/>
          </a:xfrm>
          <a:prstGeom prst="rect">
            <a:avLst/>
          </a:prstGeom>
          <a:noFill/>
          <a:ln w="9525">
            <a:noFill/>
            <a:miter lim="800000"/>
            <a:headEnd/>
            <a:tailEnd/>
          </a:ln>
        </p:spPr>
      </p:pic>
      <p:pic>
        <p:nvPicPr>
          <p:cNvPr id="13361" name="Picture 61" descr="ZabKab - Get a taxi-cab now!">
            <a:hlinkClick r:id="rId99"/>
          </p:cNvPr>
          <p:cNvPicPr>
            <a:picLocks noChangeAspect="1" noChangeArrowheads="1"/>
          </p:cNvPicPr>
          <p:nvPr/>
        </p:nvPicPr>
        <p:blipFill>
          <a:blip r:embed="rId100" r:link="rId101" cstate="print"/>
          <a:srcRect/>
          <a:stretch>
            <a:fillRect/>
          </a:stretch>
        </p:blipFill>
        <p:spPr bwMode="auto">
          <a:xfrm>
            <a:off x="152400" y="2286000"/>
            <a:ext cx="742950" cy="742950"/>
          </a:xfrm>
          <a:prstGeom prst="rect">
            <a:avLst/>
          </a:prstGeom>
          <a:noFill/>
          <a:ln w="9525">
            <a:noFill/>
            <a:miter lim="800000"/>
            <a:headEnd/>
            <a:tailEnd/>
          </a:ln>
        </p:spPr>
      </p:pic>
      <p:pic>
        <p:nvPicPr>
          <p:cNvPr id="13362" name="Picture 62" descr="Cab@SG">
            <a:hlinkClick r:id="rId102"/>
          </p:cNvPr>
          <p:cNvPicPr>
            <a:picLocks noChangeAspect="1" noChangeArrowheads="1"/>
          </p:cNvPicPr>
          <p:nvPr/>
        </p:nvPicPr>
        <p:blipFill>
          <a:blip r:embed="rId103" r:link="rId104" cstate="print"/>
          <a:srcRect/>
          <a:stretch>
            <a:fillRect/>
          </a:stretch>
        </p:blipFill>
        <p:spPr bwMode="auto">
          <a:xfrm>
            <a:off x="914400" y="6019800"/>
            <a:ext cx="742950" cy="742950"/>
          </a:xfrm>
          <a:prstGeom prst="rect">
            <a:avLst/>
          </a:prstGeom>
          <a:noFill/>
          <a:ln w="9525">
            <a:noFill/>
            <a:miter lim="800000"/>
            <a:headEnd/>
            <a:tailEnd/>
          </a:ln>
        </p:spPr>
      </p:pic>
      <p:pic>
        <p:nvPicPr>
          <p:cNvPr id="13364" name="Picture 64" descr="Taxibeat">
            <a:hlinkClick r:id="rId105"/>
          </p:cNvPr>
          <p:cNvPicPr>
            <a:picLocks noChangeAspect="1" noChangeArrowheads="1"/>
          </p:cNvPicPr>
          <p:nvPr/>
        </p:nvPicPr>
        <p:blipFill>
          <a:blip r:embed="rId106" r:link="rId107" cstate="print"/>
          <a:srcRect/>
          <a:stretch>
            <a:fillRect/>
          </a:stretch>
        </p:blipFill>
        <p:spPr bwMode="auto">
          <a:xfrm>
            <a:off x="5105400" y="1447800"/>
            <a:ext cx="742950" cy="742950"/>
          </a:xfrm>
          <a:prstGeom prst="rect">
            <a:avLst/>
          </a:prstGeom>
          <a:noFill/>
          <a:ln w="9525">
            <a:noFill/>
            <a:miter lim="800000"/>
            <a:headEnd/>
            <a:tailEnd/>
          </a:ln>
        </p:spPr>
      </p:pic>
      <p:pic>
        <p:nvPicPr>
          <p:cNvPr id="13365" name="Picture 65" descr="Rome Taxi">
            <a:hlinkClick r:id="rId108"/>
          </p:cNvPr>
          <p:cNvPicPr>
            <a:picLocks noChangeAspect="1" noChangeArrowheads="1"/>
          </p:cNvPicPr>
          <p:nvPr/>
        </p:nvPicPr>
        <p:blipFill>
          <a:blip r:embed="rId109" r:link="rId110" cstate="print"/>
          <a:srcRect/>
          <a:stretch>
            <a:fillRect/>
          </a:stretch>
        </p:blipFill>
        <p:spPr bwMode="auto">
          <a:xfrm>
            <a:off x="76200" y="6019800"/>
            <a:ext cx="742950" cy="742950"/>
          </a:xfrm>
          <a:prstGeom prst="rect">
            <a:avLst/>
          </a:prstGeom>
          <a:noFill/>
          <a:ln w="9525">
            <a:noFill/>
            <a:miter lim="800000"/>
            <a:headEnd/>
            <a:tailEnd/>
          </a:ln>
        </p:spPr>
      </p:pic>
      <p:pic>
        <p:nvPicPr>
          <p:cNvPr id="13366" name="Picture 66" descr="Cabbie Pro - Taxi Cab Booking">
            <a:hlinkClick r:id="rId5"/>
          </p:cNvPr>
          <p:cNvPicPr>
            <a:picLocks noChangeAspect="1" noChangeArrowheads="1"/>
          </p:cNvPicPr>
          <p:nvPr/>
        </p:nvPicPr>
        <p:blipFill>
          <a:blip r:embed="rId6" r:link="rId7" cstate="print"/>
          <a:srcRect/>
          <a:stretch>
            <a:fillRect/>
          </a:stretch>
        </p:blipFill>
        <p:spPr bwMode="auto">
          <a:xfrm>
            <a:off x="5181600" y="5105400"/>
            <a:ext cx="742950" cy="742950"/>
          </a:xfrm>
          <a:prstGeom prst="rect">
            <a:avLst/>
          </a:prstGeom>
          <a:noFill/>
          <a:ln w="9525">
            <a:noFill/>
            <a:miter lim="800000"/>
            <a:headEnd/>
            <a:tailEnd/>
          </a:ln>
        </p:spPr>
      </p:pic>
      <p:pic>
        <p:nvPicPr>
          <p:cNvPr id="13367" name="Picture 67" descr="Clever Taxi">
            <a:hlinkClick r:id="rId111"/>
          </p:cNvPr>
          <p:cNvPicPr>
            <a:picLocks noChangeAspect="1" noChangeArrowheads="1"/>
          </p:cNvPicPr>
          <p:nvPr/>
        </p:nvPicPr>
        <p:blipFill>
          <a:blip r:embed="rId112" r:link="rId113" cstate="print"/>
          <a:srcRect/>
          <a:stretch>
            <a:fillRect/>
          </a:stretch>
        </p:blipFill>
        <p:spPr bwMode="auto">
          <a:xfrm>
            <a:off x="7239000" y="6019800"/>
            <a:ext cx="685800" cy="685800"/>
          </a:xfrm>
          <a:prstGeom prst="rect">
            <a:avLst/>
          </a:prstGeom>
          <a:noFill/>
          <a:ln w="9525">
            <a:noFill/>
            <a:miter lim="800000"/>
            <a:headEnd/>
            <a:tailEnd/>
          </a:ln>
        </p:spPr>
      </p:pic>
      <p:sp>
        <p:nvSpPr>
          <p:cNvPr id="13368" name="Rectangle 68"/>
          <p:cNvSpPr>
            <a:spLocks noChangeArrowheads="1"/>
          </p:cNvSpPr>
          <p:nvPr/>
        </p:nvSpPr>
        <p:spPr bwMode="auto">
          <a:xfrm>
            <a:off x="0" y="-3257550"/>
            <a:ext cx="9144000" cy="0"/>
          </a:xfrm>
          <a:prstGeom prst="rect">
            <a:avLst/>
          </a:prstGeom>
          <a:solidFill>
            <a:srgbClr val="FFFFFF"/>
          </a:solidFill>
          <a:ln w="9525">
            <a:noFill/>
            <a:miter lim="800000"/>
            <a:headEnd/>
            <a:tailEnd/>
          </a:ln>
        </p:spPr>
        <p:txBody>
          <a:bodyPr wrap="none" lIns="-228528" rIns="0" anchor="ctr">
            <a:spAutoFit/>
          </a:bodyPr>
          <a:lstStyle/>
          <a:p>
            <a:pPr algn="ctr" eaLnBrk="1" fontAlgn="t" hangingPunct="1"/>
            <a:endParaRPr lang="fr-FR">
              <a:latin typeface="Arial" charset="0"/>
            </a:endParaRPr>
          </a:p>
        </p:txBody>
      </p:sp>
      <p:sp>
        <p:nvSpPr>
          <p:cNvPr id="13369" name="Rectangle 69"/>
          <p:cNvSpPr>
            <a:spLocks noChangeArrowheads="1"/>
          </p:cNvSpPr>
          <p:nvPr/>
        </p:nvSpPr>
        <p:spPr bwMode="auto">
          <a:xfrm>
            <a:off x="0" y="-2514600"/>
            <a:ext cx="9144000" cy="0"/>
          </a:xfrm>
          <a:prstGeom prst="rect">
            <a:avLst/>
          </a:prstGeom>
          <a:noFill/>
          <a:ln w="9525">
            <a:noFill/>
            <a:miter lim="800000"/>
            <a:headEnd/>
            <a:tailEnd/>
          </a:ln>
        </p:spPr>
        <p:txBody>
          <a:bodyPr>
            <a:spAutoFit/>
          </a:bodyPr>
          <a:lstStyle/>
          <a:p>
            <a:endParaRPr lang="fr-FR"/>
          </a:p>
        </p:txBody>
      </p:sp>
      <p:sp>
        <p:nvSpPr>
          <p:cNvPr id="13370" name="Rectangle 71"/>
          <p:cNvSpPr>
            <a:spLocks noChangeArrowheads="1"/>
          </p:cNvSpPr>
          <p:nvPr/>
        </p:nvSpPr>
        <p:spPr bwMode="auto">
          <a:xfrm>
            <a:off x="762000" y="36513"/>
            <a:ext cx="9144000" cy="0"/>
          </a:xfrm>
          <a:prstGeom prst="rect">
            <a:avLst/>
          </a:prstGeom>
          <a:noFill/>
          <a:ln w="9525">
            <a:noFill/>
            <a:miter lim="800000"/>
            <a:headEnd/>
            <a:tailEnd/>
          </a:ln>
        </p:spPr>
        <p:txBody>
          <a:bodyPr>
            <a:spAutoFit/>
          </a:bodyPr>
          <a:lstStyle/>
          <a:p>
            <a:endParaRPr lang="fr-FR"/>
          </a:p>
        </p:txBody>
      </p:sp>
      <p:sp>
        <p:nvSpPr>
          <p:cNvPr id="13371" name="Rectangle 74"/>
          <p:cNvSpPr>
            <a:spLocks noChangeArrowheads="1"/>
          </p:cNvSpPr>
          <p:nvPr/>
        </p:nvSpPr>
        <p:spPr bwMode="auto">
          <a:xfrm>
            <a:off x="0" y="1200150"/>
            <a:ext cx="9144000" cy="0"/>
          </a:xfrm>
          <a:prstGeom prst="rect">
            <a:avLst/>
          </a:prstGeom>
          <a:noFill/>
          <a:ln w="9525">
            <a:noFill/>
            <a:miter lim="800000"/>
            <a:headEnd/>
            <a:tailEnd/>
          </a:ln>
        </p:spPr>
        <p:txBody>
          <a:bodyPr>
            <a:spAutoFit/>
          </a:bodyPr>
          <a:lstStyle/>
          <a:p>
            <a:endParaRPr lang="fr-FR"/>
          </a:p>
        </p:txBody>
      </p:sp>
      <p:sp>
        <p:nvSpPr>
          <p:cNvPr id="13372" name="Rectangle 75"/>
          <p:cNvSpPr>
            <a:spLocks noChangeArrowheads="1"/>
          </p:cNvSpPr>
          <p:nvPr/>
        </p:nvSpPr>
        <p:spPr bwMode="auto">
          <a:xfrm>
            <a:off x="0" y="3429000"/>
            <a:ext cx="9144000" cy="0"/>
          </a:xfrm>
          <a:prstGeom prst="rect">
            <a:avLst/>
          </a:prstGeom>
          <a:noFill/>
          <a:ln w="9525">
            <a:noFill/>
            <a:miter lim="800000"/>
            <a:headEnd/>
            <a:tailEnd/>
          </a:ln>
        </p:spPr>
        <p:txBody>
          <a:bodyPr>
            <a:spAutoFit/>
          </a:bodyPr>
          <a:lstStyle/>
          <a:p>
            <a:endParaRPr lang="fr-FR"/>
          </a:p>
        </p:txBody>
      </p:sp>
      <p:sp>
        <p:nvSpPr>
          <p:cNvPr id="13373" name="Rectangle 76"/>
          <p:cNvSpPr>
            <a:spLocks noChangeArrowheads="1"/>
          </p:cNvSpPr>
          <p:nvPr/>
        </p:nvSpPr>
        <p:spPr bwMode="auto">
          <a:xfrm>
            <a:off x="0" y="4171950"/>
            <a:ext cx="9144000" cy="0"/>
          </a:xfrm>
          <a:prstGeom prst="rect">
            <a:avLst/>
          </a:prstGeom>
          <a:noFill/>
          <a:ln w="9525">
            <a:noFill/>
            <a:miter lim="800000"/>
            <a:headEnd/>
            <a:tailEnd/>
          </a:ln>
        </p:spPr>
        <p:txBody>
          <a:bodyPr>
            <a:spAutoFit/>
          </a:bodyPr>
          <a:lstStyle/>
          <a:p>
            <a:endParaRPr lang="fr-FR"/>
          </a:p>
        </p:txBody>
      </p:sp>
      <p:sp>
        <p:nvSpPr>
          <p:cNvPr id="13377" name="Rectangle 80"/>
          <p:cNvSpPr>
            <a:spLocks noChangeArrowheads="1"/>
          </p:cNvSpPr>
          <p:nvPr/>
        </p:nvSpPr>
        <p:spPr bwMode="auto">
          <a:xfrm>
            <a:off x="0" y="7143750"/>
            <a:ext cx="9144000" cy="0"/>
          </a:xfrm>
          <a:prstGeom prst="rect">
            <a:avLst/>
          </a:prstGeom>
          <a:noFill/>
          <a:ln w="9525">
            <a:noFill/>
            <a:miter lim="800000"/>
            <a:headEnd/>
            <a:tailEnd/>
          </a:ln>
        </p:spPr>
        <p:txBody>
          <a:bodyPr>
            <a:spAutoFit/>
          </a:bodyPr>
          <a:lstStyle/>
          <a:p>
            <a:endParaRPr lang="fr-FR"/>
          </a:p>
        </p:txBody>
      </p:sp>
      <p:sp>
        <p:nvSpPr>
          <p:cNvPr id="13378" name="Rectangle 81"/>
          <p:cNvSpPr>
            <a:spLocks noChangeArrowheads="1"/>
          </p:cNvSpPr>
          <p:nvPr/>
        </p:nvSpPr>
        <p:spPr bwMode="auto">
          <a:xfrm>
            <a:off x="0" y="8629650"/>
            <a:ext cx="9144000" cy="0"/>
          </a:xfrm>
          <a:prstGeom prst="rect">
            <a:avLst/>
          </a:prstGeom>
          <a:noFill/>
          <a:ln w="9525">
            <a:noFill/>
            <a:miter lim="800000"/>
            <a:headEnd/>
            <a:tailEnd/>
          </a:ln>
        </p:spPr>
        <p:txBody>
          <a:bodyPr>
            <a:spAutoFit/>
          </a:bodyPr>
          <a:lstStyle/>
          <a:p>
            <a:endParaRPr lang="fr-FR"/>
          </a:p>
        </p:txBody>
      </p:sp>
      <p:sp>
        <p:nvSpPr>
          <p:cNvPr id="13379" name="Rectangle 82"/>
          <p:cNvSpPr>
            <a:spLocks noChangeArrowheads="1"/>
          </p:cNvSpPr>
          <p:nvPr/>
        </p:nvSpPr>
        <p:spPr bwMode="auto">
          <a:xfrm>
            <a:off x="0" y="9372600"/>
            <a:ext cx="9144000" cy="0"/>
          </a:xfrm>
          <a:prstGeom prst="rect">
            <a:avLst/>
          </a:prstGeom>
          <a:noFill/>
          <a:ln w="9525">
            <a:noFill/>
            <a:miter lim="800000"/>
            <a:headEnd/>
            <a:tailEnd/>
          </a:ln>
        </p:spPr>
        <p:txBody>
          <a:bodyPr>
            <a:spAutoFit/>
          </a:bodyPr>
          <a:lstStyle/>
          <a:p>
            <a:endParaRPr lang="fr-FR"/>
          </a:p>
        </p:txBody>
      </p:sp>
      <p:pic>
        <p:nvPicPr>
          <p:cNvPr id="13381" name="Picture 84" descr="AAA taxi - cab order">
            <a:hlinkClick r:id="rId114"/>
          </p:cNvPr>
          <p:cNvPicPr>
            <a:picLocks noChangeAspect="1" noChangeArrowheads="1"/>
          </p:cNvPicPr>
          <p:nvPr/>
        </p:nvPicPr>
        <p:blipFill>
          <a:blip r:embed="rId115" r:link="rId116" cstate="print"/>
          <a:srcRect/>
          <a:stretch>
            <a:fillRect/>
          </a:stretch>
        </p:blipFill>
        <p:spPr bwMode="auto">
          <a:xfrm>
            <a:off x="5562600" y="6019800"/>
            <a:ext cx="685800" cy="685800"/>
          </a:xfrm>
          <a:prstGeom prst="rect">
            <a:avLst/>
          </a:prstGeom>
          <a:noFill/>
          <a:ln w="9525">
            <a:noFill/>
            <a:miter lim="800000"/>
            <a:headEnd/>
            <a:tailEnd/>
          </a:ln>
        </p:spPr>
      </p:pic>
      <p:pic>
        <p:nvPicPr>
          <p:cNvPr id="13382" name="Picture 85" descr="Taxi Mojo - Cab orders with li">
            <a:hlinkClick r:id="rId117"/>
          </p:cNvPr>
          <p:cNvPicPr>
            <a:picLocks noChangeAspect="1" noChangeArrowheads="1"/>
          </p:cNvPicPr>
          <p:nvPr/>
        </p:nvPicPr>
        <p:blipFill>
          <a:blip r:embed="rId118" r:link="rId119" cstate="print"/>
          <a:srcRect/>
          <a:stretch>
            <a:fillRect/>
          </a:stretch>
        </p:blipFill>
        <p:spPr bwMode="auto">
          <a:xfrm>
            <a:off x="6781800" y="1447800"/>
            <a:ext cx="742950" cy="742950"/>
          </a:xfrm>
          <a:prstGeom prst="rect">
            <a:avLst/>
          </a:prstGeom>
          <a:noFill/>
          <a:ln w="9525">
            <a:noFill/>
            <a:miter lim="800000"/>
            <a:headEnd/>
            <a:tailEnd/>
          </a:ln>
        </p:spPr>
      </p:pic>
      <p:sp>
        <p:nvSpPr>
          <p:cNvPr id="13383" name="Rectangle 86"/>
          <p:cNvSpPr>
            <a:spLocks noChangeArrowheads="1"/>
          </p:cNvSpPr>
          <p:nvPr/>
        </p:nvSpPr>
        <p:spPr bwMode="auto">
          <a:xfrm>
            <a:off x="0" y="2314575"/>
            <a:ext cx="9144000" cy="0"/>
          </a:xfrm>
          <a:prstGeom prst="rect">
            <a:avLst/>
          </a:prstGeom>
          <a:solidFill>
            <a:srgbClr val="FFFFFF"/>
          </a:solidFill>
          <a:ln w="9525">
            <a:noFill/>
            <a:miter lim="800000"/>
            <a:headEnd/>
            <a:tailEnd/>
          </a:ln>
        </p:spPr>
        <p:txBody>
          <a:bodyPr wrap="none" lIns="-228528" rIns="0" anchor="ctr">
            <a:spAutoFit/>
          </a:bodyPr>
          <a:lstStyle/>
          <a:p>
            <a:pPr algn="ctr" eaLnBrk="1" hangingPunct="1"/>
            <a:endParaRPr lang="fr-FR">
              <a:latin typeface="Arial" charset="0"/>
            </a:endParaRPr>
          </a:p>
        </p:txBody>
      </p:sp>
      <p:sp>
        <p:nvSpPr>
          <p:cNvPr id="13384" name="Rectangle 87"/>
          <p:cNvSpPr>
            <a:spLocks noChangeArrowheads="1"/>
          </p:cNvSpPr>
          <p:nvPr/>
        </p:nvSpPr>
        <p:spPr bwMode="auto">
          <a:xfrm>
            <a:off x="-381000" y="3932238"/>
            <a:ext cx="9144000" cy="366712"/>
          </a:xfrm>
          <a:prstGeom prst="rect">
            <a:avLst/>
          </a:prstGeom>
          <a:noFill/>
          <a:ln w="9525">
            <a:noFill/>
            <a:miter lim="800000"/>
            <a:headEnd/>
            <a:tailEnd/>
          </a:ln>
        </p:spPr>
        <p:txBody>
          <a:bodyPr anchor="ctr">
            <a:spAutoFit/>
          </a:bodyPr>
          <a:lstStyle/>
          <a:p>
            <a:endParaRPr lang="fr-FR"/>
          </a:p>
        </p:txBody>
      </p:sp>
      <p:pic>
        <p:nvPicPr>
          <p:cNvPr id="13386" name="Picture 89" descr="ANd9GcTjtuL7FAF8EhMbDapvjSbInDcqAhDHqfSmHS7jV5_QLwa114MeCw"/>
          <p:cNvPicPr>
            <a:picLocks noChangeAspect="1" noChangeArrowheads="1"/>
          </p:cNvPicPr>
          <p:nvPr/>
        </p:nvPicPr>
        <p:blipFill>
          <a:blip r:embed="rId120" cstate="print"/>
          <a:srcRect/>
          <a:stretch>
            <a:fillRect/>
          </a:stretch>
        </p:blipFill>
        <p:spPr bwMode="auto">
          <a:xfrm>
            <a:off x="6934200" y="2286000"/>
            <a:ext cx="838200" cy="838200"/>
          </a:xfrm>
          <a:prstGeom prst="rect">
            <a:avLst/>
          </a:prstGeom>
          <a:noFill/>
          <a:ln w="9525">
            <a:noFill/>
            <a:miter lim="800000"/>
            <a:headEnd/>
            <a:tailEnd/>
          </a:ln>
        </p:spPr>
      </p:pic>
      <p:pic>
        <p:nvPicPr>
          <p:cNvPr id="13387" name="Picture 90" descr="ANd9GcSHusu208e1T5kEH2ttanF3mWMTQm7TbW9PSEDRzjIs_BOqgOFfrw"/>
          <p:cNvPicPr>
            <a:picLocks noChangeAspect="1" noChangeArrowheads="1"/>
          </p:cNvPicPr>
          <p:nvPr/>
        </p:nvPicPr>
        <p:blipFill>
          <a:blip r:embed="rId121" cstate="print"/>
          <a:srcRect/>
          <a:stretch>
            <a:fillRect/>
          </a:stretch>
        </p:blipFill>
        <p:spPr bwMode="auto">
          <a:xfrm>
            <a:off x="8305800" y="4343400"/>
            <a:ext cx="838200" cy="838200"/>
          </a:xfrm>
          <a:prstGeom prst="rect">
            <a:avLst/>
          </a:prstGeom>
          <a:noFill/>
          <a:ln w="9525">
            <a:noFill/>
            <a:miter lim="800000"/>
            <a:headEnd/>
            <a:tailEnd/>
          </a:ln>
        </p:spPr>
      </p:pic>
      <p:pic>
        <p:nvPicPr>
          <p:cNvPr id="13388" name="Picture 91" descr="ANd9GcRhy5z1UZ1IdQ7Eig_Wxl_1aGzxuR6oKIGF7sNUDsZxKsAQr4fo"/>
          <p:cNvPicPr>
            <a:picLocks noChangeAspect="1" noChangeArrowheads="1"/>
          </p:cNvPicPr>
          <p:nvPr/>
        </p:nvPicPr>
        <p:blipFill>
          <a:blip r:embed="rId122" cstate="print"/>
          <a:srcRect/>
          <a:stretch>
            <a:fillRect/>
          </a:stretch>
        </p:blipFill>
        <p:spPr bwMode="auto">
          <a:xfrm>
            <a:off x="152400" y="4114800"/>
            <a:ext cx="838200" cy="784225"/>
          </a:xfrm>
          <a:prstGeom prst="rect">
            <a:avLst/>
          </a:prstGeom>
          <a:noFill/>
          <a:ln w="9525">
            <a:noFill/>
            <a:miter lim="800000"/>
            <a:headEnd/>
            <a:tailEnd/>
          </a:ln>
        </p:spPr>
      </p:pic>
      <p:pic>
        <p:nvPicPr>
          <p:cNvPr id="13389" name="Picture 92" descr="ANd9GcQCTlp8kkqT3NoCaRULA-BFI-9k7PhOfU55BF4BfBJZ9l52W2nUbg"/>
          <p:cNvPicPr>
            <a:picLocks noChangeAspect="1" noChangeArrowheads="1"/>
          </p:cNvPicPr>
          <p:nvPr/>
        </p:nvPicPr>
        <p:blipFill>
          <a:blip r:embed="rId123" cstate="print"/>
          <a:srcRect/>
          <a:stretch>
            <a:fillRect/>
          </a:stretch>
        </p:blipFill>
        <p:spPr bwMode="auto">
          <a:xfrm>
            <a:off x="4267200" y="4267200"/>
            <a:ext cx="981075" cy="930275"/>
          </a:xfrm>
          <a:prstGeom prst="rect">
            <a:avLst/>
          </a:prstGeom>
          <a:noFill/>
          <a:ln w="9525">
            <a:noFill/>
            <a:miter lim="800000"/>
            <a:headEnd/>
            <a:tailEnd/>
          </a:ln>
        </p:spPr>
      </p:pic>
      <p:pic>
        <p:nvPicPr>
          <p:cNvPr id="13390" name="Picture 93" descr="ANd9GcRSFxRA1bopQCspAQ9Hz2XbN-wQBjQjRcFjldCFo1cStCYiJ984"/>
          <p:cNvPicPr>
            <a:picLocks noChangeAspect="1" noChangeArrowheads="1"/>
          </p:cNvPicPr>
          <p:nvPr/>
        </p:nvPicPr>
        <p:blipFill>
          <a:blip r:embed="rId124" cstate="print"/>
          <a:srcRect/>
          <a:stretch>
            <a:fillRect/>
          </a:stretch>
        </p:blipFill>
        <p:spPr bwMode="auto">
          <a:xfrm>
            <a:off x="8458200" y="1524000"/>
            <a:ext cx="533400" cy="533400"/>
          </a:xfrm>
          <a:prstGeom prst="rect">
            <a:avLst/>
          </a:prstGeom>
          <a:noFill/>
          <a:ln w="9525">
            <a:noFill/>
            <a:miter lim="800000"/>
            <a:headEnd/>
            <a:tailEnd/>
          </a:ln>
        </p:spPr>
      </p:pic>
      <p:pic>
        <p:nvPicPr>
          <p:cNvPr id="13392" name="Picture 95" descr="prt_222x220_1336832217"/>
          <p:cNvPicPr>
            <a:picLocks noChangeAspect="1" noChangeArrowheads="1"/>
          </p:cNvPicPr>
          <p:nvPr/>
        </p:nvPicPr>
        <p:blipFill>
          <a:blip r:embed="rId125" cstate="print"/>
          <a:srcRect/>
          <a:stretch>
            <a:fillRect/>
          </a:stretch>
        </p:blipFill>
        <p:spPr bwMode="auto">
          <a:xfrm>
            <a:off x="8001000" y="2209800"/>
            <a:ext cx="904875" cy="896938"/>
          </a:xfrm>
          <a:prstGeom prst="rect">
            <a:avLst/>
          </a:prstGeom>
          <a:noFill/>
          <a:ln w="9525">
            <a:noFill/>
            <a:miter lim="800000"/>
            <a:headEnd/>
            <a:tailEnd/>
          </a:ln>
        </p:spPr>
      </p:pic>
      <p:pic>
        <p:nvPicPr>
          <p:cNvPr id="13393" name="Picture 96" descr="ANd9GcQaXkG_hzmMq2ex05hAtp_9Kkw--prND6zSdZaoUTdtuRcF3tf1Dg"/>
          <p:cNvPicPr>
            <a:picLocks noChangeAspect="1" noChangeArrowheads="1"/>
          </p:cNvPicPr>
          <p:nvPr/>
        </p:nvPicPr>
        <p:blipFill>
          <a:blip r:embed="rId126" cstate="print"/>
          <a:srcRect/>
          <a:stretch>
            <a:fillRect/>
          </a:stretch>
        </p:blipFill>
        <p:spPr bwMode="auto">
          <a:xfrm>
            <a:off x="8382000" y="3429000"/>
            <a:ext cx="762000" cy="762000"/>
          </a:xfrm>
          <a:prstGeom prst="rect">
            <a:avLst/>
          </a:prstGeom>
          <a:noFill/>
          <a:ln w="9525">
            <a:noFill/>
            <a:miter lim="800000"/>
            <a:headEnd/>
            <a:tailEnd/>
          </a:ln>
        </p:spPr>
      </p:pic>
      <p:sp>
        <p:nvSpPr>
          <p:cNvPr id="13394" name="AutoShape 97"/>
          <p:cNvSpPr>
            <a:spLocks noChangeArrowheads="1"/>
          </p:cNvSpPr>
          <p:nvPr/>
        </p:nvSpPr>
        <p:spPr bwMode="auto">
          <a:xfrm rot="633170">
            <a:off x="381000" y="1676400"/>
            <a:ext cx="8763000" cy="5370513"/>
          </a:xfrm>
          <a:prstGeom prst="irregularSeal1">
            <a:avLst/>
          </a:prstGeom>
          <a:solidFill>
            <a:srgbClr val="FFFF00"/>
          </a:solidFill>
          <a:ln w="76200" cap="rnd">
            <a:solidFill>
              <a:srgbClr val="000000"/>
            </a:solidFill>
            <a:prstDash val="sysDot"/>
            <a:miter lim="800000"/>
            <a:headEnd/>
            <a:tailEnd/>
          </a:ln>
        </p:spPr>
        <p:txBody>
          <a:bodyPr wrap="none" anchor="ctr"/>
          <a:lstStyle/>
          <a:p>
            <a:pPr algn="ctr"/>
            <a:r>
              <a:rPr lang="en-US" sz="2900" b="1" u="sng">
                <a:solidFill>
                  <a:srgbClr val="000000"/>
                </a:solidFill>
                <a:latin typeface="AvantGarde Bk BT" pitchFamily="34" charset="0"/>
              </a:rPr>
              <a:t>ALL APPS ARE NOT CREATED EQUAL!</a:t>
            </a:r>
          </a:p>
        </p:txBody>
      </p:sp>
      <p:pic>
        <p:nvPicPr>
          <p:cNvPr id="13398" name="Picture 102" descr="mzl"/>
          <p:cNvPicPr>
            <a:picLocks noChangeAspect="1" noChangeArrowheads="1"/>
          </p:cNvPicPr>
          <p:nvPr/>
        </p:nvPicPr>
        <p:blipFill>
          <a:blip r:embed="rId127" cstate="print"/>
          <a:srcRect/>
          <a:stretch>
            <a:fillRect/>
          </a:stretch>
        </p:blipFill>
        <p:spPr bwMode="auto">
          <a:xfrm>
            <a:off x="1066800" y="5105400"/>
            <a:ext cx="762000" cy="762000"/>
          </a:xfrm>
          <a:prstGeom prst="rect">
            <a:avLst/>
          </a:prstGeom>
          <a:noFill/>
          <a:ln w="9525">
            <a:noFill/>
            <a:miter lim="800000"/>
            <a:headEnd/>
            <a:tailEnd/>
          </a:ln>
        </p:spPr>
      </p:pic>
      <p:pic>
        <p:nvPicPr>
          <p:cNvPr id="13400" name="Picture 88" descr="header"/>
          <p:cNvPicPr>
            <a:picLocks noChangeAspect="1" noChangeArrowheads="1"/>
          </p:cNvPicPr>
          <p:nvPr/>
        </p:nvPicPr>
        <p:blipFill>
          <a:blip r:embed="rId128" cstate="print"/>
          <a:srcRect l="3615" t="7143" r="4218"/>
          <a:stretch>
            <a:fillRect/>
          </a:stretch>
        </p:blipFill>
        <p:spPr bwMode="auto">
          <a:xfrm>
            <a:off x="3810000" y="0"/>
            <a:ext cx="5334000" cy="1350963"/>
          </a:xfrm>
          <a:prstGeom prst="rect">
            <a:avLst/>
          </a:prstGeom>
          <a:noFill/>
        </p:spPr>
      </p:pic>
      <p:pic>
        <p:nvPicPr>
          <p:cNvPr id="13401" name="Picture 23" descr="wm_logo2color_black_pms3005"/>
          <p:cNvPicPr>
            <a:picLocks noChangeAspect="1" noChangeArrowheads="1"/>
          </p:cNvPicPr>
          <p:nvPr/>
        </p:nvPicPr>
        <p:blipFill>
          <a:blip r:embed="rId129" cstate="print"/>
          <a:srcRect/>
          <a:stretch>
            <a:fillRect/>
          </a:stretch>
        </p:blipFill>
        <p:spPr bwMode="auto">
          <a:xfrm>
            <a:off x="0" y="0"/>
            <a:ext cx="3810000" cy="13716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oudyOlSt BT"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oudyOlSt BT"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4828</TotalTime>
  <Words>917</Words>
  <Application>Microsoft Office PowerPoint</Application>
  <PresentationFormat>On-screen Show (4:3)</PresentationFormat>
  <Paragraphs>174</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GoudyOlSt BT</vt:lpstr>
      <vt:lpstr>Arial</vt:lpstr>
      <vt:lpstr>Wingdings</vt:lpstr>
      <vt:lpstr>Benguiat Bk BT</vt:lpstr>
      <vt:lpstr>AvantGarde Bk BT</vt:lpstr>
      <vt:lpstr>Clouds</vt:lpstr>
      <vt:lpstr>2_Orbit</vt:lpstr>
      <vt:lpstr>Slide 1</vt:lpstr>
      <vt:lpstr>Slide 2</vt:lpstr>
      <vt:lpstr>Slide 3</vt:lpstr>
      <vt:lpstr>Slide 4</vt:lpstr>
      <vt:lpstr>Slide 5</vt:lpstr>
      <vt:lpstr>Slide 6</vt:lpstr>
      <vt:lpstr>Slide 7</vt:lpstr>
      <vt:lpstr>How Does It Work?</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IATR App Committee</vt:lpstr>
      <vt:lpstr>Slide 24</vt:lpstr>
      <vt:lpstr>Slide 25</vt:lpstr>
      <vt:lpstr>Slide 26</vt:lpstr>
    </vt:vector>
  </TitlesOfParts>
  <Company>wmlm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tayeb</dc:creator>
  <cp:lastModifiedBy>Migration2</cp:lastModifiedBy>
  <cp:revision>98</cp:revision>
  <cp:lastPrinted>2012-07-18T00:13:12Z</cp:lastPrinted>
  <dcterms:created xsi:type="dcterms:W3CDTF">2012-06-21T16:54:49Z</dcterms:created>
  <dcterms:modified xsi:type="dcterms:W3CDTF">2016-05-18T11:35:37Z</dcterms:modified>
</cp:coreProperties>
</file>