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0" r:id="rId2"/>
    <p:sldMasterId id="2147483671" r:id="rId3"/>
    <p:sldMasterId id="2147483672" r:id="rId4"/>
  </p:sldMasterIdLst>
  <p:notesMasterIdLst>
    <p:notesMasterId r:id="rId28"/>
  </p:notesMasterIdLst>
  <p:handoutMasterIdLst>
    <p:handoutMasterId r:id="rId29"/>
  </p:handoutMasterIdLst>
  <p:sldIdLst>
    <p:sldId id="257" r:id="rId5"/>
    <p:sldId id="673" r:id="rId6"/>
    <p:sldId id="691" r:id="rId7"/>
    <p:sldId id="678" r:id="rId8"/>
    <p:sldId id="679" r:id="rId9"/>
    <p:sldId id="670" r:id="rId10"/>
    <p:sldId id="520" r:id="rId11"/>
    <p:sldId id="726" r:id="rId12"/>
    <p:sldId id="672" r:id="rId13"/>
    <p:sldId id="692" r:id="rId14"/>
    <p:sldId id="635" r:id="rId15"/>
    <p:sldId id="550" r:id="rId16"/>
    <p:sldId id="685" r:id="rId17"/>
    <p:sldId id="551" r:id="rId18"/>
    <p:sldId id="651" r:id="rId19"/>
    <p:sldId id="552" r:id="rId20"/>
    <p:sldId id="637" r:id="rId21"/>
    <p:sldId id="693" r:id="rId22"/>
    <p:sldId id="687" r:id="rId23"/>
    <p:sldId id="725" r:id="rId24"/>
    <p:sldId id="696" r:id="rId25"/>
    <p:sldId id="720" r:id="rId26"/>
    <p:sldId id="677" r:id="rId27"/>
  </p:sldIdLst>
  <p:sldSz cx="9144000" cy="6858000" type="screen4x3"/>
  <p:notesSz cx="6858000" cy="9144000"/>
  <p:defaultTextStyle>
    <a:defPPr>
      <a:defRPr lang="en-US"/>
    </a:defPPr>
    <a:lvl1pPr algn="l" rtl="0" fontAlgn="base">
      <a:spcBef>
        <a:spcPct val="0"/>
      </a:spcBef>
      <a:spcAft>
        <a:spcPct val="0"/>
      </a:spcAft>
      <a:defRPr sz="1900" kern="1200">
        <a:solidFill>
          <a:schemeClr val="tx1"/>
        </a:solidFill>
        <a:latin typeface="Arial" pitchFamily="34" charset="0"/>
        <a:ea typeface="+mn-ea"/>
        <a:cs typeface="+mn-cs"/>
      </a:defRPr>
    </a:lvl1pPr>
    <a:lvl2pPr marL="457200" algn="l" rtl="0" fontAlgn="base">
      <a:spcBef>
        <a:spcPct val="0"/>
      </a:spcBef>
      <a:spcAft>
        <a:spcPct val="0"/>
      </a:spcAft>
      <a:defRPr sz="1900" kern="1200">
        <a:solidFill>
          <a:schemeClr val="tx1"/>
        </a:solidFill>
        <a:latin typeface="Arial" pitchFamily="34" charset="0"/>
        <a:ea typeface="+mn-ea"/>
        <a:cs typeface="+mn-cs"/>
      </a:defRPr>
    </a:lvl2pPr>
    <a:lvl3pPr marL="914400" algn="l" rtl="0" fontAlgn="base">
      <a:spcBef>
        <a:spcPct val="0"/>
      </a:spcBef>
      <a:spcAft>
        <a:spcPct val="0"/>
      </a:spcAft>
      <a:defRPr sz="1900" kern="1200">
        <a:solidFill>
          <a:schemeClr val="tx1"/>
        </a:solidFill>
        <a:latin typeface="Arial" pitchFamily="34" charset="0"/>
        <a:ea typeface="+mn-ea"/>
        <a:cs typeface="+mn-cs"/>
      </a:defRPr>
    </a:lvl3pPr>
    <a:lvl4pPr marL="1371600" algn="l" rtl="0" fontAlgn="base">
      <a:spcBef>
        <a:spcPct val="0"/>
      </a:spcBef>
      <a:spcAft>
        <a:spcPct val="0"/>
      </a:spcAft>
      <a:defRPr sz="1900" kern="1200">
        <a:solidFill>
          <a:schemeClr val="tx1"/>
        </a:solidFill>
        <a:latin typeface="Arial" pitchFamily="34" charset="0"/>
        <a:ea typeface="+mn-ea"/>
        <a:cs typeface="+mn-cs"/>
      </a:defRPr>
    </a:lvl4pPr>
    <a:lvl5pPr marL="1828800" algn="l" rtl="0" fontAlgn="base">
      <a:spcBef>
        <a:spcPct val="0"/>
      </a:spcBef>
      <a:spcAft>
        <a:spcPct val="0"/>
      </a:spcAft>
      <a:defRPr sz="1900" kern="1200">
        <a:solidFill>
          <a:schemeClr val="tx1"/>
        </a:solidFill>
        <a:latin typeface="Arial" pitchFamily="34" charset="0"/>
        <a:ea typeface="+mn-ea"/>
        <a:cs typeface="+mn-cs"/>
      </a:defRPr>
    </a:lvl5pPr>
    <a:lvl6pPr marL="2286000" algn="l" defTabSz="914400" rtl="0" eaLnBrk="1" latinLnBrk="0" hangingPunct="1">
      <a:defRPr sz="1900" kern="1200">
        <a:solidFill>
          <a:schemeClr val="tx1"/>
        </a:solidFill>
        <a:latin typeface="Arial" pitchFamily="34" charset="0"/>
        <a:ea typeface="+mn-ea"/>
        <a:cs typeface="+mn-cs"/>
      </a:defRPr>
    </a:lvl6pPr>
    <a:lvl7pPr marL="2743200" algn="l" defTabSz="914400" rtl="0" eaLnBrk="1" latinLnBrk="0" hangingPunct="1">
      <a:defRPr sz="1900" kern="1200">
        <a:solidFill>
          <a:schemeClr val="tx1"/>
        </a:solidFill>
        <a:latin typeface="Arial" pitchFamily="34" charset="0"/>
        <a:ea typeface="+mn-ea"/>
        <a:cs typeface="+mn-cs"/>
      </a:defRPr>
    </a:lvl7pPr>
    <a:lvl8pPr marL="3200400" algn="l" defTabSz="914400" rtl="0" eaLnBrk="1" latinLnBrk="0" hangingPunct="1">
      <a:defRPr sz="1900" kern="1200">
        <a:solidFill>
          <a:schemeClr val="tx1"/>
        </a:solidFill>
        <a:latin typeface="Arial" pitchFamily="34" charset="0"/>
        <a:ea typeface="+mn-ea"/>
        <a:cs typeface="+mn-cs"/>
      </a:defRPr>
    </a:lvl8pPr>
    <a:lvl9pPr marL="3657600" algn="l" defTabSz="914400" rtl="0" eaLnBrk="1" latinLnBrk="0" hangingPunct="1">
      <a:defRPr sz="1900"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 Johnson" initials="" lastIdx="2" clrIdx="0"/>
  <p:cmAuthor id="1" name="Company Name" initials="" lastIdx="2" clrIdx="1"/>
  <p:cmAuthor id="2" name="jwolf"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ADEF"/>
    <a:srgbClr val="F2F2F2"/>
    <a:srgbClr val="CDE3F9"/>
    <a:srgbClr val="24ACEE"/>
    <a:srgbClr val="C9D6A6"/>
    <a:srgbClr val="778E1E"/>
    <a:srgbClr val="D4891C"/>
    <a:srgbClr val="BF311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31" autoAdjust="0"/>
    <p:restoredTop sz="83529" autoAdjust="0"/>
  </p:normalViewPr>
  <p:slideViewPr>
    <p:cSldViewPr snapToObjects="1">
      <p:cViewPr varScale="1">
        <p:scale>
          <a:sx n="116" d="100"/>
          <a:sy n="116" d="100"/>
        </p:scale>
        <p:origin x="-1644" y="-114"/>
      </p:cViewPr>
      <p:guideLst>
        <p:guide orient="horz" pos="590"/>
        <p:guide orient="horz" pos="886"/>
        <p:guide orient="horz" pos="2160"/>
        <p:guide orient="horz" pos="3832"/>
        <p:guide orient="horz" pos="4073"/>
        <p:guide pos="434"/>
        <p:guide pos="2880"/>
        <p:guide pos="2736"/>
        <p:guide pos="3024"/>
        <p:guide pos="5328"/>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6" d="100"/>
          <a:sy n="86" d="100"/>
        </p:scale>
        <p:origin x="-3126"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CA1EE9A5-D85B-43ED-A048-2057852A7747}" type="datetimeFigureOut">
              <a:rPr lang="en-US"/>
              <a:pPr>
                <a:defRPr/>
              </a:pPr>
              <a:t>5/18/2016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84FE116C-4F4B-4FE3-8055-E7AD9643EB0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latin typeface="Arial" charset="0"/>
              </a:defRPr>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latin typeface="Arial" charset="0"/>
              </a:defRPr>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pPr>
              <a:defRPr/>
            </a:pPr>
            <a:fld id="{C74DAEF1-16B1-42B2-89D4-AD6131A2135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pPr eaLnBrk="1" hangingPunct="1"/>
            <a:endParaRPr lang="en-GB" smtClean="0">
              <a:latin typeface="Arial" pitchFamily="34" charset="0"/>
            </a:endParaRPr>
          </a:p>
        </p:txBody>
      </p:sp>
      <p:sp>
        <p:nvSpPr>
          <p:cNvPr id="21507" name="Slide Number Placeholder 3"/>
          <p:cNvSpPr>
            <a:spLocks noGrp="1"/>
          </p:cNvSpPr>
          <p:nvPr>
            <p:ph type="sldNum" sz="quarter" idx="5"/>
          </p:nvPr>
        </p:nvSpPr>
        <p:spPr>
          <a:noFill/>
        </p:spPr>
        <p:txBody>
          <a:bodyPr/>
          <a:lstStyle/>
          <a:p>
            <a:fld id="{19446751-B7FE-4421-BE4E-A886C7E00A2F}" type="slidenum">
              <a:rPr lang="en-US" smtClean="0">
                <a:latin typeface="Arial" pitchFamily="34" charset="0"/>
              </a:rPr>
              <a:pPr/>
              <a:t>1</a:t>
            </a:fld>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p:spPr>
        <p:txBody>
          <a:bodyPr/>
          <a:lstStyle/>
          <a:p>
            <a:pPr eaLnBrk="1" hangingPunct="1"/>
            <a:r>
              <a:rPr lang="en-US" smtClean="0">
                <a:latin typeface="Arial" pitchFamily="34" charset="0"/>
              </a:rPr>
              <a:t>Of course, there is the occasional long distance trip, for which even a full battery will not be sufficient.  BPLC will provide battery switch stations at which a depleted battery will be replaced with a battery which has a full charge, in less time than it takes to fill a tank with gasoline.  </a:t>
            </a:r>
          </a:p>
          <a:p>
            <a:pPr eaLnBrk="1" hangingPunct="1"/>
            <a:r>
              <a:rPr lang="en-US" smtClean="0">
                <a:latin typeface="Arial" pitchFamily="34" charset="0"/>
              </a:rPr>
              <a:t> </a:t>
            </a:r>
          </a:p>
          <a:p>
            <a:pPr eaLnBrk="1" hangingPunct="1"/>
            <a:r>
              <a:rPr lang="en-US" smtClean="0">
                <a:latin typeface="Arial" pitchFamily="34" charset="0"/>
              </a:rPr>
              <a:t>It works quite simply.  The driver identifies a nearby switch station through his in-vehicle information system.  The vehicle enters, much as it would to a car wash,  and proceeds down guide rails into a switch-lane conveyor. The automated exchange platform below the vehicle aligns under the depleted battery, initiates the battery release process and lowers the battery from the vehicle. It then replaces the depleted battery with a fully-charged battery. This process can be completed in 3-5 minutes, allowing the driver a fast and safe range-extension solution. The depleted battery is stored in a charging bin and automatically passed into a controlled charging cycle. </a:t>
            </a:r>
            <a:br>
              <a:rPr lang="en-US" smtClean="0">
                <a:latin typeface="Arial" pitchFamily="34" charset="0"/>
              </a:rPr>
            </a:br>
            <a:endParaRPr lang="en-US" smtClean="0">
              <a:latin typeface="Arial" pitchFamily="34" charset="0"/>
            </a:endParaRPr>
          </a:p>
          <a:p>
            <a:pPr eaLnBrk="1" hangingPunct="1"/>
            <a:r>
              <a:rPr lang="en-US" smtClean="0">
                <a:latin typeface="Arial" pitchFamily="34" charset="0"/>
              </a:rPr>
              <a:t>(Battery switch station chargers are able to recharge a depleted battery in approximately 30 minutes, thus reducing the total number of batteries that need to be available at a given battery switch station. )</a:t>
            </a:r>
          </a:p>
          <a:p>
            <a:pPr eaLnBrk="1" hangingPunct="1"/>
            <a:endParaRPr lang="en-US" smtClean="0">
              <a:latin typeface="Arial" pitchFamily="34" charset="0"/>
            </a:endParaRPr>
          </a:p>
          <a:p>
            <a:pPr eaLnBrk="1" hangingPunct="1"/>
            <a:r>
              <a:rPr lang="en-US" smtClean="0">
                <a:latin typeface="Arial" pitchFamily="34" charset="0"/>
              </a:rPr>
              <a:t>We have a working station which will soon be on display in Yokohama Japan, where Better Place has been invited to a government sponsored exhibit on EVs.  Better place is the only non-Japanese company to have been invited to participate in the three month industry event.</a:t>
            </a:r>
          </a:p>
          <a:p>
            <a:pPr eaLnBrk="1" hangingPunct="1"/>
            <a:endParaRPr lang="en-US" smtClean="0">
              <a:latin typeface="Arial" pitchFamily="34" charset="0"/>
            </a:endParaRPr>
          </a:p>
        </p:txBody>
      </p:sp>
      <p:sp>
        <p:nvSpPr>
          <p:cNvPr id="45059" name="Slide Number Placeholder 3"/>
          <p:cNvSpPr>
            <a:spLocks noGrp="1"/>
          </p:cNvSpPr>
          <p:nvPr>
            <p:ph type="sldNum" sz="quarter" idx="5"/>
          </p:nvPr>
        </p:nvSpPr>
        <p:spPr>
          <a:noFill/>
        </p:spPr>
        <p:txBody>
          <a:bodyPr/>
          <a:lstStyle/>
          <a:p>
            <a:fld id="{7E146EF0-F6EA-417B-867A-CF05428EE919}" type="slidenum">
              <a:rPr lang="en-US" smtClean="0">
                <a:latin typeface="Arial" pitchFamily="34" charset="0"/>
              </a:rPr>
              <a:pPr/>
              <a:t>15</a:t>
            </a:fld>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p:spPr>
        <p:txBody>
          <a:bodyPr/>
          <a:lstStyle/>
          <a:p>
            <a:pPr eaLnBrk="1" hangingPunct="1"/>
            <a:r>
              <a:rPr lang="en-US" smtClean="0">
                <a:latin typeface="Arial" pitchFamily="34" charset="0"/>
              </a:rPr>
              <a:t>Of course, there is the occasional long distance trip, for which even a full battery will not be sufficient.  BPLC will provide battery switch stations at which a depleted battery will be replaced with a battery which has a full charge, in less time than it takes to fill a tank with gasoline.  </a:t>
            </a:r>
          </a:p>
          <a:p>
            <a:pPr eaLnBrk="1" hangingPunct="1"/>
            <a:r>
              <a:rPr lang="en-US" smtClean="0">
                <a:latin typeface="Arial" pitchFamily="34" charset="0"/>
              </a:rPr>
              <a:t> </a:t>
            </a:r>
          </a:p>
          <a:p>
            <a:pPr eaLnBrk="1" hangingPunct="1"/>
            <a:r>
              <a:rPr lang="en-US" smtClean="0">
                <a:latin typeface="Arial" pitchFamily="34" charset="0"/>
              </a:rPr>
              <a:t>It works quite simply.  The driver identifies a nearby switch station through his in-vehicle information system.  The vehicle enters, much as it would to a car wash,  and proceeds down guide rails into a switch-lane conveyor. The automated exchange platform below the vehicle aligns under the depleted battery, initiates the battery release process and lowers the battery from the vehicle. It then replaces the depleted battery with a fully-charged battery. This process can be completed in 3-5 minutes, allowing the driver a fast and safe range-extension solution. The depleted battery is stored in a charging bin and automatically passed into a controlled charging cycle. </a:t>
            </a:r>
            <a:br>
              <a:rPr lang="en-US" smtClean="0">
                <a:latin typeface="Arial" pitchFamily="34" charset="0"/>
              </a:rPr>
            </a:br>
            <a:endParaRPr lang="en-US" smtClean="0">
              <a:latin typeface="Arial" pitchFamily="34" charset="0"/>
            </a:endParaRPr>
          </a:p>
          <a:p>
            <a:pPr eaLnBrk="1" hangingPunct="1"/>
            <a:r>
              <a:rPr lang="en-US" smtClean="0">
                <a:latin typeface="Arial" pitchFamily="34" charset="0"/>
              </a:rPr>
              <a:t>(Battery switch station chargers are able to recharge a depleted battery in approximately 30 minutes, thus reducing the total number of batteries that need to be available at a given battery switch station. )</a:t>
            </a:r>
          </a:p>
          <a:p>
            <a:pPr eaLnBrk="1" hangingPunct="1"/>
            <a:endParaRPr lang="en-US" smtClean="0">
              <a:latin typeface="Arial" pitchFamily="34" charset="0"/>
            </a:endParaRPr>
          </a:p>
          <a:p>
            <a:pPr eaLnBrk="1" hangingPunct="1"/>
            <a:r>
              <a:rPr lang="en-US" smtClean="0">
                <a:latin typeface="Arial" pitchFamily="34" charset="0"/>
              </a:rPr>
              <a:t>We have a working station which will soon be on display in Yokohama Japan, where Better Place has been invited to a government sponsored exhibit on EVs.  Better place is the only non-Japanese company to have been invited to participate in the three month industry event.</a:t>
            </a:r>
          </a:p>
          <a:p>
            <a:pPr eaLnBrk="1" hangingPunct="1"/>
            <a:endParaRPr lang="en-US" smtClean="0">
              <a:latin typeface="Arial" pitchFamily="34" charset="0"/>
            </a:endParaRPr>
          </a:p>
        </p:txBody>
      </p:sp>
      <p:sp>
        <p:nvSpPr>
          <p:cNvPr id="47107" name="Slide Number Placeholder 3"/>
          <p:cNvSpPr>
            <a:spLocks noGrp="1"/>
          </p:cNvSpPr>
          <p:nvPr>
            <p:ph type="sldNum" sz="quarter" idx="5"/>
          </p:nvPr>
        </p:nvSpPr>
        <p:spPr>
          <a:noFill/>
        </p:spPr>
        <p:txBody>
          <a:bodyPr/>
          <a:lstStyle/>
          <a:p>
            <a:fld id="{9132E034-171C-4842-BB3F-E9E566D2A009}" type="slidenum">
              <a:rPr lang="en-US" smtClean="0">
                <a:latin typeface="Arial" pitchFamily="34" charset="0"/>
              </a:rPr>
              <a:pPr/>
              <a:t>16</a:t>
            </a:fld>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p:spPr>
        <p:txBody>
          <a:bodyPr/>
          <a:lstStyle/>
          <a:p>
            <a:pPr eaLnBrk="1" hangingPunct="1"/>
            <a:r>
              <a:rPr lang="en-US" smtClean="0">
                <a:latin typeface="Arial" pitchFamily="34" charset="0"/>
              </a:rPr>
              <a:t>Of course, there is the occasional long distance trip, for which even a full battery will not be sufficient.  BPLC will provide battery switch stations at which a depleted battery will be replaced with a battery which has a full charge, in less time than it takes to fill a tank with gasoline.  </a:t>
            </a:r>
          </a:p>
          <a:p>
            <a:pPr eaLnBrk="1" hangingPunct="1"/>
            <a:r>
              <a:rPr lang="en-US" smtClean="0">
                <a:latin typeface="Arial" pitchFamily="34" charset="0"/>
              </a:rPr>
              <a:t> </a:t>
            </a:r>
          </a:p>
          <a:p>
            <a:pPr eaLnBrk="1" hangingPunct="1"/>
            <a:r>
              <a:rPr lang="en-US" smtClean="0">
                <a:latin typeface="Arial" pitchFamily="34" charset="0"/>
              </a:rPr>
              <a:t>It works quite simply.  The driver identifies a nearby switch station through his in-vehicle information system.  The vehicle enters, much as it would to a car wash,  and proceeds down guide rails into a switch-lane conveyor. The automated exchange platform below the vehicle aligns under the depleted battery, initiates the battery release process and lowers the battery from the vehicle. It then replaces the depleted battery with a fully-charged battery. This process can be completed in 3-5 minutes, allowing the driver a fast and safe range-extension solution. The depleted battery is stored in a charging bin and automatically passed into a controlled charging cycle. </a:t>
            </a:r>
            <a:br>
              <a:rPr lang="en-US" smtClean="0">
                <a:latin typeface="Arial" pitchFamily="34" charset="0"/>
              </a:rPr>
            </a:br>
            <a:endParaRPr lang="en-US" smtClean="0">
              <a:latin typeface="Arial" pitchFamily="34" charset="0"/>
            </a:endParaRPr>
          </a:p>
          <a:p>
            <a:pPr eaLnBrk="1" hangingPunct="1"/>
            <a:r>
              <a:rPr lang="en-US" smtClean="0">
                <a:latin typeface="Arial" pitchFamily="34" charset="0"/>
              </a:rPr>
              <a:t>(Battery switch station chargers are able to recharge a depleted battery in approximately 30 minutes, thus reducing the total number of batteries that need to be available at a given battery switch station. )</a:t>
            </a:r>
          </a:p>
          <a:p>
            <a:pPr eaLnBrk="1" hangingPunct="1"/>
            <a:endParaRPr lang="en-US" smtClean="0">
              <a:latin typeface="Arial" pitchFamily="34" charset="0"/>
            </a:endParaRPr>
          </a:p>
          <a:p>
            <a:pPr eaLnBrk="1" hangingPunct="1"/>
            <a:r>
              <a:rPr lang="en-US" smtClean="0">
                <a:latin typeface="Arial" pitchFamily="34" charset="0"/>
              </a:rPr>
              <a:t>We have a working station which will soon be on display in Yokohama Japan, where Better Place has been invited to a government sponsored exhibit on EVs.  Better place is the only non-Japanese company to have been invited to participate in the three month industry event.</a:t>
            </a:r>
          </a:p>
          <a:p>
            <a:pPr eaLnBrk="1" hangingPunct="1"/>
            <a:endParaRPr lang="en-US" smtClean="0">
              <a:latin typeface="Arial" pitchFamily="34" charset="0"/>
            </a:endParaRPr>
          </a:p>
        </p:txBody>
      </p:sp>
      <p:sp>
        <p:nvSpPr>
          <p:cNvPr id="49155" name="Slide Number Placeholder 3"/>
          <p:cNvSpPr>
            <a:spLocks noGrp="1"/>
          </p:cNvSpPr>
          <p:nvPr>
            <p:ph type="sldNum" sz="quarter" idx="5"/>
          </p:nvPr>
        </p:nvSpPr>
        <p:spPr>
          <a:noFill/>
        </p:spPr>
        <p:txBody>
          <a:bodyPr/>
          <a:lstStyle/>
          <a:p>
            <a:fld id="{A54FF8F4-139F-4A32-8BE8-DCEDE999D691}" type="slidenum">
              <a:rPr lang="en-US" smtClean="0">
                <a:latin typeface="Arial" pitchFamily="34" charset="0"/>
              </a:rPr>
              <a:pPr/>
              <a:t>17</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53250" name="Notes Placeholder 2"/>
          <p:cNvSpPr>
            <a:spLocks noGrp="1"/>
          </p:cNvSpPr>
          <p:nvPr>
            <p:ph type="body" idx="1"/>
          </p:nvPr>
        </p:nvSpPr>
        <p:spPr>
          <a:noFill/>
          <a:ln/>
        </p:spPr>
        <p:txBody>
          <a:bodyPr/>
          <a:lstStyle/>
          <a:p>
            <a:pPr eaLnBrk="1" hangingPunct="1"/>
            <a:endParaRPr lang="en-GB" smtClean="0">
              <a:latin typeface="Arial" pitchFamily="34" charset="0"/>
            </a:endParaRPr>
          </a:p>
        </p:txBody>
      </p:sp>
      <p:sp>
        <p:nvSpPr>
          <p:cNvPr id="53251" name="Slide Number Placeholder 3"/>
          <p:cNvSpPr>
            <a:spLocks noGrp="1"/>
          </p:cNvSpPr>
          <p:nvPr>
            <p:ph type="sldNum" sz="quarter" idx="5"/>
          </p:nvPr>
        </p:nvSpPr>
        <p:spPr>
          <a:noFill/>
        </p:spPr>
        <p:txBody>
          <a:bodyPr/>
          <a:lstStyle/>
          <a:p>
            <a:fld id="{1E0096E5-9827-42C2-AEE2-80E359164C7B}" type="slidenum">
              <a:rPr lang="en-US" smtClean="0">
                <a:latin typeface="Arial" pitchFamily="34" charset="0"/>
              </a:rPr>
              <a:pPr/>
              <a:t>20</a:t>
            </a:fld>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eaLnBrk="1" hangingPunct="1">
              <a:defRPr/>
            </a:pPr>
            <a:endParaRPr lang="en-US" dirty="0"/>
          </a:p>
        </p:txBody>
      </p:sp>
      <p:sp>
        <p:nvSpPr>
          <p:cNvPr id="55299" name="Slide Number Placeholder 3"/>
          <p:cNvSpPr>
            <a:spLocks noGrp="1"/>
          </p:cNvSpPr>
          <p:nvPr>
            <p:ph type="sldNum" sz="quarter" idx="5"/>
          </p:nvPr>
        </p:nvSpPr>
        <p:spPr>
          <a:noFill/>
        </p:spPr>
        <p:txBody>
          <a:bodyPr/>
          <a:lstStyle/>
          <a:p>
            <a:fld id="{8C11062E-2A33-4A9F-A980-E8043FCFBB15}" type="slidenum">
              <a:rPr lang="en-US" smtClean="0">
                <a:latin typeface="Arial" pitchFamily="34" charset="0"/>
              </a:rPr>
              <a:pPr/>
              <a:t>21</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pPr eaLnBrk="1" hangingPunct="1"/>
            <a:r>
              <a:rPr lang="en-US" smtClean="0">
                <a:latin typeface="Arial" pitchFamily="34" charset="0"/>
              </a:rPr>
              <a:t>Our history is based on a question posed to Shai Agassi and others at Davos in 2007:</a:t>
            </a:r>
          </a:p>
          <a:p>
            <a:pPr eaLnBrk="1" hangingPunct="1"/>
            <a:r>
              <a:rPr lang="en-US" smtClean="0">
                <a:latin typeface="Arial" pitchFamily="34" charset="0"/>
              </a:rPr>
              <a:t>“How do you make the world a better place by 2020?”</a:t>
            </a:r>
          </a:p>
          <a:p>
            <a:pPr eaLnBrk="1" hangingPunct="1"/>
            <a:endParaRPr lang="en-US" smtClean="0">
              <a:latin typeface="Arial" pitchFamily="34" charset="0"/>
            </a:endParaRPr>
          </a:p>
          <a:p>
            <a:pPr eaLnBrk="1" hangingPunct="1"/>
            <a:r>
              <a:rPr lang="en-US" smtClean="0">
                <a:latin typeface="Arial" pitchFamily="34" charset="0"/>
              </a:rPr>
              <a:t>After a complex analysis, Shai’s simple answer was “end oil”.</a:t>
            </a:r>
          </a:p>
          <a:p>
            <a:pPr eaLnBrk="1" hangingPunct="1"/>
            <a:endParaRPr lang="en-US" smtClean="0">
              <a:latin typeface="Arial" pitchFamily="34" charset="0"/>
            </a:endParaRPr>
          </a:p>
          <a:p>
            <a:pPr eaLnBrk="1" hangingPunct="1"/>
            <a:r>
              <a:rPr lang="en-US" smtClean="0">
                <a:latin typeface="Arial" pitchFamily="34" charset="0"/>
              </a:rPr>
              <a:t>With full consideration and much discussion came a commitment and ultimately a company whose objective is to accelerate the transformation of the century-old automotive model, running on oil, to a sustainable electric solution, based on renewable energy.</a:t>
            </a:r>
          </a:p>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US" dirty="0" smtClean="0"/>
              <a:t>Why will electric vehicles work?  Electric vehicles are not new, so success requires overcoming history – overcoming the dominance of the internal combustion engine (“ICE”) and gas engine vehicles.   Looking back to the early 1900s when gas engine cars became the norm, it’s easy to understand why electric cars did not succeed.   The availability of electricity was limited, gas was abundant and inexpensive, and Henry Ford chose a gas engine car for his new manufacturing innovation.</a:t>
            </a:r>
          </a:p>
          <a:p>
            <a:pPr eaLnBrk="1" hangingPunct="1">
              <a:defRPr/>
            </a:pPr>
            <a:endParaRPr lang="en-US" dirty="0" smtClean="0"/>
          </a:p>
          <a:p>
            <a:pPr eaLnBrk="1" hangingPunct="1">
              <a:defRPr/>
            </a:pPr>
            <a:r>
              <a:rPr lang="en-US" dirty="0" smtClean="0"/>
              <a:t>During the 1990’s: what some saw as a very promising EV pilot program  succumbed to an array of market forces including the efforts of powerful automakers and oil industries, Hydrogen hype, the limitations of nickel metal hydride batteries, and the apathy of most consumers, and the powerlessness of EV champions.</a:t>
            </a:r>
          </a:p>
          <a:p>
            <a:pPr eaLnBrk="1" hangingPunct="1">
              <a:defRPr/>
            </a:pPr>
            <a:endParaRPr lang="en-US" dirty="0" smtClean="0"/>
          </a:p>
          <a:p>
            <a:pPr eaLnBrk="1" hangingPunct="1">
              <a:defRPr/>
            </a:pPr>
            <a:r>
              <a:rPr lang="en-US" dirty="0" smtClean="0"/>
              <a:t>However, here in 2009, we are now at a time in which a compelling solution meets a highly conducive and receptive marketplace.</a:t>
            </a:r>
          </a:p>
          <a:p>
            <a:pPr marL="90488" eaLnBrk="1" hangingPunct="1">
              <a:lnSpc>
                <a:spcPct val="80000"/>
              </a:lnSpc>
              <a:defRPr/>
            </a:pPr>
            <a:endParaRPr lang="en-US" dirty="0" smtClean="0"/>
          </a:p>
        </p:txBody>
      </p:sp>
      <p:sp>
        <p:nvSpPr>
          <p:cNvPr id="27651" name="Slide Number Placeholder 3"/>
          <p:cNvSpPr>
            <a:spLocks noGrp="1"/>
          </p:cNvSpPr>
          <p:nvPr>
            <p:ph type="sldNum" sz="quarter" idx="5"/>
          </p:nvPr>
        </p:nvSpPr>
        <p:spPr>
          <a:noFill/>
        </p:spPr>
        <p:txBody>
          <a:bodyPr/>
          <a:lstStyle/>
          <a:p>
            <a:fld id="{ABD76855-772F-474A-A706-B41AC864F881}" type="slidenum">
              <a:rPr lang="en-US" smtClean="0">
                <a:latin typeface="Arial" pitchFamily="34" charset="0"/>
              </a:rPr>
              <a:pPr/>
              <a:t>5</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eaLnBrk="1" hangingPunct="1">
              <a:defRPr/>
            </a:pPr>
            <a:r>
              <a:rPr lang="en-US" dirty="0" smtClean="0"/>
              <a:t>Market forces have led traditional automakers as well as new entrants such as BYD, Tesla Motors, Fisker Motors to pursue the development of a broad range of high performance, stylish, no compromise EVs.</a:t>
            </a:r>
          </a:p>
          <a:p>
            <a:pPr eaLnBrk="1" hangingPunct="1">
              <a:defRPr/>
            </a:pPr>
            <a:endParaRPr lang="en-US" dirty="0" smtClean="0"/>
          </a:p>
          <a:p>
            <a:pPr eaLnBrk="1" hangingPunct="1">
              <a:defRPr/>
            </a:pPr>
            <a:r>
              <a:rPr lang="en-US" dirty="0" smtClean="0"/>
              <a:t>Car OEM’s publically announced programs:</a:t>
            </a:r>
          </a:p>
          <a:p>
            <a:pPr eaLnBrk="1" hangingPunct="1">
              <a:defRPr/>
            </a:pPr>
            <a:endParaRPr lang="en-US" dirty="0" smtClean="0"/>
          </a:p>
          <a:p>
            <a:pPr eaLnBrk="1" hangingPunct="1">
              <a:buFont typeface="Arial" pitchFamily="34" charset="0"/>
              <a:buChar char="•"/>
              <a:defRPr/>
            </a:pPr>
            <a:r>
              <a:rPr lang="en-US" dirty="0" smtClean="0"/>
              <a:t> Renault-Nissan:  Strong partnership with Better Place to deliver EV’s for the Israel and Denmark market in 2011</a:t>
            </a:r>
          </a:p>
          <a:p>
            <a:pPr eaLnBrk="1" hangingPunct="1">
              <a:buFont typeface="Arial" pitchFamily="34" charset="0"/>
              <a:buChar char="•"/>
              <a:defRPr/>
            </a:pPr>
            <a:r>
              <a:rPr lang="en-US" dirty="0" smtClean="0"/>
              <a:t> Ford:  EV version of Transit Connect van expected to launch in 2010; EV sedan developed jointly with Magna International expected in 2011</a:t>
            </a:r>
          </a:p>
          <a:p>
            <a:pPr eaLnBrk="1" hangingPunct="1">
              <a:buFont typeface="Arial" pitchFamily="34" charset="0"/>
              <a:buChar char="•"/>
              <a:defRPr/>
            </a:pPr>
            <a:r>
              <a:rPr lang="en-US" dirty="0" smtClean="0"/>
              <a:t> General Motors: Strong commitment to PHEV technology; Chevrolet Volt target launch for November 2010</a:t>
            </a:r>
          </a:p>
          <a:p>
            <a:pPr eaLnBrk="1" hangingPunct="1">
              <a:buFont typeface="Arial" pitchFamily="34" charset="0"/>
              <a:buChar char="•"/>
              <a:defRPr/>
            </a:pPr>
            <a:r>
              <a:rPr lang="en-US" dirty="0" smtClean="0"/>
              <a:t> BMW: Currently running a 500-vehicle test of the electric Mini E vehicle with customer leasing in Los Angeles, New York, and New Jersey</a:t>
            </a:r>
          </a:p>
          <a:p>
            <a:pPr eaLnBrk="1" hangingPunct="1">
              <a:buFont typeface="Arial" pitchFamily="34" charset="0"/>
              <a:buChar char="•"/>
              <a:defRPr/>
            </a:pPr>
            <a:r>
              <a:rPr lang="en-US" dirty="0" smtClean="0"/>
              <a:t> Volkswagen: Joint development of power electronics and battery technology with Toshiba announced Feb 2009; Leading development of diesel-fueled HEV vehicles</a:t>
            </a:r>
          </a:p>
          <a:p>
            <a:pPr eaLnBrk="1" hangingPunct="1">
              <a:buFont typeface="Arial" pitchFamily="34" charset="0"/>
              <a:buChar char="•"/>
              <a:defRPr/>
            </a:pPr>
            <a:r>
              <a:rPr lang="en-US" dirty="0" smtClean="0"/>
              <a:t> Toyota: Market leader in HEV vehicles with the success of the Toyota Prius; Early PHEV version of Prius expected to come out with NiMH battery pack</a:t>
            </a:r>
          </a:p>
          <a:p>
            <a:pPr eaLnBrk="1" hangingPunct="1">
              <a:buFont typeface="Arial" pitchFamily="34" charset="0"/>
              <a:buChar char="•"/>
              <a:defRPr/>
            </a:pPr>
            <a:r>
              <a:rPr lang="en-US" dirty="0" smtClean="0"/>
              <a:t> Daimler: Partnership with RWE to provide Smart EV’s for testing in Berlin and London</a:t>
            </a:r>
          </a:p>
          <a:p>
            <a:pPr eaLnBrk="1" hangingPunct="1">
              <a:buFont typeface="Arial" pitchFamily="34" charset="0"/>
              <a:buChar char="•"/>
              <a:defRPr/>
            </a:pPr>
            <a:r>
              <a:rPr lang="en-US" dirty="0" smtClean="0"/>
              <a:t> Mitsubishi: Launched test fleet of i-MiEV’s (a pure EV design) in 2006 with market introduction planned for summer 2009</a:t>
            </a:r>
          </a:p>
          <a:p>
            <a:pPr eaLnBrk="1" hangingPunct="1">
              <a:buFont typeface="Arial" pitchFamily="34" charset="0"/>
              <a:buChar char="•"/>
              <a:defRPr/>
            </a:pPr>
            <a:endParaRPr lang="en-US" dirty="0" smtClean="0"/>
          </a:p>
          <a:p>
            <a:pPr eaLnBrk="1" hangingPunct="1">
              <a:buFont typeface="Arial" pitchFamily="34" charset="0"/>
              <a:buNone/>
              <a:defRPr/>
            </a:pPr>
            <a:r>
              <a:rPr lang="en-US" dirty="0" smtClean="0"/>
              <a:t>Battery makers including A123 and others are continuing to improve lithiom ion battery capabilities and driving down price.  Further price declines will come with scale.</a:t>
            </a:r>
            <a:endParaRPr lang="en-US" dirty="0"/>
          </a:p>
        </p:txBody>
      </p:sp>
      <p:sp>
        <p:nvSpPr>
          <p:cNvPr id="29699" name="Slide Number Placeholder 3"/>
          <p:cNvSpPr>
            <a:spLocks noGrp="1"/>
          </p:cNvSpPr>
          <p:nvPr>
            <p:ph type="sldNum" sz="quarter" idx="5"/>
          </p:nvPr>
        </p:nvSpPr>
        <p:spPr>
          <a:noFill/>
        </p:spPr>
        <p:txBody>
          <a:bodyPr/>
          <a:lstStyle/>
          <a:p>
            <a:fld id="{7EC7E8F5-D2AB-4660-B55D-3B5F671FC928}" type="slidenum">
              <a:rPr lang="en-US" smtClean="0">
                <a:latin typeface="Arial" pitchFamily="34" charset="0"/>
              </a:rPr>
              <a:pPr/>
              <a:t>6</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p:spPr>
        <p:txBody>
          <a:bodyPr/>
          <a:lstStyle/>
          <a:p>
            <a:r>
              <a:rPr lang="en-US" smtClean="0">
                <a:latin typeface="Arial" pitchFamily="34" charset="0"/>
              </a:rPr>
              <a:t>Our gas engine cars have been at the core of our transportation solution.  The solution is based on a volatile oil and gas ecosystem to supply and set gas prices.  Drivers purchase that gas at the going rate and integrate additional services as needed (oil change, maintenance, roadside assistance etc).  The more they drive the more pollution they generate, and the worse our climate and the more vulnerable our economies.</a:t>
            </a:r>
          </a:p>
          <a:p>
            <a:endParaRPr lang="en-US" smtClean="0">
              <a:latin typeface="Arial" pitchFamily="34" charset="0"/>
            </a:endParaRPr>
          </a:p>
          <a:p>
            <a:r>
              <a:rPr lang="en-US" smtClean="0">
                <a:latin typeface="Arial" pitchFamily="34" charset="0"/>
              </a:rPr>
              <a:t>For EVs, BPLC and partners will deliver a clean, complete, and sustainable solution to our transportation needs by leveraging the network technology in EVs and the Better Place system and the clean technology used to generate renewable energy.</a:t>
            </a:r>
          </a:p>
        </p:txBody>
      </p:sp>
      <p:sp>
        <p:nvSpPr>
          <p:cNvPr id="32771" name="Slide Number Placeholder 3"/>
          <p:cNvSpPr>
            <a:spLocks noGrp="1"/>
          </p:cNvSpPr>
          <p:nvPr>
            <p:ph type="sldNum" sz="quarter" idx="5"/>
          </p:nvPr>
        </p:nvSpPr>
        <p:spPr>
          <a:noFill/>
        </p:spPr>
        <p:txBody>
          <a:bodyPr/>
          <a:lstStyle/>
          <a:p>
            <a:fld id="{5FFAEC65-57D4-4863-8B0E-8FA260D47784}" type="slidenum">
              <a:rPr lang="en-US" smtClean="0">
                <a:latin typeface="Arial" pitchFamily="34" charset="0"/>
              </a:rPr>
              <a:pPr/>
              <a:t>8</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pPr eaLnBrk="1" hangingPunct="1"/>
            <a:r>
              <a:rPr lang="en-US" smtClean="0">
                <a:latin typeface="Arial" pitchFamily="34" charset="0"/>
              </a:rPr>
              <a:t>Our initiatives have spawned regional companies in Israel, Denmark and Australia and we have additional offices and activities in US, Canada, Europe, and Japan.</a:t>
            </a:r>
          </a:p>
          <a:p>
            <a:pPr eaLnBrk="1" hangingPunct="1"/>
            <a:r>
              <a:rPr lang="en-US" smtClean="0">
                <a:latin typeface="Arial" pitchFamily="34" charset="0"/>
              </a:rPr>
              <a:t>We will launch first in Israel and Denmark where the economics factors favor an immediate and steep adoption curve for electric vehicles.</a:t>
            </a:r>
          </a:p>
          <a:p>
            <a:pPr eaLnBrk="1" hangingPunct="1"/>
            <a:r>
              <a:rPr lang="en-US" smtClean="0">
                <a:latin typeface="Arial" pitchFamily="34" charset="0"/>
              </a:rPr>
              <a:t>In denmark where there is currently a 150% on gas engine vehicles, and no tax on Evs, consumer demand may even precede vehicle and infrastructure availability.</a:t>
            </a:r>
          </a:p>
          <a:p>
            <a:pPr eaLnBrk="1" hangingPunct="1"/>
            <a:r>
              <a:rPr lang="en-US" smtClean="0">
                <a:latin typeface="Arial" pitchFamily="34" charset="0"/>
              </a:rPr>
              <a:t>Likewise in Israel, where the traditional 72% tax rate on new vehicles will be 10% for Evs, we need to assure drivers that they will be able to get the services they need asap.</a:t>
            </a:r>
          </a:p>
          <a:p>
            <a:pPr eaLnBrk="1" hangingPunct="1"/>
            <a:endParaRPr lang="en-US" smtClean="0">
              <a:latin typeface="Arial" pitchFamily="34" charset="0"/>
            </a:endParaRPr>
          </a:p>
        </p:txBody>
      </p:sp>
      <p:sp>
        <p:nvSpPr>
          <p:cNvPr id="34819" name="Slide Number Placeholder 3"/>
          <p:cNvSpPr>
            <a:spLocks noGrp="1"/>
          </p:cNvSpPr>
          <p:nvPr>
            <p:ph type="sldNum" sz="quarter" idx="5"/>
          </p:nvPr>
        </p:nvSpPr>
        <p:spPr>
          <a:noFill/>
        </p:spPr>
        <p:txBody>
          <a:bodyPr/>
          <a:lstStyle/>
          <a:p>
            <a:fld id="{9F01E273-3E8E-4BB1-AC39-1D56CB04A85A}" type="slidenum">
              <a:rPr lang="en-US" smtClean="0">
                <a:latin typeface="Arial" pitchFamily="34" charset="0"/>
              </a:rPr>
              <a:pPr/>
              <a:t>9</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p:spPr>
        <p:txBody>
          <a:bodyPr/>
          <a:lstStyle/>
          <a:p>
            <a:pPr eaLnBrk="1" hangingPunct="1"/>
            <a:r>
              <a:rPr lang="en-US" smtClean="0">
                <a:latin typeface="Arial" pitchFamily="34" charset="0"/>
              </a:rPr>
              <a:t>Better Place will provide the car battery and subscription services options.   Customers will be able to select a package depending on mileage and preferred level of care.  </a:t>
            </a:r>
          </a:p>
          <a:p>
            <a:pPr eaLnBrk="1" hangingPunct="1"/>
            <a:endParaRPr lang="en-US" smtClean="0">
              <a:latin typeface="Arial" pitchFamily="34" charset="0"/>
            </a:endParaRPr>
          </a:p>
          <a:p>
            <a:pPr eaLnBrk="1" hangingPunct="1"/>
            <a:r>
              <a:rPr lang="en-US" smtClean="0">
                <a:latin typeface="Arial" pitchFamily="34" charset="0"/>
              </a:rPr>
              <a:t>Better Place on-board software will offer advanced navigation and detailed battery power management information including directions to the nearest exchange station when indicated by a subscriber’s driving plan.  Customers will be able to designate one or more locations for additional charge spots so that they can conveniently charge their vehicle in their garage during the night, or elsewhere.</a:t>
            </a:r>
          </a:p>
          <a:p>
            <a:pPr eaLnBrk="1" hangingPunct="1"/>
            <a:endParaRPr lang="en-US" smtClean="0">
              <a:latin typeface="Arial" pitchFamily="34" charset="0"/>
            </a:endParaRPr>
          </a:p>
          <a:p>
            <a:pPr eaLnBrk="1" hangingPunct="1"/>
            <a:r>
              <a:rPr lang="en-US" smtClean="0">
                <a:latin typeface="Arial" pitchFamily="34" charset="0"/>
              </a:rPr>
              <a:t> For utility partners, the service and control center enables high-level energy demand management as well as granular local management that can minimize charging during peak electricity consumption hours. Using tools and information supplied by Better Place, utilities can manage energy demand and provide reliable power to EV drivers. </a:t>
            </a:r>
          </a:p>
          <a:p>
            <a:pPr eaLnBrk="1" hangingPunct="1"/>
            <a:endParaRPr lang="en-US" smtClean="0">
              <a:latin typeface="Arial" pitchFamily="34" charset="0"/>
            </a:endParaRPr>
          </a:p>
          <a:p>
            <a:pPr eaLnBrk="1" hangingPunct="1">
              <a:buFontTx/>
              <a:buChar char="•"/>
            </a:pPr>
            <a:r>
              <a:rPr lang="en-US" smtClean="0">
                <a:latin typeface="Arial" pitchFamily="34" charset="0"/>
              </a:rPr>
              <a:t> Peak shaving</a:t>
            </a:r>
          </a:p>
          <a:p>
            <a:pPr eaLnBrk="1" hangingPunct="1">
              <a:buFontTx/>
              <a:buChar char="•"/>
            </a:pPr>
            <a:r>
              <a:rPr lang="en-US" smtClean="0">
                <a:latin typeface="Arial" pitchFamily="34" charset="0"/>
              </a:rPr>
              <a:t> Demand side management</a:t>
            </a:r>
          </a:p>
          <a:p>
            <a:pPr eaLnBrk="1" hangingPunct="1">
              <a:buFontTx/>
              <a:buChar char="•"/>
            </a:pPr>
            <a:r>
              <a:rPr lang="en-US" smtClean="0">
                <a:latin typeface="Arial" pitchFamily="34" charset="0"/>
              </a:rPr>
              <a:t> Future vehicle to grid (V2G)</a:t>
            </a:r>
          </a:p>
          <a:p>
            <a:pPr eaLnBrk="1" hangingPunct="1"/>
            <a:endParaRPr lang="en-US" smtClean="0">
              <a:latin typeface="Arial" pitchFamily="34" charset="0"/>
            </a:endParaRPr>
          </a:p>
          <a:p>
            <a:pPr eaLnBrk="1" hangingPunct="1"/>
            <a:endParaRPr lang="en-AU" smtClean="0">
              <a:latin typeface="Arial" pitchFamily="34" charset="0"/>
              <a:ea typeface="ＭＳ Ｐゴシック" pitchFamily="34" charset="-128"/>
            </a:endParaRPr>
          </a:p>
        </p:txBody>
      </p:sp>
      <p:sp>
        <p:nvSpPr>
          <p:cNvPr id="38915" name="Slide Number Placeholder 3"/>
          <p:cNvSpPr>
            <a:spLocks noGrp="1"/>
          </p:cNvSpPr>
          <p:nvPr>
            <p:ph type="sldNum" sz="quarter" idx="5"/>
          </p:nvPr>
        </p:nvSpPr>
        <p:spPr>
          <a:noFill/>
        </p:spPr>
        <p:txBody>
          <a:bodyPr/>
          <a:lstStyle/>
          <a:p>
            <a:fld id="{9F1876E3-87FC-47EE-AD07-84ACF07E03AB}" type="slidenum">
              <a:rPr lang="en-US" smtClean="0">
                <a:latin typeface="Arial" pitchFamily="34" charset="0"/>
              </a:rPr>
              <a:pPr/>
              <a:t>12</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p:spPr>
        <p:txBody>
          <a:bodyPr/>
          <a:lstStyle/>
          <a:p>
            <a:pPr eaLnBrk="1" hangingPunct="1"/>
            <a:r>
              <a:rPr lang="en-US" smtClean="0">
                <a:latin typeface="Arial" pitchFamily="34" charset="0"/>
              </a:rPr>
              <a:t>These cars, absent the requirements of gas combustion engines and drive trains, provide instant, smooth, and powerful acceleration.</a:t>
            </a:r>
          </a:p>
          <a:p>
            <a:pPr eaLnBrk="1" hangingPunct="1"/>
            <a:endParaRPr lang="en-US" smtClean="0">
              <a:latin typeface="Arial" pitchFamily="34" charset="0"/>
            </a:endParaRPr>
          </a:p>
          <a:p>
            <a:pPr eaLnBrk="1" hangingPunct="1"/>
            <a:r>
              <a:rPr lang="en-US" smtClean="0">
                <a:latin typeface="Arial" pitchFamily="34" charset="0"/>
              </a:rPr>
              <a:t>Electric cars are silent both inside and out, creating a more peaceful driving experience regardless of speed.  (Can you imagine the difference to those near highways and roadways?)</a:t>
            </a:r>
          </a:p>
          <a:p>
            <a:pPr eaLnBrk="1" hangingPunct="1"/>
            <a:endParaRPr lang="en-US" smtClean="0">
              <a:latin typeface="Arial" pitchFamily="34" charset="0"/>
            </a:endParaRPr>
          </a:p>
          <a:p>
            <a:pPr eaLnBrk="1" hangingPunct="1"/>
            <a:r>
              <a:rPr lang="en-US" smtClean="0">
                <a:latin typeface="Arial" pitchFamily="34" charset="0"/>
              </a:rPr>
              <a:t>With about half the moving parts, and absent the high temperatures of gas combustion, EVs are expected to have far lower maintenance requirements and costs.</a:t>
            </a:r>
          </a:p>
          <a:p>
            <a:pPr eaLnBrk="1" hangingPunct="1"/>
            <a:endParaRPr lang="en-US" smtClean="0">
              <a:latin typeface="Arial" pitchFamily="34" charset="0"/>
            </a:endParaRPr>
          </a:p>
          <a:p>
            <a:pPr eaLnBrk="1" hangingPunct="1"/>
            <a:r>
              <a:rPr lang="en-US" smtClean="0">
                <a:latin typeface="Arial" pitchFamily="34" charset="0"/>
              </a:rPr>
              <a:t>Even with current energy sources, by creating electricity centrally, there is a significant gain in energy.  EVs are expected to have 2-3X the efficiency of a similar gas engine car.</a:t>
            </a:r>
          </a:p>
          <a:p>
            <a:pPr eaLnBrk="1" hangingPunct="1"/>
            <a:endParaRPr lang="en-US" smtClean="0">
              <a:latin typeface="Arial" pitchFamily="34" charset="0"/>
            </a:endParaRPr>
          </a:p>
          <a:p>
            <a:pPr eaLnBrk="1" hangingPunct="1"/>
            <a:r>
              <a:rPr lang="en-US" smtClean="0">
                <a:latin typeface="Arial" pitchFamily="34" charset="0"/>
              </a:rPr>
              <a:t>And it goes without saying, that EV owners have the pride of driving in a socially responsible and yet no compromise vehicle.</a:t>
            </a:r>
          </a:p>
        </p:txBody>
      </p:sp>
      <p:sp>
        <p:nvSpPr>
          <p:cNvPr id="40963" name="Slide Number Placeholder 3"/>
          <p:cNvSpPr>
            <a:spLocks noGrp="1"/>
          </p:cNvSpPr>
          <p:nvPr>
            <p:ph type="sldNum" sz="quarter" idx="5"/>
          </p:nvPr>
        </p:nvSpPr>
        <p:spPr>
          <a:noFill/>
        </p:spPr>
        <p:txBody>
          <a:bodyPr/>
          <a:lstStyle/>
          <a:p>
            <a:fld id="{EFEC2E10-0F28-4078-977E-CA18EC09A982}" type="slidenum">
              <a:rPr lang="en-US" smtClean="0">
                <a:latin typeface="Arial" pitchFamily="34" charset="0"/>
              </a:rPr>
              <a:pPr/>
              <a:t>13</a:t>
            </a:fld>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ln/>
        </p:spPr>
        <p:txBody>
          <a:bodyPr/>
          <a:lstStyle/>
          <a:p>
            <a:pPr eaLnBrk="1" hangingPunct="1">
              <a:defRPr/>
            </a:pPr>
            <a:r>
              <a:rPr lang="en-US" dirty="0" smtClean="0"/>
              <a:t>Specifically,</a:t>
            </a:r>
          </a:p>
          <a:p>
            <a:pPr eaLnBrk="1" hangingPunct="1">
              <a:defRPr/>
            </a:pPr>
            <a:endParaRPr lang="en-US" dirty="0" smtClean="0"/>
          </a:p>
          <a:p>
            <a:pPr eaLnBrk="1" hangingPunct="1">
              <a:defRPr/>
            </a:pPr>
            <a:r>
              <a:rPr lang="en-US" dirty="0" smtClean="0"/>
              <a:t>Charge spots will be deployed in private homes, workplaces and public locations.  As the vast majority of driving trips are shorter than the range of a fully-charged EV battery, most customers will use charge spots as their primary source of energy.</a:t>
            </a:r>
          </a:p>
          <a:p>
            <a:pPr eaLnBrk="1" hangingPunct="1">
              <a:defRPr/>
            </a:pPr>
            <a:endParaRPr lang="en-US" dirty="0" smtClean="0"/>
          </a:p>
          <a:p>
            <a:pPr eaLnBrk="1" hangingPunct="1">
              <a:defRPr/>
            </a:pPr>
            <a:r>
              <a:rPr lang="en-US" dirty="0" smtClean="0"/>
              <a:t>Here is an example of how someone would use a charge spot:</a:t>
            </a:r>
          </a:p>
          <a:p>
            <a:pPr eaLnBrk="1" hangingPunct="1">
              <a:defRPr/>
            </a:pPr>
            <a:endParaRPr lang="en-US" dirty="0" smtClean="0"/>
          </a:p>
          <a:p>
            <a:pPr marL="228600" indent="-228600" eaLnBrk="1" hangingPunct="1">
              <a:buFont typeface="+mj-lt"/>
              <a:buAutoNum type="arabicPeriod"/>
              <a:defRPr/>
            </a:pPr>
            <a:r>
              <a:rPr lang="en-US" dirty="0" smtClean="0"/>
              <a:t>The driver parks his/her vehicle near the charge spot.</a:t>
            </a:r>
          </a:p>
          <a:p>
            <a:pPr marL="228600" indent="-228600" eaLnBrk="1" hangingPunct="1">
              <a:buFont typeface="+mj-lt"/>
              <a:buAutoNum type="arabicPeriod"/>
              <a:defRPr/>
            </a:pPr>
            <a:r>
              <a:rPr lang="en-US" dirty="0" smtClean="0"/>
              <a:t>He/She then waves a key FOB against the charge spot, and plugs in the vehicle</a:t>
            </a:r>
          </a:p>
          <a:p>
            <a:pPr marL="228600" indent="-228600" eaLnBrk="1" hangingPunct="1">
              <a:buFont typeface="+mj-lt"/>
              <a:buAutoNum type="arabicPeriod"/>
              <a:defRPr/>
            </a:pPr>
            <a:r>
              <a:rPr lang="en-US" dirty="0" smtClean="0"/>
              <a:t>The charge spot communicates with the Better Place service and control center (“SCC”) to obtain a charge plan.</a:t>
            </a:r>
          </a:p>
          <a:p>
            <a:pPr marL="228600" indent="-228600" eaLnBrk="1" hangingPunct="1">
              <a:buFont typeface="+mj-lt"/>
              <a:buAutoNum type="arabicPeriod"/>
              <a:defRPr/>
            </a:pPr>
            <a:r>
              <a:rPr lang="en-US" dirty="0" smtClean="0"/>
              <a:t>The charge plan is delivered to the charge spot and initiated.</a:t>
            </a:r>
          </a:p>
          <a:p>
            <a:pPr marL="228600" indent="-228600" eaLnBrk="1" hangingPunct="1">
              <a:buFont typeface="+mj-lt"/>
              <a:buAutoNum type="arabicPeriod"/>
              <a:defRPr/>
            </a:pPr>
            <a:r>
              <a:rPr lang="en-US" dirty="0" smtClean="0"/>
              <a:t>The charging process and battery status (Better Place vehicle) are monitored.</a:t>
            </a:r>
          </a:p>
          <a:p>
            <a:pPr eaLnBrk="1" hangingPunct="1">
              <a:defRPr/>
            </a:pPr>
            <a:endParaRPr lang="en-US" dirty="0" smtClean="0"/>
          </a:p>
          <a:p>
            <a:pPr eaLnBrk="1" hangingPunct="1">
              <a:defRPr/>
            </a:pPr>
            <a:r>
              <a:rPr lang="en-US" dirty="0" smtClean="0"/>
              <a:t>Cost-efficient design produced at scale enables ubiquitous coverage. Charge spots contain the relevant electro-mechanical devices that enable a safe, serviceable connection between the Better Place network and the EV. </a:t>
            </a:r>
          </a:p>
          <a:p>
            <a:pPr marL="228600" lvl="1" indent="-227013" eaLnBrk="1" hangingPunct="1">
              <a:lnSpc>
                <a:spcPct val="110000"/>
              </a:lnSpc>
              <a:spcBef>
                <a:spcPts val="300"/>
              </a:spcBef>
              <a:buSzPct val="85000"/>
              <a:defRPr/>
            </a:pPr>
            <a:endParaRPr lang="en-US" sz="1400" dirty="0" smtClean="0">
              <a:solidFill>
                <a:srgbClr val="666666"/>
              </a:solidFill>
              <a:ea typeface="ＭＳ Ｐゴシック" charset="-128"/>
            </a:endParaRPr>
          </a:p>
        </p:txBody>
      </p:sp>
      <p:sp>
        <p:nvSpPr>
          <p:cNvPr id="43011" name="Slide Number Placeholder 3"/>
          <p:cNvSpPr>
            <a:spLocks noGrp="1"/>
          </p:cNvSpPr>
          <p:nvPr>
            <p:ph type="sldNum" sz="quarter" idx="5"/>
          </p:nvPr>
        </p:nvSpPr>
        <p:spPr>
          <a:noFill/>
        </p:spPr>
        <p:txBody>
          <a:bodyPr/>
          <a:lstStyle/>
          <a:p>
            <a:fld id="{C77FBAB4-519D-4F11-8AC6-15D311D5D626}" type="slidenum">
              <a:rPr lang="en-US" smtClean="0">
                <a:latin typeface="Arial" pitchFamily="34" charset="0"/>
              </a:rPr>
              <a:pPr/>
              <a:t>14</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PL_TitleMaster">
    <p:spTree>
      <p:nvGrpSpPr>
        <p:cNvPr id="1" name=""/>
        <p:cNvGrpSpPr/>
        <p:nvPr/>
      </p:nvGrpSpPr>
      <p:grpSpPr>
        <a:xfrm>
          <a:off x="0" y="0"/>
          <a:ext cx="0" cy="0"/>
          <a:chOff x="0" y="0"/>
          <a:chExt cx="0" cy="0"/>
        </a:xfrm>
      </p:grpSpPr>
      <p:pic>
        <p:nvPicPr>
          <p:cNvPr id="5" name="Picture 2" descr="C:\Documents and Settings\Andrew Johnson\My Documents\01_Freelance_Design\ADDIS\Better Place\exports\BPlace_TitleLOGO300.png"/>
          <p:cNvPicPr>
            <a:picLocks noChangeAspect="1" noChangeArrowheads="1"/>
          </p:cNvPicPr>
          <p:nvPr userDrawn="1"/>
        </p:nvPicPr>
        <p:blipFill>
          <a:blip r:embed="rId2" cstate="print"/>
          <a:srcRect/>
          <a:stretch>
            <a:fillRect/>
          </a:stretch>
        </p:blipFill>
        <p:spPr bwMode="auto">
          <a:xfrm>
            <a:off x="688975" y="809625"/>
            <a:ext cx="2120900" cy="454025"/>
          </a:xfrm>
          <a:prstGeom prst="rect">
            <a:avLst/>
          </a:prstGeom>
          <a:noFill/>
          <a:ln w="9525">
            <a:noFill/>
            <a:miter lim="800000"/>
            <a:headEnd/>
            <a:tailEnd/>
          </a:ln>
        </p:spPr>
      </p:pic>
      <p:sp>
        <p:nvSpPr>
          <p:cNvPr id="8" name="Text Placeholder 7"/>
          <p:cNvSpPr>
            <a:spLocks noGrp="1"/>
          </p:cNvSpPr>
          <p:nvPr>
            <p:ph type="body" sz="quarter" idx="10"/>
          </p:nvPr>
        </p:nvSpPr>
        <p:spPr>
          <a:xfrm>
            <a:off x="685800" y="5571744"/>
            <a:ext cx="6324600" cy="574675"/>
          </a:xfrm>
        </p:spPr>
        <p:txBody>
          <a:bodyPr/>
          <a:lstStyle>
            <a:lvl1pPr marL="0" indent="0">
              <a:buNone/>
              <a:defRPr sz="1400">
                <a:solidFill>
                  <a:srgbClr val="262626"/>
                </a:solidFill>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smtClean="0"/>
              <a:t>Click to edit Master text styles</a:t>
            </a:r>
          </a:p>
        </p:txBody>
      </p:sp>
      <p:sp>
        <p:nvSpPr>
          <p:cNvPr id="14339" name="Rectangle 2"/>
          <p:cNvSpPr>
            <a:spLocks noGrp="1" noChangeArrowheads="1"/>
          </p:cNvSpPr>
          <p:nvPr>
            <p:ph type="ctrTitle"/>
          </p:nvPr>
        </p:nvSpPr>
        <p:spPr>
          <a:xfrm>
            <a:off x="685800" y="3613150"/>
            <a:ext cx="7772400" cy="1470025"/>
          </a:xfrm>
        </p:spPr>
        <p:txBody>
          <a:bodyPr rIns="0" bIns="0" anchor="b"/>
          <a:lstStyle>
            <a:lvl1pPr>
              <a:defRPr sz="3200">
                <a:solidFill>
                  <a:srgbClr val="262626"/>
                </a:solidFill>
              </a:defRPr>
            </a:lvl1pPr>
          </a:lstStyle>
          <a:p>
            <a:r>
              <a:rPr lang="en-US" smtClean="0"/>
              <a:t>Click to edit Master title style</a:t>
            </a:r>
            <a:endParaRPr lang="en-US" dirty="0"/>
          </a:p>
        </p:txBody>
      </p:sp>
      <p:sp>
        <p:nvSpPr>
          <p:cNvPr id="14340" name="Rectangle 3"/>
          <p:cNvSpPr>
            <a:spLocks noGrp="1" noChangeArrowheads="1"/>
          </p:cNvSpPr>
          <p:nvPr>
            <p:ph type="subTitle" idx="1"/>
          </p:nvPr>
        </p:nvSpPr>
        <p:spPr>
          <a:xfrm>
            <a:off x="685800" y="5040313"/>
            <a:ext cx="7772400" cy="531431"/>
          </a:xfrm>
        </p:spPr>
        <p:txBody>
          <a:bodyPr tIns="0"/>
          <a:lstStyle>
            <a:lvl1pPr marL="0" indent="0">
              <a:buNone/>
              <a:defRPr>
                <a:solidFill>
                  <a:srgbClr val="262626"/>
                </a:solidFill>
              </a:defRPr>
            </a:lvl1pPr>
          </a:lstStyle>
          <a:p>
            <a:r>
              <a:rPr lang="en-US" smtClean="0"/>
              <a:t>Click to edit Master subtitle style</a:t>
            </a:r>
            <a:endParaRPr lang="en-US" dirty="0"/>
          </a:p>
        </p:txBody>
      </p:sp>
      <p:sp>
        <p:nvSpPr>
          <p:cNvPr id="6" name="Rectangle 5"/>
          <p:cNvSpPr>
            <a:spLocks noGrp="1" noChangeArrowheads="1"/>
          </p:cNvSpPr>
          <p:nvPr>
            <p:ph type="ftr" sz="quarter" idx="11"/>
          </p:nvPr>
        </p:nvSpPr>
        <p:spPr>
          <a:xfrm>
            <a:off x="685800" y="6529388"/>
            <a:ext cx="2895600" cy="228600"/>
          </a:xfrm>
        </p:spPr>
        <p:txBody>
          <a:bodyPr/>
          <a:lstStyle>
            <a:lvl1pPr>
              <a:defRPr sz="900">
                <a:solidFill>
                  <a:schemeClr val="tx1"/>
                </a:solidFill>
              </a:defRPr>
            </a:lvl1pPr>
          </a:lstStyle>
          <a:p>
            <a:pPr>
              <a:defRPr/>
            </a:pPr>
            <a:r>
              <a:rPr lang="en-US"/>
              <a:t>CONFIDENTIAL </a:t>
            </a:r>
            <a:r>
              <a:rPr lang="en-US">
                <a:cs typeface="Arial" charset="0"/>
              </a:rPr>
              <a:t>© 2009 Better Place</a:t>
            </a:r>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3725" y="1357177"/>
            <a:ext cx="4008438" cy="4525963"/>
          </a:xfrm>
        </p:spPr>
        <p:txBody>
          <a:bodyPr/>
          <a:lstStyle>
            <a:lvl1pPr marL="0" indent="0">
              <a:buNone/>
              <a:defRPr sz="1900"/>
            </a:lvl1pPr>
            <a:lvl2pPr>
              <a:defRPr sz="1900"/>
            </a:lvl2pPr>
            <a:lvl3pPr>
              <a:defRPr sz="1700"/>
            </a:lvl3pPr>
            <a:lvl4pPr>
              <a:defRPr sz="1500"/>
            </a:lvl4pPr>
            <a:lvl5pPr>
              <a:defRPr sz="15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4563" y="1357177"/>
            <a:ext cx="4008437" cy="4525963"/>
          </a:xfrm>
        </p:spPr>
        <p:txBody>
          <a:bodyPr/>
          <a:lstStyle>
            <a:lvl1pPr marL="0" indent="0">
              <a:buNone/>
              <a:defRPr sz="1900"/>
            </a:lvl1pPr>
            <a:lvl2pPr>
              <a:defRPr sz="1900"/>
            </a:lvl2pPr>
            <a:lvl3pPr>
              <a:defRPr sz="1700"/>
            </a:lvl3pPr>
            <a:lvl4pPr>
              <a:defRPr sz="1500"/>
            </a:lvl4pPr>
            <a:lvl5pPr>
              <a:defRPr sz="15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2008 Better PLC, Inc. CONFIDENTIAL</a:t>
            </a:r>
          </a:p>
        </p:txBody>
      </p:sp>
      <p:sp>
        <p:nvSpPr>
          <p:cNvPr id="6" name="Rectangle 6"/>
          <p:cNvSpPr>
            <a:spLocks noGrp="1" noChangeArrowheads="1"/>
          </p:cNvSpPr>
          <p:nvPr>
            <p:ph type="sldNum" sz="quarter" idx="11"/>
          </p:nvPr>
        </p:nvSpPr>
        <p:spPr>
          <a:ln/>
        </p:spPr>
        <p:txBody>
          <a:bodyPr/>
          <a:lstStyle>
            <a:lvl1pPr>
              <a:defRPr/>
            </a:lvl1pPr>
          </a:lstStyle>
          <a:p>
            <a:pPr>
              <a:defRPr/>
            </a:pPr>
            <a:fld id="{10F250BC-E0E6-412A-BB6B-A9CFAF261A5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5"/>
          <p:cNvSpPr>
            <a:spLocks noGrp="1" noChangeArrowheads="1"/>
          </p:cNvSpPr>
          <p:nvPr>
            <p:ph type="ftr" sz="quarter" idx="10"/>
          </p:nvPr>
        </p:nvSpPr>
        <p:spPr>
          <a:ln/>
        </p:spPr>
        <p:txBody>
          <a:bodyPr/>
          <a:lstStyle>
            <a:lvl1pPr>
              <a:defRPr/>
            </a:lvl1pPr>
          </a:lstStyle>
          <a:p>
            <a:pPr>
              <a:defRPr/>
            </a:pPr>
            <a:r>
              <a:rPr lang="en-US"/>
              <a:t>2008 Better PLC, Inc. CONFIDENTIAL</a:t>
            </a:r>
          </a:p>
        </p:txBody>
      </p:sp>
      <p:sp>
        <p:nvSpPr>
          <p:cNvPr id="4" name="Rectangle 6"/>
          <p:cNvSpPr>
            <a:spLocks noGrp="1" noChangeArrowheads="1"/>
          </p:cNvSpPr>
          <p:nvPr>
            <p:ph type="sldNum" sz="quarter" idx="11"/>
          </p:nvPr>
        </p:nvSpPr>
        <p:spPr>
          <a:ln/>
        </p:spPr>
        <p:txBody>
          <a:bodyPr/>
          <a:lstStyle>
            <a:lvl1pPr>
              <a:defRPr/>
            </a:lvl1pPr>
          </a:lstStyle>
          <a:p>
            <a:pPr>
              <a:defRPr/>
            </a:pPr>
            <a:fld id="{2C4701EF-2549-42FB-9972-4981444EA74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2008 Better PLC, Inc. CONFIDENTIAL</a:t>
            </a:r>
          </a:p>
        </p:txBody>
      </p:sp>
      <p:sp>
        <p:nvSpPr>
          <p:cNvPr id="3" name="Rectangle 6"/>
          <p:cNvSpPr>
            <a:spLocks noGrp="1" noChangeArrowheads="1"/>
          </p:cNvSpPr>
          <p:nvPr>
            <p:ph type="sldNum" sz="quarter" idx="11"/>
          </p:nvPr>
        </p:nvSpPr>
        <p:spPr>
          <a:ln/>
        </p:spPr>
        <p:txBody>
          <a:bodyPr/>
          <a:lstStyle>
            <a:lvl1pPr>
              <a:defRPr/>
            </a:lvl1pPr>
          </a:lstStyle>
          <a:p>
            <a:pPr>
              <a:defRPr/>
            </a:pPr>
            <a:fld id="{36F98E33-7953-4624-9060-F42C1B6D02B0}"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313468"/>
            <a:ext cx="8169275" cy="952500"/>
          </a:xfrm>
        </p:spPr>
        <p:txBody>
          <a:bodyPr/>
          <a:lstStyle/>
          <a:p>
            <a:r>
              <a:rPr lang="en-US" smtClean="0"/>
              <a:t>Click to edit Master title style</a:t>
            </a:r>
            <a:endParaRPr lang="en-US" dirty="0"/>
          </a:p>
        </p:txBody>
      </p:sp>
      <p:sp>
        <p:nvSpPr>
          <p:cNvPr id="3" name="Text Placeholder 2"/>
          <p:cNvSpPr>
            <a:spLocks noGrp="1"/>
          </p:cNvSpPr>
          <p:nvPr>
            <p:ph type="body" sz="half" idx="1"/>
          </p:nvPr>
        </p:nvSpPr>
        <p:spPr>
          <a:xfrm>
            <a:off x="593725" y="1344114"/>
            <a:ext cx="4008438" cy="4525963"/>
          </a:xfrm>
        </p:spPr>
        <p:txBody>
          <a:bodyPr/>
          <a:lstStyle>
            <a:lvl1pPr>
              <a:buNone/>
              <a:defRPr sz="1900"/>
            </a:lvl1pPr>
            <a:lvl2pPr>
              <a:defRPr sz="1900"/>
            </a:lvl2pPr>
            <a:lvl3pPr>
              <a:defRPr sz="17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4563" y="1344114"/>
            <a:ext cx="4008437" cy="4525963"/>
          </a:xfrm>
        </p:spPr>
        <p:txBody>
          <a:bodyPr/>
          <a:lstStyle>
            <a:lvl1pPr>
              <a:buNone/>
              <a:defRPr sz="1900"/>
            </a:lvl1pPr>
            <a:lvl2pPr>
              <a:defRPr sz="1900"/>
            </a:lvl2pPr>
            <a:lvl3pPr>
              <a:defRPr sz="17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2008 Better PLC, Inc. CONFIDENTIAL</a:t>
            </a:r>
          </a:p>
        </p:txBody>
      </p:sp>
      <p:sp>
        <p:nvSpPr>
          <p:cNvPr id="6" name="Rectangle 6"/>
          <p:cNvSpPr>
            <a:spLocks noGrp="1" noChangeArrowheads="1"/>
          </p:cNvSpPr>
          <p:nvPr>
            <p:ph type="sldNum" sz="quarter" idx="11"/>
          </p:nvPr>
        </p:nvSpPr>
        <p:spPr>
          <a:ln/>
        </p:spPr>
        <p:txBody>
          <a:bodyPr/>
          <a:lstStyle>
            <a:lvl1pPr>
              <a:defRPr/>
            </a:lvl1pPr>
          </a:lstStyle>
          <a:p>
            <a:pPr>
              <a:defRPr/>
            </a:pPr>
            <a:fld id="{C567498A-81AE-4F6E-AB02-66BA3B5265C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A178FF0F-9E24-43DB-A96A-4F5E52C87300}" type="slidenum">
              <a:rPr lang="en-US"/>
              <a:pPr>
                <a:defRPr/>
              </a:pPr>
              <a:t>‹#›</a:t>
            </a:fld>
            <a:endParaRPr lang="en-US" dirty="0"/>
          </a:p>
        </p:txBody>
      </p:sp>
      <p:sp>
        <p:nvSpPr>
          <p:cNvPr id="6" name="Rectangle 5"/>
          <p:cNvSpPr>
            <a:spLocks noGrp="1" noChangeArrowheads="1"/>
          </p:cNvSpPr>
          <p:nvPr>
            <p:ph type="ftr" sz="quarter" idx="12"/>
          </p:nvPr>
        </p:nvSpPr>
        <p:spPr>
          <a:ln/>
        </p:spPr>
        <p:txBody>
          <a:bodyPr/>
          <a:lstStyle>
            <a:lvl1pPr>
              <a:defRPr/>
            </a:lvl1pPr>
          </a:lstStyle>
          <a:p>
            <a:pPr>
              <a:defRPr/>
            </a:pPr>
            <a:r>
              <a:rPr lang="en-US"/>
              <a:t>CONFIDENTIAL © 2009 Better Place</a:t>
            </a:r>
          </a:p>
        </p:txBody>
      </p:sp>
      <p:sp>
        <p:nvSpPr>
          <p:cNvPr id="7" name="Rectangle 6"/>
          <p:cNvSpPr>
            <a:spLocks noGrp="1" noChangeArrowheads="1"/>
          </p:cNvSpPr>
          <p:nvPr>
            <p:ph type="sldNum" sz="quarter" idx="13"/>
          </p:nvPr>
        </p:nvSpPr>
        <p:spPr>
          <a:ln/>
        </p:spPr>
        <p:txBody>
          <a:bodyPr/>
          <a:lstStyle>
            <a:lvl1pPr>
              <a:defRPr/>
            </a:lvl1pPr>
          </a:lstStyle>
          <a:p>
            <a:pPr>
              <a:defRPr/>
            </a:pPr>
            <a:fld id="{2F3BBF88-28B2-43B0-878B-97B750B53FCF}" type="slidenum">
              <a:rPr lang="en-US"/>
              <a:pPr>
                <a:defRPr/>
              </a:pPr>
              <a:t>‹#›</a:t>
            </a:fld>
            <a:endParaRPr lang="en-US" dirty="0"/>
          </a:p>
        </p:txBody>
      </p:sp>
      <p:sp>
        <p:nvSpPr>
          <p:cNvPr id="8" name="Rectangle 6"/>
          <p:cNvSpPr>
            <a:spLocks noGrp="1" noChangeArrowheads="1"/>
          </p:cNvSpPr>
          <p:nvPr>
            <p:ph type="sldNum" sz="quarter" idx="14"/>
          </p:nvPr>
        </p:nvSpPr>
        <p:spPr>
          <a:ln/>
        </p:spPr>
        <p:txBody>
          <a:bodyPr/>
          <a:lstStyle>
            <a:lvl1pPr>
              <a:defRPr/>
            </a:lvl1pPr>
          </a:lstStyle>
          <a:p>
            <a:pPr>
              <a:defRPr/>
            </a:pPr>
            <a:fld id="{7B0852A6-54D7-442D-8EB6-D423BDD6486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16038"/>
            <a:ext cx="3810000" cy="4932362"/>
          </a:xfrm>
        </p:spPr>
        <p:txBody>
          <a:bodyPr/>
          <a:lstStyle>
            <a:lvl1pPr>
              <a:spcAft>
                <a:spcPts val="500"/>
              </a:spcAft>
              <a:defRPr sz="1900"/>
            </a:lvl1pPr>
            <a:lvl2pPr>
              <a:defRPr sz="1700"/>
            </a:lvl2pPr>
            <a:lvl3pPr>
              <a:defRPr sz="1700"/>
            </a:lvl3pPr>
            <a:lvl4pPr>
              <a:defRPr sz="1500"/>
            </a:lvl4pPr>
            <a:lvl5pPr>
              <a:defRPr sz="15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16038"/>
            <a:ext cx="3810000" cy="4932362"/>
          </a:xfrm>
        </p:spPr>
        <p:txBody>
          <a:bodyPr/>
          <a:lstStyle>
            <a:lvl1pPr>
              <a:spcAft>
                <a:spcPts val="500"/>
              </a:spcAft>
              <a:defRPr sz="1900"/>
            </a:lvl1pPr>
            <a:lvl2pPr>
              <a:defRPr sz="1700"/>
            </a:lvl2pPr>
            <a:lvl3pPr>
              <a:defRPr sz="1700"/>
            </a:lvl3pPr>
            <a:lvl4pPr>
              <a:defRPr sz="1500"/>
            </a:lvl4pPr>
            <a:lvl5pPr>
              <a:defRPr sz="15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07907B2D-B097-4CB2-9CE0-8B0B6217CB8B}" type="slidenum">
              <a:rPr lang="en-US"/>
              <a:pPr>
                <a:defRPr/>
              </a:pPr>
              <a:t>‹#›</a:t>
            </a:fld>
            <a:endParaRPr lang="en-US" dirty="0"/>
          </a:p>
        </p:txBody>
      </p:sp>
      <p:sp>
        <p:nvSpPr>
          <p:cNvPr id="7" name="Rectangle 5"/>
          <p:cNvSpPr>
            <a:spLocks noGrp="1" noChangeArrowheads="1"/>
          </p:cNvSpPr>
          <p:nvPr>
            <p:ph type="ftr" sz="quarter" idx="12"/>
          </p:nvPr>
        </p:nvSpPr>
        <p:spPr>
          <a:ln/>
        </p:spPr>
        <p:txBody>
          <a:bodyPr/>
          <a:lstStyle>
            <a:lvl1pPr>
              <a:defRPr/>
            </a:lvl1pPr>
          </a:lstStyle>
          <a:p>
            <a:pPr>
              <a:defRPr/>
            </a:pPr>
            <a:r>
              <a:rPr lang="en-US"/>
              <a:t>CONFIDENTIAL © 2009 Better Place</a:t>
            </a:r>
          </a:p>
        </p:txBody>
      </p:sp>
      <p:sp>
        <p:nvSpPr>
          <p:cNvPr id="8" name="Rectangle 6"/>
          <p:cNvSpPr>
            <a:spLocks noGrp="1" noChangeArrowheads="1"/>
          </p:cNvSpPr>
          <p:nvPr>
            <p:ph type="sldNum" sz="quarter" idx="13"/>
          </p:nvPr>
        </p:nvSpPr>
        <p:spPr>
          <a:ln/>
        </p:spPr>
        <p:txBody>
          <a:bodyPr/>
          <a:lstStyle>
            <a:lvl1pPr>
              <a:defRPr/>
            </a:lvl1pPr>
          </a:lstStyle>
          <a:p>
            <a:pPr>
              <a:defRPr/>
            </a:pPr>
            <a:fld id="{D7D8DC91-7918-488A-8939-15D7609857B9}" type="slidenum">
              <a:rPr lang="en-US"/>
              <a:pPr>
                <a:defRPr/>
              </a:pPr>
              <a:t>‹#›</a:t>
            </a:fld>
            <a:endParaRPr lang="en-US" dirty="0"/>
          </a:p>
        </p:txBody>
      </p:sp>
      <p:sp>
        <p:nvSpPr>
          <p:cNvPr id="9" name="Rectangle 6"/>
          <p:cNvSpPr>
            <a:spLocks noGrp="1" noChangeArrowheads="1"/>
          </p:cNvSpPr>
          <p:nvPr>
            <p:ph type="sldNum" sz="quarter" idx="14"/>
          </p:nvPr>
        </p:nvSpPr>
        <p:spPr>
          <a:ln/>
        </p:spPr>
        <p:txBody>
          <a:bodyPr/>
          <a:lstStyle>
            <a:lvl1pPr>
              <a:defRPr/>
            </a:lvl1pPr>
          </a:lstStyle>
          <a:p>
            <a:pPr>
              <a:defRPr/>
            </a:pPr>
            <a:fld id="{1AE57802-4B49-4B70-B95E-CD5A77C4B7A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F3677C14-3F60-4977-97B6-D3F73FF1E5BF}" type="slidenum">
              <a:rPr lang="en-US"/>
              <a:pPr>
                <a:defRPr/>
              </a:pPr>
              <a:t>‹#›</a:t>
            </a:fld>
            <a:endParaRPr lang="en-US" dirty="0"/>
          </a:p>
        </p:txBody>
      </p:sp>
      <p:sp>
        <p:nvSpPr>
          <p:cNvPr id="5" name="Rectangle 5"/>
          <p:cNvSpPr>
            <a:spLocks noGrp="1" noChangeArrowheads="1"/>
          </p:cNvSpPr>
          <p:nvPr>
            <p:ph type="ftr" sz="quarter" idx="12"/>
          </p:nvPr>
        </p:nvSpPr>
        <p:spPr>
          <a:ln/>
        </p:spPr>
        <p:txBody>
          <a:bodyPr/>
          <a:lstStyle>
            <a:lvl1pPr>
              <a:defRPr/>
            </a:lvl1pPr>
          </a:lstStyle>
          <a:p>
            <a:pPr>
              <a:defRPr/>
            </a:pPr>
            <a:r>
              <a:rPr lang="en-US"/>
              <a:t>CONFIDENTIAL © 2009 Better Place</a:t>
            </a:r>
          </a:p>
        </p:txBody>
      </p:sp>
      <p:sp>
        <p:nvSpPr>
          <p:cNvPr id="6" name="Rectangle 6"/>
          <p:cNvSpPr>
            <a:spLocks noGrp="1" noChangeArrowheads="1"/>
          </p:cNvSpPr>
          <p:nvPr>
            <p:ph type="sldNum" sz="quarter" idx="13"/>
          </p:nvPr>
        </p:nvSpPr>
        <p:spPr>
          <a:ln/>
        </p:spPr>
        <p:txBody>
          <a:bodyPr/>
          <a:lstStyle>
            <a:lvl1pPr>
              <a:defRPr/>
            </a:lvl1pPr>
          </a:lstStyle>
          <a:p>
            <a:pPr>
              <a:defRPr/>
            </a:pPr>
            <a:fld id="{E810A594-91E9-40D3-B4B9-038959296E44}" type="slidenum">
              <a:rPr lang="en-US"/>
              <a:pPr>
                <a:defRPr/>
              </a:pPr>
              <a:t>‹#›</a:t>
            </a:fld>
            <a:endParaRPr lang="en-US" dirty="0"/>
          </a:p>
        </p:txBody>
      </p:sp>
      <p:sp>
        <p:nvSpPr>
          <p:cNvPr id="7" name="Rectangle 6"/>
          <p:cNvSpPr>
            <a:spLocks noGrp="1" noChangeArrowheads="1"/>
          </p:cNvSpPr>
          <p:nvPr>
            <p:ph type="sldNum" sz="quarter" idx="14"/>
          </p:nvPr>
        </p:nvSpPr>
        <p:spPr>
          <a:ln/>
        </p:spPr>
        <p:txBody>
          <a:bodyPr/>
          <a:lstStyle>
            <a:lvl1pPr>
              <a:defRPr/>
            </a:lvl1pPr>
          </a:lstStyle>
          <a:p>
            <a:pPr>
              <a:defRPr/>
            </a:pPr>
            <a:fld id="{53DDBCD2-D65F-4667-9A42-E2A9374044A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D7120041-F3DF-4DB6-B866-5B52EE25A02D}" type="slidenum">
              <a:rPr lang="en-US"/>
              <a:pPr>
                <a:defRPr/>
              </a:pPr>
              <a:t>‹#›</a:t>
            </a:fld>
            <a:endParaRPr lang="en-US" dirty="0"/>
          </a:p>
        </p:txBody>
      </p:sp>
      <p:sp>
        <p:nvSpPr>
          <p:cNvPr id="4" name="Rectangle 5"/>
          <p:cNvSpPr>
            <a:spLocks noGrp="1" noChangeArrowheads="1"/>
          </p:cNvSpPr>
          <p:nvPr>
            <p:ph type="ftr" sz="quarter" idx="12"/>
          </p:nvPr>
        </p:nvSpPr>
        <p:spPr>
          <a:ln/>
        </p:spPr>
        <p:txBody>
          <a:bodyPr/>
          <a:lstStyle>
            <a:lvl1pPr>
              <a:defRPr/>
            </a:lvl1pPr>
          </a:lstStyle>
          <a:p>
            <a:pPr>
              <a:defRPr/>
            </a:pPr>
            <a:r>
              <a:rPr lang="en-US"/>
              <a:t>CONFIDENTIAL © 2009 Better Place</a:t>
            </a:r>
          </a:p>
        </p:txBody>
      </p:sp>
      <p:sp>
        <p:nvSpPr>
          <p:cNvPr id="5" name="Rectangle 6"/>
          <p:cNvSpPr>
            <a:spLocks noGrp="1" noChangeArrowheads="1"/>
          </p:cNvSpPr>
          <p:nvPr>
            <p:ph type="sldNum" sz="quarter" idx="13"/>
          </p:nvPr>
        </p:nvSpPr>
        <p:spPr>
          <a:ln/>
        </p:spPr>
        <p:txBody>
          <a:bodyPr/>
          <a:lstStyle>
            <a:lvl1pPr>
              <a:defRPr/>
            </a:lvl1pPr>
          </a:lstStyle>
          <a:p>
            <a:pPr>
              <a:defRPr/>
            </a:pPr>
            <a:fld id="{FDC56527-DAEA-4C03-93BB-444BAD377379}" type="slidenum">
              <a:rPr lang="en-US"/>
              <a:pPr>
                <a:defRPr/>
              </a:pPr>
              <a:t>‹#›</a:t>
            </a:fld>
            <a:endParaRPr lang="en-US" dirty="0"/>
          </a:p>
        </p:txBody>
      </p:sp>
      <p:sp>
        <p:nvSpPr>
          <p:cNvPr id="6" name="Rectangle 6"/>
          <p:cNvSpPr>
            <a:spLocks noGrp="1" noChangeArrowheads="1"/>
          </p:cNvSpPr>
          <p:nvPr>
            <p:ph type="sldNum" sz="quarter" idx="14"/>
          </p:nvPr>
        </p:nvSpPr>
        <p:spPr>
          <a:ln/>
        </p:spPr>
        <p:txBody>
          <a:bodyPr/>
          <a:lstStyle>
            <a:lvl1pPr>
              <a:defRPr/>
            </a:lvl1pPr>
          </a:lstStyle>
          <a:p>
            <a:pPr>
              <a:defRPr/>
            </a:pPr>
            <a:fld id="{F4BACC91-C01B-4279-9638-C597816F0FA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BPL_Divider">
    <p:spTree>
      <p:nvGrpSpPr>
        <p:cNvPr id="1" name=""/>
        <p:cNvGrpSpPr/>
        <p:nvPr/>
      </p:nvGrpSpPr>
      <p:grpSpPr>
        <a:xfrm>
          <a:off x="0" y="0"/>
          <a:ext cx="0" cy="0"/>
          <a:chOff x="0" y="0"/>
          <a:chExt cx="0" cy="0"/>
        </a:xfrm>
      </p:grpSpPr>
      <p:sp>
        <p:nvSpPr>
          <p:cNvPr id="4" name="Rectangle 2"/>
          <p:cNvSpPr>
            <a:spLocks noChangeArrowheads="1"/>
          </p:cNvSpPr>
          <p:nvPr/>
        </p:nvSpPr>
        <p:spPr bwMode="auto">
          <a:xfrm>
            <a:off x="-3175" y="6457950"/>
            <a:ext cx="9147175" cy="404813"/>
          </a:xfrm>
          <a:prstGeom prst="rect">
            <a:avLst/>
          </a:prstGeom>
          <a:solidFill>
            <a:srgbClr val="00ADEF"/>
          </a:solidFill>
          <a:ln w="9525">
            <a:noFill/>
            <a:miter lim="800000"/>
            <a:headEnd/>
            <a:tailEnd/>
          </a:ln>
          <a:effectLst/>
        </p:spPr>
        <p:txBody>
          <a:bodyPr wrap="none" anchor="ctr"/>
          <a:lstStyle/>
          <a:p>
            <a:pPr algn="ctr">
              <a:spcBef>
                <a:spcPct val="50000"/>
              </a:spcBef>
              <a:defRPr/>
            </a:pPr>
            <a:endParaRPr lang="en-US" dirty="0">
              <a:latin typeface="Arial" charset="0"/>
            </a:endParaRPr>
          </a:p>
        </p:txBody>
      </p:sp>
      <p:pic>
        <p:nvPicPr>
          <p:cNvPr id="5" name="Picture 3" descr="C:\Documents and Settings\Andrew Johnson\My Documents\01_Freelance_Design\ADDIS\Better Place\exports\bplace_exports\bplace_exports\BPL_SlideLogo300.png"/>
          <p:cNvPicPr>
            <a:picLocks noChangeAspect="1" noChangeArrowheads="1"/>
          </p:cNvPicPr>
          <p:nvPr userDrawn="1"/>
        </p:nvPicPr>
        <p:blipFill>
          <a:blip r:embed="rId2" cstate="print"/>
          <a:srcRect/>
          <a:stretch>
            <a:fillRect/>
          </a:stretch>
        </p:blipFill>
        <p:spPr bwMode="auto">
          <a:xfrm>
            <a:off x="8229600" y="336550"/>
            <a:ext cx="228600" cy="274638"/>
          </a:xfrm>
          <a:prstGeom prst="rect">
            <a:avLst/>
          </a:prstGeom>
          <a:noFill/>
          <a:ln w="9525">
            <a:noFill/>
            <a:miter lim="800000"/>
            <a:headEnd/>
            <a:tailEnd/>
          </a:ln>
        </p:spPr>
      </p:pic>
      <p:sp>
        <p:nvSpPr>
          <p:cNvPr id="17411" name="Rectangle 2"/>
          <p:cNvSpPr>
            <a:spLocks noGrp="1" noChangeArrowheads="1"/>
          </p:cNvSpPr>
          <p:nvPr>
            <p:ph type="ctrTitle"/>
          </p:nvPr>
        </p:nvSpPr>
        <p:spPr>
          <a:xfrm>
            <a:off x="685800" y="1465263"/>
            <a:ext cx="7772400" cy="1470025"/>
          </a:xfrm>
        </p:spPr>
        <p:txBody>
          <a:bodyPr rIns="0" bIns="0" anchor="b"/>
          <a:lstStyle>
            <a:lvl1pPr>
              <a:defRPr sz="3200">
                <a:solidFill>
                  <a:srgbClr val="00ADEF"/>
                </a:solidFill>
              </a:defRPr>
            </a:lvl1pPr>
          </a:lstStyle>
          <a:p>
            <a:r>
              <a:rPr lang="en-US" smtClean="0"/>
              <a:t>Click to edit Master title style</a:t>
            </a:r>
            <a:endParaRPr lang="en-US" dirty="0"/>
          </a:p>
        </p:txBody>
      </p:sp>
      <p:sp>
        <p:nvSpPr>
          <p:cNvPr id="17412" name="Rectangle 3"/>
          <p:cNvSpPr>
            <a:spLocks noGrp="1" noChangeArrowheads="1"/>
          </p:cNvSpPr>
          <p:nvPr>
            <p:ph type="subTitle" idx="1"/>
          </p:nvPr>
        </p:nvSpPr>
        <p:spPr>
          <a:xfrm>
            <a:off x="685800" y="2878138"/>
            <a:ext cx="7772400" cy="1846262"/>
          </a:xfrm>
        </p:spPr>
        <p:txBody>
          <a:bodyPr tIns="0"/>
          <a:lstStyle>
            <a:lvl1pPr marL="0" indent="0">
              <a:buNone/>
              <a:defRPr>
                <a:solidFill>
                  <a:srgbClr val="00ADEF"/>
                </a:solidFill>
              </a:defRPr>
            </a:lvl1pPr>
          </a:lstStyle>
          <a:p>
            <a:r>
              <a:rPr lang="en-US" smtClean="0"/>
              <a:t>Click to edit Master subtitle style</a:t>
            </a:r>
            <a:endParaRPr lang="en-US" dirty="0"/>
          </a:p>
        </p:txBody>
      </p:sp>
      <p:sp>
        <p:nvSpPr>
          <p:cNvPr id="6" name="Rectangle 5"/>
          <p:cNvSpPr>
            <a:spLocks noGrp="1" noChangeArrowheads="1"/>
          </p:cNvSpPr>
          <p:nvPr>
            <p:ph type="ftr" sz="quarter" idx="10"/>
          </p:nvPr>
        </p:nvSpPr>
        <p:spPr/>
        <p:txBody>
          <a:bodyPr/>
          <a:lstStyle>
            <a:lvl1pPr>
              <a:defRPr/>
            </a:lvl1pPr>
          </a:lstStyle>
          <a:p>
            <a:pPr>
              <a:defRPr/>
            </a:pPr>
            <a:r>
              <a:rPr lang="en-US"/>
              <a:t>CONFIDENTIAL © 2009 Better Place</a:t>
            </a:r>
          </a:p>
        </p:txBody>
      </p:sp>
      <p:sp>
        <p:nvSpPr>
          <p:cNvPr id="7" name="Rectangle 6"/>
          <p:cNvSpPr>
            <a:spLocks noGrp="1" noChangeArrowheads="1"/>
          </p:cNvSpPr>
          <p:nvPr>
            <p:ph type="sldNum" sz="quarter" idx="11"/>
          </p:nvPr>
        </p:nvSpPr>
        <p:spPr/>
        <p:txBody>
          <a:bodyPr/>
          <a:lstStyle>
            <a:lvl1pPr>
              <a:defRPr/>
            </a:lvl1pPr>
          </a:lstStyle>
          <a:p>
            <a:pPr>
              <a:defRPr/>
            </a:pPr>
            <a:fld id="{C152DCF6-CCD0-44C3-B795-2510E6D0B7BB}" type="slidenum">
              <a:rPr lang="en-US"/>
              <a:pPr>
                <a:defRPr/>
              </a:pPr>
              <a:t>‹#›</a:t>
            </a:fld>
            <a:endParaRPr lang="en-US" dirty="0"/>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2" name="Picture 2" descr="C:\Documents and Settings\Andrew Johnson\My Documents\01_Freelance_Design\ADDIS\Better Place\exports\closerLogo300.png"/>
          <p:cNvPicPr>
            <a:picLocks noChangeAspect="1" noChangeArrowheads="1"/>
          </p:cNvPicPr>
          <p:nvPr userDrawn="1"/>
        </p:nvPicPr>
        <p:blipFill>
          <a:blip r:embed="rId2" cstate="print"/>
          <a:srcRect/>
          <a:stretch>
            <a:fillRect/>
          </a:stretch>
        </p:blipFill>
        <p:spPr bwMode="auto">
          <a:xfrm>
            <a:off x="3511550" y="3201988"/>
            <a:ext cx="2120900" cy="454025"/>
          </a:xfrm>
          <a:prstGeom prst="rect">
            <a:avLst/>
          </a:prstGeom>
          <a:noFill/>
          <a:ln w="9525">
            <a:noFill/>
            <a:miter lim="800000"/>
            <a:headEnd/>
            <a:tailEnd/>
          </a:ln>
        </p:spPr>
      </p:pic>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2008 Better PLC, Inc. CONFIDENTIAL</a:t>
            </a:r>
          </a:p>
        </p:txBody>
      </p:sp>
      <p:sp>
        <p:nvSpPr>
          <p:cNvPr id="4" name="Rectangle 6"/>
          <p:cNvSpPr>
            <a:spLocks noGrp="1" noChangeArrowheads="1"/>
          </p:cNvSpPr>
          <p:nvPr>
            <p:ph type="sldNum" sz="quarter" idx="11"/>
          </p:nvPr>
        </p:nvSpPr>
        <p:spPr>
          <a:ln/>
        </p:spPr>
        <p:txBody>
          <a:bodyPr/>
          <a:lstStyle>
            <a:lvl1pPr>
              <a:defRPr/>
            </a:lvl1pPr>
          </a:lstStyle>
          <a:p>
            <a:pPr>
              <a:defRPr/>
            </a:pPr>
            <a:fld id="{8063582B-64ED-485E-83AC-8B9C15BCDC9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2008 Better PLC, Inc. CONFIDENTIAL</a:t>
            </a:r>
          </a:p>
        </p:txBody>
      </p:sp>
      <p:sp>
        <p:nvSpPr>
          <p:cNvPr id="5" name="Rectangle 6"/>
          <p:cNvSpPr>
            <a:spLocks noGrp="1" noChangeArrowheads="1"/>
          </p:cNvSpPr>
          <p:nvPr>
            <p:ph type="sldNum" sz="quarter" idx="11"/>
          </p:nvPr>
        </p:nvSpPr>
        <p:spPr>
          <a:ln/>
        </p:spPr>
        <p:txBody>
          <a:bodyPr/>
          <a:lstStyle>
            <a:lvl1pPr>
              <a:defRPr/>
            </a:lvl1pPr>
          </a:lstStyle>
          <a:p>
            <a:pPr>
              <a:defRPr/>
            </a:pPr>
            <a:fld id="{688F936D-7B22-4541-B1E1-0E970A919B3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descr="C:\Documents and Settings\Andrew Johnson\My Documents\01_Freelance_Design\ADDIS\Better Place\exports\bplace_exports\bplace_exports\BPL_SlideLogo300.png"/>
          <p:cNvPicPr>
            <a:picLocks noChangeAspect="1" noChangeArrowheads="1"/>
          </p:cNvPicPr>
          <p:nvPr/>
        </p:nvPicPr>
        <p:blipFill>
          <a:blip r:embed="rId9" cstate="print"/>
          <a:srcRect/>
          <a:stretch>
            <a:fillRect/>
          </a:stretch>
        </p:blipFill>
        <p:spPr bwMode="auto">
          <a:xfrm>
            <a:off x="8229600" y="336550"/>
            <a:ext cx="228600" cy="274638"/>
          </a:xfrm>
          <a:prstGeom prst="rect">
            <a:avLst/>
          </a:prstGeom>
          <a:noFill/>
          <a:ln w="9525">
            <a:noFill/>
            <a:miter lim="800000"/>
            <a:headEnd/>
            <a:tailEnd/>
          </a:ln>
        </p:spPr>
      </p:pic>
      <p:sp>
        <p:nvSpPr>
          <p:cNvPr id="13314" name="Rectangle 2"/>
          <p:cNvSpPr>
            <a:spLocks noChangeArrowheads="1"/>
          </p:cNvSpPr>
          <p:nvPr/>
        </p:nvSpPr>
        <p:spPr bwMode="auto">
          <a:xfrm>
            <a:off x="-3175" y="6457950"/>
            <a:ext cx="9147175" cy="404813"/>
          </a:xfrm>
          <a:prstGeom prst="rect">
            <a:avLst/>
          </a:prstGeom>
          <a:solidFill>
            <a:srgbClr val="00ADEF"/>
          </a:solidFill>
          <a:ln w="9525">
            <a:noFill/>
            <a:miter lim="800000"/>
            <a:headEnd/>
            <a:tailEnd/>
          </a:ln>
          <a:effectLst/>
        </p:spPr>
        <p:txBody>
          <a:bodyPr wrap="none" anchor="ctr"/>
          <a:lstStyle/>
          <a:p>
            <a:pPr algn="ctr">
              <a:spcBef>
                <a:spcPct val="50000"/>
              </a:spcBef>
              <a:defRPr/>
            </a:pPr>
            <a:endParaRPr lang="en-US" dirty="0">
              <a:latin typeface="Arial" charset="0"/>
            </a:endParaRPr>
          </a:p>
        </p:txBody>
      </p:sp>
      <p:sp>
        <p:nvSpPr>
          <p:cNvPr id="3" name="Rectangle 5"/>
          <p:cNvSpPr>
            <a:spLocks noGrp="1" noChangeArrowheads="1"/>
          </p:cNvSpPr>
          <p:nvPr>
            <p:ph type="ftr" sz="quarter" idx="3"/>
          </p:nvPr>
        </p:nvSpPr>
        <p:spPr bwMode="auto">
          <a:xfrm>
            <a:off x="685800" y="6530975"/>
            <a:ext cx="2895600" cy="23177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gn="l">
              <a:spcBef>
                <a:spcPct val="0"/>
              </a:spcBef>
              <a:defRPr sz="900">
                <a:solidFill>
                  <a:srgbClr val="FFFFFF"/>
                </a:solidFill>
                <a:latin typeface="Arial" charset="0"/>
              </a:defRPr>
            </a:lvl1pPr>
          </a:lstStyle>
          <a:p>
            <a:pPr>
              <a:defRPr/>
            </a:pPr>
            <a:r>
              <a:rPr lang="en-US"/>
              <a:t>CONFIDENTIAL © 2009 Better Place</a:t>
            </a:r>
          </a:p>
        </p:txBody>
      </p:sp>
      <p:sp>
        <p:nvSpPr>
          <p:cNvPr id="1029" name="Rectangle 2"/>
          <p:cNvSpPr>
            <a:spLocks noGrp="1" noChangeArrowheads="1"/>
          </p:cNvSpPr>
          <p:nvPr>
            <p:ph type="title"/>
          </p:nvPr>
        </p:nvSpPr>
        <p:spPr bwMode="auto">
          <a:xfrm>
            <a:off x="685800" y="222250"/>
            <a:ext cx="7483475" cy="1093788"/>
          </a:xfrm>
          <a:prstGeom prst="rect">
            <a:avLst/>
          </a:prstGeom>
          <a:noFill/>
          <a:ln w="9525">
            <a:noFill/>
            <a:miter lim="800000"/>
            <a:headEnd/>
            <a:tailEnd/>
          </a:ln>
        </p:spPr>
        <p:txBody>
          <a:bodyPr vert="horz" wrap="square" lIns="0" tIns="45720" rIns="45720" bIns="45720" numCol="1" anchor="t"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685800" y="1316038"/>
            <a:ext cx="7772400" cy="49323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6"/>
          <p:cNvSpPr>
            <a:spLocks noGrp="1" noChangeArrowheads="1"/>
          </p:cNvSpPr>
          <p:nvPr>
            <p:ph type="sldNum" sz="quarter" idx="4"/>
          </p:nvPr>
        </p:nvSpPr>
        <p:spPr bwMode="auto">
          <a:xfrm>
            <a:off x="7772400" y="6530975"/>
            <a:ext cx="685800" cy="231775"/>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algn="r">
              <a:spcBef>
                <a:spcPct val="0"/>
              </a:spcBef>
              <a:defRPr sz="900">
                <a:solidFill>
                  <a:srgbClr val="FFFFFF"/>
                </a:solidFill>
                <a:latin typeface="Arial" charset="0"/>
              </a:defRPr>
            </a:lvl1pPr>
          </a:lstStyle>
          <a:p>
            <a:pPr>
              <a:defRPr/>
            </a:pPr>
            <a:fld id="{A7CD9D72-04CE-4D52-8C93-B39EB22E292B}" type="slidenum">
              <a:rPr lang="en-US"/>
              <a:pPr>
                <a:defRPr/>
              </a:pPr>
              <a:t>‹#›</a:t>
            </a:fld>
            <a:endParaRPr lang="en-US" dirty="0"/>
          </a:p>
        </p:txBody>
      </p:sp>
      <p:sp>
        <p:nvSpPr>
          <p:cNvPr id="4" name="Rectangle 6"/>
          <p:cNvSpPr>
            <a:spLocks noGrp="1" noChangeArrowheads="1"/>
          </p:cNvSpPr>
          <p:nvPr>
            <p:ph type="sldNum" sz="quarter" idx="4"/>
          </p:nvPr>
        </p:nvSpPr>
        <p:spPr bwMode="auto">
          <a:xfrm>
            <a:off x="7772400" y="6530975"/>
            <a:ext cx="685800" cy="231775"/>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algn="r">
              <a:spcBef>
                <a:spcPct val="0"/>
              </a:spcBef>
              <a:defRPr sz="900">
                <a:solidFill>
                  <a:srgbClr val="FFFFFF"/>
                </a:solidFill>
                <a:latin typeface="Arial" charset="0"/>
              </a:defRPr>
            </a:lvl1pPr>
          </a:lstStyle>
          <a:p>
            <a:pPr>
              <a:defRPr/>
            </a:pPr>
            <a:fld id="{C6C9CEB0-5694-43DF-8C6A-EB307A1678F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79" r:id="rId2"/>
    <p:sldLayoutId id="2147483678" r:id="rId3"/>
    <p:sldLayoutId id="2147483677" r:id="rId4"/>
    <p:sldLayoutId id="2147483676" r:id="rId5"/>
    <p:sldLayoutId id="2147483687" r:id="rId6"/>
    <p:sldLayoutId id="2147483688" r:id="rId7"/>
  </p:sldLayoutIdLst>
  <p:hf hdr="0" dt="0"/>
  <p:txStyles>
    <p:titleStyle>
      <a:lvl1pPr algn="l" rtl="0" eaLnBrk="0" fontAlgn="base" hangingPunct="0">
        <a:spcBef>
          <a:spcPct val="0"/>
        </a:spcBef>
        <a:spcAft>
          <a:spcPct val="0"/>
        </a:spcAft>
        <a:defRPr sz="2400">
          <a:solidFill>
            <a:srgbClr val="00ADEF"/>
          </a:solidFill>
          <a:latin typeface="+mj-lt"/>
          <a:ea typeface="+mj-ea"/>
          <a:cs typeface="+mj-cs"/>
        </a:defRPr>
      </a:lvl1pPr>
      <a:lvl2pPr algn="l" rtl="0" eaLnBrk="0" fontAlgn="base" hangingPunct="0">
        <a:spcBef>
          <a:spcPct val="0"/>
        </a:spcBef>
        <a:spcAft>
          <a:spcPct val="0"/>
        </a:spcAft>
        <a:defRPr sz="2400">
          <a:solidFill>
            <a:srgbClr val="00ADEF"/>
          </a:solidFill>
          <a:latin typeface="Arial" charset="0"/>
        </a:defRPr>
      </a:lvl2pPr>
      <a:lvl3pPr algn="l" rtl="0" eaLnBrk="0" fontAlgn="base" hangingPunct="0">
        <a:spcBef>
          <a:spcPct val="0"/>
        </a:spcBef>
        <a:spcAft>
          <a:spcPct val="0"/>
        </a:spcAft>
        <a:defRPr sz="2400">
          <a:solidFill>
            <a:srgbClr val="00ADEF"/>
          </a:solidFill>
          <a:latin typeface="Arial" charset="0"/>
        </a:defRPr>
      </a:lvl3pPr>
      <a:lvl4pPr algn="l" rtl="0" eaLnBrk="0" fontAlgn="base" hangingPunct="0">
        <a:spcBef>
          <a:spcPct val="0"/>
        </a:spcBef>
        <a:spcAft>
          <a:spcPct val="0"/>
        </a:spcAft>
        <a:defRPr sz="2400">
          <a:solidFill>
            <a:srgbClr val="00ADEF"/>
          </a:solidFill>
          <a:latin typeface="Arial" charset="0"/>
        </a:defRPr>
      </a:lvl4pPr>
      <a:lvl5pPr algn="l" rtl="0" eaLnBrk="0" fontAlgn="base" hangingPunct="0">
        <a:spcBef>
          <a:spcPct val="0"/>
        </a:spcBef>
        <a:spcAft>
          <a:spcPct val="0"/>
        </a:spcAft>
        <a:defRPr sz="2400">
          <a:solidFill>
            <a:srgbClr val="00ADEF"/>
          </a:solidFill>
          <a:latin typeface="Arial" charset="0"/>
        </a:defRPr>
      </a:lvl5pPr>
      <a:lvl6pPr marL="457200" algn="l" rtl="0" eaLnBrk="1" fontAlgn="base" hangingPunct="1">
        <a:spcBef>
          <a:spcPct val="0"/>
        </a:spcBef>
        <a:spcAft>
          <a:spcPct val="0"/>
        </a:spcAft>
        <a:defRPr sz="2400">
          <a:solidFill>
            <a:srgbClr val="00ADEF"/>
          </a:solidFill>
          <a:latin typeface="Arial" charset="0"/>
        </a:defRPr>
      </a:lvl6pPr>
      <a:lvl7pPr marL="914400" algn="l" rtl="0" eaLnBrk="1" fontAlgn="base" hangingPunct="1">
        <a:spcBef>
          <a:spcPct val="0"/>
        </a:spcBef>
        <a:spcAft>
          <a:spcPct val="0"/>
        </a:spcAft>
        <a:defRPr sz="2400">
          <a:solidFill>
            <a:srgbClr val="00ADEF"/>
          </a:solidFill>
          <a:latin typeface="Arial" charset="0"/>
        </a:defRPr>
      </a:lvl7pPr>
      <a:lvl8pPr marL="1371600" algn="l" rtl="0" eaLnBrk="1" fontAlgn="base" hangingPunct="1">
        <a:spcBef>
          <a:spcPct val="0"/>
        </a:spcBef>
        <a:spcAft>
          <a:spcPct val="0"/>
        </a:spcAft>
        <a:defRPr sz="2400">
          <a:solidFill>
            <a:srgbClr val="00ADEF"/>
          </a:solidFill>
          <a:latin typeface="Arial" charset="0"/>
        </a:defRPr>
      </a:lvl8pPr>
      <a:lvl9pPr marL="1828800" algn="l" rtl="0" eaLnBrk="1" fontAlgn="base" hangingPunct="1">
        <a:spcBef>
          <a:spcPct val="0"/>
        </a:spcBef>
        <a:spcAft>
          <a:spcPct val="0"/>
        </a:spcAft>
        <a:defRPr sz="2400">
          <a:solidFill>
            <a:srgbClr val="00ADEF"/>
          </a:solidFill>
          <a:latin typeface="Arial" charset="0"/>
        </a:defRPr>
      </a:lvl9pPr>
    </p:titleStyle>
    <p:bodyStyle>
      <a:lvl1pPr marL="173038" indent="-173038" algn="l" rtl="0" eaLnBrk="0" fontAlgn="base" hangingPunct="0">
        <a:spcBef>
          <a:spcPts val="300"/>
        </a:spcBef>
        <a:spcAft>
          <a:spcPts val="500"/>
        </a:spcAft>
        <a:buClr>
          <a:schemeClr val="tx1"/>
        </a:buClr>
        <a:buSzPct val="85000"/>
        <a:buFont typeface="Arial" pitchFamily="34" charset="0"/>
        <a:buChar char="•"/>
        <a:defRPr lang="en-US" sz="2100" dirty="0">
          <a:solidFill>
            <a:srgbClr val="262626"/>
          </a:solidFill>
          <a:latin typeface="+mn-lt"/>
          <a:ea typeface="+mn-ea"/>
          <a:cs typeface="+mn-cs"/>
        </a:defRPr>
      </a:lvl1pPr>
      <a:lvl2pPr marL="344488" indent="-158750" algn="l" rtl="0" eaLnBrk="0" fontAlgn="base" hangingPunct="0">
        <a:spcBef>
          <a:spcPts val="338"/>
        </a:spcBef>
        <a:spcAft>
          <a:spcPts val="500"/>
        </a:spcAft>
        <a:buSzPct val="85000"/>
        <a:buChar char="•"/>
        <a:defRPr sz="1900">
          <a:solidFill>
            <a:srgbClr val="262626"/>
          </a:solidFill>
          <a:latin typeface="+mn-lt"/>
        </a:defRPr>
      </a:lvl2pPr>
      <a:lvl3pPr marL="519113" indent="-136525" algn="l" rtl="0" eaLnBrk="0" fontAlgn="base" hangingPunct="0">
        <a:spcBef>
          <a:spcPct val="0"/>
        </a:spcBef>
        <a:spcAft>
          <a:spcPct val="20000"/>
        </a:spcAft>
        <a:buSzPct val="85000"/>
        <a:buChar char="•"/>
        <a:defRPr>
          <a:solidFill>
            <a:srgbClr val="262626"/>
          </a:solidFill>
          <a:latin typeface="+mn-lt"/>
        </a:defRPr>
      </a:lvl3pPr>
      <a:lvl4pPr marL="688975" indent="-144463" algn="l" rtl="0" eaLnBrk="0" fontAlgn="base" hangingPunct="0">
        <a:spcBef>
          <a:spcPct val="0"/>
        </a:spcBef>
        <a:spcAft>
          <a:spcPct val="20000"/>
        </a:spcAft>
        <a:buSzPct val="85000"/>
        <a:buChar char="•"/>
        <a:defRPr sz="1600">
          <a:solidFill>
            <a:srgbClr val="262626"/>
          </a:solidFill>
          <a:latin typeface="+mn-lt"/>
        </a:defRPr>
      </a:lvl4pPr>
      <a:lvl5pPr marL="863600" indent="-139700" algn="l" rtl="0" eaLnBrk="0" fontAlgn="base" hangingPunct="0">
        <a:spcBef>
          <a:spcPts val="300"/>
        </a:spcBef>
        <a:spcAft>
          <a:spcPct val="0"/>
        </a:spcAft>
        <a:buSzPct val="85000"/>
        <a:buChar char="•"/>
        <a:defRPr sz="1600">
          <a:solidFill>
            <a:srgbClr val="262626"/>
          </a:solidFill>
          <a:latin typeface="+mn-lt"/>
        </a:defRPr>
      </a:lvl5pPr>
      <a:lvl6pPr marL="1254125" indent="-139700" algn="l" rtl="0" eaLnBrk="1" fontAlgn="base" hangingPunct="1">
        <a:spcBef>
          <a:spcPts val="300"/>
        </a:spcBef>
        <a:spcAft>
          <a:spcPct val="0"/>
        </a:spcAft>
        <a:buSzPct val="85000"/>
        <a:buChar char="•"/>
        <a:defRPr sz="1600">
          <a:solidFill>
            <a:schemeClr val="tx1"/>
          </a:solidFill>
          <a:latin typeface="+mn-lt"/>
        </a:defRPr>
      </a:lvl6pPr>
      <a:lvl7pPr marL="1711325" indent="-139700" algn="l" rtl="0" eaLnBrk="1" fontAlgn="base" hangingPunct="1">
        <a:spcBef>
          <a:spcPts val="300"/>
        </a:spcBef>
        <a:spcAft>
          <a:spcPct val="0"/>
        </a:spcAft>
        <a:buSzPct val="85000"/>
        <a:buChar char="•"/>
        <a:defRPr sz="1600">
          <a:solidFill>
            <a:schemeClr val="tx1"/>
          </a:solidFill>
          <a:latin typeface="+mn-lt"/>
        </a:defRPr>
      </a:lvl7pPr>
      <a:lvl8pPr marL="2168525" indent="-139700" algn="l" rtl="0" eaLnBrk="1" fontAlgn="base" hangingPunct="1">
        <a:spcBef>
          <a:spcPts val="300"/>
        </a:spcBef>
        <a:spcAft>
          <a:spcPct val="0"/>
        </a:spcAft>
        <a:buSzPct val="85000"/>
        <a:buChar char="•"/>
        <a:defRPr sz="1600">
          <a:solidFill>
            <a:schemeClr val="tx1"/>
          </a:solidFill>
          <a:latin typeface="+mn-lt"/>
        </a:defRPr>
      </a:lvl8pPr>
      <a:lvl9pPr marL="2625725" indent="-139700" algn="l" rtl="0" eaLnBrk="1" fontAlgn="base" hangingPunct="1">
        <a:spcBef>
          <a:spcPts val="300"/>
        </a:spcBef>
        <a:spcAft>
          <a:spcPct val="0"/>
        </a:spcAft>
        <a:buSzPct val="85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5"/>
          <p:cNvSpPr>
            <a:spLocks noGrp="1" noChangeArrowheads="1"/>
          </p:cNvSpPr>
          <p:nvPr>
            <p:ph type="ftr" sz="quarter" idx="3"/>
          </p:nvPr>
        </p:nvSpPr>
        <p:spPr bwMode="auto">
          <a:xfrm>
            <a:off x="1193800" y="6530975"/>
            <a:ext cx="28956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50000"/>
              </a:spcBef>
              <a:defRPr sz="900">
                <a:solidFill>
                  <a:srgbClr val="666666"/>
                </a:solidFill>
                <a:latin typeface="Arial" charset="0"/>
              </a:defRPr>
            </a:lvl1pPr>
          </a:lstStyle>
          <a:p>
            <a:pPr>
              <a:defRPr/>
            </a:pPr>
            <a:r>
              <a:rPr lang="en-US"/>
              <a:t>2008 Better PLC, Inc. CONFIDENTIAL</a:t>
            </a:r>
          </a:p>
        </p:txBody>
      </p:sp>
      <p:sp>
        <p:nvSpPr>
          <p:cNvPr id="9219" name="Rectangle 2"/>
          <p:cNvSpPr>
            <a:spLocks noGrp="1" noChangeArrowheads="1"/>
          </p:cNvSpPr>
          <p:nvPr>
            <p:ph type="title"/>
          </p:nvPr>
        </p:nvSpPr>
        <p:spPr bwMode="auto">
          <a:xfrm>
            <a:off x="593725" y="314325"/>
            <a:ext cx="8169275" cy="9525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en-US" smtClean="0"/>
              <a:t>Click to edit Master title style</a:t>
            </a:r>
          </a:p>
        </p:txBody>
      </p:sp>
      <p:sp>
        <p:nvSpPr>
          <p:cNvPr id="9220" name="Rectangle 3"/>
          <p:cNvSpPr>
            <a:spLocks noGrp="1" noChangeArrowheads="1"/>
          </p:cNvSpPr>
          <p:nvPr>
            <p:ph type="body" idx="1"/>
          </p:nvPr>
        </p:nvSpPr>
        <p:spPr bwMode="auto">
          <a:xfrm>
            <a:off x="593725" y="1341438"/>
            <a:ext cx="8169275" cy="45259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2"/>
            <a:r>
              <a:rPr lang="en-US" smtClean="0"/>
              <a:t>Second level</a:t>
            </a:r>
          </a:p>
          <a:p>
            <a:pPr lvl="3"/>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508000" y="6530975"/>
            <a:ext cx="6858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50000"/>
              </a:spcBef>
              <a:defRPr sz="900">
                <a:solidFill>
                  <a:srgbClr val="666666"/>
                </a:solidFill>
                <a:latin typeface="Arial" charset="0"/>
              </a:defRPr>
            </a:lvl1pPr>
          </a:lstStyle>
          <a:p>
            <a:pPr>
              <a:defRPr/>
            </a:pPr>
            <a:fld id="{052456DA-63E8-4163-AD11-F7BE77ACB0ED}" type="slidenum">
              <a:rPr lang="en-US"/>
              <a:pPr>
                <a:defRPr/>
              </a:pPr>
              <a:t>‹#›</a:t>
            </a:fld>
            <a:endParaRPr lang="en-US" dirty="0"/>
          </a:p>
        </p:txBody>
      </p:sp>
      <p:sp>
        <p:nvSpPr>
          <p:cNvPr id="11" name="Rectangle 10"/>
          <p:cNvSpPr/>
          <p:nvPr/>
        </p:nvSpPr>
        <p:spPr>
          <a:xfrm>
            <a:off x="0" y="0"/>
            <a:ext cx="9144000" cy="109538"/>
          </a:xfrm>
          <a:prstGeom prst="rect">
            <a:avLst/>
          </a:prstGeom>
          <a:solidFill>
            <a:srgbClr val="00ADEF"/>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spcBef>
                <a:spcPct val="50000"/>
              </a:spcBef>
              <a:defRPr/>
            </a:pPr>
            <a:endParaRPr lang="en-US" sz="1800" dirty="0">
              <a:solidFill>
                <a:schemeClr val="tx1"/>
              </a:solidFill>
              <a:ea typeface="ＭＳ Ｐゴシック" pitchFamily="-65" charset="-128"/>
              <a:cs typeface="ＭＳ Ｐゴシック" pitchFamily="-65" charset="-128"/>
            </a:endParaRPr>
          </a:p>
        </p:txBody>
      </p:sp>
      <p:sp>
        <p:nvSpPr>
          <p:cNvPr id="9223" name="Picture 8" descr="slide_BLUlogoNEWidx.bmp"/>
          <p:cNvSpPr>
            <a:spLocks noChangeAspect="1"/>
          </p:cNvSpPr>
          <p:nvPr/>
        </p:nvSpPr>
        <p:spPr bwMode="auto">
          <a:xfrm>
            <a:off x="8391525" y="6573838"/>
            <a:ext cx="144463" cy="174625"/>
          </a:xfrm>
          <a:prstGeom prst="rect">
            <a:avLst/>
          </a:prstGeom>
          <a:noFill/>
          <a:ln w="9525">
            <a:noFill/>
            <a:miter lim="800000"/>
            <a:headEnd/>
            <a:tailEnd/>
          </a:ln>
        </p:spPr>
        <p:txBody>
          <a:bodyPr/>
          <a:lstStyle/>
          <a:p>
            <a:pPr>
              <a:defRPr/>
            </a:pPr>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3685" r:id="rId1"/>
    <p:sldLayoutId id="2147483684" r:id="rId2"/>
    <p:sldLayoutId id="2147483683" r:id="rId3"/>
    <p:sldLayoutId id="2147483682" r:id="rId4"/>
    <p:sldLayoutId id="2147483681" r:id="rId5"/>
    <p:sldLayoutId id="2147483680" r:id="rId6"/>
  </p:sldLayoutIdLst>
  <p:hf hdr="0" dt="0"/>
  <p:txStyles>
    <p:titleStyle>
      <a:lvl1pPr algn="l" rtl="0" eaLnBrk="0" fontAlgn="base" hangingPunct="0">
        <a:spcBef>
          <a:spcPct val="0"/>
        </a:spcBef>
        <a:spcAft>
          <a:spcPct val="0"/>
        </a:spcAft>
        <a:defRPr sz="2800">
          <a:solidFill>
            <a:srgbClr val="000000"/>
          </a:solidFill>
          <a:latin typeface="Arial" pitchFamily="34" charset="0"/>
          <a:ea typeface="ＭＳ Ｐゴシック" pitchFamily="-108" charset="-128"/>
          <a:cs typeface="ＭＳ Ｐゴシック" pitchFamily="-108" charset="-128"/>
        </a:defRPr>
      </a:lvl1pPr>
      <a:lvl2pPr algn="l" rtl="0" eaLnBrk="0" fontAlgn="base" hangingPunct="0">
        <a:spcBef>
          <a:spcPct val="0"/>
        </a:spcBef>
        <a:spcAft>
          <a:spcPct val="0"/>
        </a:spcAft>
        <a:defRPr sz="2800">
          <a:solidFill>
            <a:srgbClr val="000000"/>
          </a:solidFill>
          <a:latin typeface="Arial"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2800">
          <a:solidFill>
            <a:srgbClr val="000000"/>
          </a:solidFill>
          <a:latin typeface="Arial"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2800">
          <a:solidFill>
            <a:srgbClr val="000000"/>
          </a:solidFill>
          <a:latin typeface="Arial"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2800">
          <a:solidFill>
            <a:srgbClr val="000000"/>
          </a:solidFill>
          <a:latin typeface="Arial" pitchFamily="-108" charset="0"/>
          <a:ea typeface="ＭＳ Ｐゴシック" pitchFamily="-108" charset="-128"/>
          <a:cs typeface="ＭＳ Ｐゴシック" pitchFamily="-108" charset="-128"/>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342900" indent="-342900" algn="l" rtl="0" eaLnBrk="0" fontAlgn="base" hangingPunct="0">
        <a:lnSpc>
          <a:spcPct val="110000"/>
        </a:lnSpc>
        <a:spcBef>
          <a:spcPts val="600"/>
        </a:spcBef>
        <a:spcAft>
          <a:spcPct val="0"/>
        </a:spcAft>
        <a:buSzPct val="85000"/>
        <a:buFont typeface="Wingdings" pitchFamily="2" charset="2"/>
        <a:buChar char="§"/>
        <a:defRPr sz="2600">
          <a:solidFill>
            <a:srgbClr val="262626"/>
          </a:solidFill>
          <a:latin typeface="Arial" pitchFamily="34" charset="0"/>
          <a:ea typeface="ＭＳ Ｐゴシック" pitchFamily="-108" charset="-128"/>
          <a:cs typeface="ＭＳ Ｐゴシック" pitchFamily="-108" charset="-128"/>
        </a:defRPr>
      </a:lvl1pPr>
      <a:lvl2pPr marL="228600" indent="-227013" algn="l" rtl="0" eaLnBrk="0" fontAlgn="base" hangingPunct="0">
        <a:lnSpc>
          <a:spcPct val="110000"/>
        </a:lnSpc>
        <a:spcBef>
          <a:spcPts val="300"/>
        </a:spcBef>
        <a:spcAft>
          <a:spcPct val="0"/>
        </a:spcAft>
        <a:buSzPct val="85000"/>
        <a:buFont typeface="Courier New" pitchFamily="49" charset="0"/>
        <a:buChar char="o"/>
        <a:defRPr sz="2200">
          <a:solidFill>
            <a:srgbClr val="262626"/>
          </a:solidFill>
          <a:latin typeface="Arial" pitchFamily="34" charset="0"/>
          <a:ea typeface="ＭＳ Ｐゴシック" pitchFamily="-108" charset="-128"/>
          <a:cs typeface="ＭＳ Ｐゴシック"/>
        </a:defRPr>
      </a:lvl2pPr>
      <a:lvl3pPr marL="457200" indent="-227013" algn="l" rtl="0" eaLnBrk="0" fontAlgn="base" hangingPunct="0">
        <a:spcBef>
          <a:spcPts val="300"/>
        </a:spcBef>
        <a:spcAft>
          <a:spcPct val="0"/>
        </a:spcAft>
        <a:buSzPct val="85000"/>
        <a:buChar char="•"/>
        <a:defRPr sz="2000">
          <a:solidFill>
            <a:srgbClr val="262626"/>
          </a:solidFill>
          <a:latin typeface="Arial" pitchFamily="34" charset="0"/>
          <a:ea typeface="ＭＳ Ｐゴシック" pitchFamily="-108" charset="-128"/>
          <a:cs typeface="ＭＳ Ｐゴシック"/>
        </a:defRPr>
      </a:lvl3pPr>
      <a:lvl4pPr marL="685800" indent="-227013" algn="l" rtl="0" eaLnBrk="0" fontAlgn="base" hangingPunct="0">
        <a:spcBef>
          <a:spcPts val="300"/>
        </a:spcBef>
        <a:spcAft>
          <a:spcPct val="0"/>
        </a:spcAft>
        <a:buSzPct val="85000"/>
        <a:buFont typeface="Courier New" pitchFamily="49" charset="0"/>
        <a:buChar char="o"/>
        <a:defRPr sz="1600">
          <a:solidFill>
            <a:srgbClr val="262626"/>
          </a:solidFill>
          <a:latin typeface="Arial" pitchFamily="34" charset="0"/>
          <a:ea typeface="ＭＳ Ｐゴシック" pitchFamily="-108" charset="-128"/>
          <a:cs typeface="ＭＳ Ｐゴシック"/>
        </a:defRPr>
      </a:lvl4pPr>
      <a:lvl5pPr marL="911225" indent="-223838" algn="l" rtl="0" eaLnBrk="0" fontAlgn="base" hangingPunct="0">
        <a:spcBef>
          <a:spcPts val="300"/>
        </a:spcBef>
        <a:spcAft>
          <a:spcPct val="0"/>
        </a:spcAft>
        <a:buSzPct val="85000"/>
        <a:buChar char="•"/>
        <a:defRPr sz="1600">
          <a:solidFill>
            <a:srgbClr val="262626"/>
          </a:solidFill>
          <a:latin typeface="Arial" pitchFamily="34" charset="0"/>
          <a:ea typeface="ＭＳ Ｐゴシック" pitchFamily="-108" charset="-128"/>
          <a:cs typeface="ＭＳ Ｐゴシック"/>
        </a:defRPr>
      </a:lvl5pPr>
      <a:lvl6pPr marL="1368425" indent="-223838" algn="l" rtl="0" eaLnBrk="1" fontAlgn="base" hangingPunct="1">
        <a:spcBef>
          <a:spcPct val="20000"/>
        </a:spcBef>
        <a:spcAft>
          <a:spcPct val="0"/>
        </a:spcAft>
        <a:buSzPct val="85000"/>
        <a:buChar char="•"/>
        <a:defRPr sz="1600">
          <a:solidFill>
            <a:schemeClr val="tx1"/>
          </a:solidFill>
          <a:latin typeface="+mn-lt"/>
        </a:defRPr>
      </a:lvl6pPr>
      <a:lvl7pPr marL="1825625" indent="-223838" algn="l" rtl="0" eaLnBrk="1" fontAlgn="base" hangingPunct="1">
        <a:spcBef>
          <a:spcPct val="20000"/>
        </a:spcBef>
        <a:spcAft>
          <a:spcPct val="0"/>
        </a:spcAft>
        <a:buSzPct val="85000"/>
        <a:buChar char="•"/>
        <a:defRPr sz="1600">
          <a:solidFill>
            <a:schemeClr val="tx1"/>
          </a:solidFill>
          <a:latin typeface="+mn-lt"/>
        </a:defRPr>
      </a:lvl7pPr>
      <a:lvl8pPr marL="2282825" indent="-223838" algn="l" rtl="0" eaLnBrk="1" fontAlgn="base" hangingPunct="1">
        <a:spcBef>
          <a:spcPct val="20000"/>
        </a:spcBef>
        <a:spcAft>
          <a:spcPct val="0"/>
        </a:spcAft>
        <a:buSzPct val="85000"/>
        <a:buChar char="•"/>
        <a:defRPr sz="1600">
          <a:solidFill>
            <a:schemeClr val="tx1"/>
          </a:solidFill>
          <a:latin typeface="+mn-lt"/>
        </a:defRPr>
      </a:lvl8pPr>
      <a:lvl9pPr marL="2740025" indent="-223838" algn="l" rtl="0" eaLnBrk="1" fontAlgn="base" hangingPunct="1">
        <a:spcBef>
          <a:spcPct val="20000"/>
        </a:spcBef>
        <a:spcAft>
          <a:spcPct val="0"/>
        </a:spcAft>
        <a:buSzPct val="85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3" descr="C:\Documents and Settings\Andrew Johnson\My Documents\01_Freelance_Design\ADDIS\Better Place\exports\bplace_exports\bplace_exports\BPL_SlideLogo300.png"/>
          <p:cNvPicPr>
            <a:picLocks noChangeAspect="1" noChangeArrowheads="1"/>
          </p:cNvPicPr>
          <p:nvPr/>
        </p:nvPicPr>
        <p:blipFill>
          <a:blip r:embed="rId2" cstate="print"/>
          <a:srcRect/>
          <a:stretch>
            <a:fillRect/>
          </a:stretch>
        </p:blipFill>
        <p:spPr bwMode="auto">
          <a:xfrm>
            <a:off x="8229600" y="336550"/>
            <a:ext cx="228600" cy="274638"/>
          </a:xfrm>
          <a:prstGeom prst="rect">
            <a:avLst/>
          </a:prstGeom>
          <a:noFill/>
          <a:ln w="9525">
            <a:noFill/>
            <a:miter lim="800000"/>
            <a:headEnd/>
            <a:tailEnd/>
          </a:ln>
        </p:spPr>
      </p:pic>
      <p:sp>
        <p:nvSpPr>
          <p:cNvPr id="13314" name="Rectangle 2"/>
          <p:cNvSpPr>
            <a:spLocks noChangeArrowheads="1"/>
          </p:cNvSpPr>
          <p:nvPr/>
        </p:nvSpPr>
        <p:spPr bwMode="auto">
          <a:xfrm>
            <a:off x="-3175" y="6457950"/>
            <a:ext cx="9147175" cy="404813"/>
          </a:xfrm>
          <a:prstGeom prst="rect">
            <a:avLst/>
          </a:prstGeom>
          <a:solidFill>
            <a:srgbClr val="00ADEF"/>
          </a:solidFill>
          <a:ln w="9525">
            <a:noFill/>
            <a:miter lim="800000"/>
            <a:headEnd/>
            <a:tailEnd/>
          </a:ln>
          <a:effectLst/>
        </p:spPr>
        <p:txBody>
          <a:bodyPr wrap="none" anchor="ctr"/>
          <a:lstStyle/>
          <a:p>
            <a:pPr algn="ctr">
              <a:spcBef>
                <a:spcPct val="50000"/>
              </a:spcBef>
              <a:defRPr/>
            </a:pPr>
            <a:endParaRPr lang="en-US" dirty="0">
              <a:solidFill>
                <a:srgbClr val="262626"/>
              </a:solidFill>
              <a:latin typeface="Arial" charset="0"/>
            </a:endParaRPr>
          </a:p>
        </p:txBody>
      </p:sp>
      <p:sp>
        <p:nvSpPr>
          <p:cNvPr id="3" name="Rectangle 5"/>
          <p:cNvSpPr>
            <a:spLocks noGrp="1" noChangeArrowheads="1"/>
          </p:cNvSpPr>
          <p:nvPr>
            <p:ph type="ftr" sz="quarter" idx="3"/>
          </p:nvPr>
        </p:nvSpPr>
        <p:spPr bwMode="auto">
          <a:xfrm>
            <a:off x="685800" y="6530975"/>
            <a:ext cx="2895600" cy="23177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gn="l">
              <a:spcBef>
                <a:spcPct val="0"/>
              </a:spcBef>
              <a:defRPr sz="900">
                <a:solidFill>
                  <a:srgbClr val="FFFFFF"/>
                </a:solidFill>
                <a:latin typeface="Arial" charset="0"/>
              </a:defRPr>
            </a:lvl1pPr>
          </a:lstStyle>
          <a:p>
            <a:pPr>
              <a:defRPr/>
            </a:pPr>
            <a:r>
              <a:rPr lang="en-US"/>
              <a:t>CONFIDENTIAL © 2009 Better Place</a:t>
            </a:r>
          </a:p>
        </p:txBody>
      </p:sp>
      <p:sp>
        <p:nvSpPr>
          <p:cNvPr id="16389" name="Rectangle 2"/>
          <p:cNvSpPr>
            <a:spLocks noGrp="1" noChangeArrowheads="1"/>
          </p:cNvSpPr>
          <p:nvPr>
            <p:ph type="title"/>
          </p:nvPr>
        </p:nvSpPr>
        <p:spPr bwMode="auto">
          <a:xfrm>
            <a:off x="685800" y="222250"/>
            <a:ext cx="7483475" cy="1093788"/>
          </a:xfrm>
          <a:prstGeom prst="rect">
            <a:avLst/>
          </a:prstGeom>
          <a:noFill/>
          <a:ln w="9525">
            <a:noFill/>
            <a:miter lim="800000"/>
            <a:headEnd/>
            <a:tailEnd/>
          </a:ln>
        </p:spPr>
        <p:txBody>
          <a:bodyPr vert="horz" wrap="square" lIns="0" tIns="45720" rIns="45720" bIns="45720" numCol="1" anchor="t" anchorCtr="0" compatLnSpc="1">
            <a:prstTxWarp prst="textNoShape">
              <a:avLst/>
            </a:prstTxWarp>
          </a:bodyPr>
          <a:lstStyle/>
          <a:p>
            <a:pPr lvl="0"/>
            <a:r>
              <a:rPr lang="en-US" smtClean="0"/>
              <a:t>Click to edit Master title style</a:t>
            </a:r>
          </a:p>
        </p:txBody>
      </p:sp>
      <p:sp>
        <p:nvSpPr>
          <p:cNvPr id="16390" name="Rectangle 3"/>
          <p:cNvSpPr>
            <a:spLocks noGrp="1" noChangeArrowheads="1"/>
          </p:cNvSpPr>
          <p:nvPr>
            <p:ph type="body" idx="1"/>
          </p:nvPr>
        </p:nvSpPr>
        <p:spPr bwMode="auto">
          <a:xfrm>
            <a:off x="685800" y="1316038"/>
            <a:ext cx="7772400" cy="49323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772400" y="6530975"/>
            <a:ext cx="685800" cy="231775"/>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algn="r">
              <a:spcBef>
                <a:spcPct val="0"/>
              </a:spcBef>
              <a:defRPr sz="900">
                <a:solidFill>
                  <a:srgbClr val="FFFFFF"/>
                </a:solidFill>
                <a:latin typeface="Arial" charset="0"/>
              </a:defRPr>
            </a:lvl1pPr>
          </a:lstStyle>
          <a:p>
            <a:pPr>
              <a:defRPr/>
            </a:pPr>
            <a:fld id="{DC938BD3-3983-4334-8264-DCCB48CE8A29}" type="slidenum">
              <a:rPr lang="en-US"/>
              <a:pPr>
                <a:defRPr/>
              </a:pPr>
              <a:t>‹#›</a:t>
            </a:fld>
            <a:endParaRPr lang="en-US" dirty="0"/>
          </a:p>
        </p:txBody>
      </p:sp>
    </p:spTree>
  </p:cSld>
  <p:clrMap bg1="lt1" tx1="dk1" bg2="lt2" tx2="dk2" accent1="accent1" accent2="accent2" accent3="accent3" accent4="accent4" accent5="accent5" accent6="accent6" hlink="hlink" folHlink="folHlink"/>
  <p:hf hdr="0" dt="0"/>
  <p:txStyles>
    <p:titleStyle>
      <a:lvl1pPr algn="l" rtl="0" eaLnBrk="0" fontAlgn="base" hangingPunct="0">
        <a:spcBef>
          <a:spcPct val="0"/>
        </a:spcBef>
        <a:spcAft>
          <a:spcPct val="0"/>
        </a:spcAft>
        <a:defRPr sz="2400">
          <a:solidFill>
            <a:srgbClr val="00ADEF"/>
          </a:solidFill>
          <a:latin typeface="+mj-lt"/>
          <a:ea typeface="+mj-ea"/>
          <a:cs typeface="+mj-cs"/>
        </a:defRPr>
      </a:lvl1pPr>
      <a:lvl2pPr algn="l" rtl="0" eaLnBrk="0" fontAlgn="base" hangingPunct="0">
        <a:spcBef>
          <a:spcPct val="0"/>
        </a:spcBef>
        <a:spcAft>
          <a:spcPct val="0"/>
        </a:spcAft>
        <a:defRPr sz="2400">
          <a:solidFill>
            <a:srgbClr val="00ADEF"/>
          </a:solidFill>
          <a:latin typeface="Arial" charset="0"/>
        </a:defRPr>
      </a:lvl2pPr>
      <a:lvl3pPr algn="l" rtl="0" eaLnBrk="0" fontAlgn="base" hangingPunct="0">
        <a:spcBef>
          <a:spcPct val="0"/>
        </a:spcBef>
        <a:spcAft>
          <a:spcPct val="0"/>
        </a:spcAft>
        <a:defRPr sz="2400">
          <a:solidFill>
            <a:srgbClr val="00ADEF"/>
          </a:solidFill>
          <a:latin typeface="Arial" charset="0"/>
        </a:defRPr>
      </a:lvl3pPr>
      <a:lvl4pPr algn="l" rtl="0" eaLnBrk="0" fontAlgn="base" hangingPunct="0">
        <a:spcBef>
          <a:spcPct val="0"/>
        </a:spcBef>
        <a:spcAft>
          <a:spcPct val="0"/>
        </a:spcAft>
        <a:defRPr sz="2400">
          <a:solidFill>
            <a:srgbClr val="00ADEF"/>
          </a:solidFill>
          <a:latin typeface="Arial" charset="0"/>
        </a:defRPr>
      </a:lvl4pPr>
      <a:lvl5pPr algn="l" rtl="0" eaLnBrk="0" fontAlgn="base" hangingPunct="0">
        <a:spcBef>
          <a:spcPct val="0"/>
        </a:spcBef>
        <a:spcAft>
          <a:spcPct val="0"/>
        </a:spcAft>
        <a:defRPr sz="2400">
          <a:solidFill>
            <a:srgbClr val="00ADEF"/>
          </a:solidFill>
          <a:latin typeface="Arial" charset="0"/>
        </a:defRPr>
      </a:lvl5pPr>
      <a:lvl6pPr marL="457200" algn="l" rtl="0" eaLnBrk="1" fontAlgn="base" hangingPunct="1">
        <a:spcBef>
          <a:spcPct val="0"/>
        </a:spcBef>
        <a:spcAft>
          <a:spcPct val="0"/>
        </a:spcAft>
        <a:defRPr sz="2400">
          <a:solidFill>
            <a:srgbClr val="00ADEF"/>
          </a:solidFill>
          <a:latin typeface="Arial" charset="0"/>
        </a:defRPr>
      </a:lvl6pPr>
      <a:lvl7pPr marL="914400" algn="l" rtl="0" eaLnBrk="1" fontAlgn="base" hangingPunct="1">
        <a:spcBef>
          <a:spcPct val="0"/>
        </a:spcBef>
        <a:spcAft>
          <a:spcPct val="0"/>
        </a:spcAft>
        <a:defRPr sz="2400">
          <a:solidFill>
            <a:srgbClr val="00ADEF"/>
          </a:solidFill>
          <a:latin typeface="Arial" charset="0"/>
        </a:defRPr>
      </a:lvl7pPr>
      <a:lvl8pPr marL="1371600" algn="l" rtl="0" eaLnBrk="1" fontAlgn="base" hangingPunct="1">
        <a:spcBef>
          <a:spcPct val="0"/>
        </a:spcBef>
        <a:spcAft>
          <a:spcPct val="0"/>
        </a:spcAft>
        <a:defRPr sz="2400">
          <a:solidFill>
            <a:srgbClr val="00ADEF"/>
          </a:solidFill>
          <a:latin typeface="Arial" charset="0"/>
        </a:defRPr>
      </a:lvl8pPr>
      <a:lvl9pPr marL="1828800" algn="l" rtl="0" eaLnBrk="1" fontAlgn="base" hangingPunct="1">
        <a:spcBef>
          <a:spcPct val="0"/>
        </a:spcBef>
        <a:spcAft>
          <a:spcPct val="0"/>
        </a:spcAft>
        <a:defRPr sz="2400">
          <a:solidFill>
            <a:srgbClr val="00ADEF"/>
          </a:solidFill>
          <a:latin typeface="Arial" charset="0"/>
        </a:defRPr>
      </a:lvl9pPr>
    </p:titleStyle>
    <p:bodyStyle>
      <a:lvl1pPr marL="173038" indent="-173038" algn="l" rtl="0" eaLnBrk="0" fontAlgn="base" hangingPunct="0">
        <a:spcBef>
          <a:spcPts val="300"/>
        </a:spcBef>
        <a:spcAft>
          <a:spcPts val="500"/>
        </a:spcAft>
        <a:buClr>
          <a:schemeClr val="tx1"/>
        </a:buClr>
        <a:buSzPct val="85000"/>
        <a:buFont typeface="Arial" pitchFamily="34" charset="0"/>
        <a:buChar char="•"/>
        <a:defRPr lang="en-US" sz="2100" dirty="0">
          <a:solidFill>
            <a:srgbClr val="262626"/>
          </a:solidFill>
          <a:latin typeface="+mn-lt"/>
          <a:ea typeface="+mn-ea"/>
          <a:cs typeface="+mn-cs"/>
        </a:defRPr>
      </a:lvl1pPr>
      <a:lvl2pPr marL="344488" indent="-158750" algn="l" rtl="0" eaLnBrk="0" fontAlgn="base" hangingPunct="0">
        <a:spcBef>
          <a:spcPts val="338"/>
        </a:spcBef>
        <a:spcAft>
          <a:spcPts val="500"/>
        </a:spcAft>
        <a:buSzPct val="85000"/>
        <a:buChar char="•"/>
        <a:defRPr sz="1900">
          <a:solidFill>
            <a:srgbClr val="262626"/>
          </a:solidFill>
          <a:latin typeface="+mn-lt"/>
        </a:defRPr>
      </a:lvl2pPr>
      <a:lvl3pPr marL="519113" indent="-136525" algn="l" rtl="0" eaLnBrk="0" fontAlgn="base" hangingPunct="0">
        <a:spcBef>
          <a:spcPct val="0"/>
        </a:spcBef>
        <a:spcAft>
          <a:spcPct val="20000"/>
        </a:spcAft>
        <a:buSzPct val="85000"/>
        <a:buChar char="•"/>
        <a:defRPr>
          <a:solidFill>
            <a:srgbClr val="262626"/>
          </a:solidFill>
          <a:latin typeface="+mn-lt"/>
        </a:defRPr>
      </a:lvl3pPr>
      <a:lvl4pPr marL="688975" indent="-144463" algn="l" rtl="0" eaLnBrk="0" fontAlgn="base" hangingPunct="0">
        <a:spcBef>
          <a:spcPct val="0"/>
        </a:spcBef>
        <a:spcAft>
          <a:spcPct val="20000"/>
        </a:spcAft>
        <a:buSzPct val="85000"/>
        <a:buChar char="•"/>
        <a:defRPr sz="1600">
          <a:solidFill>
            <a:srgbClr val="262626"/>
          </a:solidFill>
          <a:latin typeface="+mn-lt"/>
        </a:defRPr>
      </a:lvl4pPr>
      <a:lvl5pPr marL="863600" indent="-139700" algn="l" rtl="0" eaLnBrk="0" fontAlgn="base" hangingPunct="0">
        <a:spcBef>
          <a:spcPts val="300"/>
        </a:spcBef>
        <a:spcAft>
          <a:spcPct val="0"/>
        </a:spcAft>
        <a:buSzPct val="85000"/>
        <a:buChar char="•"/>
        <a:defRPr sz="1600">
          <a:solidFill>
            <a:srgbClr val="262626"/>
          </a:solidFill>
          <a:latin typeface="+mn-lt"/>
        </a:defRPr>
      </a:lvl5pPr>
      <a:lvl6pPr marL="1254125" indent="-139700" algn="l" rtl="0" eaLnBrk="1" fontAlgn="base" hangingPunct="1">
        <a:spcBef>
          <a:spcPts val="300"/>
        </a:spcBef>
        <a:spcAft>
          <a:spcPct val="0"/>
        </a:spcAft>
        <a:buSzPct val="85000"/>
        <a:buChar char="•"/>
        <a:defRPr sz="1600">
          <a:solidFill>
            <a:schemeClr val="tx1"/>
          </a:solidFill>
          <a:latin typeface="+mn-lt"/>
        </a:defRPr>
      </a:lvl6pPr>
      <a:lvl7pPr marL="1711325" indent="-139700" algn="l" rtl="0" eaLnBrk="1" fontAlgn="base" hangingPunct="1">
        <a:spcBef>
          <a:spcPts val="300"/>
        </a:spcBef>
        <a:spcAft>
          <a:spcPct val="0"/>
        </a:spcAft>
        <a:buSzPct val="85000"/>
        <a:buChar char="•"/>
        <a:defRPr sz="1600">
          <a:solidFill>
            <a:schemeClr val="tx1"/>
          </a:solidFill>
          <a:latin typeface="+mn-lt"/>
        </a:defRPr>
      </a:lvl7pPr>
      <a:lvl8pPr marL="2168525" indent="-139700" algn="l" rtl="0" eaLnBrk="1" fontAlgn="base" hangingPunct="1">
        <a:spcBef>
          <a:spcPts val="300"/>
        </a:spcBef>
        <a:spcAft>
          <a:spcPct val="0"/>
        </a:spcAft>
        <a:buSzPct val="85000"/>
        <a:buChar char="•"/>
        <a:defRPr sz="1600">
          <a:solidFill>
            <a:schemeClr val="tx1"/>
          </a:solidFill>
          <a:latin typeface="+mn-lt"/>
        </a:defRPr>
      </a:lvl8pPr>
      <a:lvl9pPr marL="2625725" indent="-139700" algn="l" rtl="0" eaLnBrk="1" fontAlgn="base" hangingPunct="1">
        <a:spcBef>
          <a:spcPts val="300"/>
        </a:spcBef>
        <a:spcAft>
          <a:spcPct val="0"/>
        </a:spcAft>
        <a:buSzPct val="85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3" descr="C:\Documents and Settings\Andrew Johnson\My Documents\01_Freelance_Design\ADDIS\Better Place\exports\bplace_exports\bplace_exports\BPL_SlideLogo300.png"/>
          <p:cNvPicPr>
            <a:picLocks noChangeAspect="1" noChangeArrowheads="1"/>
          </p:cNvPicPr>
          <p:nvPr/>
        </p:nvPicPr>
        <p:blipFill>
          <a:blip r:embed="rId2" cstate="print"/>
          <a:srcRect/>
          <a:stretch>
            <a:fillRect/>
          </a:stretch>
        </p:blipFill>
        <p:spPr bwMode="auto">
          <a:xfrm>
            <a:off x="8229600" y="336550"/>
            <a:ext cx="228600" cy="274638"/>
          </a:xfrm>
          <a:prstGeom prst="rect">
            <a:avLst/>
          </a:prstGeom>
          <a:noFill/>
          <a:ln w="9525">
            <a:noFill/>
            <a:miter lim="800000"/>
            <a:headEnd/>
            <a:tailEnd/>
          </a:ln>
        </p:spPr>
      </p:pic>
      <p:sp>
        <p:nvSpPr>
          <p:cNvPr id="13314" name="Rectangle 2"/>
          <p:cNvSpPr>
            <a:spLocks noChangeArrowheads="1"/>
          </p:cNvSpPr>
          <p:nvPr/>
        </p:nvSpPr>
        <p:spPr bwMode="auto">
          <a:xfrm>
            <a:off x="-3175" y="6457950"/>
            <a:ext cx="9147175" cy="404813"/>
          </a:xfrm>
          <a:prstGeom prst="rect">
            <a:avLst/>
          </a:prstGeom>
          <a:solidFill>
            <a:srgbClr val="00ADEF"/>
          </a:solidFill>
          <a:ln w="9525">
            <a:noFill/>
            <a:miter lim="800000"/>
            <a:headEnd/>
            <a:tailEnd/>
          </a:ln>
          <a:effectLst/>
        </p:spPr>
        <p:txBody>
          <a:bodyPr wrap="none" anchor="ctr"/>
          <a:lstStyle/>
          <a:p>
            <a:pPr algn="ctr">
              <a:spcBef>
                <a:spcPct val="50000"/>
              </a:spcBef>
              <a:defRPr/>
            </a:pPr>
            <a:endParaRPr lang="en-US" dirty="0">
              <a:solidFill>
                <a:srgbClr val="262626"/>
              </a:solidFill>
              <a:latin typeface="Arial" charset="0"/>
            </a:endParaRPr>
          </a:p>
        </p:txBody>
      </p:sp>
      <p:sp>
        <p:nvSpPr>
          <p:cNvPr id="3" name="Rectangle 5"/>
          <p:cNvSpPr>
            <a:spLocks noGrp="1" noChangeArrowheads="1"/>
          </p:cNvSpPr>
          <p:nvPr>
            <p:ph type="ftr" sz="quarter" idx="3"/>
          </p:nvPr>
        </p:nvSpPr>
        <p:spPr bwMode="auto">
          <a:xfrm>
            <a:off x="685800" y="6530975"/>
            <a:ext cx="2895600" cy="23177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gn="l">
              <a:spcBef>
                <a:spcPct val="0"/>
              </a:spcBef>
              <a:defRPr sz="900">
                <a:solidFill>
                  <a:srgbClr val="FFFFFF"/>
                </a:solidFill>
                <a:latin typeface="Arial" charset="0"/>
              </a:defRPr>
            </a:lvl1pPr>
          </a:lstStyle>
          <a:p>
            <a:pPr>
              <a:defRPr/>
            </a:pPr>
            <a:r>
              <a:rPr lang="en-US"/>
              <a:t>CONFIDENTIAL © 2009 Better Place</a:t>
            </a:r>
          </a:p>
        </p:txBody>
      </p:sp>
      <p:sp>
        <p:nvSpPr>
          <p:cNvPr id="17413" name="Rectangle 2"/>
          <p:cNvSpPr>
            <a:spLocks noGrp="1" noChangeArrowheads="1"/>
          </p:cNvSpPr>
          <p:nvPr>
            <p:ph type="title"/>
          </p:nvPr>
        </p:nvSpPr>
        <p:spPr bwMode="auto">
          <a:xfrm>
            <a:off x="685800" y="222250"/>
            <a:ext cx="7483475" cy="1093788"/>
          </a:xfrm>
          <a:prstGeom prst="rect">
            <a:avLst/>
          </a:prstGeom>
          <a:noFill/>
          <a:ln w="9525">
            <a:noFill/>
            <a:miter lim="800000"/>
            <a:headEnd/>
            <a:tailEnd/>
          </a:ln>
        </p:spPr>
        <p:txBody>
          <a:bodyPr vert="horz" wrap="square" lIns="0" tIns="45720" rIns="45720" bIns="45720" numCol="1" anchor="t" anchorCtr="0" compatLnSpc="1">
            <a:prstTxWarp prst="textNoShape">
              <a:avLst/>
            </a:prstTxWarp>
          </a:bodyPr>
          <a:lstStyle/>
          <a:p>
            <a:pPr lvl="0"/>
            <a:r>
              <a:rPr lang="en-US" smtClean="0"/>
              <a:t>Click to edit Master title style</a:t>
            </a:r>
          </a:p>
        </p:txBody>
      </p:sp>
      <p:sp>
        <p:nvSpPr>
          <p:cNvPr id="17414" name="Rectangle 3"/>
          <p:cNvSpPr>
            <a:spLocks noGrp="1" noChangeArrowheads="1"/>
          </p:cNvSpPr>
          <p:nvPr>
            <p:ph type="body" idx="1"/>
          </p:nvPr>
        </p:nvSpPr>
        <p:spPr bwMode="auto">
          <a:xfrm>
            <a:off x="685800" y="1316038"/>
            <a:ext cx="7772400" cy="49323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772400" y="6530975"/>
            <a:ext cx="685800" cy="231775"/>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algn="r">
              <a:spcBef>
                <a:spcPct val="0"/>
              </a:spcBef>
              <a:defRPr sz="900">
                <a:solidFill>
                  <a:srgbClr val="FFFFFF"/>
                </a:solidFill>
                <a:latin typeface="Arial" charset="0"/>
              </a:defRPr>
            </a:lvl1pPr>
          </a:lstStyle>
          <a:p>
            <a:pPr>
              <a:defRPr/>
            </a:pPr>
            <a:fld id="{06D67ACA-2808-4C0E-B960-553A834D1A01}" type="slidenum">
              <a:rPr lang="en-US"/>
              <a:pPr>
                <a:defRPr/>
              </a:pPr>
              <a:t>‹#›</a:t>
            </a:fld>
            <a:endParaRPr lang="en-US" dirty="0"/>
          </a:p>
        </p:txBody>
      </p:sp>
    </p:spTree>
  </p:cSld>
  <p:clrMap bg1="lt1" tx1="dk1" bg2="lt2" tx2="dk2" accent1="accent1" accent2="accent2" accent3="accent3" accent4="accent4" accent5="accent5" accent6="accent6" hlink="hlink" folHlink="folHlink"/>
  <p:hf hdr="0" dt="0"/>
  <p:txStyles>
    <p:titleStyle>
      <a:lvl1pPr algn="l" rtl="0" eaLnBrk="0" fontAlgn="base" hangingPunct="0">
        <a:spcBef>
          <a:spcPct val="0"/>
        </a:spcBef>
        <a:spcAft>
          <a:spcPct val="0"/>
        </a:spcAft>
        <a:defRPr sz="2400">
          <a:solidFill>
            <a:srgbClr val="00ADEF"/>
          </a:solidFill>
          <a:latin typeface="+mj-lt"/>
          <a:ea typeface="+mj-ea"/>
          <a:cs typeface="+mj-cs"/>
        </a:defRPr>
      </a:lvl1pPr>
      <a:lvl2pPr algn="l" rtl="0" eaLnBrk="0" fontAlgn="base" hangingPunct="0">
        <a:spcBef>
          <a:spcPct val="0"/>
        </a:spcBef>
        <a:spcAft>
          <a:spcPct val="0"/>
        </a:spcAft>
        <a:defRPr sz="2400">
          <a:solidFill>
            <a:srgbClr val="00ADEF"/>
          </a:solidFill>
          <a:latin typeface="Arial" charset="0"/>
        </a:defRPr>
      </a:lvl2pPr>
      <a:lvl3pPr algn="l" rtl="0" eaLnBrk="0" fontAlgn="base" hangingPunct="0">
        <a:spcBef>
          <a:spcPct val="0"/>
        </a:spcBef>
        <a:spcAft>
          <a:spcPct val="0"/>
        </a:spcAft>
        <a:defRPr sz="2400">
          <a:solidFill>
            <a:srgbClr val="00ADEF"/>
          </a:solidFill>
          <a:latin typeface="Arial" charset="0"/>
        </a:defRPr>
      </a:lvl3pPr>
      <a:lvl4pPr algn="l" rtl="0" eaLnBrk="0" fontAlgn="base" hangingPunct="0">
        <a:spcBef>
          <a:spcPct val="0"/>
        </a:spcBef>
        <a:spcAft>
          <a:spcPct val="0"/>
        </a:spcAft>
        <a:defRPr sz="2400">
          <a:solidFill>
            <a:srgbClr val="00ADEF"/>
          </a:solidFill>
          <a:latin typeface="Arial" charset="0"/>
        </a:defRPr>
      </a:lvl4pPr>
      <a:lvl5pPr algn="l" rtl="0" eaLnBrk="0" fontAlgn="base" hangingPunct="0">
        <a:spcBef>
          <a:spcPct val="0"/>
        </a:spcBef>
        <a:spcAft>
          <a:spcPct val="0"/>
        </a:spcAft>
        <a:defRPr sz="2400">
          <a:solidFill>
            <a:srgbClr val="00ADEF"/>
          </a:solidFill>
          <a:latin typeface="Arial" charset="0"/>
        </a:defRPr>
      </a:lvl5pPr>
      <a:lvl6pPr marL="457200" algn="l" rtl="0" eaLnBrk="1" fontAlgn="base" hangingPunct="1">
        <a:spcBef>
          <a:spcPct val="0"/>
        </a:spcBef>
        <a:spcAft>
          <a:spcPct val="0"/>
        </a:spcAft>
        <a:defRPr sz="2400">
          <a:solidFill>
            <a:srgbClr val="00ADEF"/>
          </a:solidFill>
          <a:latin typeface="Arial" charset="0"/>
        </a:defRPr>
      </a:lvl6pPr>
      <a:lvl7pPr marL="914400" algn="l" rtl="0" eaLnBrk="1" fontAlgn="base" hangingPunct="1">
        <a:spcBef>
          <a:spcPct val="0"/>
        </a:spcBef>
        <a:spcAft>
          <a:spcPct val="0"/>
        </a:spcAft>
        <a:defRPr sz="2400">
          <a:solidFill>
            <a:srgbClr val="00ADEF"/>
          </a:solidFill>
          <a:latin typeface="Arial" charset="0"/>
        </a:defRPr>
      </a:lvl7pPr>
      <a:lvl8pPr marL="1371600" algn="l" rtl="0" eaLnBrk="1" fontAlgn="base" hangingPunct="1">
        <a:spcBef>
          <a:spcPct val="0"/>
        </a:spcBef>
        <a:spcAft>
          <a:spcPct val="0"/>
        </a:spcAft>
        <a:defRPr sz="2400">
          <a:solidFill>
            <a:srgbClr val="00ADEF"/>
          </a:solidFill>
          <a:latin typeface="Arial" charset="0"/>
        </a:defRPr>
      </a:lvl8pPr>
      <a:lvl9pPr marL="1828800" algn="l" rtl="0" eaLnBrk="1" fontAlgn="base" hangingPunct="1">
        <a:spcBef>
          <a:spcPct val="0"/>
        </a:spcBef>
        <a:spcAft>
          <a:spcPct val="0"/>
        </a:spcAft>
        <a:defRPr sz="2400">
          <a:solidFill>
            <a:srgbClr val="00ADEF"/>
          </a:solidFill>
          <a:latin typeface="Arial" charset="0"/>
        </a:defRPr>
      </a:lvl9pPr>
    </p:titleStyle>
    <p:bodyStyle>
      <a:lvl1pPr marL="173038" indent="-173038" algn="l" rtl="0" eaLnBrk="0" fontAlgn="base" hangingPunct="0">
        <a:spcBef>
          <a:spcPts val="300"/>
        </a:spcBef>
        <a:spcAft>
          <a:spcPts val="500"/>
        </a:spcAft>
        <a:buClr>
          <a:schemeClr val="tx1"/>
        </a:buClr>
        <a:buSzPct val="85000"/>
        <a:buFont typeface="Arial" pitchFamily="34" charset="0"/>
        <a:buChar char="•"/>
        <a:defRPr lang="en-US" sz="2100" dirty="0">
          <a:solidFill>
            <a:srgbClr val="262626"/>
          </a:solidFill>
          <a:latin typeface="+mn-lt"/>
          <a:ea typeface="+mn-ea"/>
          <a:cs typeface="+mn-cs"/>
        </a:defRPr>
      </a:lvl1pPr>
      <a:lvl2pPr marL="344488" indent="-158750" algn="l" rtl="0" eaLnBrk="0" fontAlgn="base" hangingPunct="0">
        <a:spcBef>
          <a:spcPts val="338"/>
        </a:spcBef>
        <a:spcAft>
          <a:spcPts val="500"/>
        </a:spcAft>
        <a:buSzPct val="85000"/>
        <a:buChar char="•"/>
        <a:defRPr sz="1900">
          <a:solidFill>
            <a:srgbClr val="262626"/>
          </a:solidFill>
          <a:latin typeface="+mn-lt"/>
        </a:defRPr>
      </a:lvl2pPr>
      <a:lvl3pPr marL="519113" indent="-136525" algn="l" rtl="0" eaLnBrk="0" fontAlgn="base" hangingPunct="0">
        <a:spcBef>
          <a:spcPct val="0"/>
        </a:spcBef>
        <a:spcAft>
          <a:spcPct val="20000"/>
        </a:spcAft>
        <a:buSzPct val="85000"/>
        <a:buChar char="•"/>
        <a:defRPr>
          <a:solidFill>
            <a:srgbClr val="262626"/>
          </a:solidFill>
          <a:latin typeface="+mn-lt"/>
        </a:defRPr>
      </a:lvl3pPr>
      <a:lvl4pPr marL="688975" indent="-144463" algn="l" rtl="0" eaLnBrk="0" fontAlgn="base" hangingPunct="0">
        <a:spcBef>
          <a:spcPct val="0"/>
        </a:spcBef>
        <a:spcAft>
          <a:spcPct val="20000"/>
        </a:spcAft>
        <a:buSzPct val="85000"/>
        <a:buChar char="•"/>
        <a:defRPr sz="1600">
          <a:solidFill>
            <a:srgbClr val="262626"/>
          </a:solidFill>
          <a:latin typeface="+mn-lt"/>
        </a:defRPr>
      </a:lvl4pPr>
      <a:lvl5pPr marL="863600" indent="-139700" algn="l" rtl="0" eaLnBrk="0" fontAlgn="base" hangingPunct="0">
        <a:spcBef>
          <a:spcPts val="300"/>
        </a:spcBef>
        <a:spcAft>
          <a:spcPct val="0"/>
        </a:spcAft>
        <a:buSzPct val="85000"/>
        <a:buChar char="•"/>
        <a:defRPr sz="1600">
          <a:solidFill>
            <a:srgbClr val="262626"/>
          </a:solidFill>
          <a:latin typeface="+mn-lt"/>
        </a:defRPr>
      </a:lvl5pPr>
      <a:lvl6pPr marL="1254125" indent="-139700" algn="l" rtl="0" eaLnBrk="1" fontAlgn="base" hangingPunct="1">
        <a:spcBef>
          <a:spcPts val="300"/>
        </a:spcBef>
        <a:spcAft>
          <a:spcPct val="0"/>
        </a:spcAft>
        <a:buSzPct val="85000"/>
        <a:buChar char="•"/>
        <a:defRPr sz="1600">
          <a:solidFill>
            <a:schemeClr val="tx1"/>
          </a:solidFill>
          <a:latin typeface="+mn-lt"/>
        </a:defRPr>
      </a:lvl6pPr>
      <a:lvl7pPr marL="1711325" indent="-139700" algn="l" rtl="0" eaLnBrk="1" fontAlgn="base" hangingPunct="1">
        <a:spcBef>
          <a:spcPts val="300"/>
        </a:spcBef>
        <a:spcAft>
          <a:spcPct val="0"/>
        </a:spcAft>
        <a:buSzPct val="85000"/>
        <a:buChar char="•"/>
        <a:defRPr sz="1600">
          <a:solidFill>
            <a:schemeClr val="tx1"/>
          </a:solidFill>
          <a:latin typeface="+mn-lt"/>
        </a:defRPr>
      </a:lvl7pPr>
      <a:lvl8pPr marL="2168525" indent="-139700" algn="l" rtl="0" eaLnBrk="1" fontAlgn="base" hangingPunct="1">
        <a:spcBef>
          <a:spcPts val="300"/>
        </a:spcBef>
        <a:spcAft>
          <a:spcPct val="0"/>
        </a:spcAft>
        <a:buSzPct val="85000"/>
        <a:buChar char="•"/>
        <a:defRPr sz="1600">
          <a:solidFill>
            <a:schemeClr val="tx1"/>
          </a:solidFill>
          <a:latin typeface="+mn-lt"/>
        </a:defRPr>
      </a:lvl8pPr>
      <a:lvl9pPr marL="2625725" indent="-139700" algn="l" rtl="0" eaLnBrk="1" fontAlgn="base" hangingPunct="1">
        <a:spcBef>
          <a:spcPts val="300"/>
        </a:spcBef>
        <a:spcAft>
          <a:spcPct val="0"/>
        </a:spcAft>
        <a:buSzPct val="85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jpeg"/><Relationship Id="rId26" Type="http://schemas.openxmlformats.org/officeDocument/2006/relationships/image" Target="../media/image25.png"/><Relationship Id="rId3" Type="http://schemas.openxmlformats.org/officeDocument/2006/relationships/tags" Target="../tags/tag3.xml"/><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jpeg"/><Relationship Id="rId25" Type="http://schemas.openxmlformats.org/officeDocument/2006/relationships/image" Target="../media/image24.jpeg"/><Relationship Id="rId2" Type="http://schemas.openxmlformats.org/officeDocument/2006/relationships/tags" Target="../tags/tag2.xml"/><Relationship Id="rId16" Type="http://schemas.openxmlformats.org/officeDocument/2006/relationships/image" Target="../media/image15.jpeg"/><Relationship Id="rId20" Type="http://schemas.openxmlformats.org/officeDocument/2006/relationships/image" Target="../media/image19.png"/><Relationship Id="rId1" Type="http://schemas.openxmlformats.org/officeDocument/2006/relationships/tags" Target="../tags/tag1.xml"/><Relationship Id="rId6" Type="http://schemas.openxmlformats.org/officeDocument/2006/relationships/notesSlide" Target="../notesSlides/notesSlide4.xml"/><Relationship Id="rId11" Type="http://schemas.openxmlformats.org/officeDocument/2006/relationships/image" Target="../media/image10.jpeg"/><Relationship Id="rId24" Type="http://schemas.openxmlformats.org/officeDocument/2006/relationships/image" Target="../media/image23.jpeg"/><Relationship Id="rId5" Type="http://schemas.openxmlformats.org/officeDocument/2006/relationships/slideLayout" Target="../slideLayouts/slideLayout3.xml"/><Relationship Id="rId15" Type="http://schemas.openxmlformats.org/officeDocument/2006/relationships/image" Target="../media/image14.jpeg"/><Relationship Id="rId23" Type="http://schemas.openxmlformats.org/officeDocument/2006/relationships/image" Target="../media/image22.jpe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tags" Target="../tags/tag4.xml"/><Relationship Id="rId9" Type="http://schemas.openxmlformats.org/officeDocument/2006/relationships/image" Target="../media/image8.png"/><Relationship Id="rId14" Type="http://schemas.openxmlformats.org/officeDocument/2006/relationships/image" Target="../media/image13.jpeg"/><Relationship Id="rId22" Type="http://schemas.openxmlformats.org/officeDocument/2006/relationships/image" Target="../media/image2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685800" y="5673725"/>
            <a:ext cx="6324600" cy="574675"/>
          </a:xfrm>
        </p:spPr>
        <p:txBody>
          <a:bodyPr/>
          <a:lstStyle/>
          <a:p>
            <a:pPr eaLnBrk="1" hangingPunct="1">
              <a:defRPr/>
            </a:pPr>
            <a:r>
              <a:rPr dirty="0" smtClean="0"/>
              <a:t>Torben Andersen, Better Place Danmark.</a:t>
            </a:r>
          </a:p>
          <a:p>
            <a:pPr eaLnBrk="1" hangingPunct="1">
              <a:buFont typeface="Arial" charset="0"/>
              <a:buNone/>
              <a:defRPr/>
            </a:pPr>
            <a:r>
              <a:rPr lang="da-DK" dirty="0" smtClean="0"/>
              <a:t>3rd International IRU Taxi Forum, </a:t>
            </a:r>
            <a:r>
              <a:rPr dirty="0" smtClean="0"/>
              <a:t>October 9</a:t>
            </a:r>
            <a:r>
              <a:rPr baseline="30000" dirty="0" smtClean="0"/>
              <a:t>th</a:t>
            </a:r>
            <a:r>
              <a:rPr dirty="0" smtClean="0"/>
              <a:t>, 2009</a:t>
            </a:r>
            <a:endParaRPr dirty="0"/>
          </a:p>
        </p:txBody>
      </p:sp>
      <p:sp>
        <p:nvSpPr>
          <p:cNvPr id="20482" name="Rectangle 2"/>
          <p:cNvSpPr>
            <a:spLocks noGrp="1" noChangeArrowheads="1"/>
          </p:cNvSpPr>
          <p:nvPr>
            <p:ph type="ctrTitle"/>
          </p:nvPr>
        </p:nvSpPr>
        <p:spPr/>
        <p:txBody>
          <a:bodyPr/>
          <a:lstStyle/>
          <a:p>
            <a:pPr eaLnBrk="1" hangingPunct="1"/>
            <a:r>
              <a:rPr lang="en-US" b="1" smtClean="0"/>
              <a:t>Making Electric Taxis a Reality by Building an Infrastructure</a:t>
            </a:r>
            <a:endParaRPr lang="en-US" smtClean="0"/>
          </a:p>
        </p:txBody>
      </p:sp>
      <p:sp>
        <p:nvSpPr>
          <p:cNvPr id="7" name="Footer Placeholder 3"/>
          <p:cNvSpPr>
            <a:spLocks noGrp="1"/>
          </p:cNvSpPr>
          <p:nvPr>
            <p:ph type="ftr" sz="quarter" idx="11"/>
          </p:nvPr>
        </p:nvSpPr>
        <p:spPr>
          <a:xfrm>
            <a:off x="685800" y="6530975"/>
            <a:ext cx="7315200" cy="231775"/>
          </a:xfrm>
        </p:spPr>
        <p:txBody>
          <a:bodyPr/>
          <a:lstStyle/>
          <a:p>
            <a:pPr>
              <a:spcBef>
                <a:spcPts val="300"/>
              </a:spcBef>
              <a:spcAft>
                <a:spcPts val="500"/>
              </a:spcAft>
              <a:buClr>
                <a:schemeClr val="tx1"/>
              </a:buClr>
              <a:buSzPct val="85000"/>
              <a:buFont typeface="Arial" pitchFamily="34" charset="0"/>
              <a:buNone/>
              <a:defRPr/>
            </a:pPr>
            <a:r>
              <a:rPr lang="en-US" kern="0">
                <a:solidFill>
                  <a:srgbClr val="262626"/>
                </a:solidFill>
                <a:latin typeface="+mj-lt"/>
              </a:rPr>
              <a:t>CONFIDENTIAL © 2009 Better Place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oter Placeholder 3"/>
          <p:cNvSpPr>
            <a:spLocks noGrp="1"/>
          </p:cNvSpPr>
          <p:nvPr>
            <p:ph type="ftr" sz="quarter" idx="12"/>
          </p:nvPr>
        </p:nvSpPr>
        <p:spPr>
          <a:noFill/>
        </p:spPr>
        <p:txBody>
          <a:bodyPr/>
          <a:lstStyle/>
          <a:p>
            <a:r>
              <a:rPr lang="en-US" smtClean="0">
                <a:latin typeface="Arial" pitchFamily="34" charset="0"/>
              </a:rPr>
              <a:t>CONFIDENTIAL © 2009 Better Place</a:t>
            </a:r>
          </a:p>
        </p:txBody>
      </p:sp>
      <p:sp>
        <p:nvSpPr>
          <p:cNvPr id="35842" name="Slide Number Placeholder 4"/>
          <p:cNvSpPr>
            <a:spLocks noGrp="1"/>
          </p:cNvSpPr>
          <p:nvPr>
            <p:ph type="sldNum" sz="quarter" idx="11"/>
          </p:nvPr>
        </p:nvSpPr>
        <p:spPr>
          <a:noFill/>
        </p:spPr>
        <p:txBody>
          <a:bodyPr/>
          <a:lstStyle/>
          <a:p>
            <a:fld id="{52BDF536-6692-4E6B-A1FC-027D2FA9CB55}" type="slidenum">
              <a:rPr lang="en-US" smtClean="0">
                <a:latin typeface="Arial" pitchFamily="34" charset="0"/>
              </a:rPr>
              <a:pPr/>
              <a:t>10</a:t>
            </a:fld>
            <a:endParaRPr lang="en-US" smtClean="0">
              <a:latin typeface="Arial" pitchFamily="34" charset="0"/>
            </a:endParaRPr>
          </a:p>
        </p:txBody>
      </p:sp>
      <p:sp>
        <p:nvSpPr>
          <p:cNvPr id="6" name="Title 1"/>
          <p:cNvSpPr txBox="1">
            <a:spLocks/>
          </p:cNvSpPr>
          <p:nvPr/>
        </p:nvSpPr>
        <p:spPr bwMode="auto">
          <a:xfrm>
            <a:off x="990600" y="1958975"/>
            <a:ext cx="7467600" cy="1470025"/>
          </a:xfrm>
          <a:prstGeom prst="rect">
            <a:avLst/>
          </a:prstGeom>
          <a:noFill/>
          <a:ln w="9525">
            <a:noFill/>
            <a:miter lim="800000"/>
            <a:headEnd/>
            <a:tailEnd/>
          </a:ln>
        </p:spPr>
        <p:txBody>
          <a:bodyPr lIns="0" rIns="0" bIns="0" anchor="b"/>
          <a:lstStyle/>
          <a:p>
            <a:pPr marL="120650">
              <a:defRPr/>
            </a:pPr>
            <a:r>
              <a:rPr lang="en-US" sz="3200" kern="0" dirty="0">
                <a:solidFill>
                  <a:schemeClr val="accent1"/>
                </a:solidFill>
                <a:latin typeface="+mj-lt"/>
                <a:ea typeface="+mj-ea"/>
                <a:cs typeface="+mj-cs"/>
              </a:rPr>
              <a:t>Better Place solution overview</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85800" y="222250"/>
            <a:ext cx="7483475" cy="615950"/>
          </a:xfrm>
        </p:spPr>
        <p:txBody>
          <a:bodyPr/>
          <a:lstStyle/>
          <a:p>
            <a:pPr eaLnBrk="1" hangingPunct="1"/>
            <a:r>
              <a:rPr lang="en-US" smtClean="0"/>
              <a:t>Multi-faceted and holistic electric vehicle solution…</a:t>
            </a:r>
          </a:p>
        </p:txBody>
      </p:sp>
      <p:sp>
        <p:nvSpPr>
          <p:cNvPr id="36866" name="Footer Placeholder 3"/>
          <p:cNvSpPr>
            <a:spLocks noGrp="1"/>
          </p:cNvSpPr>
          <p:nvPr>
            <p:ph type="ftr" sz="quarter" idx="12"/>
          </p:nvPr>
        </p:nvSpPr>
        <p:spPr>
          <a:noFill/>
        </p:spPr>
        <p:txBody>
          <a:bodyPr/>
          <a:lstStyle/>
          <a:p>
            <a:r>
              <a:rPr lang="en-US" smtClean="0">
                <a:latin typeface="Arial" pitchFamily="34" charset="0"/>
              </a:rPr>
              <a:t>CONFIDENTIAL © 2009 Better Place</a:t>
            </a:r>
          </a:p>
        </p:txBody>
      </p:sp>
      <p:sp>
        <p:nvSpPr>
          <p:cNvPr id="36867" name="Slide Number Placeholder 4"/>
          <p:cNvSpPr>
            <a:spLocks noGrp="1"/>
          </p:cNvSpPr>
          <p:nvPr>
            <p:ph type="sldNum" sz="quarter" idx="11"/>
          </p:nvPr>
        </p:nvSpPr>
        <p:spPr>
          <a:noFill/>
        </p:spPr>
        <p:txBody>
          <a:bodyPr/>
          <a:lstStyle/>
          <a:p>
            <a:fld id="{5E620DBE-BBEF-47F5-99D2-AD4CA729C2F9}" type="slidenum">
              <a:rPr lang="en-US" smtClean="0">
                <a:latin typeface="Arial" pitchFamily="34" charset="0"/>
              </a:rPr>
              <a:pPr/>
              <a:t>11</a:t>
            </a:fld>
            <a:endParaRPr lang="en-US" smtClean="0">
              <a:latin typeface="Arial" pitchFamily="34" charset="0"/>
            </a:endParaRPr>
          </a:p>
        </p:txBody>
      </p:sp>
      <p:pic>
        <p:nvPicPr>
          <p:cNvPr id="36868" name="Picture 9" descr="company_logo_64.bmp"/>
          <p:cNvPicPr>
            <a:picLocks noChangeAspect="1" noChangeArrowheads="1"/>
          </p:cNvPicPr>
          <p:nvPr/>
        </p:nvPicPr>
        <p:blipFill>
          <a:blip r:embed="rId2" cstate="print"/>
          <a:srcRect/>
          <a:stretch>
            <a:fillRect/>
          </a:stretch>
        </p:blipFill>
        <p:spPr bwMode="auto">
          <a:xfrm>
            <a:off x="3932238" y="2749550"/>
            <a:ext cx="1225550" cy="1309688"/>
          </a:xfrm>
          <a:prstGeom prst="rect">
            <a:avLst/>
          </a:prstGeom>
          <a:noFill/>
          <a:ln w="9525">
            <a:noFill/>
            <a:miter lim="800000"/>
            <a:headEnd/>
            <a:tailEnd/>
          </a:ln>
        </p:spPr>
      </p:pic>
      <p:pic>
        <p:nvPicPr>
          <p:cNvPr id="36869" name="Picture 12" descr="EV_64.bmp"/>
          <p:cNvPicPr>
            <a:picLocks noChangeAspect="1" noChangeArrowheads="1"/>
          </p:cNvPicPr>
          <p:nvPr/>
        </p:nvPicPr>
        <p:blipFill>
          <a:blip r:embed="rId3" cstate="print"/>
          <a:srcRect/>
          <a:stretch>
            <a:fillRect/>
          </a:stretch>
        </p:blipFill>
        <p:spPr bwMode="auto">
          <a:xfrm>
            <a:off x="3932238" y="719138"/>
            <a:ext cx="1309687" cy="1311275"/>
          </a:xfrm>
          <a:prstGeom prst="rect">
            <a:avLst/>
          </a:prstGeom>
          <a:noFill/>
          <a:ln w="9525">
            <a:noFill/>
            <a:miter lim="800000"/>
            <a:headEnd/>
            <a:tailEnd/>
          </a:ln>
        </p:spPr>
      </p:pic>
      <p:pic>
        <p:nvPicPr>
          <p:cNvPr id="36870" name="Picture 13" descr="Wheels_64.bmp"/>
          <p:cNvPicPr>
            <a:picLocks noChangeAspect="1" noChangeArrowheads="1"/>
          </p:cNvPicPr>
          <p:nvPr/>
        </p:nvPicPr>
        <p:blipFill>
          <a:blip r:embed="rId4" cstate="print"/>
          <a:srcRect/>
          <a:stretch>
            <a:fillRect/>
          </a:stretch>
        </p:blipFill>
        <p:spPr bwMode="auto">
          <a:xfrm>
            <a:off x="1865313" y="2170113"/>
            <a:ext cx="1311275" cy="1311275"/>
          </a:xfrm>
          <a:prstGeom prst="rect">
            <a:avLst/>
          </a:prstGeom>
          <a:noFill/>
          <a:ln w="9525">
            <a:noFill/>
            <a:miter lim="800000"/>
            <a:headEnd/>
            <a:tailEnd/>
          </a:ln>
        </p:spPr>
      </p:pic>
      <p:pic>
        <p:nvPicPr>
          <p:cNvPr id="36871" name="Picture 2"/>
          <p:cNvPicPr>
            <a:picLocks noChangeAspect="1" noChangeArrowheads="1"/>
          </p:cNvPicPr>
          <p:nvPr/>
        </p:nvPicPr>
        <p:blipFill>
          <a:blip r:embed="rId5" cstate="print"/>
          <a:srcRect/>
          <a:stretch>
            <a:fillRect/>
          </a:stretch>
        </p:blipFill>
        <p:spPr bwMode="auto">
          <a:xfrm>
            <a:off x="2713038" y="4456113"/>
            <a:ext cx="1309687" cy="1311275"/>
          </a:xfrm>
          <a:prstGeom prst="rect">
            <a:avLst/>
          </a:prstGeom>
          <a:noFill/>
          <a:ln w="9525">
            <a:noFill/>
            <a:miter lim="800000"/>
            <a:headEnd/>
            <a:tailEnd/>
          </a:ln>
        </p:spPr>
      </p:pic>
      <p:pic>
        <p:nvPicPr>
          <p:cNvPr id="36872" name="Picture 3"/>
          <p:cNvPicPr>
            <a:picLocks noChangeAspect="1" noChangeArrowheads="1"/>
          </p:cNvPicPr>
          <p:nvPr/>
        </p:nvPicPr>
        <p:blipFill>
          <a:blip r:embed="rId6" cstate="print"/>
          <a:srcRect/>
          <a:stretch>
            <a:fillRect/>
          </a:stretch>
        </p:blipFill>
        <p:spPr bwMode="auto">
          <a:xfrm>
            <a:off x="5827713" y="2170113"/>
            <a:ext cx="1311275" cy="1311275"/>
          </a:xfrm>
          <a:prstGeom prst="rect">
            <a:avLst/>
          </a:prstGeom>
          <a:noFill/>
          <a:ln w="9525">
            <a:noFill/>
            <a:miter lim="800000"/>
            <a:headEnd/>
            <a:tailEnd/>
          </a:ln>
        </p:spPr>
      </p:pic>
      <p:pic>
        <p:nvPicPr>
          <p:cNvPr id="36873" name="Picture 4" descr="\\Srvbpi-fs\Users\mottyc\My Documents\BetterPlace\Resources\Symbols\BMP\BEX_64.bmp"/>
          <p:cNvPicPr>
            <a:picLocks noChangeAspect="1" noChangeArrowheads="1"/>
          </p:cNvPicPr>
          <p:nvPr/>
        </p:nvPicPr>
        <p:blipFill>
          <a:blip r:embed="rId7" cstate="print"/>
          <a:srcRect/>
          <a:stretch>
            <a:fillRect/>
          </a:stretch>
        </p:blipFill>
        <p:spPr bwMode="auto">
          <a:xfrm>
            <a:off x="5138738" y="4376738"/>
            <a:ext cx="1311275" cy="1311275"/>
          </a:xfrm>
          <a:prstGeom prst="rect">
            <a:avLst/>
          </a:prstGeom>
          <a:noFill/>
          <a:ln w="9525">
            <a:noFill/>
            <a:miter lim="800000"/>
            <a:headEnd/>
            <a:tailEnd/>
          </a:ln>
        </p:spPr>
      </p:pic>
      <p:grpSp>
        <p:nvGrpSpPr>
          <p:cNvPr id="36874" name="קבוצה 34"/>
          <p:cNvGrpSpPr>
            <a:grpSpLocks/>
          </p:cNvGrpSpPr>
          <p:nvPr/>
        </p:nvGrpSpPr>
        <p:grpSpPr bwMode="auto">
          <a:xfrm>
            <a:off x="4389438" y="2111375"/>
            <a:ext cx="395287" cy="520700"/>
            <a:chOff x="3688597" y="1272806"/>
            <a:chExt cx="395206" cy="521077"/>
          </a:xfrm>
        </p:grpSpPr>
        <p:sp>
          <p:nvSpPr>
            <p:cNvPr id="51" name="חץ ימינה 50"/>
            <p:cNvSpPr/>
            <p:nvPr/>
          </p:nvSpPr>
          <p:spPr>
            <a:xfrm rot="16200000">
              <a:off x="3625662" y="1335741"/>
              <a:ext cx="521077" cy="39520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2" name="חץ ימינה 4"/>
            <p:cNvSpPr/>
            <p:nvPr/>
          </p:nvSpPr>
          <p:spPr>
            <a:xfrm rot="16200000">
              <a:off x="3685236" y="1474675"/>
              <a:ext cx="401928" cy="236489"/>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355600">
                <a:lnSpc>
                  <a:spcPct val="90000"/>
                </a:lnSpc>
                <a:spcAft>
                  <a:spcPct val="35000"/>
                </a:spcAft>
                <a:defRPr/>
              </a:pPr>
              <a:endParaRPr lang="en-US" sz="800"/>
            </a:p>
          </p:txBody>
        </p:sp>
      </p:grpSp>
      <p:grpSp>
        <p:nvGrpSpPr>
          <p:cNvPr id="36875" name="קבוצה 35"/>
          <p:cNvGrpSpPr>
            <a:grpSpLocks/>
          </p:cNvGrpSpPr>
          <p:nvPr/>
        </p:nvGrpSpPr>
        <p:grpSpPr bwMode="auto">
          <a:xfrm flipH="1">
            <a:off x="3276600" y="2701925"/>
            <a:ext cx="520700" cy="395288"/>
            <a:chOff x="4541443" y="1864469"/>
            <a:chExt cx="521077" cy="395206"/>
          </a:xfrm>
        </p:grpSpPr>
        <p:sp>
          <p:nvSpPr>
            <p:cNvPr id="49" name="חץ ימינה 48"/>
            <p:cNvSpPr/>
            <p:nvPr/>
          </p:nvSpPr>
          <p:spPr>
            <a:xfrm rot="19800000">
              <a:off x="4541443" y="1864469"/>
              <a:ext cx="521077" cy="39520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0" name="חץ ימינה 6"/>
            <p:cNvSpPr/>
            <p:nvPr/>
          </p:nvSpPr>
          <p:spPr>
            <a:xfrm rot="19800000">
              <a:off x="4549386" y="1972397"/>
              <a:ext cx="401929" cy="238076"/>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355600">
                <a:lnSpc>
                  <a:spcPct val="90000"/>
                </a:lnSpc>
                <a:spcAft>
                  <a:spcPct val="35000"/>
                </a:spcAft>
                <a:defRPr/>
              </a:pPr>
              <a:endParaRPr lang="en-US" sz="800"/>
            </a:p>
          </p:txBody>
        </p:sp>
      </p:grpSp>
      <p:grpSp>
        <p:nvGrpSpPr>
          <p:cNvPr id="36876" name="קבוצה 36"/>
          <p:cNvGrpSpPr>
            <a:grpSpLocks/>
          </p:cNvGrpSpPr>
          <p:nvPr/>
        </p:nvGrpSpPr>
        <p:grpSpPr bwMode="auto">
          <a:xfrm rot="5400000">
            <a:off x="3656807" y="4114006"/>
            <a:ext cx="520700" cy="395287"/>
            <a:chOff x="4541443" y="2921923"/>
            <a:chExt cx="521077" cy="395206"/>
          </a:xfrm>
        </p:grpSpPr>
        <p:sp>
          <p:nvSpPr>
            <p:cNvPr id="47" name="חץ ימינה 46"/>
            <p:cNvSpPr/>
            <p:nvPr/>
          </p:nvSpPr>
          <p:spPr>
            <a:xfrm rot="1800000">
              <a:off x="4541443" y="2921923"/>
              <a:ext cx="521077" cy="39520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8" name="חץ ימינה 8"/>
            <p:cNvSpPr/>
            <p:nvPr/>
          </p:nvSpPr>
          <p:spPr>
            <a:xfrm rot="1800000">
              <a:off x="4549387" y="2966364"/>
              <a:ext cx="401928" cy="238076"/>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355600">
                <a:lnSpc>
                  <a:spcPct val="90000"/>
                </a:lnSpc>
                <a:spcAft>
                  <a:spcPct val="35000"/>
                </a:spcAft>
                <a:defRPr/>
              </a:pPr>
              <a:endParaRPr lang="en-US" sz="800"/>
            </a:p>
          </p:txBody>
        </p:sp>
      </p:grpSp>
      <p:grpSp>
        <p:nvGrpSpPr>
          <p:cNvPr id="36877" name="קבוצה 38"/>
          <p:cNvGrpSpPr>
            <a:grpSpLocks/>
          </p:cNvGrpSpPr>
          <p:nvPr/>
        </p:nvGrpSpPr>
        <p:grpSpPr bwMode="auto">
          <a:xfrm rot="-5400000">
            <a:off x="4952207" y="4114006"/>
            <a:ext cx="520700" cy="395287"/>
            <a:chOff x="2709878" y="2921923"/>
            <a:chExt cx="521077" cy="395206"/>
          </a:xfrm>
        </p:grpSpPr>
        <p:sp>
          <p:nvSpPr>
            <p:cNvPr id="43" name="חץ ימינה 42"/>
            <p:cNvSpPr/>
            <p:nvPr/>
          </p:nvSpPr>
          <p:spPr>
            <a:xfrm rot="9000000">
              <a:off x="2709878" y="2921923"/>
              <a:ext cx="521077" cy="39520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4" name="חץ ימינה 12"/>
            <p:cNvSpPr/>
            <p:nvPr/>
          </p:nvSpPr>
          <p:spPr>
            <a:xfrm rot="19800000">
              <a:off x="2825849" y="2971125"/>
              <a:ext cx="401929" cy="238076"/>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355600">
                <a:lnSpc>
                  <a:spcPct val="90000"/>
                </a:lnSpc>
                <a:spcAft>
                  <a:spcPct val="35000"/>
                </a:spcAft>
                <a:defRPr/>
              </a:pPr>
              <a:endParaRPr lang="en-US" sz="800"/>
            </a:p>
          </p:txBody>
        </p:sp>
      </p:grpSp>
      <p:sp>
        <p:nvSpPr>
          <p:cNvPr id="53" name="TextBox 52"/>
          <p:cNvSpPr txBox="1"/>
          <p:nvPr/>
        </p:nvSpPr>
        <p:spPr>
          <a:xfrm>
            <a:off x="5562600" y="3276600"/>
            <a:ext cx="2135188" cy="534988"/>
          </a:xfrm>
          <a:prstGeom prst="rect">
            <a:avLst/>
          </a:prstGeom>
          <a:noFill/>
        </p:spPr>
        <p:txBody>
          <a:bodyPr rtlCol="1">
            <a:spAutoFit/>
          </a:bodyPr>
          <a:lstStyle/>
          <a:p>
            <a:pPr algn="ctr">
              <a:spcBef>
                <a:spcPct val="50000"/>
              </a:spcBef>
              <a:defRPr/>
            </a:pPr>
            <a:r>
              <a:rPr lang="en-US" sz="1400" dirty="0">
                <a:solidFill>
                  <a:srgbClr val="0070C0"/>
                </a:solidFill>
                <a:effectLst>
                  <a:outerShdw blurRad="38100" dist="38100" dir="2700000" algn="tl">
                    <a:srgbClr val="000000">
                      <a:alpha val="43137"/>
                    </a:srgbClr>
                  </a:outerShdw>
                </a:effectLst>
                <a:latin typeface="Arial" charset="0"/>
              </a:rPr>
              <a:t>Ubiquitous charging infrastructure</a:t>
            </a:r>
            <a:endParaRPr lang="he-IL" sz="1400" dirty="0" err="1">
              <a:solidFill>
                <a:srgbClr val="0070C0"/>
              </a:solidFill>
              <a:effectLst>
                <a:outerShdw blurRad="38100" dist="38100" dir="2700000" algn="tl">
                  <a:srgbClr val="000000">
                    <a:alpha val="43137"/>
                  </a:srgbClr>
                </a:outerShdw>
              </a:effectLst>
              <a:latin typeface="Arial" charset="0"/>
            </a:endParaRPr>
          </a:p>
        </p:txBody>
      </p:sp>
      <p:sp>
        <p:nvSpPr>
          <p:cNvPr id="55" name="TextBox 54"/>
          <p:cNvSpPr txBox="1"/>
          <p:nvPr/>
        </p:nvSpPr>
        <p:spPr>
          <a:xfrm>
            <a:off x="3663950" y="1803400"/>
            <a:ext cx="1889125" cy="307975"/>
          </a:xfrm>
          <a:prstGeom prst="rect">
            <a:avLst/>
          </a:prstGeom>
          <a:noFill/>
        </p:spPr>
        <p:txBody>
          <a:bodyPr wrap="none" rtlCol="1">
            <a:spAutoFit/>
          </a:bodyPr>
          <a:lstStyle/>
          <a:p>
            <a:pPr algn="ctr">
              <a:spcBef>
                <a:spcPct val="50000"/>
              </a:spcBef>
              <a:defRPr/>
            </a:pPr>
            <a:r>
              <a:rPr lang="en-US" sz="1400" dirty="0">
                <a:solidFill>
                  <a:srgbClr val="0070C0"/>
                </a:solidFill>
                <a:effectLst>
                  <a:outerShdw blurRad="38100" dist="38100" dir="2700000" algn="tl">
                    <a:srgbClr val="000000">
                      <a:alpha val="43137"/>
                    </a:srgbClr>
                  </a:outerShdw>
                </a:effectLst>
                <a:latin typeface="Arial" charset="0"/>
              </a:rPr>
              <a:t>Zero-compromise EV</a:t>
            </a:r>
            <a:endParaRPr lang="he-IL" sz="1400" dirty="0" err="1">
              <a:solidFill>
                <a:srgbClr val="0070C0"/>
              </a:solidFill>
              <a:effectLst>
                <a:outerShdw blurRad="38100" dist="38100" dir="2700000" algn="tl">
                  <a:srgbClr val="000000">
                    <a:alpha val="43137"/>
                  </a:srgbClr>
                </a:outerShdw>
              </a:effectLst>
              <a:latin typeface="Arial" charset="0"/>
            </a:endParaRPr>
          </a:p>
        </p:txBody>
      </p:sp>
      <p:sp>
        <p:nvSpPr>
          <p:cNvPr id="56" name="TextBox 55"/>
          <p:cNvSpPr txBox="1"/>
          <p:nvPr/>
        </p:nvSpPr>
        <p:spPr>
          <a:xfrm>
            <a:off x="5067300" y="5572125"/>
            <a:ext cx="1562100" cy="523875"/>
          </a:xfrm>
          <a:prstGeom prst="rect">
            <a:avLst/>
          </a:prstGeom>
          <a:noFill/>
        </p:spPr>
        <p:txBody>
          <a:bodyPr wrap="none" rtlCol="1">
            <a:spAutoFit/>
          </a:bodyPr>
          <a:lstStyle/>
          <a:p>
            <a:pPr algn="ctr">
              <a:spcBef>
                <a:spcPts val="0"/>
              </a:spcBef>
              <a:defRPr/>
            </a:pPr>
            <a:r>
              <a:rPr lang="en-US" sz="1400" dirty="0">
                <a:solidFill>
                  <a:srgbClr val="0070C0"/>
                </a:solidFill>
                <a:effectLst>
                  <a:outerShdw blurRad="38100" dist="38100" dir="2700000" algn="tl">
                    <a:srgbClr val="000000">
                      <a:alpha val="43137"/>
                    </a:srgbClr>
                  </a:outerShdw>
                </a:effectLst>
                <a:latin typeface="Arial" charset="0"/>
              </a:rPr>
              <a:t>Battery </a:t>
            </a:r>
          </a:p>
          <a:p>
            <a:pPr algn="ctr">
              <a:spcBef>
                <a:spcPts val="0"/>
              </a:spcBef>
              <a:defRPr/>
            </a:pPr>
            <a:r>
              <a:rPr lang="en-US" sz="1400" dirty="0">
                <a:solidFill>
                  <a:srgbClr val="0070C0"/>
                </a:solidFill>
                <a:effectLst>
                  <a:outerShdw blurRad="38100" dist="38100" dir="2700000" algn="tl">
                    <a:srgbClr val="000000">
                      <a:alpha val="43137"/>
                    </a:srgbClr>
                  </a:outerShdw>
                </a:effectLst>
                <a:latin typeface="Arial" charset="0"/>
              </a:rPr>
              <a:t>Exchange station</a:t>
            </a:r>
            <a:endParaRPr lang="he-IL" sz="1400" dirty="0" err="1">
              <a:solidFill>
                <a:srgbClr val="0070C0"/>
              </a:solidFill>
              <a:effectLst>
                <a:outerShdw blurRad="38100" dist="38100" dir="2700000" algn="tl">
                  <a:srgbClr val="000000">
                    <a:alpha val="43137"/>
                  </a:srgbClr>
                </a:outerShdw>
              </a:effectLst>
              <a:latin typeface="Arial" charset="0"/>
            </a:endParaRPr>
          </a:p>
        </p:txBody>
      </p:sp>
      <p:sp>
        <p:nvSpPr>
          <p:cNvPr id="57" name="TextBox 56"/>
          <p:cNvSpPr txBox="1"/>
          <p:nvPr/>
        </p:nvSpPr>
        <p:spPr>
          <a:xfrm>
            <a:off x="2590800" y="5572125"/>
            <a:ext cx="1519238" cy="523875"/>
          </a:xfrm>
          <a:prstGeom prst="rect">
            <a:avLst/>
          </a:prstGeom>
          <a:noFill/>
        </p:spPr>
        <p:txBody>
          <a:bodyPr rtlCol="1">
            <a:spAutoFit/>
          </a:bodyPr>
          <a:lstStyle/>
          <a:p>
            <a:pPr algn="ctr">
              <a:spcBef>
                <a:spcPts val="0"/>
              </a:spcBef>
              <a:defRPr/>
            </a:pPr>
            <a:r>
              <a:rPr lang="en-US" sz="1400" dirty="0">
                <a:solidFill>
                  <a:srgbClr val="0070C0"/>
                </a:solidFill>
                <a:effectLst>
                  <a:outerShdw blurRad="38100" dist="38100" dir="2700000" algn="tl">
                    <a:srgbClr val="000000">
                      <a:alpha val="43137"/>
                    </a:srgbClr>
                  </a:outerShdw>
                </a:effectLst>
                <a:latin typeface="Arial" charset="0"/>
              </a:rPr>
              <a:t>In-car connected software</a:t>
            </a:r>
            <a:endParaRPr lang="he-IL" sz="1400" dirty="0" err="1">
              <a:solidFill>
                <a:srgbClr val="0070C0"/>
              </a:solidFill>
              <a:effectLst>
                <a:outerShdw blurRad="38100" dist="38100" dir="2700000" algn="tl">
                  <a:srgbClr val="000000">
                    <a:alpha val="43137"/>
                  </a:srgbClr>
                </a:outerShdw>
              </a:effectLst>
              <a:latin typeface="Arial" charset="0"/>
            </a:endParaRPr>
          </a:p>
        </p:txBody>
      </p:sp>
      <p:sp>
        <p:nvSpPr>
          <p:cNvPr id="58" name="TextBox 57"/>
          <p:cNvSpPr txBox="1"/>
          <p:nvPr/>
        </p:nvSpPr>
        <p:spPr>
          <a:xfrm>
            <a:off x="1398588" y="3286125"/>
            <a:ext cx="2182812" cy="523875"/>
          </a:xfrm>
          <a:prstGeom prst="rect">
            <a:avLst/>
          </a:prstGeom>
          <a:noFill/>
        </p:spPr>
        <p:txBody>
          <a:bodyPr rtlCol="1">
            <a:spAutoFit/>
          </a:bodyPr>
          <a:lstStyle/>
          <a:p>
            <a:pPr algn="ctr">
              <a:spcBef>
                <a:spcPct val="50000"/>
              </a:spcBef>
              <a:defRPr/>
            </a:pPr>
            <a:r>
              <a:rPr lang="en-US" sz="1400" dirty="0">
                <a:solidFill>
                  <a:srgbClr val="0070C0"/>
                </a:solidFill>
                <a:effectLst>
                  <a:outerShdw blurRad="38100" dist="38100" dir="2700000" algn="tl">
                    <a:srgbClr val="000000">
                      <a:alpha val="43137"/>
                    </a:srgbClr>
                  </a:outerShdw>
                </a:effectLst>
                <a:latin typeface="Arial" charset="0"/>
              </a:rPr>
              <a:t>Energy optimizing service &amp; control center</a:t>
            </a:r>
          </a:p>
        </p:txBody>
      </p:sp>
      <p:grpSp>
        <p:nvGrpSpPr>
          <p:cNvPr id="36883" name="קבוצה 35"/>
          <p:cNvGrpSpPr>
            <a:grpSpLocks/>
          </p:cNvGrpSpPr>
          <p:nvPr/>
        </p:nvGrpSpPr>
        <p:grpSpPr bwMode="auto">
          <a:xfrm>
            <a:off x="5270500" y="2743200"/>
            <a:ext cx="520700" cy="395288"/>
            <a:chOff x="4541443" y="1864469"/>
            <a:chExt cx="521077" cy="395206"/>
          </a:xfrm>
        </p:grpSpPr>
        <p:sp>
          <p:nvSpPr>
            <p:cNvPr id="39" name="חץ ימינה 48"/>
            <p:cNvSpPr/>
            <p:nvPr/>
          </p:nvSpPr>
          <p:spPr>
            <a:xfrm rot="19800000">
              <a:off x="4541443" y="1864469"/>
              <a:ext cx="521077" cy="395206"/>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0" name="חץ ימינה 6"/>
            <p:cNvSpPr/>
            <p:nvPr/>
          </p:nvSpPr>
          <p:spPr>
            <a:xfrm rot="19800000">
              <a:off x="4549387" y="1972397"/>
              <a:ext cx="401928" cy="238076"/>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355600">
                <a:lnSpc>
                  <a:spcPct val="90000"/>
                </a:lnSpc>
                <a:spcAft>
                  <a:spcPct val="35000"/>
                </a:spcAft>
                <a:defRPr/>
              </a:pPr>
              <a:endParaRPr lang="en-US" sz="80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smtClean="0"/>
              <a:t>..enable comprehensive EV service offering</a:t>
            </a:r>
            <a:endParaRPr lang="en-US" smtClean="0">
              <a:ea typeface="ＭＳ Ｐゴシック" pitchFamily="34" charset="-128"/>
            </a:endParaRPr>
          </a:p>
        </p:txBody>
      </p:sp>
      <p:sp>
        <p:nvSpPr>
          <p:cNvPr id="37892" name="Content Placeholder 2"/>
          <p:cNvSpPr>
            <a:spLocks noGrp="1"/>
          </p:cNvSpPr>
          <p:nvPr>
            <p:ph sz="half" idx="1"/>
          </p:nvPr>
        </p:nvSpPr>
        <p:spPr>
          <a:xfrm>
            <a:off x="685800" y="1239838"/>
            <a:ext cx="4111625" cy="4932362"/>
          </a:xfrm>
        </p:spPr>
        <p:txBody>
          <a:bodyPr/>
          <a:lstStyle/>
          <a:p>
            <a:pPr lvl="1" eaLnBrk="1" hangingPunct="1">
              <a:spcBef>
                <a:spcPts val="342"/>
              </a:spcBef>
              <a:spcAft>
                <a:spcPts val="600"/>
              </a:spcAft>
              <a:buFontTx/>
              <a:buNone/>
              <a:defRPr/>
            </a:pPr>
            <a:r>
              <a:rPr lang="en-US" b="1" dirty="0" smtClean="0">
                <a:solidFill>
                  <a:schemeClr val="tx1"/>
                </a:solidFill>
                <a:ea typeface="ＭＳ Ｐゴシック" charset="-128"/>
              </a:rPr>
              <a:t>Charging</a:t>
            </a:r>
          </a:p>
          <a:p>
            <a:pPr lvl="2" eaLnBrk="1" hangingPunct="1">
              <a:lnSpc>
                <a:spcPct val="110000"/>
              </a:lnSpc>
              <a:defRPr/>
            </a:pPr>
            <a:r>
              <a:rPr lang="en-US" dirty="0" smtClean="0">
                <a:solidFill>
                  <a:schemeClr val="tx1"/>
                </a:solidFill>
                <a:ea typeface="+mn-ea"/>
                <a:cs typeface="+mn-cs"/>
              </a:rPr>
              <a:t>Personal and public charge spots</a:t>
            </a:r>
          </a:p>
          <a:p>
            <a:pPr lvl="2" eaLnBrk="1" hangingPunct="1">
              <a:lnSpc>
                <a:spcPct val="110000"/>
              </a:lnSpc>
              <a:defRPr/>
            </a:pPr>
            <a:r>
              <a:rPr lang="en-US" dirty="0" smtClean="0">
                <a:solidFill>
                  <a:schemeClr val="tx1"/>
                </a:solidFill>
                <a:ea typeface="+mn-ea"/>
                <a:cs typeface="+mn-cs"/>
              </a:rPr>
              <a:t>Battery switch stations</a:t>
            </a:r>
          </a:p>
          <a:p>
            <a:pPr lvl="1" eaLnBrk="1" hangingPunct="1">
              <a:lnSpc>
                <a:spcPct val="110000"/>
              </a:lnSpc>
              <a:spcBef>
                <a:spcPts val="342"/>
              </a:spcBef>
              <a:buFontTx/>
              <a:buNone/>
              <a:defRPr/>
            </a:pPr>
            <a:r>
              <a:rPr lang="en-US" b="1" dirty="0" smtClean="0">
                <a:solidFill>
                  <a:schemeClr val="tx1"/>
                </a:solidFill>
                <a:ea typeface="+mn-ea"/>
                <a:cs typeface="+mn-cs"/>
              </a:rPr>
              <a:t>In-car support</a:t>
            </a:r>
          </a:p>
          <a:p>
            <a:pPr lvl="2" eaLnBrk="1" hangingPunct="1">
              <a:lnSpc>
                <a:spcPct val="110000"/>
              </a:lnSpc>
              <a:defRPr/>
            </a:pPr>
            <a:r>
              <a:rPr lang="en-US" dirty="0" smtClean="0">
                <a:solidFill>
                  <a:schemeClr val="tx1"/>
                </a:solidFill>
                <a:ea typeface="+mn-ea"/>
                <a:cs typeface="+mn-cs"/>
              </a:rPr>
              <a:t>Energy monitoring and management</a:t>
            </a:r>
          </a:p>
          <a:p>
            <a:pPr lvl="2" eaLnBrk="1" hangingPunct="1">
              <a:lnSpc>
                <a:spcPct val="110000"/>
              </a:lnSpc>
              <a:defRPr/>
            </a:pPr>
            <a:r>
              <a:rPr lang="en-US" dirty="0" smtClean="0">
                <a:solidFill>
                  <a:schemeClr val="tx1"/>
                </a:solidFill>
                <a:ea typeface="+mn-ea"/>
                <a:cs typeface="+mn-cs"/>
              </a:rPr>
              <a:t>Information and media services</a:t>
            </a:r>
          </a:p>
          <a:p>
            <a:pPr lvl="1" eaLnBrk="1" hangingPunct="1">
              <a:lnSpc>
                <a:spcPct val="110000"/>
              </a:lnSpc>
              <a:spcBef>
                <a:spcPts val="342"/>
              </a:spcBef>
              <a:buFontTx/>
              <a:buNone/>
              <a:defRPr/>
            </a:pPr>
            <a:r>
              <a:rPr lang="en-US" b="1" dirty="0" smtClean="0">
                <a:solidFill>
                  <a:schemeClr val="tx1"/>
                </a:solidFill>
                <a:ea typeface="+mn-ea"/>
                <a:cs typeface="+mn-cs"/>
              </a:rPr>
              <a:t>Customer care</a:t>
            </a:r>
          </a:p>
          <a:p>
            <a:pPr lvl="2" eaLnBrk="1" hangingPunct="1">
              <a:lnSpc>
                <a:spcPct val="110000"/>
              </a:lnSpc>
              <a:defRPr/>
            </a:pPr>
            <a:r>
              <a:rPr lang="en-US" dirty="0" smtClean="0">
                <a:solidFill>
                  <a:schemeClr val="tx1"/>
                </a:solidFill>
                <a:ea typeface="+mn-ea"/>
                <a:cs typeface="+mn-cs"/>
              </a:rPr>
              <a:t>Mileage, time of day, location charging options</a:t>
            </a:r>
          </a:p>
          <a:p>
            <a:pPr lvl="2" eaLnBrk="1" hangingPunct="1">
              <a:lnSpc>
                <a:spcPct val="110000"/>
              </a:lnSpc>
              <a:defRPr/>
            </a:pPr>
            <a:r>
              <a:rPr lang="en-US" dirty="0" smtClean="0">
                <a:solidFill>
                  <a:schemeClr val="tx1"/>
                </a:solidFill>
                <a:ea typeface="+mn-ea"/>
                <a:cs typeface="+mn-cs"/>
              </a:rPr>
              <a:t>Roadside and other assistance</a:t>
            </a:r>
            <a:endParaRPr lang="en-US" dirty="0" smtClean="0">
              <a:solidFill>
                <a:schemeClr val="tx1"/>
              </a:solidFill>
              <a:ea typeface="ＭＳ Ｐゴシック" charset="-128"/>
            </a:endParaRPr>
          </a:p>
          <a:p>
            <a:pPr lvl="1" eaLnBrk="1" hangingPunct="1">
              <a:spcBef>
                <a:spcPts val="342"/>
              </a:spcBef>
              <a:spcAft>
                <a:spcPts val="600"/>
              </a:spcAft>
              <a:buFontTx/>
              <a:buNone/>
              <a:defRPr/>
            </a:pPr>
            <a:r>
              <a:rPr lang="en-US" b="1" dirty="0" smtClean="0">
                <a:solidFill>
                  <a:schemeClr val="tx1"/>
                </a:solidFill>
                <a:ea typeface="ＭＳ Ｐゴシック" charset="-128"/>
              </a:rPr>
              <a:t>Energy management</a:t>
            </a:r>
          </a:p>
          <a:p>
            <a:pPr lvl="2" eaLnBrk="1" hangingPunct="1">
              <a:spcAft>
                <a:spcPts val="600"/>
              </a:spcAft>
              <a:defRPr/>
            </a:pPr>
            <a:r>
              <a:rPr lang="en-US" dirty="0" smtClean="0">
                <a:solidFill>
                  <a:schemeClr val="tx1"/>
                </a:solidFill>
                <a:ea typeface="ＭＳ Ｐゴシック" charset="-128"/>
              </a:rPr>
              <a:t>Power use, distribution and grid stability enabling</a:t>
            </a:r>
          </a:p>
        </p:txBody>
      </p:sp>
      <p:sp>
        <p:nvSpPr>
          <p:cNvPr id="37891" name="Footer Placeholder 4"/>
          <p:cNvSpPr>
            <a:spLocks noGrp="1"/>
          </p:cNvSpPr>
          <p:nvPr>
            <p:ph type="ftr" sz="quarter" idx="12"/>
          </p:nvPr>
        </p:nvSpPr>
        <p:spPr>
          <a:noFill/>
        </p:spPr>
        <p:txBody>
          <a:bodyPr/>
          <a:lstStyle/>
          <a:p>
            <a:r>
              <a:rPr lang="en-US" smtClean="0">
                <a:latin typeface="Arial" pitchFamily="34" charset="0"/>
              </a:rPr>
              <a:t>CONFIDENTIAL © 2009 Better Place</a:t>
            </a:r>
          </a:p>
        </p:txBody>
      </p:sp>
      <p:sp>
        <p:nvSpPr>
          <p:cNvPr id="2" name="Slide Number Placeholder 5"/>
          <p:cNvSpPr>
            <a:spLocks noGrp="1"/>
          </p:cNvSpPr>
          <p:nvPr>
            <p:ph type="sldNum" sz="quarter" idx="11"/>
          </p:nvPr>
        </p:nvSpPr>
        <p:spPr>
          <a:noFill/>
        </p:spPr>
        <p:txBody>
          <a:bodyPr/>
          <a:lstStyle/>
          <a:p>
            <a:fld id="{23F714E1-A864-44D5-9FCF-768F7F38094D}" type="slidenum">
              <a:rPr lang="en-US" smtClean="0">
                <a:latin typeface="Arial" pitchFamily="34" charset="0"/>
              </a:rPr>
              <a:pPr/>
              <a:t>12</a:t>
            </a:fld>
            <a:endParaRPr lang="en-US" smtClean="0">
              <a:latin typeface="Arial" pitchFamily="34" charset="0"/>
            </a:endParaRPr>
          </a:p>
        </p:txBody>
      </p:sp>
      <p:sp>
        <p:nvSpPr>
          <p:cNvPr id="13" name="Oval 12"/>
          <p:cNvSpPr/>
          <p:nvPr/>
        </p:nvSpPr>
        <p:spPr bwMode="auto">
          <a:xfrm>
            <a:off x="5191125" y="822325"/>
            <a:ext cx="1601788" cy="1530350"/>
          </a:xfrm>
          <a:prstGeom prst="ellipse">
            <a:avLst/>
          </a:prstGeom>
          <a:solidFill>
            <a:schemeClr val="bg1"/>
          </a:solidFill>
          <a:ln w="12700" cap="flat" cmpd="sng" algn="ctr">
            <a:solidFill>
              <a:schemeClr val="bg1">
                <a:lumMod val="50000"/>
              </a:schemeClr>
            </a:solidFill>
            <a:prstDash val="solid"/>
            <a:round/>
            <a:headEnd type="none" w="med" len="med"/>
            <a:tailEnd type="none" w="med" len="med"/>
          </a:ln>
          <a:effectLst/>
        </p:spPr>
      </p:sp>
      <p:pic>
        <p:nvPicPr>
          <p:cNvPr id="37894" name="Picture 8" descr="Picture 17.pn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426075" y="1095375"/>
            <a:ext cx="1366838" cy="984250"/>
          </a:xfrm>
          <a:prstGeom prst="rect">
            <a:avLst/>
          </a:prstGeom>
          <a:noFill/>
          <a:ln w="9525">
            <a:noFill/>
            <a:miter lim="800000"/>
            <a:headEnd/>
            <a:tailEnd/>
          </a:ln>
        </p:spPr>
      </p:pic>
      <p:pic>
        <p:nvPicPr>
          <p:cNvPr id="37895" name="Picture 4" descr="MainMap"/>
          <p:cNvPicPr>
            <a:picLocks noChangeAspect="1" noChangeArrowheads="1"/>
          </p:cNvPicPr>
          <p:nvPr/>
        </p:nvPicPr>
        <p:blipFill>
          <a:blip r:embed="rId4" cstate="print">
            <a:clrChange>
              <a:clrFrom>
                <a:srgbClr val="FDFDFD"/>
              </a:clrFrom>
              <a:clrTo>
                <a:srgbClr val="FDFDFD">
                  <a:alpha val="0"/>
                </a:srgbClr>
              </a:clrTo>
            </a:clrChange>
          </a:blip>
          <a:srcRect/>
          <a:stretch>
            <a:fillRect/>
          </a:stretch>
        </p:blipFill>
        <p:spPr bwMode="auto">
          <a:xfrm>
            <a:off x="4797425" y="1993900"/>
            <a:ext cx="4146550" cy="3792538"/>
          </a:xfrm>
          <a:prstGeom prst="rect">
            <a:avLst/>
          </a:prstGeom>
          <a:noFill/>
          <a:ln w="9525">
            <a:noFill/>
            <a:miter lim="800000"/>
            <a:headEnd/>
            <a:tailEnd/>
          </a:ln>
        </p:spPr>
      </p:pic>
      <p:sp>
        <p:nvSpPr>
          <p:cNvPr id="15" name="Oval 14"/>
          <p:cNvSpPr/>
          <p:nvPr/>
        </p:nvSpPr>
        <p:spPr bwMode="auto">
          <a:xfrm>
            <a:off x="7313613" y="3298825"/>
            <a:ext cx="1601787" cy="1528763"/>
          </a:xfrm>
          <a:prstGeom prst="ellipse">
            <a:avLst/>
          </a:prstGeom>
          <a:solidFill>
            <a:schemeClr val="bg1"/>
          </a:solidFill>
          <a:ln w="12700" cap="flat" cmpd="sng" algn="ctr">
            <a:solidFill>
              <a:schemeClr val="bg1">
                <a:lumMod val="50000"/>
              </a:schemeClr>
            </a:solidFill>
            <a:prstDash val="solid"/>
            <a:round/>
            <a:headEnd type="none" w="med" len="med"/>
            <a:tailEnd type="none" w="med" len="med"/>
          </a:ln>
          <a:effectLst/>
        </p:spPr>
      </p:sp>
      <p:pic>
        <p:nvPicPr>
          <p:cNvPr id="37897" name="Picture 7" descr="Picture 16.pn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7394575" y="3506788"/>
            <a:ext cx="1549400" cy="1112837"/>
          </a:xfrm>
          <a:prstGeom prst="rect">
            <a:avLst/>
          </a:prstGeom>
          <a:noFill/>
          <a:ln w="9525">
            <a:noFill/>
            <a:miter lim="800000"/>
            <a:headEnd/>
            <a:tailEnd/>
          </a:ln>
        </p:spPr>
      </p:pic>
      <p:pic>
        <p:nvPicPr>
          <p:cNvPr id="37898" name="Picture 10" descr="15.jp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6502400" y="5508625"/>
            <a:ext cx="1270000" cy="933450"/>
          </a:xfrm>
          <a:prstGeom prst="rect">
            <a:avLst/>
          </a:prstGeom>
          <a:noFill/>
          <a:ln w="9525">
            <a:noFill/>
            <a:miter lim="800000"/>
            <a:headEnd/>
            <a:tailEnd/>
          </a:ln>
        </p:spPr>
      </p:pic>
      <p:pic>
        <p:nvPicPr>
          <p:cNvPr id="37899" name="Picture 2"/>
          <p:cNvPicPr>
            <a:picLocks noChangeAspect="1" noChangeArrowheads="1"/>
          </p:cNvPicPr>
          <p:nvPr/>
        </p:nvPicPr>
        <p:blipFill>
          <a:blip r:embed="rId7" cstate="print"/>
          <a:srcRect/>
          <a:stretch>
            <a:fillRect/>
          </a:stretch>
        </p:blipFill>
        <p:spPr bwMode="auto">
          <a:xfrm>
            <a:off x="7669213" y="1670050"/>
            <a:ext cx="1120775" cy="1195388"/>
          </a:xfrm>
          <a:prstGeom prst="rect">
            <a:avLst/>
          </a:prstGeom>
          <a:noFill/>
          <a:ln w="9525">
            <a:noFill/>
            <a:miter lim="800000"/>
            <a:headEnd/>
            <a:tailEnd/>
          </a:ln>
        </p:spPr>
      </p:pic>
      <p:sp>
        <p:nvSpPr>
          <p:cNvPr id="16" name="Oval 15"/>
          <p:cNvSpPr/>
          <p:nvPr/>
        </p:nvSpPr>
        <p:spPr bwMode="auto">
          <a:xfrm>
            <a:off x="7462838" y="1219200"/>
            <a:ext cx="1528762" cy="1528763"/>
          </a:xfrm>
          <a:prstGeom prst="ellipse">
            <a:avLst/>
          </a:prstGeom>
          <a:noFill/>
          <a:ln w="9525" cap="flat" cmpd="sng" algn="ctr">
            <a:solidFill>
              <a:schemeClr val="tx1">
                <a:lumMod val="50000"/>
                <a:lumOff val="50000"/>
              </a:schemeClr>
            </a:solidFill>
            <a:prstDash val="solid"/>
            <a:round/>
            <a:headEnd type="none" w="med" len="med"/>
            <a:tailEnd type="none" w="med" len="med"/>
          </a:ln>
          <a:effectLst/>
        </p:spPr>
        <p:txBody>
          <a:bodyPr wrap="none" anchor="ctr">
            <a:spAutoFit/>
          </a:bodyPr>
          <a:lstStyle/>
          <a:p>
            <a:pPr algn="ctr">
              <a:spcBef>
                <a:spcPct val="50000"/>
              </a:spcBef>
              <a:defRPr/>
            </a:pPr>
            <a:endParaRPr lang="en-US">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smtClean="0"/>
              <a:t>Zero-compromise EVs provide superior driving experience</a:t>
            </a:r>
          </a:p>
        </p:txBody>
      </p:sp>
      <p:sp>
        <p:nvSpPr>
          <p:cNvPr id="39938" name="Footer Placeholder 4"/>
          <p:cNvSpPr>
            <a:spLocks noGrp="1"/>
          </p:cNvSpPr>
          <p:nvPr>
            <p:ph type="ftr" sz="quarter" idx="12"/>
          </p:nvPr>
        </p:nvSpPr>
        <p:spPr>
          <a:noFill/>
        </p:spPr>
        <p:txBody>
          <a:bodyPr/>
          <a:lstStyle/>
          <a:p>
            <a:r>
              <a:rPr lang="en-US" smtClean="0">
                <a:latin typeface="Arial" pitchFamily="34" charset="0"/>
              </a:rPr>
              <a:t>CONFIDENTIAL © 2009 Better Place</a:t>
            </a:r>
          </a:p>
        </p:txBody>
      </p:sp>
      <p:sp>
        <p:nvSpPr>
          <p:cNvPr id="39939" name="Slide Number Placeholder 5"/>
          <p:cNvSpPr>
            <a:spLocks noGrp="1"/>
          </p:cNvSpPr>
          <p:nvPr>
            <p:ph type="sldNum" sz="quarter" idx="11"/>
          </p:nvPr>
        </p:nvSpPr>
        <p:spPr>
          <a:noFill/>
        </p:spPr>
        <p:txBody>
          <a:bodyPr/>
          <a:lstStyle/>
          <a:p>
            <a:fld id="{4D749F80-A8B0-47A7-BC34-0B83366B249C}" type="slidenum">
              <a:rPr lang="en-US" smtClean="0">
                <a:latin typeface="Arial" pitchFamily="34" charset="0"/>
              </a:rPr>
              <a:pPr/>
              <a:t>13</a:t>
            </a:fld>
            <a:endParaRPr lang="en-US" smtClean="0">
              <a:latin typeface="Arial" pitchFamily="34" charset="0"/>
            </a:endParaRPr>
          </a:p>
        </p:txBody>
      </p:sp>
      <p:sp>
        <p:nvSpPr>
          <p:cNvPr id="39940" name="Content Placeholder 11"/>
          <p:cNvSpPr>
            <a:spLocks noGrp="1"/>
          </p:cNvSpPr>
          <p:nvPr>
            <p:ph idx="1"/>
          </p:nvPr>
        </p:nvSpPr>
        <p:spPr/>
        <p:txBody>
          <a:bodyPr/>
          <a:lstStyle/>
          <a:p>
            <a:pPr lvl="1" eaLnBrk="1" hangingPunct="1"/>
            <a:r>
              <a:rPr lang="en-US" smtClean="0">
                <a:solidFill>
                  <a:schemeClr val="tx1"/>
                </a:solidFill>
              </a:rPr>
              <a:t>Instant and smooth acceleration</a:t>
            </a:r>
          </a:p>
          <a:p>
            <a:pPr lvl="1" eaLnBrk="1" hangingPunct="1"/>
            <a:r>
              <a:rPr lang="en-US" smtClean="0">
                <a:solidFill>
                  <a:schemeClr val="tx1"/>
                </a:solidFill>
              </a:rPr>
              <a:t>Quiet (inside and out)</a:t>
            </a:r>
          </a:p>
          <a:p>
            <a:pPr lvl="1" eaLnBrk="1" hangingPunct="1"/>
            <a:r>
              <a:rPr lang="en-US" smtClean="0">
                <a:solidFill>
                  <a:schemeClr val="tx1"/>
                </a:solidFill>
              </a:rPr>
              <a:t>Reduced maintenance</a:t>
            </a:r>
          </a:p>
          <a:p>
            <a:pPr lvl="1" eaLnBrk="1" hangingPunct="1"/>
            <a:r>
              <a:rPr lang="en-US" smtClean="0">
                <a:solidFill>
                  <a:schemeClr val="tx1"/>
                </a:solidFill>
              </a:rPr>
              <a:t>Efficient energy usage</a:t>
            </a:r>
          </a:p>
          <a:p>
            <a:pPr eaLnBrk="1" hangingPunct="1"/>
            <a:endParaRPr smtClean="0">
              <a:solidFill>
                <a:schemeClr val="tx1"/>
              </a:solidFill>
            </a:endParaRPr>
          </a:p>
        </p:txBody>
      </p:sp>
      <p:pic>
        <p:nvPicPr>
          <p:cNvPr id="39941" name="Picture 2" descr="http://www.betterplace.com/images/photos/20081117_3429_BetterPlace_1.jpg"/>
          <p:cNvPicPr>
            <a:picLocks noChangeAspect="1" noChangeArrowheads="1"/>
          </p:cNvPicPr>
          <p:nvPr/>
        </p:nvPicPr>
        <p:blipFill>
          <a:blip r:embed="rId3" cstate="print"/>
          <a:srcRect/>
          <a:stretch>
            <a:fillRect/>
          </a:stretch>
        </p:blipFill>
        <p:spPr bwMode="auto">
          <a:xfrm>
            <a:off x="3997325" y="2971800"/>
            <a:ext cx="4613275" cy="307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smtClean="0">
                <a:ea typeface="ＭＳ Ｐゴシック" pitchFamily="34" charset="-128"/>
              </a:rPr>
              <a:t>Better Place charge spots</a:t>
            </a:r>
          </a:p>
        </p:txBody>
      </p:sp>
      <p:sp>
        <p:nvSpPr>
          <p:cNvPr id="8" name="Content Placeholder 7"/>
          <p:cNvSpPr>
            <a:spLocks noGrp="1"/>
          </p:cNvSpPr>
          <p:nvPr>
            <p:ph idx="1"/>
          </p:nvPr>
        </p:nvSpPr>
        <p:spPr>
          <a:xfrm>
            <a:off x="4648200" y="457200"/>
            <a:ext cx="3810000" cy="4932363"/>
          </a:xfrm>
        </p:spPr>
        <p:txBody>
          <a:bodyPr anchor="b"/>
          <a:lstStyle/>
          <a:p>
            <a:pPr lvl="1" eaLnBrk="1" hangingPunct="1">
              <a:lnSpc>
                <a:spcPct val="110000"/>
              </a:lnSpc>
              <a:spcBef>
                <a:spcPts val="342"/>
              </a:spcBef>
              <a:defRPr/>
            </a:pPr>
            <a:r>
              <a:rPr lang="en-US" dirty="0" smtClean="0">
                <a:solidFill>
                  <a:schemeClr val="tx1"/>
                </a:solidFill>
              </a:rPr>
              <a:t>Wi</a:t>
            </a:r>
            <a:r>
              <a:rPr lang="en-US" dirty="0" smtClean="0">
                <a:solidFill>
                  <a:schemeClr val="tx1"/>
                </a:solidFill>
                <a:ea typeface="+mn-ea"/>
                <a:cs typeface="+mn-cs"/>
              </a:rPr>
              <a:t>dely deployed in public locations in advance of cars</a:t>
            </a:r>
          </a:p>
          <a:p>
            <a:pPr lvl="1" eaLnBrk="1" hangingPunct="1">
              <a:lnSpc>
                <a:spcPct val="110000"/>
              </a:lnSpc>
              <a:spcBef>
                <a:spcPts val="342"/>
              </a:spcBef>
              <a:defRPr/>
            </a:pPr>
            <a:r>
              <a:rPr lang="en-US" dirty="0" smtClean="0">
                <a:solidFill>
                  <a:schemeClr val="tx1"/>
                </a:solidFill>
                <a:ea typeface="+mn-ea"/>
                <a:cs typeface="+mn-cs"/>
              </a:rPr>
              <a:t>Additional spots installed for subscribers</a:t>
            </a:r>
          </a:p>
          <a:p>
            <a:pPr lvl="1" eaLnBrk="1" hangingPunct="1">
              <a:lnSpc>
                <a:spcPct val="110000"/>
              </a:lnSpc>
              <a:spcBef>
                <a:spcPts val="342"/>
              </a:spcBef>
              <a:defRPr/>
            </a:pPr>
            <a:r>
              <a:rPr lang="en-US" dirty="0" smtClean="0">
                <a:solidFill>
                  <a:schemeClr val="tx1"/>
                </a:solidFill>
                <a:ea typeface="+mn-ea"/>
                <a:cs typeface="+mn-cs"/>
              </a:rPr>
              <a:t>Plug and charge at home, work, school or while you shop or play</a:t>
            </a:r>
          </a:p>
          <a:p>
            <a:pPr lvl="1" eaLnBrk="1" hangingPunct="1">
              <a:lnSpc>
                <a:spcPct val="110000"/>
              </a:lnSpc>
              <a:spcBef>
                <a:spcPts val="342"/>
              </a:spcBef>
              <a:defRPr/>
            </a:pPr>
            <a:r>
              <a:rPr lang="en-US" dirty="0" smtClean="0">
                <a:solidFill>
                  <a:schemeClr val="tx1"/>
                </a:solidFill>
                <a:ea typeface="+mn-ea"/>
                <a:cs typeface="+mn-cs"/>
              </a:rPr>
              <a:t>Eliminates gas station stops, pumps, and unpredictable prices</a:t>
            </a:r>
            <a:endParaRPr lang="en-US" dirty="0">
              <a:solidFill>
                <a:schemeClr val="tx1"/>
              </a:solidFill>
              <a:ea typeface="+mn-ea"/>
              <a:cs typeface="+mn-cs"/>
            </a:endParaRPr>
          </a:p>
        </p:txBody>
      </p:sp>
      <p:sp>
        <p:nvSpPr>
          <p:cNvPr id="41987" name="Footer Placeholder 2"/>
          <p:cNvSpPr>
            <a:spLocks noGrp="1"/>
          </p:cNvSpPr>
          <p:nvPr>
            <p:ph type="ftr" sz="quarter" idx="12"/>
          </p:nvPr>
        </p:nvSpPr>
        <p:spPr>
          <a:noFill/>
        </p:spPr>
        <p:txBody>
          <a:bodyPr/>
          <a:lstStyle/>
          <a:p>
            <a:r>
              <a:rPr lang="en-US" smtClean="0">
                <a:latin typeface="Arial" pitchFamily="34" charset="0"/>
              </a:rPr>
              <a:t>CONFIDENTIAL © 2009 Better Place</a:t>
            </a:r>
          </a:p>
        </p:txBody>
      </p:sp>
      <p:sp>
        <p:nvSpPr>
          <p:cNvPr id="41988" name="Slide Number Placeholder 3"/>
          <p:cNvSpPr>
            <a:spLocks noGrp="1"/>
          </p:cNvSpPr>
          <p:nvPr>
            <p:ph type="sldNum" sz="quarter" idx="11"/>
          </p:nvPr>
        </p:nvSpPr>
        <p:spPr>
          <a:noFill/>
        </p:spPr>
        <p:txBody>
          <a:bodyPr/>
          <a:lstStyle/>
          <a:p>
            <a:fld id="{AE48A670-D521-496F-A783-C8F335AEFBF7}" type="slidenum">
              <a:rPr lang="en-US" smtClean="0">
                <a:latin typeface="Arial" pitchFamily="34" charset="0"/>
              </a:rPr>
              <a:pPr/>
              <a:t>14</a:t>
            </a:fld>
            <a:endParaRPr lang="en-US" smtClean="0">
              <a:latin typeface="Arial" pitchFamily="34" charset="0"/>
            </a:endParaRPr>
          </a:p>
        </p:txBody>
      </p:sp>
      <p:pic>
        <p:nvPicPr>
          <p:cNvPr id="41989" name="Picture 12" descr="LowView.jpg"/>
          <p:cNvPicPr>
            <a:picLocks noChangeAspect="1"/>
          </p:cNvPicPr>
          <p:nvPr/>
        </p:nvPicPr>
        <p:blipFill>
          <a:blip r:embed="rId3" cstate="print"/>
          <a:srcRect/>
          <a:stretch>
            <a:fillRect/>
          </a:stretch>
        </p:blipFill>
        <p:spPr bwMode="auto">
          <a:xfrm>
            <a:off x="838200" y="1393825"/>
            <a:ext cx="2895600" cy="462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6"/>
          <p:cNvSpPr>
            <a:spLocks noGrp="1"/>
          </p:cNvSpPr>
          <p:nvPr>
            <p:ph type="title"/>
          </p:nvPr>
        </p:nvSpPr>
        <p:spPr/>
        <p:txBody>
          <a:bodyPr/>
          <a:lstStyle/>
          <a:p>
            <a:pPr eaLnBrk="1" hangingPunct="1"/>
            <a:r>
              <a:rPr lang="en-US" smtClean="0">
                <a:ea typeface="ＭＳ Ｐゴシック" pitchFamily="34" charset="-128"/>
              </a:rPr>
              <a:t>Deployment already underway in Israel and Denmark </a:t>
            </a:r>
          </a:p>
        </p:txBody>
      </p:sp>
      <p:sp>
        <p:nvSpPr>
          <p:cNvPr id="44034" name="Footer Placeholder 7"/>
          <p:cNvSpPr>
            <a:spLocks noGrp="1"/>
          </p:cNvSpPr>
          <p:nvPr>
            <p:ph type="ftr" sz="quarter" idx="12"/>
          </p:nvPr>
        </p:nvSpPr>
        <p:spPr>
          <a:noFill/>
        </p:spPr>
        <p:txBody>
          <a:bodyPr/>
          <a:lstStyle/>
          <a:p>
            <a:r>
              <a:rPr lang="en-US" smtClean="0">
                <a:latin typeface="Arial" pitchFamily="34" charset="0"/>
              </a:rPr>
              <a:t>CONFIDENTIAL © 2009 Better Place</a:t>
            </a:r>
          </a:p>
        </p:txBody>
      </p:sp>
      <p:sp>
        <p:nvSpPr>
          <p:cNvPr id="44035" name="Slide Number Placeholder 2"/>
          <p:cNvSpPr>
            <a:spLocks noGrp="1"/>
          </p:cNvSpPr>
          <p:nvPr>
            <p:ph type="sldNum" sz="quarter" idx="11"/>
          </p:nvPr>
        </p:nvSpPr>
        <p:spPr>
          <a:noFill/>
        </p:spPr>
        <p:txBody>
          <a:bodyPr/>
          <a:lstStyle/>
          <a:p>
            <a:fld id="{91B374B6-2CC1-4374-B661-4B8A6A752001}" type="slidenum">
              <a:rPr lang="en-US" smtClean="0">
                <a:latin typeface="Arial" pitchFamily="34" charset="0"/>
              </a:rPr>
              <a:pPr/>
              <a:t>15</a:t>
            </a:fld>
            <a:endParaRPr lang="en-US" smtClean="0">
              <a:latin typeface="Arial" pitchFamily="34" charset="0"/>
            </a:endParaRPr>
          </a:p>
        </p:txBody>
      </p:sp>
      <p:sp>
        <p:nvSpPr>
          <p:cNvPr id="44036" name="TextBox 15"/>
          <p:cNvSpPr txBox="1">
            <a:spLocks noChangeArrowheads="1"/>
          </p:cNvSpPr>
          <p:nvPr/>
        </p:nvSpPr>
        <p:spPr bwMode="auto">
          <a:xfrm>
            <a:off x="5410200" y="3657600"/>
            <a:ext cx="2759075" cy="384175"/>
          </a:xfrm>
          <a:prstGeom prst="rect">
            <a:avLst/>
          </a:prstGeom>
          <a:noFill/>
          <a:ln w="9525">
            <a:noFill/>
            <a:miter lim="800000"/>
            <a:headEnd/>
            <a:tailEnd/>
          </a:ln>
        </p:spPr>
        <p:txBody>
          <a:bodyPr>
            <a:spAutoFit/>
          </a:bodyPr>
          <a:lstStyle/>
          <a:p>
            <a:pPr algn="ctr">
              <a:spcBef>
                <a:spcPct val="50000"/>
              </a:spcBef>
            </a:pPr>
            <a:r>
              <a:rPr lang="en-US">
                <a:solidFill>
                  <a:srgbClr val="262626"/>
                </a:solidFill>
              </a:rPr>
              <a:t>        parking garages</a:t>
            </a:r>
          </a:p>
        </p:txBody>
      </p:sp>
      <p:sp>
        <p:nvSpPr>
          <p:cNvPr id="44037" name="TextBox 16"/>
          <p:cNvSpPr txBox="1">
            <a:spLocks noChangeArrowheads="1"/>
          </p:cNvSpPr>
          <p:nvPr/>
        </p:nvSpPr>
        <p:spPr bwMode="auto">
          <a:xfrm>
            <a:off x="1143000" y="841375"/>
            <a:ext cx="2135188" cy="385763"/>
          </a:xfrm>
          <a:prstGeom prst="rect">
            <a:avLst/>
          </a:prstGeom>
          <a:noFill/>
          <a:ln w="9525">
            <a:noFill/>
            <a:miter lim="800000"/>
            <a:headEnd/>
            <a:tailEnd/>
          </a:ln>
        </p:spPr>
        <p:txBody>
          <a:bodyPr wrap="none">
            <a:spAutoFit/>
          </a:bodyPr>
          <a:lstStyle/>
          <a:p>
            <a:pPr algn="ctr">
              <a:spcBef>
                <a:spcPct val="50000"/>
              </a:spcBef>
            </a:pPr>
            <a:r>
              <a:rPr lang="en-US">
                <a:solidFill>
                  <a:srgbClr val="262626"/>
                </a:solidFill>
              </a:rPr>
              <a:t>public surface lots</a:t>
            </a:r>
          </a:p>
        </p:txBody>
      </p:sp>
      <p:sp>
        <p:nvSpPr>
          <p:cNvPr id="44038" name="TextBox 17"/>
          <p:cNvSpPr txBox="1">
            <a:spLocks noChangeArrowheads="1"/>
          </p:cNvSpPr>
          <p:nvPr/>
        </p:nvSpPr>
        <p:spPr bwMode="auto">
          <a:xfrm>
            <a:off x="6008688" y="838200"/>
            <a:ext cx="1743075" cy="384175"/>
          </a:xfrm>
          <a:prstGeom prst="rect">
            <a:avLst/>
          </a:prstGeom>
          <a:noFill/>
          <a:ln w="9525">
            <a:noFill/>
            <a:miter lim="800000"/>
            <a:headEnd/>
            <a:tailEnd/>
          </a:ln>
        </p:spPr>
        <p:txBody>
          <a:bodyPr wrap="none">
            <a:spAutoFit/>
          </a:bodyPr>
          <a:lstStyle/>
          <a:p>
            <a:pPr algn="ctr">
              <a:spcBef>
                <a:spcPct val="50000"/>
              </a:spcBef>
            </a:pPr>
            <a:r>
              <a:rPr lang="en-US">
                <a:solidFill>
                  <a:srgbClr val="262626"/>
                </a:solidFill>
              </a:rPr>
              <a:t>home garages</a:t>
            </a:r>
          </a:p>
        </p:txBody>
      </p:sp>
      <p:pic>
        <p:nvPicPr>
          <p:cNvPr id="44039" name="Picture 1" descr="DSC02526.JPG"/>
          <p:cNvPicPr>
            <a:picLocks noGrp="1" noChangeAspect="1"/>
          </p:cNvPicPr>
          <p:nvPr isPhoto="1"/>
        </p:nvPicPr>
        <p:blipFill>
          <a:blip r:embed="rId3" cstate="print"/>
          <a:srcRect/>
          <a:stretch>
            <a:fillRect/>
          </a:stretch>
        </p:blipFill>
        <p:spPr bwMode="auto">
          <a:xfrm>
            <a:off x="5003800" y="1227138"/>
            <a:ext cx="3454400" cy="2357437"/>
          </a:xfrm>
          <a:prstGeom prst="rect">
            <a:avLst/>
          </a:prstGeom>
          <a:noFill/>
          <a:ln w="9525">
            <a:noFill/>
            <a:miter lim="800000"/>
            <a:headEnd/>
            <a:tailEnd/>
          </a:ln>
        </p:spPr>
      </p:pic>
      <p:pic>
        <p:nvPicPr>
          <p:cNvPr id="44040" name="Content Placeholder 3" descr="0374.jpg"/>
          <p:cNvPicPr>
            <a:picLocks noChangeAspect="1"/>
          </p:cNvPicPr>
          <p:nvPr/>
        </p:nvPicPr>
        <p:blipFill>
          <a:blip r:embed="rId4" cstate="print"/>
          <a:srcRect l="613" r="-508"/>
          <a:stretch>
            <a:fillRect/>
          </a:stretch>
        </p:blipFill>
        <p:spPr bwMode="auto">
          <a:xfrm>
            <a:off x="457200" y="1243013"/>
            <a:ext cx="3508375" cy="2341562"/>
          </a:xfrm>
          <a:prstGeom prst="rect">
            <a:avLst/>
          </a:prstGeom>
          <a:noFill/>
          <a:ln w="9525">
            <a:noFill/>
            <a:miter lim="800000"/>
            <a:headEnd/>
            <a:tailEnd/>
          </a:ln>
        </p:spPr>
      </p:pic>
      <p:sp>
        <p:nvSpPr>
          <p:cNvPr id="44041" name="TextBox 14"/>
          <p:cNvSpPr txBox="1">
            <a:spLocks noChangeArrowheads="1"/>
          </p:cNvSpPr>
          <p:nvPr/>
        </p:nvSpPr>
        <p:spPr bwMode="auto">
          <a:xfrm>
            <a:off x="1103313" y="3657600"/>
            <a:ext cx="2189162" cy="384175"/>
          </a:xfrm>
          <a:prstGeom prst="rect">
            <a:avLst/>
          </a:prstGeom>
          <a:noFill/>
          <a:ln w="9525">
            <a:noFill/>
            <a:miter lim="800000"/>
            <a:headEnd/>
            <a:tailEnd/>
          </a:ln>
        </p:spPr>
        <p:txBody>
          <a:bodyPr wrap="none">
            <a:spAutoFit/>
          </a:bodyPr>
          <a:lstStyle/>
          <a:p>
            <a:pPr algn="ctr">
              <a:spcBef>
                <a:spcPct val="50000"/>
              </a:spcBef>
            </a:pPr>
            <a:r>
              <a:rPr lang="en-US">
                <a:solidFill>
                  <a:srgbClr val="262626"/>
                </a:solidFill>
              </a:rPr>
              <a:t>street-side parking</a:t>
            </a:r>
          </a:p>
        </p:txBody>
      </p:sp>
      <p:pic>
        <p:nvPicPr>
          <p:cNvPr id="44042" name="Picture 18"/>
          <p:cNvPicPr>
            <a:picLocks noChangeAspect="1"/>
          </p:cNvPicPr>
          <p:nvPr/>
        </p:nvPicPr>
        <p:blipFill>
          <a:blip r:embed="rId5" cstate="print"/>
          <a:srcRect/>
          <a:stretch>
            <a:fillRect/>
          </a:stretch>
        </p:blipFill>
        <p:spPr bwMode="auto">
          <a:xfrm>
            <a:off x="457200" y="4117975"/>
            <a:ext cx="3508375" cy="2286000"/>
          </a:xfrm>
          <a:prstGeom prst="rect">
            <a:avLst/>
          </a:prstGeom>
          <a:noFill/>
          <a:ln w="9525">
            <a:noFill/>
            <a:miter lim="800000"/>
            <a:headEnd/>
            <a:tailEnd/>
          </a:ln>
        </p:spPr>
      </p:pic>
      <p:pic>
        <p:nvPicPr>
          <p:cNvPr id="44043" name="Picture 20"/>
          <p:cNvPicPr>
            <a:picLocks noChangeAspect="1"/>
          </p:cNvPicPr>
          <p:nvPr/>
        </p:nvPicPr>
        <p:blipFill>
          <a:blip r:embed="rId6" cstate="print"/>
          <a:srcRect/>
          <a:stretch>
            <a:fillRect/>
          </a:stretch>
        </p:blipFill>
        <p:spPr bwMode="auto">
          <a:xfrm>
            <a:off x="5003800" y="4041775"/>
            <a:ext cx="34544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6"/>
          <p:cNvSpPr>
            <a:spLocks noGrp="1"/>
          </p:cNvSpPr>
          <p:nvPr>
            <p:ph type="title"/>
          </p:nvPr>
        </p:nvSpPr>
        <p:spPr/>
        <p:txBody>
          <a:bodyPr/>
          <a:lstStyle/>
          <a:p>
            <a:pPr eaLnBrk="1" hangingPunct="1"/>
            <a:r>
              <a:rPr lang="en-US" smtClean="0">
                <a:ea typeface="ＭＳ Ｐゴシック" pitchFamily="34" charset="-128"/>
              </a:rPr>
              <a:t>Battery switch stations for rapid and unlimited range extension</a:t>
            </a:r>
          </a:p>
        </p:txBody>
      </p:sp>
      <p:sp>
        <p:nvSpPr>
          <p:cNvPr id="46082" name="Content Placeholder 7"/>
          <p:cNvSpPr>
            <a:spLocks noGrp="1"/>
          </p:cNvSpPr>
          <p:nvPr>
            <p:ph idx="1"/>
          </p:nvPr>
        </p:nvSpPr>
        <p:spPr>
          <a:xfrm>
            <a:off x="228600" y="1219200"/>
            <a:ext cx="8915400" cy="4932363"/>
          </a:xfrm>
        </p:spPr>
        <p:txBody>
          <a:bodyPr anchor="b"/>
          <a:lstStyle/>
          <a:p>
            <a:pPr lvl="1" eaLnBrk="1" hangingPunct="1">
              <a:lnSpc>
                <a:spcPct val="110000"/>
              </a:lnSpc>
            </a:pPr>
            <a:r>
              <a:rPr lang="en-US" smtClean="0">
                <a:solidFill>
                  <a:schemeClr val="tx1"/>
                </a:solidFill>
              </a:rPr>
              <a:t>Rapidly replaces a depleted battery with a fully-charged one</a:t>
            </a:r>
          </a:p>
          <a:p>
            <a:pPr lvl="1" eaLnBrk="1" hangingPunct="1">
              <a:lnSpc>
                <a:spcPct val="110000"/>
              </a:lnSpc>
            </a:pPr>
            <a:r>
              <a:rPr lang="en-US" smtClean="0">
                <a:solidFill>
                  <a:schemeClr val="tx1"/>
                </a:solidFill>
              </a:rPr>
              <a:t>Completely automated process which takes less time than filling a gas tank</a:t>
            </a:r>
          </a:p>
          <a:p>
            <a:pPr lvl="1" eaLnBrk="1" hangingPunct="1">
              <a:lnSpc>
                <a:spcPct val="110000"/>
              </a:lnSpc>
            </a:pPr>
            <a:r>
              <a:rPr lang="en-US" smtClean="0">
                <a:solidFill>
                  <a:schemeClr val="tx1"/>
                </a:solidFill>
              </a:rPr>
              <a:t>Battery availability for specific car makes and models </a:t>
            </a:r>
          </a:p>
        </p:txBody>
      </p:sp>
      <p:sp>
        <p:nvSpPr>
          <p:cNvPr id="46083" name="Footer Placeholder 7"/>
          <p:cNvSpPr>
            <a:spLocks noGrp="1"/>
          </p:cNvSpPr>
          <p:nvPr>
            <p:ph type="ftr" sz="quarter" idx="12"/>
          </p:nvPr>
        </p:nvSpPr>
        <p:spPr>
          <a:noFill/>
        </p:spPr>
        <p:txBody>
          <a:bodyPr/>
          <a:lstStyle/>
          <a:p>
            <a:r>
              <a:rPr lang="en-US" smtClean="0">
                <a:latin typeface="Arial" pitchFamily="34" charset="0"/>
              </a:rPr>
              <a:t>CONFIDENTIAL © 2009 Better Place</a:t>
            </a:r>
          </a:p>
        </p:txBody>
      </p:sp>
      <p:sp>
        <p:nvSpPr>
          <p:cNvPr id="46084" name="Slide Number Placeholder 2"/>
          <p:cNvSpPr>
            <a:spLocks noGrp="1"/>
          </p:cNvSpPr>
          <p:nvPr>
            <p:ph type="sldNum" sz="quarter" idx="11"/>
          </p:nvPr>
        </p:nvSpPr>
        <p:spPr>
          <a:noFill/>
        </p:spPr>
        <p:txBody>
          <a:bodyPr/>
          <a:lstStyle/>
          <a:p>
            <a:fld id="{4A7386F8-49D8-4200-AF1E-71F0E734882C}" type="slidenum">
              <a:rPr lang="en-US" smtClean="0">
                <a:latin typeface="Arial" pitchFamily="34" charset="0"/>
              </a:rPr>
              <a:pPr/>
              <a:t>16</a:t>
            </a:fld>
            <a:endParaRPr lang="en-US" smtClean="0">
              <a:latin typeface="Arial" pitchFamily="34" charset="0"/>
            </a:endParaRPr>
          </a:p>
        </p:txBody>
      </p:sp>
      <p:pic>
        <p:nvPicPr>
          <p:cNvPr id="46085" name="Picture 8"/>
          <p:cNvPicPr>
            <a:picLocks noChangeAspect="1"/>
          </p:cNvPicPr>
          <p:nvPr/>
        </p:nvPicPr>
        <p:blipFill>
          <a:blip r:embed="rId3" cstate="print"/>
          <a:srcRect/>
          <a:stretch>
            <a:fillRect/>
          </a:stretch>
        </p:blipFill>
        <p:spPr bwMode="auto">
          <a:xfrm>
            <a:off x="1849438" y="1295400"/>
            <a:ext cx="5618162"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6"/>
          <p:cNvSpPr>
            <a:spLocks noGrp="1"/>
          </p:cNvSpPr>
          <p:nvPr>
            <p:ph type="title"/>
          </p:nvPr>
        </p:nvSpPr>
        <p:spPr/>
        <p:txBody>
          <a:bodyPr/>
          <a:lstStyle/>
          <a:p>
            <a:pPr eaLnBrk="1" hangingPunct="1"/>
            <a:r>
              <a:rPr lang="en-US" smtClean="0">
                <a:ea typeface="ＭＳ Ｐゴシック" pitchFamily="34" charset="-128"/>
              </a:rPr>
              <a:t>Multiple location-specific configurations</a:t>
            </a:r>
          </a:p>
        </p:txBody>
      </p:sp>
      <p:sp>
        <p:nvSpPr>
          <p:cNvPr id="48130" name="Footer Placeholder 7"/>
          <p:cNvSpPr>
            <a:spLocks noGrp="1"/>
          </p:cNvSpPr>
          <p:nvPr>
            <p:ph type="ftr" sz="quarter" idx="12"/>
          </p:nvPr>
        </p:nvSpPr>
        <p:spPr>
          <a:noFill/>
        </p:spPr>
        <p:txBody>
          <a:bodyPr/>
          <a:lstStyle/>
          <a:p>
            <a:r>
              <a:rPr lang="en-US" smtClean="0">
                <a:latin typeface="Arial" pitchFamily="34" charset="0"/>
              </a:rPr>
              <a:t>CONFIDENTIAL © 2009 Better Place</a:t>
            </a:r>
          </a:p>
        </p:txBody>
      </p:sp>
      <p:sp>
        <p:nvSpPr>
          <p:cNvPr id="48131" name="Slide Number Placeholder 2"/>
          <p:cNvSpPr>
            <a:spLocks noGrp="1"/>
          </p:cNvSpPr>
          <p:nvPr>
            <p:ph type="sldNum" sz="quarter" idx="11"/>
          </p:nvPr>
        </p:nvSpPr>
        <p:spPr>
          <a:noFill/>
        </p:spPr>
        <p:txBody>
          <a:bodyPr/>
          <a:lstStyle/>
          <a:p>
            <a:fld id="{38684A48-FA6C-4A9E-BA07-322D7003B15E}" type="slidenum">
              <a:rPr lang="en-US" smtClean="0">
                <a:latin typeface="Arial" pitchFamily="34" charset="0"/>
              </a:rPr>
              <a:pPr/>
              <a:t>17</a:t>
            </a:fld>
            <a:endParaRPr lang="en-US" smtClean="0">
              <a:latin typeface="Arial" pitchFamily="34" charset="0"/>
            </a:endParaRPr>
          </a:p>
        </p:txBody>
      </p:sp>
      <p:pic>
        <p:nvPicPr>
          <p:cNvPr id="48132" name="Picture 2"/>
          <p:cNvPicPr>
            <a:picLocks noChangeAspect="1" noChangeArrowheads="1"/>
          </p:cNvPicPr>
          <p:nvPr/>
        </p:nvPicPr>
        <p:blipFill>
          <a:blip r:embed="rId3" cstate="print"/>
          <a:srcRect/>
          <a:stretch>
            <a:fillRect/>
          </a:stretch>
        </p:blipFill>
        <p:spPr bwMode="auto">
          <a:xfrm>
            <a:off x="685800" y="1066800"/>
            <a:ext cx="3943350" cy="2493963"/>
          </a:xfrm>
          <a:prstGeom prst="rect">
            <a:avLst/>
          </a:prstGeom>
          <a:noFill/>
          <a:ln w="9525">
            <a:noFill/>
            <a:miter lim="800000"/>
            <a:headEnd/>
            <a:tailEnd/>
          </a:ln>
        </p:spPr>
      </p:pic>
      <p:pic>
        <p:nvPicPr>
          <p:cNvPr id="48133" name="Picture 2"/>
          <p:cNvPicPr>
            <a:picLocks noChangeAspect="1" noChangeArrowheads="1"/>
          </p:cNvPicPr>
          <p:nvPr/>
        </p:nvPicPr>
        <p:blipFill>
          <a:blip r:embed="rId4" cstate="print"/>
          <a:srcRect/>
          <a:stretch>
            <a:fillRect/>
          </a:stretch>
        </p:blipFill>
        <p:spPr bwMode="auto">
          <a:xfrm>
            <a:off x="685800" y="3962400"/>
            <a:ext cx="3937000" cy="2473325"/>
          </a:xfrm>
          <a:prstGeom prst="rect">
            <a:avLst/>
          </a:prstGeom>
          <a:noFill/>
          <a:ln w="9525">
            <a:noFill/>
            <a:miter lim="800000"/>
            <a:headEnd/>
            <a:tailEnd/>
          </a:ln>
        </p:spPr>
      </p:pic>
      <p:pic>
        <p:nvPicPr>
          <p:cNvPr id="48134" name="Picture 2"/>
          <p:cNvPicPr>
            <a:picLocks noChangeAspect="1" noChangeArrowheads="1"/>
          </p:cNvPicPr>
          <p:nvPr/>
        </p:nvPicPr>
        <p:blipFill>
          <a:blip r:embed="rId5" cstate="print"/>
          <a:srcRect/>
          <a:stretch>
            <a:fillRect/>
          </a:stretch>
        </p:blipFill>
        <p:spPr bwMode="auto">
          <a:xfrm>
            <a:off x="4876800" y="1066800"/>
            <a:ext cx="3943350" cy="2482850"/>
          </a:xfrm>
          <a:prstGeom prst="rect">
            <a:avLst/>
          </a:prstGeom>
          <a:noFill/>
          <a:ln w="9525">
            <a:noFill/>
            <a:miter lim="800000"/>
            <a:headEnd/>
            <a:tailEnd/>
          </a:ln>
        </p:spPr>
      </p:pic>
      <p:pic>
        <p:nvPicPr>
          <p:cNvPr id="48135" name="Picture 2"/>
          <p:cNvPicPr>
            <a:picLocks noChangeAspect="1" noChangeArrowheads="1"/>
          </p:cNvPicPr>
          <p:nvPr/>
        </p:nvPicPr>
        <p:blipFill>
          <a:blip r:embed="rId6" cstate="print"/>
          <a:srcRect/>
          <a:stretch>
            <a:fillRect/>
          </a:stretch>
        </p:blipFill>
        <p:spPr bwMode="auto">
          <a:xfrm>
            <a:off x="4876800" y="3962400"/>
            <a:ext cx="3932238" cy="2463800"/>
          </a:xfrm>
          <a:prstGeom prst="rect">
            <a:avLst/>
          </a:prstGeom>
          <a:noFill/>
          <a:ln w="9525">
            <a:noFill/>
            <a:miter lim="800000"/>
            <a:headEnd/>
            <a:tailEnd/>
          </a:ln>
        </p:spPr>
      </p:pic>
      <p:sp>
        <p:nvSpPr>
          <p:cNvPr id="48136" name="TextBox 14"/>
          <p:cNvSpPr txBox="1">
            <a:spLocks noChangeArrowheads="1"/>
          </p:cNvSpPr>
          <p:nvPr/>
        </p:nvSpPr>
        <p:spPr bwMode="auto">
          <a:xfrm>
            <a:off x="1508125" y="3581400"/>
            <a:ext cx="2108200" cy="384175"/>
          </a:xfrm>
          <a:prstGeom prst="rect">
            <a:avLst/>
          </a:prstGeom>
          <a:noFill/>
          <a:ln w="9525">
            <a:noFill/>
            <a:miter lim="800000"/>
            <a:headEnd/>
            <a:tailEnd/>
          </a:ln>
        </p:spPr>
        <p:txBody>
          <a:bodyPr wrap="none">
            <a:spAutoFit/>
          </a:bodyPr>
          <a:lstStyle/>
          <a:p>
            <a:pPr algn="ctr">
              <a:spcBef>
                <a:spcPct val="50000"/>
              </a:spcBef>
            </a:pPr>
            <a:r>
              <a:rPr lang="en-US">
                <a:solidFill>
                  <a:srgbClr val="262626"/>
                </a:solidFill>
              </a:rPr>
              <a:t>gas station facility</a:t>
            </a:r>
          </a:p>
        </p:txBody>
      </p:sp>
      <p:sp>
        <p:nvSpPr>
          <p:cNvPr id="48137" name="TextBox 15"/>
          <p:cNvSpPr txBox="1">
            <a:spLocks noChangeArrowheads="1"/>
          </p:cNvSpPr>
          <p:nvPr/>
        </p:nvSpPr>
        <p:spPr bwMode="auto">
          <a:xfrm>
            <a:off x="5129213" y="3581400"/>
            <a:ext cx="3314700" cy="384175"/>
          </a:xfrm>
          <a:prstGeom prst="rect">
            <a:avLst/>
          </a:prstGeom>
          <a:noFill/>
          <a:ln w="9525">
            <a:noFill/>
            <a:miter lim="800000"/>
            <a:headEnd/>
            <a:tailEnd/>
          </a:ln>
        </p:spPr>
        <p:txBody>
          <a:bodyPr wrap="none">
            <a:spAutoFit/>
          </a:bodyPr>
          <a:lstStyle/>
          <a:p>
            <a:pPr algn="ctr">
              <a:spcBef>
                <a:spcPct val="50000"/>
              </a:spcBef>
            </a:pPr>
            <a:r>
              <a:rPr lang="en-US">
                <a:solidFill>
                  <a:srgbClr val="262626"/>
                </a:solidFill>
              </a:rPr>
              <a:t>subterranean parking garage</a:t>
            </a:r>
          </a:p>
        </p:txBody>
      </p:sp>
      <p:sp>
        <p:nvSpPr>
          <p:cNvPr id="48138" name="TextBox 16"/>
          <p:cNvSpPr txBox="1">
            <a:spLocks noChangeArrowheads="1"/>
          </p:cNvSpPr>
          <p:nvPr/>
        </p:nvSpPr>
        <p:spPr bwMode="auto">
          <a:xfrm>
            <a:off x="1427163" y="685800"/>
            <a:ext cx="2271712" cy="384175"/>
          </a:xfrm>
          <a:prstGeom prst="rect">
            <a:avLst/>
          </a:prstGeom>
          <a:noFill/>
          <a:ln w="9525">
            <a:noFill/>
            <a:miter lim="800000"/>
            <a:headEnd/>
            <a:tailEnd/>
          </a:ln>
        </p:spPr>
        <p:txBody>
          <a:bodyPr wrap="none">
            <a:spAutoFit/>
          </a:bodyPr>
          <a:lstStyle/>
          <a:p>
            <a:pPr algn="ctr">
              <a:spcBef>
                <a:spcPct val="50000"/>
              </a:spcBef>
            </a:pPr>
            <a:r>
              <a:rPr lang="en-US">
                <a:solidFill>
                  <a:srgbClr val="262626"/>
                </a:solidFill>
              </a:rPr>
              <a:t>Stand alone station</a:t>
            </a:r>
          </a:p>
        </p:txBody>
      </p:sp>
      <p:sp>
        <p:nvSpPr>
          <p:cNvPr id="48139" name="TextBox 17"/>
          <p:cNvSpPr txBox="1">
            <a:spLocks noChangeArrowheads="1"/>
          </p:cNvSpPr>
          <p:nvPr/>
        </p:nvSpPr>
        <p:spPr bwMode="auto">
          <a:xfrm>
            <a:off x="6145213" y="685800"/>
            <a:ext cx="1349375" cy="384175"/>
          </a:xfrm>
          <a:prstGeom prst="rect">
            <a:avLst/>
          </a:prstGeom>
          <a:noFill/>
          <a:ln w="9525">
            <a:noFill/>
            <a:miter lim="800000"/>
            <a:headEnd/>
            <a:tailEnd/>
          </a:ln>
        </p:spPr>
        <p:txBody>
          <a:bodyPr wrap="none">
            <a:spAutoFit/>
          </a:bodyPr>
          <a:lstStyle/>
          <a:p>
            <a:pPr algn="ctr">
              <a:spcBef>
                <a:spcPct val="50000"/>
              </a:spcBef>
            </a:pPr>
            <a:r>
              <a:rPr lang="en-US">
                <a:solidFill>
                  <a:srgbClr val="262626"/>
                </a:solidFill>
              </a:rPr>
              <a:t>taxi station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Footer Placeholder 3"/>
          <p:cNvSpPr>
            <a:spLocks noGrp="1"/>
          </p:cNvSpPr>
          <p:nvPr>
            <p:ph type="ftr" sz="quarter" idx="12"/>
          </p:nvPr>
        </p:nvSpPr>
        <p:spPr>
          <a:noFill/>
        </p:spPr>
        <p:txBody>
          <a:bodyPr/>
          <a:lstStyle/>
          <a:p>
            <a:r>
              <a:rPr lang="en-US" smtClean="0">
                <a:latin typeface="Arial" pitchFamily="34" charset="0"/>
              </a:rPr>
              <a:t>CONFIDENTIAL © 2009 Better Place</a:t>
            </a:r>
          </a:p>
        </p:txBody>
      </p:sp>
      <p:sp>
        <p:nvSpPr>
          <p:cNvPr id="50178" name="Slide Number Placeholder 4"/>
          <p:cNvSpPr>
            <a:spLocks noGrp="1"/>
          </p:cNvSpPr>
          <p:nvPr>
            <p:ph type="sldNum" sz="quarter" idx="11"/>
          </p:nvPr>
        </p:nvSpPr>
        <p:spPr>
          <a:noFill/>
        </p:spPr>
        <p:txBody>
          <a:bodyPr/>
          <a:lstStyle/>
          <a:p>
            <a:fld id="{BEAECD23-4580-4EF3-A8A7-9A657C224F5F}" type="slidenum">
              <a:rPr lang="en-US" smtClean="0">
                <a:latin typeface="Arial" pitchFamily="34" charset="0"/>
              </a:rPr>
              <a:pPr/>
              <a:t>18</a:t>
            </a:fld>
            <a:endParaRPr lang="en-US" smtClean="0">
              <a:latin typeface="Arial" pitchFamily="34" charset="0"/>
            </a:endParaRPr>
          </a:p>
        </p:txBody>
      </p:sp>
      <p:sp>
        <p:nvSpPr>
          <p:cNvPr id="6" name="Title 1"/>
          <p:cNvSpPr txBox="1">
            <a:spLocks/>
          </p:cNvSpPr>
          <p:nvPr/>
        </p:nvSpPr>
        <p:spPr bwMode="auto">
          <a:xfrm>
            <a:off x="990600" y="1958975"/>
            <a:ext cx="7467600" cy="1470025"/>
          </a:xfrm>
          <a:prstGeom prst="rect">
            <a:avLst/>
          </a:prstGeom>
          <a:noFill/>
          <a:ln w="9525">
            <a:noFill/>
            <a:miter lim="800000"/>
            <a:headEnd/>
            <a:tailEnd/>
          </a:ln>
        </p:spPr>
        <p:txBody>
          <a:bodyPr lIns="0" rIns="0" bIns="0" anchor="b"/>
          <a:lstStyle/>
          <a:p>
            <a:pPr marL="120650">
              <a:defRPr/>
            </a:pPr>
            <a:r>
              <a:rPr lang="en-US" sz="3200" kern="0" dirty="0">
                <a:solidFill>
                  <a:schemeClr val="accent1"/>
                </a:solidFill>
                <a:latin typeface="+mj-lt"/>
                <a:ea typeface="+mj-ea"/>
                <a:cs typeface="+mj-cs"/>
              </a:rPr>
              <a:t>Electric taxi opportunity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266700" y="222250"/>
            <a:ext cx="7902575" cy="1093788"/>
          </a:xfrm>
        </p:spPr>
        <p:txBody>
          <a:bodyPr/>
          <a:lstStyle/>
          <a:p>
            <a:pPr eaLnBrk="1" hangingPunct="1"/>
            <a:r>
              <a:rPr lang="en-US" smtClean="0"/>
              <a:t>Why taxis first?</a:t>
            </a:r>
          </a:p>
        </p:txBody>
      </p:sp>
      <p:sp>
        <p:nvSpPr>
          <p:cNvPr id="51202" name="Content Placeholder 2"/>
          <p:cNvSpPr>
            <a:spLocks noGrp="1"/>
          </p:cNvSpPr>
          <p:nvPr>
            <p:ph idx="1"/>
          </p:nvPr>
        </p:nvSpPr>
        <p:spPr>
          <a:xfrm>
            <a:off x="3048000" y="1316038"/>
            <a:ext cx="3124200" cy="4932362"/>
          </a:xfrm>
        </p:spPr>
        <p:txBody>
          <a:bodyPr/>
          <a:lstStyle/>
          <a:p>
            <a:pPr algn="ctr" eaLnBrk="1" hangingPunct="1">
              <a:buFont typeface="Arial" pitchFamily="34" charset="0"/>
              <a:buNone/>
            </a:pPr>
            <a:r>
              <a:rPr smtClean="0"/>
              <a:t>Taxis are </a:t>
            </a:r>
            <a:r>
              <a:rPr smtClean="0">
                <a:solidFill>
                  <a:schemeClr val="accent1"/>
                </a:solidFill>
              </a:rPr>
              <a:t>cultural icons</a:t>
            </a:r>
            <a:r>
              <a:rPr smtClean="0"/>
              <a:t> that feature:</a:t>
            </a:r>
          </a:p>
          <a:p>
            <a:pPr algn="ctr" eaLnBrk="1" hangingPunct="1">
              <a:buFont typeface="Arial" pitchFamily="34" charset="0"/>
              <a:buNone/>
            </a:pPr>
            <a:endParaRPr smtClean="0"/>
          </a:p>
          <a:p>
            <a:pPr algn="ctr" eaLnBrk="1" hangingPunct="1">
              <a:buFont typeface="Arial" pitchFamily="34" charset="0"/>
              <a:buNone/>
            </a:pPr>
            <a:r>
              <a:rPr smtClean="0"/>
              <a:t>High mileage</a:t>
            </a:r>
          </a:p>
          <a:p>
            <a:pPr algn="ctr" eaLnBrk="1" hangingPunct="1">
              <a:buFont typeface="Arial" pitchFamily="34" charset="0"/>
              <a:buNone/>
            </a:pPr>
            <a:r>
              <a:rPr smtClean="0"/>
              <a:t>Highly polluting</a:t>
            </a:r>
          </a:p>
          <a:p>
            <a:pPr algn="ctr" eaLnBrk="1" hangingPunct="1">
              <a:buFont typeface="Arial" pitchFamily="34" charset="0"/>
              <a:buNone/>
            </a:pPr>
            <a:r>
              <a:rPr smtClean="0"/>
              <a:t>Highly regulated</a:t>
            </a:r>
          </a:p>
          <a:p>
            <a:pPr algn="ctr" eaLnBrk="1" hangingPunct="1">
              <a:buFont typeface="Arial" pitchFamily="34" charset="0"/>
              <a:buNone/>
            </a:pPr>
            <a:r>
              <a:rPr smtClean="0"/>
              <a:t>Highly sensitive to rising fuel costs</a:t>
            </a:r>
          </a:p>
          <a:p>
            <a:pPr eaLnBrk="1" hangingPunct="1">
              <a:buFont typeface="Arial" pitchFamily="34" charset="0"/>
              <a:buNone/>
            </a:pPr>
            <a:endParaRPr smtClean="0"/>
          </a:p>
          <a:p>
            <a:pPr eaLnBrk="1" hangingPunct="1">
              <a:buFont typeface="Arial" pitchFamily="34" charset="0"/>
              <a:buNone/>
            </a:pPr>
            <a:endParaRPr smtClean="0"/>
          </a:p>
        </p:txBody>
      </p:sp>
      <p:sp>
        <p:nvSpPr>
          <p:cNvPr id="51203" name="Footer Placeholder 3"/>
          <p:cNvSpPr>
            <a:spLocks noGrp="1"/>
          </p:cNvSpPr>
          <p:nvPr>
            <p:ph type="ftr" sz="quarter" idx="12"/>
          </p:nvPr>
        </p:nvSpPr>
        <p:spPr>
          <a:noFill/>
        </p:spPr>
        <p:txBody>
          <a:bodyPr/>
          <a:lstStyle/>
          <a:p>
            <a:r>
              <a:rPr lang="en-US" smtClean="0">
                <a:latin typeface="Arial" pitchFamily="34" charset="0"/>
              </a:rPr>
              <a:t>CONFIDENTIAL © 2009 Better Place</a:t>
            </a:r>
          </a:p>
        </p:txBody>
      </p:sp>
      <p:sp>
        <p:nvSpPr>
          <p:cNvPr id="51204" name="Slide Number Placeholder 4"/>
          <p:cNvSpPr>
            <a:spLocks noGrp="1"/>
          </p:cNvSpPr>
          <p:nvPr>
            <p:ph type="sldNum" sz="quarter" idx="11"/>
          </p:nvPr>
        </p:nvSpPr>
        <p:spPr>
          <a:noFill/>
        </p:spPr>
        <p:txBody>
          <a:bodyPr/>
          <a:lstStyle/>
          <a:p>
            <a:fld id="{BE566D45-AB92-4BD9-BFEA-7C3BB4EAF660}" type="slidenum">
              <a:rPr lang="en-US" smtClean="0">
                <a:latin typeface="Arial" pitchFamily="34" charset="0"/>
              </a:rPr>
              <a:pPr/>
              <a:t>19</a:t>
            </a:fld>
            <a:endParaRPr lang="en-US" smtClean="0">
              <a:latin typeface="Arial" pitchFamily="34" charset="0"/>
            </a:endParaRPr>
          </a:p>
        </p:txBody>
      </p:sp>
      <p:pic>
        <p:nvPicPr>
          <p:cNvPr id="51205" name="Picture 2"/>
          <p:cNvPicPr>
            <a:picLocks noChangeAspect="1" noChangeArrowheads="1"/>
          </p:cNvPicPr>
          <p:nvPr/>
        </p:nvPicPr>
        <p:blipFill>
          <a:blip r:embed="rId2" cstate="print"/>
          <a:srcRect/>
          <a:stretch>
            <a:fillRect/>
          </a:stretch>
        </p:blipFill>
        <p:spPr bwMode="auto">
          <a:xfrm>
            <a:off x="228600" y="4533900"/>
            <a:ext cx="2819400" cy="1870075"/>
          </a:xfrm>
          <a:prstGeom prst="rect">
            <a:avLst/>
          </a:prstGeom>
          <a:noFill/>
          <a:ln w="9525">
            <a:noFill/>
            <a:miter lim="800000"/>
            <a:headEnd/>
            <a:tailEnd/>
          </a:ln>
        </p:spPr>
      </p:pic>
      <p:pic>
        <p:nvPicPr>
          <p:cNvPr id="51206" name="Picture 3"/>
          <p:cNvPicPr>
            <a:picLocks noChangeAspect="1" noChangeArrowheads="1"/>
          </p:cNvPicPr>
          <p:nvPr/>
        </p:nvPicPr>
        <p:blipFill>
          <a:blip r:embed="rId3" cstate="print"/>
          <a:srcRect/>
          <a:stretch>
            <a:fillRect/>
          </a:stretch>
        </p:blipFill>
        <p:spPr bwMode="auto">
          <a:xfrm>
            <a:off x="3200400" y="4533900"/>
            <a:ext cx="2806700" cy="1870075"/>
          </a:xfrm>
          <a:prstGeom prst="rect">
            <a:avLst/>
          </a:prstGeom>
          <a:noFill/>
          <a:ln w="9525">
            <a:noFill/>
            <a:miter lim="800000"/>
            <a:headEnd/>
            <a:tailEnd/>
          </a:ln>
        </p:spPr>
      </p:pic>
      <p:pic>
        <p:nvPicPr>
          <p:cNvPr id="51207" name="Picture 4"/>
          <p:cNvPicPr>
            <a:picLocks noChangeAspect="1" noChangeArrowheads="1"/>
          </p:cNvPicPr>
          <p:nvPr/>
        </p:nvPicPr>
        <p:blipFill>
          <a:blip r:embed="rId4" cstate="print"/>
          <a:srcRect/>
          <a:stretch>
            <a:fillRect/>
          </a:stretch>
        </p:blipFill>
        <p:spPr bwMode="auto">
          <a:xfrm>
            <a:off x="6211888" y="771525"/>
            <a:ext cx="2532062" cy="1698625"/>
          </a:xfrm>
          <a:prstGeom prst="rect">
            <a:avLst/>
          </a:prstGeom>
          <a:noFill/>
          <a:ln w="9525">
            <a:noFill/>
            <a:miter lim="800000"/>
            <a:headEnd/>
            <a:tailEnd/>
          </a:ln>
        </p:spPr>
      </p:pic>
      <p:pic>
        <p:nvPicPr>
          <p:cNvPr id="51208" name="Picture 5"/>
          <p:cNvPicPr>
            <a:picLocks noChangeAspect="1" noChangeArrowheads="1"/>
          </p:cNvPicPr>
          <p:nvPr/>
        </p:nvPicPr>
        <p:blipFill>
          <a:blip r:embed="rId5" cstate="print"/>
          <a:srcRect/>
          <a:stretch>
            <a:fillRect/>
          </a:stretch>
        </p:blipFill>
        <p:spPr bwMode="auto">
          <a:xfrm>
            <a:off x="6232525" y="4533900"/>
            <a:ext cx="2511425" cy="1884363"/>
          </a:xfrm>
          <a:prstGeom prst="rect">
            <a:avLst/>
          </a:prstGeom>
          <a:noFill/>
          <a:ln w="9525">
            <a:noFill/>
            <a:miter lim="800000"/>
            <a:headEnd/>
            <a:tailEnd/>
          </a:ln>
        </p:spPr>
      </p:pic>
      <p:pic>
        <p:nvPicPr>
          <p:cNvPr id="51209" name="Picture 6"/>
          <p:cNvPicPr>
            <a:picLocks noChangeAspect="1" noChangeArrowheads="1"/>
          </p:cNvPicPr>
          <p:nvPr/>
        </p:nvPicPr>
        <p:blipFill>
          <a:blip r:embed="rId6" cstate="print"/>
          <a:srcRect/>
          <a:stretch>
            <a:fillRect/>
          </a:stretch>
        </p:blipFill>
        <p:spPr bwMode="auto">
          <a:xfrm>
            <a:off x="6232525" y="2487613"/>
            <a:ext cx="2530475" cy="1931987"/>
          </a:xfrm>
          <a:prstGeom prst="rect">
            <a:avLst/>
          </a:prstGeom>
          <a:noFill/>
          <a:ln w="9525">
            <a:noFill/>
            <a:miter lim="800000"/>
            <a:headEnd/>
            <a:tailEnd/>
          </a:ln>
        </p:spPr>
      </p:pic>
      <p:pic>
        <p:nvPicPr>
          <p:cNvPr id="51210" name="Picture 2"/>
          <p:cNvPicPr>
            <a:picLocks noChangeAspect="1" noChangeArrowheads="1"/>
          </p:cNvPicPr>
          <p:nvPr/>
        </p:nvPicPr>
        <p:blipFill>
          <a:blip r:embed="rId7" cstate="print"/>
          <a:srcRect/>
          <a:stretch>
            <a:fillRect/>
          </a:stretch>
        </p:blipFill>
        <p:spPr bwMode="auto">
          <a:xfrm>
            <a:off x="266700" y="2622550"/>
            <a:ext cx="2781300" cy="1760538"/>
          </a:xfrm>
          <a:prstGeom prst="rect">
            <a:avLst/>
          </a:prstGeom>
          <a:noFill/>
          <a:ln w="9525">
            <a:noFill/>
            <a:miter lim="800000"/>
            <a:headEnd/>
            <a:tailEnd/>
          </a:ln>
        </p:spPr>
      </p:pic>
      <p:pic>
        <p:nvPicPr>
          <p:cNvPr id="51211" name="Picture 3"/>
          <p:cNvPicPr>
            <a:picLocks noChangeAspect="1" noChangeArrowheads="1"/>
          </p:cNvPicPr>
          <p:nvPr/>
        </p:nvPicPr>
        <p:blipFill>
          <a:blip r:embed="rId8" cstate="print"/>
          <a:srcRect/>
          <a:stretch>
            <a:fillRect/>
          </a:stretch>
        </p:blipFill>
        <p:spPr bwMode="auto">
          <a:xfrm>
            <a:off x="266700" y="771525"/>
            <a:ext cx="2781300" cy="169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t>Agenda</a:t>
            </a:r>
          </a:p>
        </p:txBody>
      </p:sp>
      <p:sp>
        <p:nvSpPr>
          <p:cNvPr id="22530" name="Content Placeholder 2"/>
          <p:cNvSpPr>
            <a:spLocks noGrp="1"/>
          </p:cNvSpPr>
          <p:nvPr>
            <p:ph idx="1"/>
          </p:nvPr>
        </p:nvSpPr>
        <p:spPr/>
        <p:txBody>
          <a:bodyPr/>
          <a:lstStyle/>
          <a:p>
            <a:pPr marL="457200" indent="-457200" eaLnBrk="1" hangingPunct="1">
              <a:spcAft>
                <a:spcPts val="1700"/>
              </a:spcAft>
            </a:pPr>
            <a:r>
              <a:rPr smtClean="0"/>
              <a:t>Better Place mission and milestones</a:t>
            </a:r>
          </a:p>
          <a:p>
            <a:pPr marL="457200" indent="-457200" eaLnBrk="1" hangingPunct="1">
              <a:spcAft>
                <a:spcPts val="1700"/>
              </a:spcAft>
            </a:pPr>
            <a:r>
              <a:rPr smtClean="0"/>
              <a:t>Better Place solution overview</a:t>
            </a:r>
          </a:p>
          <a:p>
            <a:pPr marL="457200" indent="-457200" eaLnBrk="1" hangingPunct="1">
              <a:spcAft>
                <a:spcPts val="1700"/>
              </a:spcAft>
            </a:pPr>
            <a:r>
              <a:rPr smtClean="0"/>
              <a:t>Electric taxi opportunity</a:t>
            </a:r>
          </a:p>
          <a:p>
            <a:pPr marL="457200" indent="-457200" eaLnBrk="1" hangingPunct="1">
              <a:buFont typeface="Arial" pitchFamily="34" charset="0"/>
              <a:buNone/>
            </a:pPr>
            <a:endParaRPr smtClean="0"/>
          </a:p>
        </p:txBody>
      </p:sp>
      <p:sp>
        <p:nvSpPr>
          <p:cNvPr id="22531" name="Slide Number Placeholder 4"/>
          <p:cNvSpPr>
            <a:spLocks noGrp="1"/>
          </p:cNvSpPr>
          <p:nvPr>
            <p:ph type="sldNum" sz="quarter" idx="11"/>
          </p:nvPr>
        </p:nvSpPr>
        <p:spPr>
          <a:noFill/>
        </p:spPr>
        <p:txBody>
          <a:bodyPr/>
          <a:lstStyle/>
          <a:p>
            <a:fld id="{DE01F1FE-6396-424B-90D5-FE7E4318F6D9}" type="slidenum">
              <a:rPr lang="en-US" smtClean="0">
                <a:latin typeface="Arial" pitchFamily="34" charset="0"/>
              </a:rPr>
              <a:pPr/>
              <a:t>2</a:t>
            </a:fld>
            <a:endParaRPr lang="en-US" smtClean="0">
              <a:latin typeface="Arial" pitchFamily="34" charset="0"/>
            </a:endParaRPr>
          </a:p>
        </p:txBody>
      </p:sp>
      <p:sp>
        <p:nvSpPr>
          <p:cNvPr id="22532" name="Footer Placeholder 3"/>
          <p:cNvSpPr>
            <a:spLocks noGrp="1"/>
          </p:cNvSpPr>
          <p:nvPr>
            <p:ph type="ftr" sz="quarter" idx="12"/>
          </p:nvPr>
        </p:nvSpPr>
        <p:spPr>
          <a:xfrm>
            <a:off x="685800" y="6530975"/>
            <a:ext cx="5181600" cy="231775"/>
          </a:xfrm>
          <a:noFill/>
        </p:spPr>
        <p:txBody>
          <a:bodyPr/>
          <a:lstStyle/>
          <a:p>
            <a:r>
              <a:rPr lang="en-US" smtClean="0">
                <a:latin typeface="Arial" pitchFamily="34" charset="0"/>
              </a:rPr>
              <a:t>CONFIDENTIAL © 2009 Better Place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390525" y="1066800"/>
            <a:ext cx="8547100" cy="5349875"/>
          </a:xfrm>
          <a:prstGeom prst="rect">
            <a:avLst/>
          </a:prstGeom>
          <a:solidFill>
            <a:schemeClr val="bg1">
              <a:lumMod val="95000"/>
            </a:schemeClr>
          </a:solidFill>
          <a:ln w="9525" cap="flat" cmpd="sng" algn="ctr">
            <a:noFill/>
            <a:prstDash val="solid"/>
            <a:round/>
            <a:headEnd type="none" w="med" len="med"/>
            <a:tailEnd type="none" w="med" len="med"/>
          </a:ln>
          <a:effectLst/>
        </p:spPr>
        <p:txBody>
          <a:bodyPr anchor="ctr">
            <a:spAutoFit/>
          </a:bodyPr>
          <a:lstStyle/>
          <a:p>
            <a:pPr algn="ctr">
              <a:spcBef>
                <a:spcPct val="50000"/>
              </a:spcBef>
              <a:defRPr/>
            </a:pPr>
            <a:endParaRPr lang="en-US" dirty="0">
              <a:latin typeface="Arial" charset="0"/>
            </a:endParaRPr>
          </a:p>
        </p:txBody>
      </p:sp>
      <p:sp>
        <p:nvSpPr>
          <p:cNvPr id="52226" name="Title 1"/>
          <p:cNvSpPr>
            <a:spLocks noGrp="1"/>
          </p:cNvSpPr>
          <p:nvPr>
            <p:ph type="title"/>
          </p:nvPr>
        </p:nvSpPr>
        <p:spPr/>
        <p:txBody>
          <a:bodyPr/>
          <a:lstStyle/>
          <a:p>
            <a:pPr eaLnBrk="1" hangingPunct="1"/>
            <a:r>
              <a:rPr lang="en-US" smtClean="0"/>
              <a:t>Renault’s ZE Fluence will be first EV capable of meeting rigorous demands of taxi market</a:t>
            </a:r>
          </a:p>
        </p:txBody>
      </p:sp>
      <p:sp>
        <p:nvSpPr>
          <p:cNvPr id="52227" name="Footer Placeholder 4"/>
          <p:cNvSpPr>
            <a:spLocks noGrp="1"/>
          </p:cNvSpPr>
          <p:nvPr>
            <p:ph type="ftr" sz="quarter" idx="12"/>
          </p:nvPr>
        </p:nvSpPr>
        <p:spPr>
          <a:noFill/>
        </p:spPr>
        <p:txBody>
          <a:bodyPr/>
          <a:lstStyle/>
          <a:p>
            <a:r>
              <a:rPr lang="en-US" smtClean="0">
                <a:latin typeface="Arial" pitchFamily="34" charset="0"/>
              </a:rPr>
              <a:t>CONFIDENTIAL © 2009 Better Place</a:t>
            </a:r>
          </a:p>
        </p:txBody>
      </p:sp>
      <p:sp>
        <p:nvSpPr>
          <p:cNvPr id="52228" name="Slide Number Placeholder 5"/>
          <p:cNvSpPr>
            <a:spLocks noGrp="1"/>
          </p:cNvSpPr>
          <p:nvPr>
            <p:ph type="sldNum" sz="quarter" idx="11"/>
          </p:nvPr>
        </p:nvSpPr>
        <p:spPr>
          <a:noFill/>
        </p:spPr>
        <p:txBody>
          <a:bodyPr/>
          <a:lstStyle/>
          <a:p>
            <a:fld id="{EE94C3AF-9664-45EA-BA1C-19B35A7B864A}" type="slidenum">
              <a:rPr lang="en-US" smtClean="0">
                <a:latin typeface="Arial" pitchFamily="34" charset="0"/>
              </a:rPr>
              <a:pPr/>
              <a:t>20</a:t>
            </a:fld>
            <a:endParaRPr lang="en-US" smtClean="0">
              <a:latin typeface="Arial" pitchFamily="34" charset="0"/>
            </a:endParaRPr>
          </a:p>
        </p:txBody>
      </p:sp>
      <p:pic>
        <p:nvPicPr>
          <p:cNvPr id="52229" name="Picture 9"/>
          <p:cNvPicPr>
            <a:picLocks noChangeAspect="1"/>
          </p:cNvPicPr>
          <p:nvPr/>
        </p:nvPicPr>
        <p:blipFill>
          <a:blip r:embed="rId3" cstate="print"/>
          <a:srcRect/>
          <a:stretch>
            <a:fillRect/>
          </a:stretch>
        </p:blipFill>
        <p:spPr bwMode="auto">
          <a:xfrm>
            <a:off x="596900" y="1219200"/>
            <a:ext cx="3670300" cy="2432050"/>
          </a:xfrm>
          <a:prstGeom prst="rect">
            <a:avLst/>
          </a:prstGeom>
          <a:noFill/>
          <a:ln w="9525">
            <a:noFill/>
            <a:miter lim="800000"/>
            <a:headEnd/>
            <a:tailEnd/>
          </a:ln>
        </p:spPr>
      </p:pic>
      <p:pic>
        <p:nvPicPr>
          <p:cNvPr id="52230" name="Picture 10"/>
          <p:cNvPicPr>
            <a:picLocks noChangeAspect="1"/>
          </p:cNvPicPr>
          <p:nvPr/>
        </p:nvPicPr>
        <p:blipFill>
          <a:blip r:embed="rId4" cstate="print"/>
          <a:srcRect/>
          <a:stretch>
            <a:fillRect/>
          </a:stretch>
        </p:blipFill>
        <p:spPr bwMode="auto">
          <a:xfrm>
            <a:off x="609600" y="3810000"/>
            <a:ext cx="3657600" cy="2438400"/>
          </a:xfrm>
          <a:prstGeom prst="rect">
            <a:avLst/>
          </a:prstGeom>
          <a:noFill/>
          <a:ln w="9525">
            <a:noFill/>
            <a:miter lim="800000"/>
            <a:headEnd/>
            <a:tailEnd/>
          </a:ln>
        </p:spPr>
      </p:pic>
      <p:sp>
        <p:nvSpPr>
          <p:cNvPr id="12" name="Content Placeholder 11"/>
          <p:cNvSpPr>
            <a:spLocks noGrp="1"/>
          </p:cNvSpPr>
          <p:nvPr>
            <p:ph idx="1"/>
          </p:nvPr>
        </p:nvSpPr>
        <p:spPr>
          <a:xfrm>
            <a:off x="4419600" y="1295400"/>
            <a:ext cx="4648200" cy="4932363"/>
          </a:xfrm>
        </p:spPr>
        <p:txBody>
          <a:bodyPr/>
          <a:lstStyle/>
          <a:p>
            <a:pPr marL="114300" indent="-114300" eaLnBrk="1" hangingPunct="1">
              <a:buFont typeface="Arial"/>
              <a:buChar char="•"/>
              <a:defRPr/>
            </a:pPr>
            <a:r>
              <a:rPr sz="1500" dirty="0" smtClean="0"/>
              <a:t>Full-size 5-seat passenger sedan with spacious interior (length: 4,820mm; width 1,672mm)</a:t>
            </a:r>
          </a:p>
          <a:p>
            <a:pPr marL="114300" indent="-114300" eaLnBrk="1" hangingPunct="1">
              <a:buFont typeface="Arial"/>
              <a:buChar char="•"/>
              <a:defRPr/>
            </a:pPr>
            <a:r>
              <a:rPr sz="1500" dirty="0" smtClean="0"/>
              <a:t>~24 kWh lithium ion battery allows for ~160km driving range on single charge</a:t>
            </a:r>
          </a:p>
          <a:p>
            <a:pPr marL="114300" indent="-114300" eaLnBrk="1" hangingPunct="1">
              <a:buFont typeface="Arial"/>
              <a:buChar char="•"/>
              <a:defRPr/>
            </a:pPr>
            <a:r>
              <a:rPr sz="1500" dirty="0" smtClean="0"/>
              <a:t>Switchable battery provides infinite range extension; switch time &lt; 5 minutes</a:t>
            </a:r>
          </a:p>
          <a:p>
            <a:pPr marL="114300" indent="-114300" eaLnBrk="1" hangingPunct="1">
              <a:buFont typeface="Arial"/>
              <a:buChar char="•"/>
              <a:defRPr/>
            </a:pPr>
            <a:r>
              <a:rPr sz="1500" dirty="0" smtClean="0"/>
              <a:t>Regenerative braking increases energy efficiency and reduces brake maintenance</a:t>
            </a:r>
          </a:p>
          <a:p>
            <a:pPr eaLnBrk="1" hangingPunct="1">
              <a:buFont typeface="Arial"/>
              <a:buChar char="•"/>
              <a:defRPr/>
            </a:pPr>
            <a:endParaRPr sz="1500" dirty="0"/>
          </a:p>
        </p:txBody>
      </p:sp>
      <p:pic>
        <p:nvPicPr>
          <p:cNvPr id="52232" name="Picture 13"/>
          <p:cNvPicPr>
            <a:picLocks noChangeAspect="1"/>
          </p:cNvPicPr>
          <p:nvPr/>
        </p:nvPicPr>
        <p:blipFill>
          <a:blip r:embed="rId5" cstate="print"/>
          <a:srcRect/>
          <a:stretch>
            <a:fillRect/>
          </a:stretch>
        </p:blipFill>
        <p:spPr bwMode="auto">
          <a:xfrm>
            <a:off x="4398963" y="3810000"/>
            <a:ext cx="431165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smtClean="0"/>
              <a:t>BPLC electric taxi offering</a:t>
            </a:r>
          </a:p>
        </p:txBody>
      </p:sp>
      <p:sp>
        <p:nvSpPr>
          <p:cNvPr id="54274" name="Footer Placeholder 3"/>
          <p:cNvSpPr>
            <a:spLocks noGrp="1"/>
          </p:cNvSpPr>
          <p:nvPr>
            <p:ph type="ftr" sz="quarter" idx="12"/>
          </p:nvPr>
        </p:nvSpPr>
        <p:spPr>
          <a:noFill/>
        </p:spPr>
        <p:txBody>
          <a:bodyPr/>
          <a:lstStyle/>
          <a:p>
            <a:r>
              <a:rPr lang="en-US" smtClean="0">
                <a:latin typeface="Arial" pitchFamily="34" charset="0"/>
              </a:rPr>
              <a:t>CONFIDENTIAL © 2009 Better Place</a:t>
            </a:r>
          </a:p>
        </p:txBody>
      </p:sp>
      <p:sp>
        <p:nvSpPr>
          <p:cNvPr id="54275" name="Slide Number Placeholder 4"/>
          <p:cNvSpPr>
            <a:spLocks noGrp="1"/>
          </p:cNvSpPr>
          <p:nvPr>
            <p:ph type="sldNum" sz="quarter" idx="11"/>
          </p:nvPr>
        </p:nvSpPr>
        <p:spPr>
          <a:noFill/>
        </p:spPr>
        <p:txBody>
          <a:bodyPr/>
          <a:lstStyle/>
          <a:p>
            <a:fld id="{90DEBD0D-320F-490A-92AC-C41B61888B38}" type="slidenum">
              <a:rPr lang="en-US" smtClean="0">
                <a:latin typeface="Arial" pitchFamily="34" charset="0"/>
              </a:rPr>
              <a:pPr/>
              <a:t>21</a:t>
            </a:fld>
            <a:endParaRPr lang="en-US" smtClean="0">
              <a:latin typeface="Arial" pitchFamily="34" charset="0"/>
            </a:endParaRPr>
          </a:p>
        </p:txBody>
      </p:sp>
      <p:pic>
        <p:nvPicPr>
          <p:cNvPr id="54276" name="Picture 4"/>
          <p:cNvPicPr>
            <a:picLocks noChangeAspect="1" noChangeArrowheads="1"/>
          </p:cNvPicPr>
          <p:nvPr/>
        </p:nvPicPr>
        <p:blipFill>
          <a:blip r:embed="rId3" cstate="print"/>
          <a:srcRect/>
          <a:stretch>
            <a:fillRect/>
          </a:stretch>
        </p:blipFill>
        <p:spPr bwMode="auto">
          <a:xfrm>
            <a:off x="1954213" y="1541463"/>
            <a:ext cx="4446587" cy="1617662"/>
          </a:xfrm>
          <a:prstGeom prst="rect">
            <a:avLst/>
          </a:prstGeom>
          <a:gradFill rotWithShape="0">
            <a:gsLst>
              <a:gs pos="0">
                <a:srgbClr val="FFCC00"/>
              </a:gs>
              <a:gs pos="50000">
                <a:srgbClr val="00ADEF"/>
              </a:gs>
              <a:gs pos="100000">
                <a:srgbClr val="00ADEF"/>
              </a:gs>
            </a:gsLst>
            <a:lin ang="5400000"/>
          </a:gradFill>
          <a:ln w="12700">
            <a:noFill/>
            <a:miter lim="800000"/>
            <a:headEnd/>
            <a:tailEnd/>
          </a:ln>
        </p:spPr>
      </p:pic>
      <p:sp>
        <p:nvSpPr>
          <p:cNvPr id="8" name="Oval 7"/>
          <p:cNvSpPr/>
          <p:nvPr/>
        </p:nvSpPr>
        <p:spPr>
          <a:xfrm>
            <a:off x="2944813" y="2241550"/>
            <a:ext cx="228600" cy="2286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en-US" dirty="0"/>
          </a:p>
        </p:txBody>
      </p:sp>
      <p:sp>
        <p:nvSpPr>
          <p:cNvPr id="9" name="Rectangle 8"/>
          <p:cNvSpPr/>
          <p:nvPr/>
        </p:nvSpPr>
        <p:spPr>
          <a:xfrm>
            <a:off x="3733800" y="2719388"/>
            <a:ext cx="849313" cy="30162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sz="1000" dirty="0"/>
              <a:t>Battery</a:t>
            </a:r>
          </a:p>
        </p:txBody>
      </p:sp>
      <p:sp>
        <p:nvSpPr>
          <p:cNvPr id="10" name="Rectangle 9"/>
          <p:cNvSpPr/>
          <p:nvPr/>
        </p:nvSpPr>
        <p:spPr>
          <a:xfrm>
            <a:off x="1268413" y="2089150"/>
            <a:ext cx="228600" cy="931863"/>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spcBef>
                <a:spcPct val="50000"/>
              </a:spcBef>
              <a:defRPr/>
            </a:pPr>
            <a:r>
              <a:rPr lang="en-US" sz="1000" dirty="0"/>
              <a:t>Charge spot</a:t>
            </a:r>
          </a:p>
        </p:txBody>
      </p:sp>
      <p:cxnSp>
        <p:nvCxnSpPr>
          <p:cNvPr id="11" name="Straight Connector 10"/>
          <p:cNvCxnSpPr>
            <a:endCxn id="8" idx="2"/>
          </p:cNvCxnSpPr>
          <p:nvPr/>
        </p:nvCxnSpPr>
        <p:spPr>
          <a:xfrm>
            <a:off x="1497013" y="2355850"/>
            <a:ext cx="1447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Up-Down Arrow 11"/>
          <p:cNvSpPr/>
          <p:nvPr/>
        </p:nvSpPr>
        <p:spPr>
          <a:xfrm>
            <a:off x="4583113" y="2500313"/>
            <a:ext cx="381000" cy="820737"/>
          </a:xfrm>
          <a:prstGeom prst="upDown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en-US" dirty="0"/>
          </a:p>
        </p:txBody>
      </p:sp>
      <p:sp>
        <p:nvSpPr>
          <p:cNvPr id="13" name="Rectangle 12"/>
          <p:cNvSpPr/>
          <p:nvPr/>
        </p:nvSpPr>
        <p:spPr>
          <a:xfrm>
            <a:off x="3352800" y="1989138"/>
            <a:ext cx="762000" cy="366712"/>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sz="1000" dirty="0"/>
              <a:t>AutOS</a:t>
            </a:r>
          </a:p>
        </p:txBody>
      </p:sp>
      <p:sp>
        <p:nvSpPr>
          <p:cNvPr id="17" name="Rectangle 16"/>
          <p:cNvSpPr/>
          <p:nvPr/>
        </p:nvSpPr>
        <p:spPr>
          <a:xfrm>
            <a:off x="6629400" y="2241550"/>
            <a:ext cx="914400" cy="10795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spcBef>
                <a:spcPct val="50000"/>
              </a:spcBef>
              <a:defRPr/>
            </a:pPr>
            <a:r>
              <a:rPr lang="en-US" sz="1000" dirty="0"/>
              <a:t>Battery Switch Station</a:t>
            </a:r>
          </a:p>
        </p:txBody>
      </p:sp>
      <p:sp>
        <p:nvSpPr>
          <p:cNvPr id="18" name="Isosceles Triangle 17"/>
          <p:cNvSpPr/>
          <p:nvPr/>
        </p:nvSpPr>
        <p:spPr>
          <a:xfrm>
            <a:off x="6629400" y="1919288"/>
            <a:ext cx="914400" cy="322262"/>
          </a:xfrm>
          <a:prstGeom prst="triangle">
            <a:avLst>
              <a:gd name="adj" fmla="val 50572"/>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en-US" dirty="0"/>
          </a:p>
        </p:txBody>
      </p:sp>
      <p:cxnSp>
        <p:nvCxnSpPr>
          <p:cNvPr id="20" name="Straight Arrow Connector 19"/>
          <p:cNvCxnSpPr/>
          <p:nvPr/>
        </p:nvCxnSpPr>
        <p:spPr>
          <a:xfrm>
            <a:off x="4926013" y="3319463"/>
            <a:ext cx="1665287" cy="1587"/>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497013" y="2089150"/>
            <a:ext cx="1855787" cy="1588"/>
          </a:xfrm>
          <a:prstGeom prst="straightConnector1">
            <a:avLst/>
          </a:prstGeom>
          <a:ln w="952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114800" y="1987550"/>
            <a:ext cx="811213" cy="1588"/>
          </a:xfrm>
          <a:prstGeom prst="straightConnector1">
            <a:avLst/>
          </a:prstGeom>
          <a:ln w="952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114800" y="2154238"/>
            <a:ext cx="2514600" cy="1587"/>
          </a:xfrm>
          <a:prstGeom prst="straightConnector1">
            <a:avLst/>
          </a:prstGeom>
          <a:ln w="952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352800" y="990600"/>
            <a:ext cx="1905000" cy="366713"/>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sz="1000" dirty="0"/>
              <a:t>Control Center</a:t>
            </a:r>
          </a:p>
        </p:txBody>
      </p:sp>
      <p:sp>
        <p:nvSpPr>
          <p:cNvPr id="54290" name="Content Placeholder 2"/>
          <p:cNvSpPr>
            <a:spLocks noGrp="1"/>
          </p:cNvSpPr>
          <p:nvPr>
            <p:ph sz="half" idx="1"/>
          </p:nvPr>
        </p:nvSpPr>
        <p:spPr>
          <a:xfrm>
            <a:off x="685800" y="3505200"/>
            <a:ext cx="7483475" cy="2586038"/>
          </a:xfrm>
        </p:spPr>
        <p:txBody>
          <a:bodyPr/>
          <a:lstStyle/>
          <a:p>
            <a:pPr lvl="1" eaLnBrk="1" hangingPunct="1">
              <a:spcAft>
                <a:spcPts val="600"/>
              </a:spcAft>
            </a:pPr>
            <a:r>
              <a:rPr lang="en-US" smtClean="0">
                <a:solidFill>
                  <a:schemeClr val="tx1"/>
                </a:solidFill>
                <a:ea typeface="ＭＳ Ｐゴシック" pitchFamily="34" charset="-128"/>
              </a:rPr>
              <a:t>Personal charge spots at driver home or taxi depot</a:t>
            </a:r>
          </a:p>
          <a:p>
            <a:pPr lvl="1" eaLnBrk="1" hangingPunct="1">
              <a:spcAft>
                <a:spcPts val="600"/>
              </a:spcAft>
            </a:pPr>
            <a:r>
              <a:rPr lang="en-US" smtClean="0">
                <a:solidFill>
                  <a:schemeClr val="tx1"/>
                </a:solidFill>
                <a:ea typeface="ＭＳ Ｐゴシック" pitchFamily="34" charset="-128"/>
              </a:rPr>
              <a:t>Battery exchange infrastructure throughout service territory allows for 24/7 driving</a:t>
            </a:r>
          </a:p>
          <a:p>
            <a:pPr lvl="1" eaLnBrk="1" hangingPunct="1">
              <a:spcAft>
                <a:spcPts val="600"/>
              </a:spcAft>
            </a:pPr>
            <a:r>
              <a:rPr lang="en-US" smtClean="0">
                <a:solidFill>
                  <a:schemeClr val="tx1"/>
                </a:solidFill>
                <a:ea typeface="ＭＳ Ｐゴシック" pitchFamily="34" charset="-128"/>
              </a:rPr>
              <a:t>Control center &amp; AutOS allows for centralized, online dispatch capability for taxi operators</a:t>
            </a:r>
          </a:p>
          <a:p>
            <a:pPr lvl="1" eaLnBrk="1" hangingPunct="1">
              <a:spcAft>
                <a:spcPts val="600"/>
              </a:spcAft>
            </a:pPr>
            <a:r>
              <a:rPr lang="en-US" smtClean="0">
                <a:solidFill>
                  <a:schemeClr val="tx1"/>
                </a:solidFill>
                <a:ea typeface="ＭＳ Ｐゴシック" pitchFamily="34" charset="-128"/>
              </a:rPr>
              <a:t>AutOS supports energy-aware navigation and energy management for taxi driving</a:t>
            </a:r>
          </a:p>
          <a:p>
            <a:pPr lvl="1" eaLnBrk="1" hangingPunct="1">
              <a:spcAft>
                <a:spcPts val="600"/>
              </a:spcAft>
              <a:buFontTx/>
              <a:buNone/>
            </a:pPr>
            <a:endParaRPr lang="en-US" smtClean="0">
              <a:solidFill>
                <a:schemeClr val="tx1"/>
              </a:solidFill>
              <a:ea typeface="ＭＳ Ｐゴシック" pitchFamily="34" charset="-128"/>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381000" y="3886200"/>
            <a:ext cx="8458200" cy="609600"/>
          </a:xfrm>
          <a:prstGeom prst="rect">
            <a:avLst/>
          </a:prstGeom>
          <a:solidFill>
            <a:schemeClr val="accent1">
              <a:lumMod val="75000"/>
            </a:schemeClr>
          </a:solidFill>
          <a:ln w="9525" cap="flat" cmpd="sng" algn="ctr">
            <a:noFill/>
            <a:prstDash val="solid"/>
            <a:round/>
            <a:headEnd type="none" w="med" len="med"/>
            <a:tailEnd type="none" w="med" len="med"/>
          </a:ln>
          <a:effectLst/>
        </p:spPr>
        <p:txBody>
          <a:bodyPr wrap="none" anchor="ctr">
            <a:spAutoFit/>
          </a:bodyPr>
          <a:lstStyle/>
          <a:p>
            <a:pPr algn="ctr">
              <a:spcBef>
                <a:spcPct val="50000"/>
              </a:spcBef>
              <a:defRPr/>
            </a:pPr>
            <a:endParaRPr lang="en-US" dirty="0">
              <a:latin typeface="Arial" charset="0"/>
            </a:endParaRPr>
          </a:p>
        </p:txBody>
      </p:sp>
      <p:sp>
        <p:nvSpPr>
          <p:cNvPr id="56322" name="Title 1"/>
          <p:cNvSpPr>
            <a:spLocks noGrp="1"/>
          </p:cNvSpPr>
          <p:nvPr>
            <p:ph type="title"/>
          </p:nvPr>
        </p:nvSpPr>
        <p:spPr/>
        <p:txBody>
          <a:bodyPr/>
          <a:lstStyle/>
          <a:p>
            <a:pPr eaLnBrk="1" hangingPunct="1"/>
            <a:r>
              <a:rPr lang="en-US" smtClean="0"/>
              <a:t>BPLC will introduce world’s first electric taxi with switchable battery in Tokyo, Japan Q1 2010</a:t>
            </a:r>
          </a:p>
        </p:txBody>
      </p:sp>
      <p:sp>
        <p:nvSpPr>
          <p:cNvPr id="3" name="Content Placeholder 2"/>
          <p:cNvSpPr>
            <a:spLocks noGrp="1"/>
          </p:cNvSpPr>
          <p:nvPr>
            <p:ph idx="1"/>
          </p:nvPr>
        </p:nvSpPr>
        <p:spPr>
          <a:xfrm>
            <a:off x="685800" y="3657600"/>
            <a:ext cx="7772400" cy="2590800"/>
          </a:xfrm>
        </p:spPr>
        <p:txBody>
          <a:bodyPr/>
          <a:lstStyle/>
          <a:p>
            <a:pPr marL="0" indent="0" eaLnBrk="1" hangingPunct="1">
              <a:buFont typeface="Arial" pitchFamily="34" charset="0"/>
              <a:buNone/>
              <a:defRPr/>
            </a:pPr>
            <a:endParaRPr sz="1600" dirty="0" smtClean="0"/>
          </a:p>
          <a:p>
            <a:pPr marL="0" indent="0" eaLnBrk="1" hangingPunct="1">
              <a:buFont typeface="Arial" pitchFamily="34" charset="0"/>
              <a:buNone/>
              <a:defRPr/>
            </a:pPr>
            <a:r>
              <a:rPr sz="1800" dirty="0" smtClean="0">
                <a:solidFill>
                  <a:srgbClr val="FFFFFF"/>
                </a:solidFill>
              </a:rPr>
              <a:t>Multiple companies partnering in taxi demonstration:</a:t>
            </a:r>
          </a:p>
          <a:p>
            <a:pPr marL="0" indent="0" eaLnBrk="1" hangingPunct="1">
              <a:buFont typeface="Arial" pitchFamily="34" charset="0"/>
              <a:buNone/>
              <a:defRPr/>
            </a:pPr>
            <a:endParaRPr sz="1000" dirty="0" smtClean="0"/>
          </a:p>
          <a:p>
            <a:pPr marL="1830388" lvl="1" indent="0" eaLnBrk="1" hangingPunct="1">
              <a:spcBef>
                <a:spcPts val="342"/>
              </a:spcBef>
              <a:buFontTx/>
              <a:buNone/>
              <a:defRPr/>
            </a:pPr>
            <a:r>
              <a:rPr lang="en-US" sz="1600" dirty="0" smtClean="0"/>
              <a:t>BPLC will oversee project, and will install and operate a battery switch station in high-traffic Roppongi Hills neighborhood </a:t>
            </a:r>
          </a:p>
          <a:p>
            <a:pPr marL="1830388" lvl="1" indent="0" eaLnBrk="1" hangingPunct="1">
              <a:spcBef>
                <a:spcPts val="342"/>
              </a:spcBef>
              <a:buFontTx/>
              <a:buNone/>
              <a:defRPr/>
            </a:pPr>
            <a:r>
              <a:rPr lang="en-US" sz="1600" dirty="0" smtClean="0"/>
              <a:t>Tokyo’s largest taxi operator will incorporate multiple switchable battery EVs into its taxi fleet </a:t>
            </a:r>
          </a:p>
          <a:p>
            <a:pPr marL="1830388" lvl="1" indent="0" eaLnBrk="1" hangingPunct="1">
              <a:spcBef>
                <a:spcPts val="342"/>
              </a:spcBef>
              <a:buFontTx/>
              <a:buNone/>
              <a:defRPr/>
            </a:pPr>
            <a:r>
              <a:rPr lang="en-US" sz="1600" dirty="0" smtClean="0"/>
              <a:t>Automotive engineering specialist will supply EVs, based on commercially available vehicles, with battery switch mechanism</a:t>
            </a:r>
          </a:p>
          <a:p>
            <a:pPr marL="171450" lvl="1" indent="0" eaLnBrk="1" hangingPunct="1">
              <a:spcBef>
                <a:spcPts val="342"/>
              </a:spcBef>
              <a:buFontTx/>
              <a:buNone/>
              <a:defRPr/>
            </a:pPr>
            <a:endParaRPr lang="en-US" sz="1600" dirty="0" smtClean="0"/>
          </a:p>
          <a:p>
            <a:pPr eaLnBrk="1" hangingPunct="1">
              <a:buFont typeface="Arial" pitchFamily="34" charset="0"/>
              <a:buNone/>
              <a:defRPr/>
            </a:pPr>
            <a:endParaRPr sz="1800" dirty="0" smtClean="0"/>
          </a:p>
          <a:p>
            <a:pPr eaLnBrk="1" hangingPunct="1">
              <a:buFont typeface="Arial" pitchFamily="34" charset="0"/>
              <a:buNone/>
              <a:defRPr/>
            </a:pPr>
            <a:endParaRPr sz="1800" dirty="0"/>
          </a:p>
        </p:txBody>
      </p:sp>
      <p:sp>
        <p:nvSpPr>
          <p:cNvPr id="56324" name="Footer Placeholder 3"/>
          <p:cNvSpPr>
            <a:spLocks noGrp="1"/>
          </p:cNvSpPr>
          <p:nvPr>
            <p:ph type="ftr" sz="quarter" idx="12"/>
          </p:nvPr>
        </p:nvSpPr>
        <p:spPr>
          <a:noFill/>
        </p:spPr>
        <p:txBody>
          <a:bodyPr/>
          <a:lstStyle/>
          <a:p>
            <a:r>
              <a:rPr lang="en-US" smtClean="0">
                <a:latin typeface="Arial" pitchFamily="34" charset="0"/>
              </a:rPr>
              <a:t>CONFIDENTIAL © 2009 Better Place</a:t>
            </a:r>
          </a:p>
        </p:txBody>
      </p:sp>
      <p:sp>
        <p:nvSpPr>
          <p:cNvPr id="56325" name="Slide Number Placeholder 4"/>
          <p:cNvSpPr>
            <a:spLocks noGrp="1"/>
          </p:cNvSpPr>
          <p:nvPr>
            <p:ph type="sldNum" sz="quarter" idx="11"/>
          </p:nvPr>
        </p:nvSpPr>
        <p:spPr>
          <a:noFill/>
        </p:spPr>
        <p:txBody>
          <a:bodyPr/>
          <a:lstStyle/>
          <a:p>
            <a:fld id="{87353065-5DDC-4FEA-9544-5A75CFE02777}" type="slidenum">
              <a:rPr lang="en-US" smtClean="0">
                <a:latin typeface="Arial" pitchFamily="34" charset="0"/>
              </a:rPr>
              <a:pPr/>
              <a:t>22</a:t>
            </a:fld>
            <a:endParaRPr lang="en-US" smtClean="0">
              <a:latin typeface="Arial" pitchFamily="34" charset="0"/>
            </a:endParaRPr>
          </a:p>
        </p:txBody>
      </p:sp>
      <p:pic>
        <p:nvPicPr>
          <p:cNvPr id="56326" name="Picture 3"/>
          <p:cNvPicPr>
            <a:picLocks noChangeAspect="1" noChangeArrowheads="1"/>
          </p:cNvPicPr>
          <p:nvPr/>
        </p:nvPicPr>
        <p:blipFill>
          <a:blip r:embed="rId2" cstate="print"/>
          <a:srcRect/>
          <a:stretch>
            <a:fillRect/>
          </a:stretch>
        </p:blipFill>
        <p:spPr bwMode="auto">
          <a:xfrm>
            <a:off x="762000" y="5975350"/>
            <a:ext cx="1147763" cy="273050"/>
          </a:xfrm>
          <a:prstGeom prst="rect">
            <a:avLst/>
          </a:prstGeom>
          <a:noFill/>
          <a:ln w="9525">
            <a:noFill/>
            <a:miter lim="800000"/>
            <a:headEnd/>
            <a:tailEnd/>
          </a:ln>
        </p:spPr>
      </p:pic>
      <p:pic>
        <p:nvPicPr>
          <p:cNvPr id="56327" name="Picture 31"/>
          <p:cNvPicPr>
            <a:picLocks noChangeAspect="1"/>
          </p:cNvPicPr>
          <p:nvPr/>
        </p:nvPicPr>
        <p:blipFill>
          <a:blip r:embed="rId3" cstate="print"/>
          <a:srcRect/>
          <a:stretch>
            <a:fillRect/>
          </a:stretch>
        </p:blipFill>
        <p:spPr bwMode="auto">
          <a:xfrm>
            <a:off x="5521325" y="1371600"/>
            <a:ext cx="3317875" cy="2209800"/>
          </a:xfrm>
          <a:prstGeom prst="rect">
            <a:avLst/>
          </a:prstGeom>
          <a:noFill/>
          <a:ln w="9525">
            <a:noFill/>
            <a:miter lim="800000"/>
            <a:headEnd/>
            <a:tailEnd/>
          </a:ln>
        </p:spPr>
      </p:pic>
      <p:pic>
        <p:nvPicPr>
          <p:cNvPr id="56328" name="Picture 33"/>
          <p:cNvPicPr>
            <a:picLocks noChangeAspect="1"/>
          </p:cNvPicPr>
          <p:nvPr/>
        </p:nvPicPr>
        <p:blipFill>
          <a:blip r:embed="rId4" cstate="print"/>
          <a:srcRect/>
          <a:stretch>
            <a:fillRect/>
          </a:stretch>
        </p:blipFill>
        <p:spPr bwMode="auto">
          <a:xfrm>
            <a:off x="457200" y="5410200"/>
            <a:ext cx="1905000" cy="233363"/>
          </a:xfrm>
          <a:prstGeom prst="rect">
            <a:avLst/>
          </a:prstGeom>
          <a:noFill/>
          <a:ln w="9525">
            <a:noFill/>
            <a:miter lim="800000"/>
            <a:headEnd/>
            <a:tailEnd/>
          </a:ln>
        </p:spPr>
      </p:pic>
      <p:pic>
        <p:nvPicPr>
          <p:cNvPr id="56329" name="Picture 2" descr="C:\Documents and Settings\Andrew Johnson\My Documents\01_Freelance_Design\ADDIS\Better Place\exports\closerLogo300.png"/>
          <p:cNvPicPr>
            <a:picLocks noChangeAspect="1" noChangeArrowheads="1"/>
          </p:cNvPicPr>
          <p:nvPr/>
        </p:nvPicPr>
        <p:blipFill>
          <a:blip r:embed="rId5" cstate="print"/>
          <a:srcRect/>
          <a:stretch>
            <a:fillRect/>
          </a:stretch>
        </p:blipFill>
        <p:spPr bwMode="auto">
          <a:xfrm>
            <a:off x="685800" y="4800600"/>
            <a:ext cx="1233488" cy="263525"/>
          </a:xfrm>
          <a:prstGeom prst="rect">
            <a:avLst/>
          </a:prstGeom>
          <a:noFill/>
          <a:ln w="9525">
            <a:noFill/>
            <a:miter lim="800000"/>
            <a:headEnd/>
            <a:tailEnd/>
          </a:ln>
        </p:spPr>
      </p:pic>
      <p:sp>
        <p:nvSpPr>
          <p:cNvPr id="37" name="TextBox 36"/>
          <p:cNvSpPr txBox="1"/>
          <p:nvPr/>
        </p:nvSpPr>
        <p:spPr>
          <a:xfrm>
            <a:off x="381000" y="1420813"/>
            <a:ext cx="5105400" cy="2724150"/>
          </a:xfrm>
          <a:prstGeom prst="rect">
            <a:avLst/>
          </a:prstGeom>
          <a:noFill/>
        </p:spPr>
        <p:txBody>
          <a:bodyPr>
            <a:spAutoFit/>
          </a:bodyPr>
          <a:lstStyle/>
          <a:p>
            <a:pPr marL="120650" indent="-120650" defTabSz="917575">
              <a:spcBef>
                <a:spcPct val="50000"/>
              </a:spcBef>
              <a:buFont typeface="Arial"/>
              <a:buChar char="•"/>
              <a:defRPr/>
            </a:pPr>
            <a:r>
              <a:rPr lang="en-US" sz="1600" dirty="0">
                <a:latin typeface="Arial" charset="0"/>
              </a:rPr>
              <a:t>Japan’s Ministry of Economy, Trade, and Industry awarded Better Place grant to pilot EV taxi program in Tokyo</a:t>
            </a:r>
          </a:p>
          <a:p>
            <a:pPr marL="120650" indent="-120650" defTabSz="917575">
              <a:spcBef>
                <a:spcPct val="50000"/>
              </a:spcBef>
              <a:buFont typeface="Arial"/>
              <a:buChar char="•"/>
              <a:defRPr/>
            </a:pPr>
            <a:r>
              <a:rPr lang="en-US" sz="1600" dirty="0">
                <a:latin typeface="Arial" charset="0"/>
              </a:rPr>
              <a:t>Pilot paves way for broad incorporation of zero-emission EV technology into Tokyo’s 60,000 taxi fleet</a:t>
            </a:r>
          </a:p>
          <a:p>
            <a:pPr marL="120650" indent="-120650">
              <a:spcBef>
                <a:spcPct val="50000"/>
              </a:spcBef>
              <a:buFont typeface="Arial"/>
              <a:buChar char="•"/>
              <a:defRPr/>
            </a:pPr>
            <a:r>
              <a:rPr lang="en-US" sz="1600" dirty="0">
                <a:latin typeface="Arial" charset="0"/>
              </a:rPr>
              <a:t>While taxis comprise only 2% of vehicle population, they account for ~ 20% of all passenger vehicle emissions</a:t>
            </a:r>
            <a:endParaRPr lang="en-US" sz="1400" dirty="0">
              <a:latin typeface="Arial" charset="0"/>
            </a:endParaRPr>
          </a:p>
          <a:p>
            <a:pPr>
              <a:spcBef>
                <a:spcPct val="50000"/>
              </a:spcBef>
              <a:defRPr/>
            </a:pPr>
            <a:endParaRPr lang="en-US" sz="1800" dirty="0">
              <a:solidFill>
                <a:srgbClr val="262626"/>
              </a:solidFill>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oter Placeholder 1"/>
          <p:cNvSpPr>
            <a:spLocks noGrp="1"/>
          </p:cNvSpPr>
          <p:nvPr>
            <p:ph type="ftr" sz="quarter" idx="4294967295"/>
          </p:nvPr>
        </p:nvSpPr>
        <p:spPr>
          <a:xfrm>
            <a:off x="0" y="6530975"/>
            <a:ext cx="2895600" cy="231775"/>
          </a:xfrm>
          <a:noFill/>
        </p:spPr>
        <p:txBody>
          <a:bodyPr/>
          <a:lstStyle/>
          <a:p>
            <a:r>
              <a:rPr lang="en-US" smtClean="0">
                <a:latin typeface="Arial" pitchFamily="34" charset="0"/>
                <a:ea typeface="ＭＳ Ｐゴシック" pitchFamily="34" charset="-128"/>
              </a:rPr>
              <a:t>CONFIDENTIAL © 2009 Better Place</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Footer Placeholder 3"/>
          <p:cNvSpPr>
            <a:spLocks noGrp="1"/>
          </p:cNvSpPr>
          <p:nvPr>
            <p:ph type="ftr" sz="quarter" idx="12"/>
          </p:nvPr>
        </p:nvSpPr>
        <p:spPr>
          <a:noFill/>
        </p:spPr>
        <p:txBody>
          <a:bodyPr/>
          <a:lstStyle/>
          <a:p>
            <a:r>
              <a:rPr lang="en-US" smtClean="0">
                <a:latin typeface="Arial" pitchFamily="34" charset="0"/>
              </a:rPr>
              <a:t>CONFIDENTIAL © 2009 Better Place</a:t>
            </a:r>
          </a:p>
        </p:txBody>
      </p:sp>
      <p:sp>
        <p:nvSpPr>
          <p:cNvPr id="23554" name="Slide Number Placeholder 4"/>
          <p:cNvSpPr>
            <a:spLocks noGrp="1"/>
          </p:cNvSpPr>
          <p:nvPr>
            <p:ph type="sldNum" sz="quarter" idx="11"/>
          </p:nvPr>
        </p:nvSpPr>
        <p:spPr>
          <a:noFill/>
        </p:spPr>
        <p:txBody>
          <a:bodyPr/>
          <a:lstStyle/>
          <a:p>
            <a:fld id="{03CF602A-2683-4DFA-A394-7546D0AA1DF5}" type="slidenum">
              <a:rPr lang="en-US" smtClean="0">
                <a:latin typeface="Arial" pitchFamily="34" charset="0"/>
              </a:rPr>
              <a:pPr/>
              <a:t>3</a:t>
            </a:fld>
            <a:endParaRPr lang="en-US" smtClean="0">
              <a:latin typeface="Arial" pitchFamily="34" charset="0"/>
            </a:endParaRPr>
          </a:p>
        </p:txBody>
      </p:sp>
      <p:sp>
        <p:nvSpPr>
          <p:cNvPr id="6" name="Title 1"/>
          <p:cNvSpPr txBox="1">
            <a:spLocks/>
          </p:cNvSpPr>
          <p:nvPr/>
        </p:nvSpPr>
        <p:spPr bwMode="auto">
          <a:xfrm>
            <a:off x="990600" y="1958975"/>
            <a:ext cx="7467600" cy="1470025"/>
          </a:xfrm>
          <a:prstGeom prst="rect">
            <a:avLst/>
          </a:prstGeom>
          <a:noFill/>
          <a:ln w="9525">
            <a:noFill/>
            <a:miter lim="800000"/>
            <a:headEnd/>
            <a:tailEnd/>
          </a:ln>
        </p:spPr>
        <p:txBody>
          <a:bodyPr lIns="0" rIns="0" bIns="0" anchor="b"/>
          <a:lstStyle/>
          <a:p>
            <a:pPr marL="120650">
              <a:defRPr/>
            </a:pPr>
            <a:r>
              <a:rPr lang="en-US" sz="3200" kern="0" dirty="0">
                <a:solidFill>
                  <a:schemeClr val="accent1"/>
                </a:solidFill>
                <a:latin typeface="+mj-lt"/>
                <a:ea typeface="+mj-ea"/>
                <a:cs typeface="+mj-cs"/>
              </a:rPr>
              <a:t>Better Place mission and milestones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6" descr="Evolution"/>
          <p:cNvPicPr>
            <a:picLocks noChangeAspect="1" noChangeArrowheads="1"/>
          </p:cNvPicPr>
          <p:nvPr/>
        </p:nvPicPr>
        <p:blipFill>
          <a:blip r:embed="rId3" cstate="print"/>
          <a:srcRect/>
          <a:stretch>
            <a:fillRect/>
          </a:stretch>
        </p:blipFill>
        <p:spPr bwMode="auto">
          <a:xfrm>
            <a:off x="0" y="762000"/>
            <a:ext cx="9144000" cy="5756275"/>
          </a:xfrm>
          <a:prstGeom prst="rect">
            <a:avLst/>
          </a:prstGeom>
          <a:noFill/>
          <a:ln w="9525">
            <a:noFill/>
            <a:miter lim="800000"/>
            <a:headEnd/>
            <a:tailEnd/>
          </a:ln>
        </p:spPr>
      </p:pic>
      <p:sp>
        <p:nvSpPr>
          <p:cNvPr id="24578" name="Title 1"/>
          <p:cNvSpPr>
            <a:spLocks noGrp="1"/>
          </p:cNvSpPr>
          <p:nvPr>
            <p:ph type="title"/>
          </p:nvPr>
        </p:nvSpPr>
        <p:spPr>
          <a:xfrm>
            <a:off x="355600" y="222250"/>
            <a:ext cx="8229600" cy="1093788"/>
          </a:xfrm>
        </p:spPr>
        <p:txBody>
          <a:bodyPr/>
          <a:lstStyle/>
          <a:p>
            <a:pPr eaLnBrk="1" hangingPunct="1"/>
            <a:r>
              <a:rPr lang="en-US" sz="2500" smtClean="0">
                <a:ea typeface="ＭＳ Ｐゴシック" pitchFamily="34" charset="-128"/>
              </a:rPr>
              <a:t>“How do you make the world a better place by 2020?”</a:t>
            </a:r>
          </a:p>
        </p:txBody>
      </p:sp>
      <p:sp>
        <p:nvSpPr>
          <p:cNvPr id="24579" name="Content Placeholder 7"/>
          <p:cNvSpPr>
            <a:spLocks noGrp="1"/>
          </p:cNvSpPr>
          <p:nvPr>
            <p:ph idx="1"/>
          </p:nvPr>
        </p:nvSpPr>
        <p:spPr>
          <a:xfrm>
            <a:off x="533400" y="927100"/>
            <a:ext cx="6362700" cy="1450975"/>
          </a:xfrm>
        </p:spPr>
        <p:txBody>
          <a:bodyPr/>
          <a:lstStyle/>
          <a:p>
            <a:pPr eaLnBrk="1" hangingPunct="1">
              <a:spcAft>
                <a:spcPct val="0"/>
              </a:spcAft>
              <a:buFont typeface="Arial" pitchFamily="34" charset="0"/>
              <a:buNone/>
            </a:pPr>
            <a:r>
              <a:rPr sz="2000" smtClean="0">
                <a:solidFill>
                  <a:schemeClr val="tx1"/>
                </a:solidFill>
                <a:ea typeface="ＭＳ Ｐゴシック" pitchFamily="34" charset="-128"/>
              </a:rPr>
              <a:t>End oil...</a:t>
            </a:r>
          </a:p>
          <a:p>
            <a:pPr eaLnBrk="1" hangingPunct="1">
              <a:spcAft>
                <a:spcPct val="0"/>
              </a:spcAft>
              <a:buFont typeface="Arial" pitchFamily="34" charset="0"/>
              <a:buNone/>
            </a:pPr>
            <a:endParaRPr sz="2000" smtClean="0">
              <a:solidFill>
                <a:schemeClr val="tx1"/>
              </a:solidFill>
              <a:ea typeface="ＭＳ Ｐゴシック" pitchFamily="34" charset="-128"/>
            </a:endParaRPr>
          </a:p>
          <a:p>
            <a:pPr eaLnBrk="1" hangingPunct="1">
              <a:spcAft>
                <a:spcPct val="0"/>
              </a:spcAft>
              <a:buFont typeface="Arial" pitchFamily="34" charset="0"/>
              <a:buNone/>
            </a:pPr>
            <a:r>
              <a:rPr sz="2000" smtClean="0">
                <a:solidFill>
                  <a:schemeClr val="tx1"/>
                </a:solidFill>
                <a:ea typeface="ＭＳ Ｐゴシック" pitchFamily="34" charset="-128"/>
              </a:rPr>
              <a:t>Accelerate the transformation to a sustainable electric automotive solution</a:t>
            </a:r>
          </a:p>
          <a:p>
            <a:pPr eaLnBrk="1" hangingPunct="1"/>
            <a:endParaRPr sz="2800" b="1" smtClean="0">
              <a:solidFill>
                <a:schemeClr val="tx1"/>
              </a:solidFill>
              <a:ea typeface="ＭＳ Ｐゴシック" pitchFamily="34" charset="-128"/>
            </a:endParaRPr>
          </a:p>
          <a:p>
            <a:pPr eaLnBrk="1" hangingPunct="1"/>
            <a:endParaRPr sz="2800" b="1" smtClean="0">
              <a:solidFill>
                <a:schemeClr val="tx1"/>
              </a:solidFill>
              <a:ea typeface="ＭＳ Ｐゴシック" pitchFamily="34" charset="-128"/>
            </a:endParaRPr>
          </a:p>
        </p:txBody>
      </p:sp>
      <p:sp>
        <p:nvSpPr>
          <p:cNvPr id="24580" name="Footer Placeholder 9"/>
          <p:cNvSpPr>
            <a:spLocks noGrp="1"/>
          </p:cNvSpPr>
          <p:nvPr>
            <p:ph type="ftr" sz="quarter" idx="12"/>
          </p:nvPr>
        </p:nvSpPr>
        <p:spPr>
          <a:noFill/>
        </p:spPr>
        <p:txBody>
          <a:bodyPr/>
          <a:lstStyle/>
          <a:p>
            <a:r>
              <a:rPr lang="en-US" smtClean="0">
                <a:latin typeface="Arial" pitchFamily="34" charset="0"/>
              </a:rPr>
              <a:t>CONFIDENTIAL © 2009 Better Place</a:t>
            </a:r>
          </a:p>
        </p:txBody>
      </p:sp>
      <p:sp>
        <p:nvSpPr>
          <p:cNvPr id="24581" name="Slide Number Placeholder 6"/>
          <p:cNvSpPr>
            <a:spLocks noGrp="1"/>
          </p:cNvSpPr>
          <p:nvPr>
            <p:ph type="sldNum" sz="quarter" idx="11"/>
          </p:nvPr>
        </p:nvSpPr>
        <p:spPr>
          <a:noFill/>
        </p:spPr>
        <p:txBody>
          <a:bodyPr/>
          <a:lstStyle/>
          <a:p>
            <a:fld id="{3A72FA2C-511F-42C1-95C8-D08EC2CADCE2}" type="slidenum">
              <a:rPr lang="en-US" smtClean="0">
                <a:latin typeface="Arial" pitchFamily="34" charset="0"/>
              </a:rPr>
              <a:pPr/>
              <a:t>4</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9"/>
          <p:cNvSpPr>
            <a:spLocks noGrp="1"/>
          </p:cNvSpPr>
          <p:nvPr>
            <p:ph type="title"/>
          </p:nvPr>
        </p:nvSpPr>
        <p:spPr>
          <a:xfrm>
            <a:off x="584200" y="222250"/>
            <a:ext cx="7585075" cy="1093788"/>
          </a:xfrm>
        </p:spPr>
        <p:txBody>
          <a:bodyPr/>
          <a:lstStyle/>
          <a:p>
            <a:pPr eaLnBrk="1" hangingPunct="1"/>
            <a:r>
              <a:rPr lang="en-US" smtClean="0"/>
              <a:t>EVs are our past, and…</a:t>
            </a:r>
          </a:p>
        </p:txBody>
      </p:sp>
      <p:sp>
        <p:nvSpPr>
          <p:cNvPr id="26626" name="Footer Placeholder 4"/>
          <p:cNvSpPr>
            <a:spLocks noGrp="1"/>
          </p:cNvSpPr>
          <p:nvPr>
            <p:ph type="ftr" sz="quarter" idx="12"/>
          </p:nvPr>
        </p:nvSpPr>
        <p:spPr>
          <a:noFill/>
        </p:spPr>
        <p:txBody>
          <a:bodyPr/>
          <a:lstStyle/>
          <a:p>
            <a:r>
              <a:rPr lang="en-US" smtClean="0">
                <a:latin typeface="Arial" pitchFamily="34" charset="0"/>
              </a:rPr>
              <a:t>CONFIDENTIAL © 2009 Better Place</a:t>
            </a:r>
          </a:p>
        </p:txBody>
      </p:sp>
      <p:sp>
        <p:nvSpPr>
          <p:cNvPr id="26627" name="Slide Number Placeholder 5"/>
          <p:cNvSpPr>
            <a:spLocks noGrp="1"/>
          </p:cNvSpPr>
          <p:nvPr>
            <p:ph type="sldNum" sz="quarter" idx="11"/>
          </p:nvPr>
        </p:nvSpPr>
        <p:spPr>
          <a:noFill/>
        </p:spPr>
        <p:txBody>
          <a:bodyPr/>
          <a:lstStyle/>
          <a:p>
            <a:fld id="{07335FD0-6589-42A6-A355-D3894437B96F}" type="slidenum">
              <a:rPr lang="en-US" smtClean="0">
                <a:latin typeface="Arial" pitchFamily="34" charset="0"/>
              </a:rPr>
              <a:pPr/>
              <a:t>5</a:t>
            </a:fld>
            <a:endParaRPr lang="en-US" smtClean="0">
              <a:latin typeface="Arial" pitchFamily="34" charset="0"/>
            </a:endParaRPr>
          </a:p>
        </p:txBody>
      </p:sp>
      <p:cxnSp>
        <p:nvCxnSpPr>
          <p:cNvPr id="9" name="Straight Arrow Connector 8"/>
          <p:cNvCxnSpPr>
            <a:cxnSpLocks noChangeShapeType="1"/>
          </p:cNvCxnSpPr>
          <p:nvPr/>
        </p:nvCxnSpPr>
        <p:spPr bwMode="auto">
          <a:xfrm>
            <a:off x="685800" y="3900488"/>
            <a:ext cx="7724775" cy="0"/>
          </a:xfrm>
          <a:prstGeom prst="straightConnector1">
            <a:avLst/>
          </a:prstGeom>
          <a:noFill/>
          <a:ln w="76200">
            <a:solidFill>
              <a:schemeClr val="tx1">
                <a:lumMod val="75000"/>
                <a:lumOff val="25000"/>
              </a:schemeClr>
            </a:solidFill>
            <a:round/>
            <a:headEnd/>
            <a:tailEnd type="triangle" w="med" len="med"/>
          </a:ln>
          <a:effectLst>
            <a:outerShdw dist="20000" dir="5400000" rotWithShape="0">
              <a:srgbClr val="808080">
                <a:alpha val="37999"/>
              </a:srgbClr>
            </a:outerShdw>
          </a:effectLst>
        </p:spPr>
      </p:cxnSp>
      <p:sp>
        <p:nvSpPr>
          <p:cNvPr id="10" name="Oval 9"/>
          <p:cNvSpPr>
            <a:spLocks noChangeAspect="1" noChangeArrowheads="1"/>
          </p:cNvSpPr>
          <p:nvPr/>
        </p:nvSpPr>
        <p:spPr bwMode="auto">
          <a:xfrm>
            <a:off x="1050925" y="3733800"/>
            <a:ext cx="336550" cy="339725"/>
          </a:xfrm>
          <a:prstGeom prst="ellipse">
            <a:avLst/>
          </a:prstGeom>
          <a:solidFill>
            <a:schemeClr val="bg1">
              <a:lumMod val="65000"/>
            </a:schemeClr>
          </a:solidFill>
          <a:ln w="9525">
            <a:noFill/>
            <a:round/>
            <a:headEnd/>
            <a:tailEnd/>
          </a:ln>
          <a:effectLst>
            <a:outerShdw dist="23000" dir="5400000" rotWithShape="0">
              <a:srgbClr val="808080">
                <a:alpha val="34998"/>
              </a:srgbClr>
            </a:outerShdw>
          </a:effectLst>
        </p:spPr>
        <p:txBody>
          <a:bodyPr anchor="ctr"/>
          <a:lstStyle/>
          <a:p>
            <a:pPr algn="ctr">
              <a:spcBef>
                <a:spcPct val="50000"/>
              </a:spcBef>
              <a:defRPr/>
            </a:pPr>
            <a:endParaRPr lang="en-AU" sz="400" dirty="0">
              <a:solidFill>
                <a:srgbClr val="FF0000"/>
              </a:solidFill>
              <a:latin typeface="Arial" charset="0"/>
            </a:endParaRPr>
          </a:p>
        </p:txBody>
      </p:sp>
      <p:sp>
        <p:nvSpPr>
          <p:cNvPr id="11" name="Oval 10"/>
          <p:cNvSpPr>
            <a:spLocks noChangeAspect="1" noChangeArrowheads="1"/>
          </p:cNvSpPr>
          <p:nvPr/>
        </p:nvSpPr>
        <p:spPr bwMode="auto">
          <a:xfrm>
            <a:off x="5695950" y="3741738"/>
            <a:ext cx="339725" cy="339725"/>
          </a:xfrm>
          <a:prstGeom prst="ellipse">
            <a:avLst/>
          </a:prstGeom>
          <a:solidFill>
            <a:schemeClr val="bg1">
              <a:lumMod val="65000"/>
            </a:schemeClr>
          </a:solidFill>
          <a:ln w="9525">
            <a:noFill/>
            <a:round/>
            <a:headEnd/>
            <a:tailEnd/>
          </a:ln>
          <a:effectLst>
            <a:outerShdw dist="23000" dir="5400000" rotWithShape="0">
              <a:srgbClr val="808080">
                <a:alpha val="34998"/>
              </a:srgbClr>
            </a:outerShdw>
          </a:effectLst>
        </p:spPr>
        <p:txBody>
          <a:bodyPr anchor="ctr"/>
          <a:lstStyle/>
          <a:p>
            <a:pPr algn="ctr">
              <a:spcBef>
                <a:spcPct val="50000"/>
              </a:spcBef>
              <a:defRPr/>
            </a:pPr>
            <a:endParaRPr lang="en-AU" dirty="0">
              <a:solidFill>
                <a:srgbClr val="FFFFFF"/>
              </a:solidFill>
              <a:latin typeface="Arial" charset="0"/>
            </a:endParaRPr>
          </a:p>
        </p:txBody>
      </p:sp>
      <p:cxnSp>
        <p:nvCxnSpPr>
          <p:cNvPr id="14" name="Straight Connector 13"/>
          <p:cNvCxnSpPr>
            <a:cxnSpLocks noChangeShapeType="1"/>
          </p:cNvCxnSpPr>
          <p:nvPr/>
        </p:nvCxnSpPr>
        <p:spPr bwMode="auto">
          <a:xfrm rot="5400000">
            <a:off x="7004844" y="4512469"/>
            <a:ext cx="447675" cy="1587"/>
          </a:xfrm>
          <a:prstGeom prst="line">
            <a:avLst/>
          </a:prstGeom>
          <a:noFill/>
          <a:ln w="25400">
            <a:solidFill>
              <a:schemeClr val="tx1">
                <a:lumMod val="85000"/>
                <a:lumOff val="15000"/>
              </a:schemeClr>
            </a:solidFill>
            <a:round/>
            <a:headEnd/>
            <a:tailEnd/>
          </a:ln>
          <a:effectLst>
            <a:outerShdw dist="20000" dir="5400000" rotWithShape="0">
              <a:srgbClr val="808080">
                <a:alpha val="37999"/>
              </a:srgbClr>
            </a:outerShdw>
          </a:effectLst>
        </p:spPr>
      </p:cxnSp>
      <p:sp>
        <p:nvSpPr>
          <p:cNvPr id="26632" name="TextBox 30"/>
          <p:cNvSpPr txBox="1">
            <a:spLocks noChangeArrowheads="1"/>
          </p:cNvSpPr>
          <p:nvPr/>
        </p:nvSpPr>
        <p:spPr bwMode="auto">
          <a:xfrm>
            <a:off x="5148263" y="4729163"/>
            <a:ext cx="2438400" cy="1338262"/>
          </a:xfrm>
          <a:prstGeom prst="rect">
            <a:avLst/>
          </a:prstGeom>
          <a:noFill/>
          <a:ln w="9525">
            <a:noFill/>
            <a:miter lim="800000"/>
            <a:headEnd/>
            <a:tailEnd/>
          </a:ln>
        </p:spPr>
        <p:txBody>
          <a:bodyPr>
            <a:spAutoFit/>
          </a:bodyPr>
          <a:lstStyle/>
          <a:p>
            <a:pPr algn="r">
              <a:spcBef>
                <a:spcPct val="50000"/>
              </a:spcBef>
            </a:pPr>
            <a:r>
              <a:rPr lang="en-US" sz="1800" b="1"/>
              <a:t>2009</a:t>
            </a:r>
          </a:p>
          <a:p>
            <a:pPr algn="r">
              <a:spcBef>
                <a:spcPct val="50000"/>
              </a:spcBef>
            </a:pPr>
            <a:r>
              <a:rPr lang="en-US" sz="1800"/>
              <a:t>Alignment of new capabilities and market forces</a:t>
            </a:r>
            <a:endParaRPr lang="en-AU" sz="1800" b="1"/>
          </a:p>
        </p:txBody>
      </p:sp>
      <p:sp>
        <p:nvSpPr>
          <p:cNvPr id="26633" name="Rectangle 15"/>
          <p:cNvSpPr>
            <a:spLocks noChangeArrowheads="1"/>
          </p:cNvSpPr>
          <p:nvPr/>
        </p:nvSpPr>
        <p:spPr bwMode="auto">
          <a:xfrm>
            <a:off x="5392738" y="1828800"/>
            <a:ext cx="3294062" cy="1216025"/>
          </a:xfrm>
          <a:prstGeom prst="rect">
            <a:avLst/>
          </a:prstGeom>
          <a:noFill/>
          <a:ln w="9525">
            <a:noFill/>
            <a:miter lim="800000"/>
            <a:headEnd/>
            <a:tailEnd/>
          </a:ln>
        </p:spPr>
        <p:txBody>
          <a:bodyPr>
            <a:spAutoFit/>
          </a:bodyPr>
          <a:lstStyle/>
          <a:p>
            <a:pPr marL="90488">
              <a:spcBef>
                <a:spcPct val="50000"/>
              </a:spcBef>
              <a:spcAft>
                <a:spcPts val="1200"/>
              </a:spcAft>
            </a:pPr>
            <a:r>
              <a:rPr lang="en-US" sz="1800"/>
              <a:t>Promising EV programs succumb to market forces</a:t>
            </a:r>
          </a:p>
          <a:p>
            <a:pPr marL="90488">
              <a:spcBef>
                <a:spcPct val="50000"/>
              </a:spcBef>
              <a:spcAft>
                <a:spcPts val="1200"/>
              </a:spcAft>
            </a:pPr>
            <a:r>
              <a:rPr lang="en-US" sz="1800" b="1"/>
              <a:t>1990’s</a:t>
            </a:r>
          </a:p>
        </p:txBody>
      </p:sp>
      <p:sp>
        <p:nvSpPr>
          <p:cNvPr id="26634" name="Rectangle 16"/>
          <p:cNvSpPr>
            <a:spLocks noChangeArrowheads="1"/>
          </p:cNvSpPr>
          <p:nvPr/>
        </p:nvSpPr>
        <p:spPr bwMode="auto">
          <a:xfrm>
            <a:off x="584200" y="1909763"/>
            <a:ext cx="3454400" cy="1062037"/>
          </a:xfrm>
          <a:prstGeom prst="rect">
            <a:avLst/>
          </a:prstGeom>
          <a:noFill/>
          <a:ln w="9525">
            <a:noFill/>
            <a:miter lim="800000"/>
            <a:headEnd/>
            <a:tailEnd/>
          </a:ln>
        </p:spPr>
        <p:txBody>
          <a:bodyPr>
            <a:spAutoFit/>
          </a:bodyPr>
          <a:lstStyle/>
          <a:p>
            <a:pPr>
              <a:spcBef>
                <a:spcPct val="50000"/>
              </a:spcBef>
            </a:pPr>
            <a:r>
              <a:rPr lang="en-US" sz="1800"/>
              <a:t>Electrics lose to Ford’s Model T and abundant gas</a:t>
            </a:r>
          </a:p>
          <a:p>
            <a:pPr>
              <a:spcBef>
                <a:spcPct val="50000"/>
              </a:spcBef>
            </a:pPr>
            <a:r>
              <a:rPr lang="en-US" sz="1800" b="1"/>
              <a:t>Early 1900’s</a:t>
            </a:r>
          </a:p>
        </p:txBody>
      </p:sp>
      <p:cxnSp>
        <p:nvCxnSpPr>
          <p:cNvPr id="18" name="Straight Connector 17"/>
          <p:cNvCxnSpPr>
            <a:cxnSpLocks noChangeShapeType="1"/>
          </p:cNvCxnSpPr>
          <p:nvPr/>
        </p:nvCxnSpPr>
        <p:spPr bwMode="auto">
          <a:xfrm rot="16200000" flipH="1">
            <a:off x="5638800" y="3343275"/>
            <a:ext cx="457200" cy="0"/>
          </a:xfrm>
          <a:prstGeom prst="line">
            <a:avLst/>
          </a:prstGeom>
          <a:noFill/>
          <a:ln w="25400">
            <a:solidFill>
              <a:schemeClr val="tx1">
                <a:lumMod val="75000"/>
                <a:lumOff val="25000"/>
              </a:schemeClr>
            </a:solidFill>
            <a:round/>
            <a:headEnd/>
            <a:tailEnd/>
          </a:ln>
          <a:effectLst>
            <a:outerShdw dist="20000" dir="5400000" rotWithShape="0">
              <a:srgbClr val="808080">
                <a:alpha val="37999"/>
              </a:srgbClr>
            </a:outerShdw>
          </a:effectLst>
        </p:spPr>
      </p:cxnSp>
      <p:cxnSp>
        <p:nvCxnSpPr>
          <p:cNvPr id="19" name="Straight Connector 18"/>
          <p:cNvCxnSpPr>
            <a:cxnSpLocks noChangeShapeType="1"/>
          </p:cNvCxnSpPr>
          <p:nvPr/>
        </p:nvCxnSpPr>
        <p:spPr bwMode="auto">
          <a:xfrm rot="16200000" flipH="1">
            <a:off x="990600" y="3343275"/>
            <a:ext cx="457200" cy="0"/>
          </a:xfrm>
          <a:prstGeom prst="line">
            <a:avLst/>
          </a:prstGeom>
          <a:noFill/>
          <a:ln w="25400">
            <a:solidFill>
              <a:schemeClr val="tx1">
                <a:lumMod val="75000"/>
                <a:lumOff val="25000"/>
              </a:schemeClr>
            </a:solidFill>
            <a:round/>
            <a:headEnd/>
            <a:tailEnd/>
          </a:ln>
          <a:effectLst>
            <a:outerShdw dist="20000" dir="5400000" rotWithShape="0">
              <a:srgbClr val="808080">
                <a:alpha val="37999"/>
              </a:srgbClr>
            </a:outerShdw>
          </a:effectLst>
        </p:spPr>
      </p:cxnSp>
      <p:pic>
        <p:nvPicPr>
          <p:cNvPr id="26637" name="Content Placeholder 3" descr="Picture 1.png"/>
          <p:cNvPicPr>
            <a:picLocks noChangeAspect="1"/>
          </p:cNvPicPr>
          <p:nvPr/>
        </p:nvPicPr>
        <p:blipFill>
          <a:blip r:embed="rId3" cstate="print">
            <a:lum bright="-16000"/>
          </a:blip>
          <a:srcRect/>
          <a:stretch>
            <a:fillRect/>
          </a:stretch>
        </p:blipFill>
        <p:spPr bwMode="auto">
          <a:xfrm>
            <a:off x="679450" y="4267200"/>
            <a:ext cx="1454150" cy="1674813"/>
          </a:xfrm>
          <a:prstGeom prst="rect">
            <a:avLst/>
          </a:prstGeom>
          <a:noFill/>
          <a:ln w="9525">
            <a:noFill/>
            <a:miter lim="800000"/>
            <a:headEnd/>
            <a:tailEnd/>
          </a:ln>
        </p:spPr>
      </p:pic>
      <p:sp>
        <p:nvSpPr>
          <p:cNvPr id="16" name="Oval 15"/>
          <p:cNvSpPr>
            <a:spLocks noChangeAspect="1" noChangeArrowheads="1"/>
          </p:cNvSpPr>
          <p:nvPr/>
        </p:nvSpPr>
        <p:spPr bwMode="auto">
          <a:xfrm>
            <a:off x="6953250" y="3622675"/>
            <a:ext cx="566738" cy="563563"/>
          </a:xfrm>
          <a:prstGeom prst="ellipse">
            <a:avLst/>
          </a:prstGeom>
          <a:solidFill>
            <a:schemeClr val="accent1"/>
          </a:solidFill>
          <a:ln w="9525">
            <a:noFill/>
            <a:round/>
            <a:headEnd/>
            <a:tailEnd/>
          </a:ln>
          <a:effectLst>
            <a:outerShdw dist="23000" dir="5400000" rotWithShape="0">
              <a:srgbClr val="808080">
                <a:alpha val="34998"/>
              </a:srgbClr>
            </a:outerShdw>
          </a:effectLst>
        </p:spPr>
        <p:txBody>
          <a:bodyPr anchor="ctr"/>
          <a:lstStyle/>
          <a:p>
            <a:pPr algn="ctr">
              <a:spcBef>
                <a:spcPct val="50000"/>
              </a:spcBef>
              <a:defRPr/>
            </a:pPr>
            <a:endParaRPr lang="en-AU" dirty="0">
              <a:solidFill>
                <a:srgbClr val="FFFFFF"/>
              </a:solidFill>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5"/>
          <p:cNvSpPr>
            <a:spLocks noChangeArrowheads="1"/>
          </p:cNvSpPr>
          <p:nvPr>
            <p:custDataLst>
              <p:tags r:id="rId1"/>
            </p:custDataLst>
          </p:nvPr>
        </p:nvSpPr>
        <p:spPr bwMode="gray">
          <a:xfrm>
            <a:off x="406400" y="1574800"/>
            <a:ext cx="3937000" cy="4597400"/>
          </a:xfrm>
          <a:prstGeom prst="rect">
            <a:avLst/>
          </a:prstGeom>
          <a:solidFill>
            <a:schemeClr val="bg1"/>
          </a:solidFill>
          <a:ln w="19050">
            <a:solidFill>
              <a:schemeClr val="accent1">
                <a:lumMod val="50000"/>
              </a:schemeClr>
            </a:solidFill>
            <a:miter lim="800000"/>
            <a:headEnd/>
            <a:tailEnd/>
          </a:ln>
        </p:spPr>
        <p:txBody>
          <a:bodyPr wrap="none" anchor="ctr"/>
          <a:lstStyle/>
          <a:p>
            <a:pPr algn="ctr">
              <a:spcBef>
                <a:spcPct val="50000"/>
              </a:spcBef>
              <a:defRPr/>
            </a:pPr>
            <a:endParaRPr lang="en-US" sz="2100" dirty="0">
              <a:latin typeface="Arial" charset="0"/>
            </a:endParaRPr>
          </a:p>
        </p:txBody>
      </p:sp>
      <p:sp>
        <p:nvSpPr>
          <p:cNvPr id="26" name="Rectangle 7"/>
          <p:cNvSpPr>
            <a:spLocks noChangeArrowheads="1"/>
          </p:cNvSpPr>
          <p:nvPr>
            <p:custDataLst>
              <p:tags r:id="rId2"/>
            </p:custDataLst>
          </p:nvPr>
        </p:nvSpPr>
        <p:spPr bwMode="gray">
          <a:xfrm>
            <a:off x="406400" y="1346200"/>
            <a:ext cx="3937000" cy="777875"/>
          </a:xfrm>
          <a:prstGeom prst="rect">
            <a:avLst/>
          </a:prstGeom>
          <a:solidFill>
            <a:schemeClr val="accent1">
              <a:lumMod val="50000"/>
            </a:schemeClr>
          </a:solidFill>
          <a:ln w="9525">
            <a:solidFill>
              <a:schemeClr val="accent1">
                <a:lumMod val="50000"/>
              </a:schemeClr>
            </a:solidFill>
            <a:miter lim="800000"/>
            <a:headEnd/>
            <a:tailEnd/>
          </a:ln>
        </p:spPr>
        <p:txBody>
          <a:bodyPr anchor="ctr"/>
          <a:lstStyle/>
          <a:p>
            <a:pPr algn="ctr">
              <a:spcBef>
                <a:spcPct val="50000"/>
              </a:spcBef>
              <a:defRPr/>
            </a:pPr>
            <a:r>
              <a:rPr lang="en-US" dirty="0">
                <a:solidFill>
                  <a:schemeClr val="bg1"/>
                </a:solidFill>
                <a:latin typeface="Arial" charset="0"/>
              </a:rPr>
              <a:t>Traditional and new OEMs introducing EVs to the market</a:t>
            </a:r>
          </a:p>
        </p:txBody>
      </p:sp>
      <p:sp>
        <p:nvSpPr>
          <p:cNvPr id="28675" name="Title 1"/>
          <p:cNvSpPr>
            <a:spLocks noGrp="1"/>
          </p:cNvSpPr>
          <p:nvPr>
            <p:ph type="title"/>
          </p:nvPr>
        </p:nvSpPr>
        <p:spPr/>
        <p:txBody>
          <a:bodyPr/>
          <a:lstStyle/>
          <a:p>
            <a:pPr eaLnBrk="1" hangingPunct="1"/>
            <a:r>
              <a:rPr lang="en-US" sz="2800" smtClean="0">
                <a:ea typeface="ＭＳ Ｐゴシック" pitchFamily="34" charset="-128"/>
              </a:rPr>
              <a:t>…are the future of transportation</a:t>
            </a:r>
          </a:p>
        </p:txBody>
      </p:sp>
      <p:sp>
        <p:nvSpPr>
          <p:cNvPr id="28676" name="Footer Placeholder 4"/>
          <p:cNvSpPr>
            <a:spLocks noGrp="1"/>
          </p:cNvSpPr>
          <p:nvPr>
            <p:ph type="ftr" sz="quarter" idx="12"/>
          </p:nvPr>
        </p:nvSpPr>
        <p:spPr>
          <a:noFill/>
        </p:spPr>
        <p:txBody>
          <a:bodyPr/>
          <a:lstStyle/>
          <a:p>
            <a:r>
              <a:rPr lang="en-US" smtClean="0">
                <a:latin typeface="Arial" pitchFamily="34" charset="0"/>
              </a:rPr>
              <a:t>CONFIDENTIAL © 2009 Better Place</a:t>
            </a:r>
          </a:p>
        </p:txBody>
      </p:sp>
      <p:sp>
        <p:nvSpPr>
          <p:cNvPr id="28677" name="Slide Number Placeholder 5"/>
          <p:cNvSpPr>
            <a:spLocks noGrp="1"/>
          </p:cNvSpPr>
          <p:nvPr>
            <p:ph type="sldNum" sz="quarter" idx="11"/>
          </p:nvPr>
        </p:nvSpPr>
        <p:spPr>
          <a:noFill/>
        </p:spPr>
        <p:txBody>
          <a:bodyPr/>
          <a:lstStyle/>
          <a:p>
            <a:fld id="{05DB0615-F09C-4B98-91DC-6D278CBDECD2}" type="slidenum">
              <a:rPr lang="en-US" smtClean="0">
                <a:latin typeface="Arial" pitchFamily="34" charset="0"/>
              </a:rPr>
              <a:pPr/>
              <a:t>6</a:t>
            </a:fld>
            <a:endParaRPr lang="en-US" smtClean="0">
              <a:latin typeface="Arial" pitchFamily="34" charset="0"/>
            </a:endParaRPr>
          </a:p>
        </p:txBody>
      </p:sp>
      <p:pic>
        <p:nvPicPr>
          <p:cNvPr id="28678" name="Picture 10" descr="Picture 1.png"/>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3084513" y="5046663"/>
            <a:ext cx="1106487" cy="833437"/>
          </a:xfrm>
          <a:prstGeom prst="rect">
            <a:avLst/>
          </a:prstGeom>
          <a:noFill/>
          <a:ln w="9525">
            <a:noFill/>
            <a:miter lim="800000"/>
            <a:headEnd/>
            <a:tailEnd/>
          </a:ln>
        </p:spPr>
      </p:pic>
      <p:pic>
        <p:nvPicPr>
          <p:cNvPr id="28679" name="Picture 11" descr="Picture 5.png"/>
          <p:cNvPicPr>
            <a:picLocks noChangeAspect="1"/>
          </p:cNvPicPr>
          <p:nvPr/>
        </p:nvPicPr>
        <p:blipFill>
          <a:blip r:embed="rId8" cstate="print"/>
          <a:srcRect/>
          <a:stretch>
            <a:fillRect/>
          </a:stretch>
        </p:blipFill>
        <p:spPr bwMode="auto">
          <a:xfrm>
            <a:off x="3176588" y="3346450"/>
            <a:ext cx="933450" cy="666750"/>
          </a:xfrm>
          <a:prstGeom prst="rect">
            <a:avLst/>
          </a:prstGeom>
          <a:noFill/>
          <a:ln w="9525">
            <a:noFill/>
            <a:miter lim="800000"/>
            <a:headEnd/>
            <a:tailEnd/>
          </a:ln>
        </p:spPr>
      </p:pic>
      <p:pic>
        <p:nvPicPr>
          <p:cNvPr id="28680" name="Picture 12" descr="Picture 6.png"/>
          <p:cNvPicPr>
            <a:picLocks noChangeAspect="1"/>
          </p:cNvPicPr>
          <p:nvPr/>
        </p:nvPicPr>
        <p:blipFill>
          <a:blip r:embed="rId9" cstate="print"/>
          <a:srcRect/>
          <a:stretch>
            <a:fillRect/>
          </a:stretch>
        </p:blipFill>
        <p:spPr bwMode="auto">
          <a:xfrm>
            <a:off x="1728788" y="2336800"/>
            <a:ext cx="1176337" cy="371475"/>
          </a:xfrm>
          <a:prstGeom prst="rect">
            <a:avLst/>
          </a:prstGeom>
          <a:noFill/>
          <a:ln w="9525">
            <a:noFill/>
            <a:miter lim="800000"/>
            <a:headEnd/>
            <a:tailEnd/>
          </a:ln>
        </p:spPr>
      </p:pic>
      <p:pic>
        <p:nvPicPr>
          <p:cNvPr id="28681" name="Picture 13" descr="Picture 4.png"/>
          <p:cNvPicPr>
            <a:picLocks noChangeAspect="1"/>
          </p:cNvPicPr>
          <p:nvPr/>
        </p:nvPicPr>
        <p:blipFill>
          <a:blip r:embed="rId10" cstate="print"/>
          <a:srcRect/>
          <a:stretch>
            <a:fillRect/>
          </a:stretch>
        </p:blipFill>
        <p:spPr bwMode="auto">
          <a:xfrm>
            <a:off x="774700" y="5087938"/>
            <a:ext cx="635000" cy="627062"/>
          </a:xfrm>
          <a:prstGeom prst="rect">
            <a:avLst/>
          </a:prstGeom>
          <a:noFill/>
          <a:ln w="9525">
            <a:noFill/>
            <a:miter lim="800000"/>
            <a:headEnd/>
            <a:tailEnd/>
          </a:ln>
        </p:spPr>
      </p:pic>
      <p:pic>
        <p:nvPicPr>
          <p:cNvPr id="28682" name="Picture 14" descr="Picture 8.png"/>
          <p:cNvPicPr>
            <a:picLocks noChangeAspect="1"/>
          </p:cNvPicPr>
          <p:nvPr/>
        </p:nvPicPr>
        <p:blipFill>
          <a:blip r:embed="rId11" cstate="print"/>
          <a:srcRect/>
          <a:stretch>
            <a:fillRect/>
          </a:stretch>
        </p:blipFill>
        <p:spPr bwMode="auto">
          <a:xfrm>
            <a:off x="3459163" y="2336800"/>
            <a:ext cx="561975" cy="557213"/>
          </a:xfrm>
          <a:prstGeom prst="rect">
            <a:avLst/>
          </a:prstGeom>
          <a:noFill/>
          <a:ln w="9525">
            <a:noFill/>
            <a:miter lim="800000"/>
            <a:headEnd/>
            <a:tailEnd/>
          </a:ln>
        </p:spPr>
      </p:pic>
      <p:pic>
        <p:nvPicPr>
          <p:cNvPr id="28683" name="Picture 15" descr="Picture 9.png"/>
          <p:cNvPicPr>
            <a:picLocks noChangeAspect="1"/>
          </p:cNvPicPr>
          <p:nvPr/>
        </p:nvPicPr>
        <p:blipFill>
          <a:blip r:embed="rId12" cstate="print"/>
          <a:srcRect/>
          <a:stretch>
            <a:fillRect/>
          </a:stretch>
        </p:blipFill>
        <p:spPr bwMode="auto">
          <a:xfrm>
            <a:off x="1851025" y="3630613"/>
            <a:ext cx="792163" cy="458787"/>
          </a:xfrm>
          <a:prstGeom prst="rect">
            <a:avLst/>
          </a:prstGeom>
          <a:noFill/>
          <a:ln w="9525">
            <a:noFill/>
            <a:miter lim="800000"/>
            <a:headEnd/>
            <a:tailEnd/>
          </a:ln>
        </p:spPr>
      </p:pic>
      <p:pic>
        <p:nvPicPr>
          <p:cNvPr id="28684" name="Picture 16" descr="Picture 7.png"/>
          <p:cNvPicPr>
            <a:picLocks noChangeAspect="1"/>
          </p:cNvPicPr>
          <p:nvPr/>
        </p:nvPicPr>
        <p:blipFill>
          <a:blip r:embed="rId13" cstate="print"/>
          <a:srcRect/>
          <a:stretch>
            <a:fillRect/>
          </a:stretch>
        </p:blipFill>
        <p:spPr bwMode="auto">
          <a:xfrm>
            <a:off x="701675" y="2365375"/>
            <a:ext cx="787400" cy="598488"/>
          </a:xfrm>
          <a:prstGeom prst="rect">
            <a:avLst/>
          </a:prstGeom>
          <a:noFill/>
          <a:ln w="9525">
            <a:noFill/>
            <a:miter lim="800000"/>
            <a:headEnd/>
            <a:tailEnd/>
          </a:ln>
        </p:spPr>
      </p:pic>
      <p:pic>
        <p:nvPicPr>
          <p:cNvPr id="28685" name="Picture 17" descr="Picture 10.png"/>
          <p:cNvPicPr>
            <a:picLocks noChangeAspect="1"/>
          </p:cNvPicPr>
          <p:nvPr/>
        </p:nvPicPr>
        <p:blipFill>
          <a:blip r:embed="rId14" cstate="print"/>
          <a:srcRect/>
          <a:stretch>
            <a:fillRect/>
          </a:stretch>
        </p:blipFill>
        <p:spPr bwMode="auto">
          <a:xfrm>
            <a:off x="868363" y="4268788"/>
            <a:ext cx="546100" cy="557212"/>
          </a:xfrm>
          <a:prstGeom prst="rect">
            <a:avLst/>
          </a:prstGeom>
          <a:noFill/>
          <a:ln w="9525">
            <a:noFill/>
            <a:miter lim="800000"/>
            <a:headEnd/>
            <a:tailEnd/>
          </a:ln>
        </p:spPr>
      </p:pic>
      <p:pic>
        <p:nvPicPr>
          <p:cNvPr id="28686" name="Picture 18" descr="Picture 11.png"/>
          <p:cNvPicPr>
            <a:picLocks noChangeAspect="1"/>
          </p:cNvPicPr>
          <p:nvPr/>
        </p:nvPicPr>
        <p:blipFill>
          <a:blip r:embed="rId15" cstate="print"/>
          <a:srcRect/>
          <a:stretch>
            <a:fillRect/>
          </a:stretch>
        </p:blipFill>
        <p:spPr bwMode="auto">
          <a:xfrm>
            <a:off x="1423988" y="3022600"/>
            <a:ext cx="468312" cy="468313"/>
          </a:xfrm>
          <a:prstGeom prst="rect">
            <a:avLst/>
          </a:prstGeom>
          <a:noFill/>
          <a:ln w="9525">
            <a:noFill/>
            <a:miter lim="800000"/>
            <a:headEnd/>
            <a:tailEnd/>
          </a:ln>
        </p:spPr>
      </p:pic>
      <p:pic>
        <p:nvPicPr>
          <p:cNvPr id="28687" name="Picture 19" descr="Picture 12.png"/>
          <p:cNvPicPr>
            <a:picLocks noChangeAspect="1"/>
          </p:cNvPicPr>
          <p:nvPr/>
        </p:nvPicPr>
        <p:blipFill>
          <a:blip r:embed="rId16" cstate="print"/>
          <a:srcRect/>
          <a:stretch>
            <a:fillRect/>
          </a:stretch>
        </p:blipFill>
        <p:spPr bwMode="auto">
          <a:xfrm>
            <a:off x="1735138" y="5443538"/>
            <a:ext cx="963612" cy="436562"/>
          </a:xfrm>
          <a:prstGeom prst="rect">
            <a:avLst/>
          </a:prstGeom>
          <a:noFill/>
          <a:ln w="9525">
            <a:noFill/>
            <a:miter lim="800000"/>
            <a:headEnd/>
            <a:tailEnd/>
          </a:ln>
        </p:spPr>
      </p:pic>
      <p:pic>
        <p:nvPicPr>
          <p:cNvPr id="28688" name="Picture 20" descr="Picture 13.png"/>
          <p:cNvPicPr>
            <a:picLocks noChangeAspect="1"/>
          </p:cNvPicPr>
          <p:nvPr/>
        </p:nvPicPr>
        <p:blipFill>
          <a:blip r:embed="rId17" cstate="print"/>
          <a:srcRect/>
          <a:stretch>
            <a:fillRect/>
          </a:stretch>
        </p:blipFill>
        <p:spPr bwMode="auto">
          <a:xfrm>
            <a:off x="2103438" y="4611688"/>
            <a:ext cx="612775" cy="603250"/>
          </a:xfrm>
          <a:prstGeom prst="rect">
            <a:avLst/>
          </a:prstGeom>
          <a:noFill/>
          <a:ln w="9525">
            <a:noFill/>
            <a:miter lim="800000"/>
            <a:headEnd/>
            <a:tailEnd/>
          </a:ln>
        </p:spPr>
      </p:pic>
      <p:pic>
        <p:nvPicPr>
          <p:cNvPr id="28689" name="Picture 21" descr="Picture 14.png"/>
          <p:cNvPicPr>
            <a:picLocks noChangeAspect="1"/>
          </p:cNvPicPr>
          <p:nvPr/>
        </p:nvPicPr>
        <p:blipFill>
          <a:blip r:embed="rId18" cstate="print"/>
          <a:srcRect/>
          <a:stretch>
            <a:fillRect/>
          </a:stretch>
        </p:blipFill>
        <p:spPr bwMode="auto">
          <a:xfrm>
            <a:off x="3509963" y="4240213"/>
            <a:ext cx="506412" cy="468312"/>
          </a:xfrm>
          <a:prstGeom prst="rect">
            <a:avLst/>
          </a:prstGeom>
          <a:noFill/>
          <a:ln w="9525">
            <a:noFill/>
            <a:miter lim="800000"/>
            <a:headEnd/>
            <a:tailEnd/>
          </a:ln>
        </p:spPr>
      </p:pic>
      <p:pic>
        <p:nvPicPr>
          <p:cNvPr id="28690" name="Picture 22" descr="Picture 15.png"/>
          <p:cNvPicPr>
            <a:picLocks noChangeAspect="1"/>
          </p:cNvPicPr>
          <p:nvPr/>
        </p:nvPicPr>
        <p:blipFill>
          <a:blip r:embed="rId19" cstate="print"/>
          <a:srcRect/>
          <a:stretch>
            <a:fillRect/>
          </a:stretch>
        </p:blipFill>
        <p:spPr bwMode="auto">
          <a:xfrm>
            <a:off x="1649413" y="4229100"/>
            <a:ext cx="1336675" cy="246063"/>
          </a:xfrm>
          <a:prstGeom prst="rect">
            <a:avLst/>
          </a:prstGeom>
          <a:noFill/>
          <a:ln w="9525">
            <a:noFill/>
            <a:miter lim="800000"/>
            <a:headEnd/>
            <a:tailEnd/>
          </a:ln>
        </p:spPr>
      </p:pic>
      <p:sp>
        <p:nvSpPr>
          <p:cNvPr id="30" name="Rectangle 5"/>
          <p:cNvSpPr>
            <a:spLocks noChangeArrowheads="1"/>
          </p:cNvSpPr>
          <p:nvPr>
            <p:custDataLst>
              <p:tags r:id="rId3"/>
            </p:custDataLst>
          </p:nvPr>
        </p:nvSpPr>
        <p:spPr bwMode="gray">
          <a:xfrm>
            <a:off x="4953000" y="4354513"/>
            <a:ext cx="3670300" cy="1766887"/>
          </a:xfrm>
          <a:prstGeom prst="rect">
            <a:avLst/>
          </a:prstGeom>
          <a:solidFill>
            <a:schemeClr val="bg1"/>
          </a:solidFill>
          <a:ln w="19050">
            <a:solidFill>
              <a:schemeClr val="accent1">
                <a:lumMod val="50000"/>
              </a:schemeClr>
            </a:solidFill>
            <a:miter lim="800000"/>
            <a:headEnd/>
            <a:tailEnd/>
          </a:ln>
        </p:spPr>
        <p:txBody>
          <a:bodyPr wrap="none" anchor="ctr"/>
          <a:lstStyle/>
          <a:p>
            <a:pPr algn="ctr">
              <a:spcBef>
                <a:spcPct val="50000"/>
              </a:spcBef>
              <a:defRPr/>
            </a:pPr>
            <a:endParaRPr lang="en-US" sz="2100" dirty="0">
              <a:latin typeface="Arial" charset="0"/>
            </a:endParaRPr>
          </a:p>
        </p:txBody>
      </p:sp>
      <p:pic>
        <p:nvPicPr>
          <p:cNvPr id="28692" name="Picture 16" descr="Picture 6.png"/>
          <p:cNvPicPr>
            <a:picLocks noChangeAspect="1"/>
          </p:cNvPicPr>
          <p:nvPr/>
        </p:nvPicPr>
        <p:blipFill>
          <a:blip r:embed="rId20" cstate="print"/>
          <a:srcRect/>
          <a:stretch>
            <a:fillRect/>
          </a:stretch>
        </p:blipFill>
        <p:spPr bwMode="auto">
          <a:xfrm>
            <a:off x="5037138" y="5292725"/>
            <a:ext cx="982662" cy="803275"/>
          </a:xfrm>
          <a:prstGeom prst="rect">
            <a:avLst/>
          </a:prstGeom>
          <a:noFill/>
          <a:ln w="9525">
            <a:noFill/>
            <a:miter lim="800000"/>
            <a:headEnd/>
            <a:tailEnd/>
          </a:ln>
        </p:spPr>
      </p:pic>
      <p:pic>
        <p:nvPicPr>
          <p:cNvPr id="28693" name="Picture 1057" descr="auto_logo"/>
          <p:cNvPicPr>
            <a:picLocks noChangeAspect="1" noChangeArrowheads="1"/>
          </p:cNvPicPr>
          <p:nvPr/>
        </p:nvPicPr>
        <p:blipFill>
          <a:blip r:embed="rId21" cstate="print"/>
          <a:srcRect/>
          <a:stretch>
            <a:fillRect/>
          </a:stretch>
        </p:blipFill>
        <p:spPr bwMode="auto">
          <a:xfrm>
            <a:off x="6299200" y="5337175"/>
            <a:ext cx="1320800" cy="911225"/>
          </a:xfrm>
          <a:prstGeom prst="rect">
            <a:avLst/>
          </a:prstGeom>
          <a:noFill/>
          <a:ln w="9525">
            <a:noFill/>
            <a:miter lim="800000"/>
            <a:headEnd/>
            <a:tailEnd/>
          </a:ln>
        </p:spPr>
      </p:pic>
      <p:sp>
        <p:nvSpPr>
          <p:cNvPr id="37" name="Rectangle 7"/>
          <p:cNvSpPr>
            <a:spLocks noChangeArrowheads="1"/>
          </p:cNvSpPr>
          <p:nvPr>
            <p:custDataLst>
              <p:tags r:id="rId4"/>
            </p:custDataLst>
          </p:nvPr>
        </p:nvSpPr>
        <p:spPr bwMode="gray">
          <a:xfrm>
            <a:off x="4953000" y="4089400"/>
            <a:ext cx="3670300" cy="765175"/>
          </a:xfrm>
          <a:prstGeom prst="rect">
            <a:avLst/>
          </a:prstGeom>
          <a:solidFill>
            <a:schemeClr val="accent1">
              <a:lumMod val="50000"/>
            </a:schemeClr>
          </a:solidFill>
          <a:ln w="9525">
            <a:solidFill>
              <a:schemeClr val="accent1">
                <a:lumMod val="50000"/>
              </a:schemeClr>
            </a:solidFill>
            <a:miter lim="800000"/>
            <a:headEnd/>
            <a:tailEnd/>
          </a:ln>
        </p:spPr>
        <p:txBody>
          <a:bodyPr wrap="none" anchor="ctr"/>
          <a:lstStyle/>
          <a:p>
            <a:pPr algn="ctr">
              <a:spcBef>
                <a:spcPct val="50000"/>
              </a:spcBef>
              <a:defRPr/>
            </a:pPr>
            <a:r>
              <a:rPr lang="en-US" sz="2100" dirty="0">
                <a:solidFill>
                  <a:schemeClr val="bg1"/>
                </a:solidFill>
                <a:latin typeface="Arial" charset="0"/>
              </a:rPr>
              <a:t>With recyclable batteries by…</a:t>
            </a:r>
          </a:p>
        </p:txBody>
      </p:sp>
      <p:pic>
        <p:nvPicPr>
          <p:cNvPr id="28695" name="Picture 26" descr="Lithium Iron Magnesium Phosphate Batteries | Energy Storage Solutions.jpg"/>
          <p:cNvPicPr>
            <a:picLocks noChangeAspect="1"/>
          </p:cNvPicPr>
          <p:nvPr/>
        </p:nvPicPr>
        <p:blipFill>
          <a:blip r:embed="rId22" cstate="print"/>
          <a:srcRect/>
          <a:stretch>
            <a:fillRect/>
          </a:stretch>
        </p:blipFill>
        <p:spPr bwMode="auto">
          <a:xfrm>
            <a:off x="5257800" y="4916488"/>
            <a:ext cx="1346200" cy="376237"/>
          </a:xfrm>
          <a:prstGeom prst="rect">
            <a:avLst/>
          </a:prstGeom>
          <a:noFill/>
          <a:ln w="9525">
            <a:noFill/>
            <a:miter lim="800000"/>
            <a:headEnd/>
            <a:tailEnd/>
          </a:ln>
        </p:spPr>
      </p:pic>
      <p:pic>
        <p:nvPicPr>
          <p:cNvPr id="28696" name="Picture 28" descr="Google Image Result for http___www.cartype.com_pics_3291_full_byd_logo_new_1.jpg.jpg"/>
          <p:cNvPicPr>
            <a:picLocks noChangeAspect="1"/>
          </p:cNvPicPr>
          <p:nvPr/>
        </p:nvPicPr>
        <p:blipFill>
          <a:blip r:embed="rId23" cstate="print"/>
          <a:srcRect/>
          <a:stretch>
            <a:fillRect/>
          </a:stretch>
        </p:blipFill>
        <p:spPr bwMode="auto">
          <a:xfrm>
            <a:off x="7648575" y="5554663"/>
            <a:ext cx="733425" cy="465137"/>
          </a:xfrm>
          <a:prstGeom prst="rect">
            <a:avLst/>
          </a:prstGeom>
          <a:noFill/>
          <a:ln w="9525">
            <a:noFill/>
            <a:miter lim="800000"/>
            <a:headEnd/>
            <a:tailEnd/>
          </a:ln>
        </p:spPr>
      </p:pic>
      <p:pic>
        <p:nvPicPr>
          <p:cNvPr id="28697" name="Picture 30" descr="Chery International.jpg"/>
          <p:cNvPicPr>
            <a:picLocks noChangeAspect="1"/>
          </p:cNvPicPr>
          <p:nvPr/>
        </p:nvPicPr>
        <p:blipFill>
          <a:blip r:embed="rId24" cstate="print"/>
          <a:srcRect/>
          <a:stretch>
            <a:fillRect/>
          </a:stretch>
        </p:blipFill>
        <p:spPr bwMode="auto">
          <a:xfrm>
            <a:off x="2278063" y="3022600"/>
            <a:ext cx="876300" cy="481013"/>
          </a:xfrm>
          <a:prstGeom prst="rect">
            <a:avLst/>
          </a:prstGeom>
          <a:noFill/>
          <a:ln w="9525">
            <a:noFill/>
            <a:miter lim="800000"/>
            <a:headEnd/>
            <a:tailEnd/>
          </a:ln>
        </p:spPr>
      </p:pic>
      <p:pic>
        <p:nvPicPr>
          <p:cNvPr id="28698" name="Picture 31" descr="Google Image Result for http___www.cartype.com_pics_3291_full_byd_logo_new_1.jpg.jpg"/>
          <p:cNvPicPr>
            <a:picLocks noChangeAspect="1"/>
          </p:cNvPicPr>
          <p:nvPr/>
        </p:nvPicPr>
        <p:blipFill>
          <a:blip r:embed="rId23" cstate="print"/>
          <a:srcRect/>
          <a:stretch>
            <a:fillRect/>
          </a:stretch>
        </p:blipFill>
        <p:spPr bwMode="auto">
          <a:xfrm>
            <a:off x="538163" y="3340100"/>
            <a:ext cx="733425" cy="465138"/>
          </a:xfrm>
          <a:prstGeom prst="rect">
            <a:avLst/>
          </a:prstGeom>
          <a:noFill/>
          <a:ln w="9525">
            <a:noFill/>
            <a:miter lim="800000"/>
            <a:headEnd/>
            <a:tailEnd/>
          </a:ln>
        </p:spPr>
      </p:pic>
      <p:pic>
        <p:nvPicPr>
          <p:cNvPr id="28699" name="Picture 33" descr="Laptops, LCD Televisions, Projectors, Medical Imaging &amp; More - Toshiba America Inc-1.jpg"/>
          <p:cNvPicPr>
            <a:picLocks noChangeAspect="1"/>
          </p:cNvPicPr>
          <p:nvPr/>
        </p:nvPicPr>
        <p:blipFill>
          <a:blip r:embed="rId25" cstate="print"/>
          <a:srcRect/>
          <a:stretch>
            <a:fillRect/>
          </a:stretch>
        </p:blipFill>
        <p:spPr bwMode="auto">
          <a:xfrm>
            <a:off x="6934200" y="5029200"/>
            <a:ext cx="1306513" cy="285750"/>
          </a:xfrm>
          <a:prstGeom prst="rect">
            <a:avLst/>
          </a:prstGeom>
          <a:noFill/>
          <a:ln w="9525">
            <a:noFill/>
            <a:miter lim="800000"/>
            <a:headEnd/>
            <a:tailEnd/>
          </a:ln>
        </p:spPr>
      </p:pic>
      <p:pic>
        <p:nvPicPr>
          <p:cNvPr id="28700" name="Picture 34"/>
          <p:cNvPicPr>
            <a:picLocks noChangeAspect="1"/>
          </p:cNvPicPr>
          <p:nvPr/>
        </p:nvPicPr>
        <p:blipFill>
          <a:blip r:embed="rId26" cstate="print"/>
          <a:srcRect/>
          <a:stretch>
            <a:fillRect/>
          </a:stretch>
        </p:blipFill>
        <p:spPr bwMode="auto">
          <a:xfrm>
            <a:off x="4953000" y="1371600"/>
            <a:ext cx="3670300" cy="2432050"/>
          </a:xfrm>
          <a:prstGeom prst="rect">
            <a:avLst/>
          </a:prstGeom>
          <a:noFill/>
          <a:ln w="9525">
            <a:noFill/>
            <a:miter lim="800000"/>
            <a:headEnd/>
            <a:tailEnd/>
          </a:ln>
        </p:spPr>
      </p:pic>
      <p:sp>
        <p:nvSpPr>
          <p:cNvPr id="28701" name="TextBox 37"/>
          <p:cNvSpPr txBox="1">
            <a:spLocks noChangeArrowheads="1"/>
          </p:cNvSpPr>
          <p:nvPr/>
        </p:nvSpPr>
        <p:spPr bwMode="auto">
          <a:xfrm>
            <a:off x="4953000" y="1371600"/>
            <a:ext cx="1582738" cy="276225"/>
          </a:xfrm>
          <a:prstGeom prst="rect">
            <a:avLst/>
          </a:prstGeom>
          <a:noFill/>
          <a:ln w="9525">
            <a:noFill/>
            <a:miter lim="800000"/>
            <a:headEnd/>
            <a:tailEnd/>
          </a:ln>
        </p:spPr>
        <p:txBody>
          <a:bodyPr wrap="none">
            <a:spAutoFit/>
          </a:bodyPr>
          <a:lstStyle/>
          <a:p>
            <a:pPr algn="ctr">
              <a:spcBef>
                <a:spcPct val="50000"/>
              </a:spcBef>
            </a:pPr>
            <a:r>
              <a:rPr lang="en-US" sz="1200" i="1">
                <a:solidFill>
                  <a:schemeClr val="bg1"/>
                </a:solidFill>
              </a:rPr>
              <a:t>Renault ZE Fluence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entagon 13"/>
          <p:cNvSpPr/>
          <p:nvPr/>
        </p:nvSpPr>
        <p:spPr bwMode="auto">
          <a:xfrm>
            <a:off x="609600" y="2093913"/>
            <a:ext cx="2806700" cy="903287"/>
          </a:xfrm>
          <a:prstGeom prst="homePlate">
            <a:avLst>
              <a:gd name="adj" fmla="val 45888"/>
            </a:avLst>
          </a:prstGeom>
          <a:solidFill>
            <a:schemeClr val="bg1">
              <a:lumMod val="75000"/>
            </a:schemeClr>
          </a:solidFill>
          <a:ln w="9525" cap="flat" cmpd="sng" algn="ctr">
            <a:solidFill>
              <a:schemeClr val="bg1">
                <a:lumMod val="85000"/>
              </a:schemeClr>
            </a:solidFill>
            <a:prstDash val="solid"/>
            <a:round/>
            <a:headEnd type="none" w="med" len="med"/>
            <a:tailEnd type="none" w="med" len="med"/>
          </a:ln>
          <a:effectLst/>
        </p:spPr>
        <p:txBody>
          <a:bodyPr anchor="ctr"/>
          <a:lstStyle/>
          <a:p>
            <a:pPr algn="ctr">
              <a:spcBef>
                <a:spcPct val="50000"/>
              </a:spcBef>
              <a:defRPr/>
            </a:pPr>
            <a:endParaRPr lang="en-US" dirty="0">
              <a:latin typeface="Arial" charset="0"/>
            </a:endParaRPr>
          </a:p>
        </p:txBody>
      </p:sp>
      <p:sp>
        <p:nvSpPr>
          <p:cNvPr id="18" name="Pentagon 17"/>
          <p:cNvSpPr/>
          <p:nvPr/>
        </p:nvSpPr>
        <p:spPr bwMode="auto">
          <a:xfrm>
            <a:off x="595313" y="3017838"/>
            <a:ext cx="2809875" cy="815975"/>
          </a:xfrm>
          <a:prstGeom prst="homePlate">
            <a:avLst>
              <a:gd name="adj" fmla="val 45888"/>
            </a:avLst>
          </a:prstGeom>
          <a:solidFill>
            <a:srgbClr val="F2F2F2"/>
          </a:solidFill>
          <a:ln w="9525" cap="flat" cmpd="sng" algn="ctr">
            <a:solidFill>
              <a:schemeClr val="bg1">
                <a:lumMod val="85000"/>
              </a:schemeClr>
            </a:solidFill>
            <a:prstDash val="solid"/>
            <a:round/>
            <a:headEnd type="none" w="med" len="med"/>
            <a:tailEnd type="none" w="med" len="med"/>
          </a:ln>
          <a:effectLst/>
        </p:spPr>
        <p:txBody>
          <a:bodyPr anchor="ctr"/>
          <a:lstStyle/>
          <a:p>
            <a:pPr algn="ctr">
              <a:spcBef>
                <a:spcPct val="50000"/>
              </a:spcBef>
              <a:defRPr/>
            </a:pPr>
            <a:endParaRPr lang="en-US" dirty="0">
              <a:latin typeface="Arial" charset="0"/>
            </a:endParaRPr>
          </a:p>
        </p:txBody>
      </p:sp>
      <p:sp>
        <p:nvSpPr>
          <p:cNvPr id="19" name="Pentagon 18"/>
          <p:cNvSpPr/>
          <p:nvPr/>
        </p:nvSpPr>
        <p:spPr bwMode="auto">
          <a:xfrm>
            <a:off x="609600" y="3833813"/>
            <a:ext cx="2806700" cy="836612"/>
          </a:xfrm>
          <a:prstGeom prst="homePlate">
            <a:avLst>
              <a:gd name="adj" fmla="val 45888"/>
            </a:avLst>
          </a:prstGeom>
          <a:solidFill>
            <a:schemeClr val="bg1">
              <a:lumMod val="75000"/>
            </a:schemeClr>
          </a:solidFill>
          <a:ln w="9525" cap="flat" cmpd="sng" algn="ctr">
            <a:solidFill>
              <a:schemeClr val="bg1">
                <a:lumMod val="85000"/>
              </a:schemeClr>
            </a:solidFill>
            <a:prstDash val="solid"/>
            <a:round/>
            <a:headEnd type="none" w="med" len="med"/>
            <a:tailEnd type="none" w="med" len="med"/>
          </a:ln>
          <a:effectLst/>
        </p:spPr>
        <p:txBody>
          <a:bodyPr anchor="ctr"/>
          <a:lstStyle/>
          <a:p>
            <a:pPr algn="ctr">
              <a:spcBef>
                <a:spcPct val="50000"/>
              </a:spcBef>
              <a:defRPr/>
            </a:pPr>
            <a:endParaRPr lang="en-US" dirty="0">
              <a:latin typeface="Arial" charset="0"/>
            </a:endParaRPr>
          </a:p>
        </p:txBody>
      </p:sp>
      <p:sp>
        <p:nvSpPr>
          <p:cNvPr id="20" name="Pentagon 19"/>
          <p:cNvSpPr/>
          <p:nvPr/>
        </p:nvSpPr>
        <p:spPr bwMode="auto">
          <a:xfrm>
            <a:off x="609600" y="4681538"/>
            <a:ext cx="2806700" cy="903287"/>
          </a:xfrm>
          <a:prstGeom prst="homePlate">
            <a:avLst>
              <a:gd name="adj" fmla="val 45888"/>
            </a:avLst>
          </a:prstGeom>
          <a:solidFill>
            <a:srgbClr val="F2F2F2"/>
          </a:solidFill>
          <a:ln w="9525" cap="flat" cmpd="sng" algn="ctr">
            <a:solidFill>
              <a:schemeClr val="bg1">
                <a:lumMod val="85000"/>
              </a:schemeClr>
            </a:solidFill>
            <a:prstDash val="solid"/>
            <a:round/>
            <a:headEnd type="none" w="med" len="med"/>
            <a:tailEnd type="none" w="med" len="med"/>
          </a:ln>
          <a:effectLst/>
        </p:spPr>
        <p:txBody>
          <a:bodyPr anchor="ctr"/>
          <a:lstStyle/>
          <a:p>
            <a:pPr algn="ctr">
              <a:spcBef>
                <a:spcPct val="50000"/>
              </a:spcBef>
              <a:defRPr/>
            </a:pPr>
            <a:endParaRPr lang="en-US" dirty="0">
              <a:latin typeface="Arial" charset="0"/>
            </a:endParaRPr>
          </a:p>
        </p:txBody>
      </p:sp>
      <p:sp>
        <p:nvSpPr>
          <p:cNvPr id="30725" name="Slide Number Placeholder 5"/>
          <p:cNvSpPr>
            <a:spLocks noGrp="1"/>
          </p:cNvSpPr>
          <p:nvPr>
            <p:ph type="sldNum" sz="quarter" idx="11"/>
          </p:nvPr>
        </p:nvSpPr>
        <p:spPr>
          <a:noFill/>
        </p:spPr>
        <p:txBody>
          <a:bodyPr/>
          <a:lstStyle/>
          <a:p>
            <a:fld id="{7437F59E-BF41-4968-9CD3-B6319D3C9FF2}" type="slidenum">
              <a:rPr lang="en-US" smtClean="0">
                <a:latin typeface="Arial" pitchFamily="34" charset="0"/>
              </a:rPr>
              <a:pPr/>
              <a:t>7</a:t>
            </a:fld>
            <a:endParaRPr lang="en-US" smtClean="0">
              <a:latin typeface="Arial" pitchFamily="34" charset="0"/>
            </a:endParaRPr>
          </a:p>
        </p:txBody>
      </p:sp>
      <p:sp>
        <p:nvSpPr>
          <p:cNvPr id="7" name="Title 1"/>
          <p:cNvSpPr txBox="1">
            <a:spLocks/>
          </p:cNvSpPr>
          <p:nvPr/>
        </p:nvSpPr>
        <p:spPr bwMode="auto">
          <a:xfrm>
            <a:off x="685800" y="222250"/>
            <a:ext cx="7483475" cy="1093788"/>
          </a:xfrm>
          <a:prstGeom prst="rect">
            <a:avLst/>
          </a:prstGeom>
          <a:noFill/>
          <a:ln w="9525">
            <a:noFill/>
            <a:miter lim="800000"/>
            <a:headEnd/>
            <a:tailEnd/>
          </a:ln>
        </p:spPr>
        <p:txBody>
          <a:bodyPr lIns="0" rIns="45720"/>
          <a:lstStyle/>
          <a:p>
            <a:pPr>
              <a:defRPr/>
            </a:pPr>
            <a:r>
              <a:rPr lang="en-US" sz="2400" kern="0" dirty="0">
                <a:solidFill>
                  <a:srgbClr val="00ADEF"/>
                </a:solidFill>
                <a:latin typeface="+mj-lt"/>
                <a:ea typeface="ＭＳ Ｐゴシック" pitchFamily="-65" charset="-128"/>
                <a:cs typeface="+mj-cs"/>
              </a:rPr>
              <a:t>Holistic Better Place solution addresses historic barriers to EV adoption</a:t>
            </a:r>
          </a:p>
        </p:txBody>
      </p:sp>
      <p:graphicFrame>
        <p:nvGraphicFramePr>
          <p:cNvPr id="8" name="Content Placeholder 15"/>
          <p:cNvGraphicFramePr>
            <a:graphicFrameLocks noGrp="1"/>
          </p:cNvGraphicFramePr>
          <p:nvPr>
            <p:ph idx="1"/>
          </p:nvPr>
        </p:nvGraphicFramePr>
        <p:xfrm>
          <a:off x="609600" y="1482725"/>
          <a:ext cx="8229600" cy="4103688"/>
        </p:xfrm>
        <a:graphic>
          <a:graphicData uri="http://schemas.openxmlformats.org/drawingml/2006/table">
            <a:tbl>
              <a:tblPr/>
              <a:tblGrid>
                <a:gridCol w="2819400"/>
                <a:gridCol w="5410200"/>
              </a:tblGrid>
              <a:tr h="598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rgbClr val="FFFFFF"/>
                          </a:solidFill>
                          <a:effectLst/>
                          <a:latin typeface="Arial" charset="0"/>
                          <a:ea typeface="ＭＳ Ｐゴシック" pitchFamily="-65" charset="-128"/>
                        </a:rPr>
                        <a:t>Obstacle</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AD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rgbClr val="FFFFFF"/>
                          </a:solidFill>
                          <a:effectLst/>
                          <a:latin typeface="Arial" charset="0"/>
                          <a:ea typeface="ＭＳ Ｐゴシック" pitchFamily="-65" charset="-128"/>
                        </a:rPr>
                        <a:t>Solution</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ADEF"/>
                    </a:solidFill>
                  </a:tcPr>
                </a:tc>
              </a:tr>
              <a:tr h="914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pitchFamily="-65" charset="-128"/>
                        </a:rPr>
                        <a:t>Upfront Cost</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pitchFamily="-65" charset="-128"/>
                        </a:rPr>
                        <a:t>Better Place pays for and owns the battery, charges for  monthly services, lowering the initial cost of purchase</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2F2F2"/>
                    </a:solidFill>
                  </a:tcPr>
                </a:tc>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pitchFamily="-65" charset="-128"/>
                        </a:rPr>
                        <a:t>160 km Range</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pitchFamily="-65" charset="-128"/>
                        </a:rPr>
                        <a:t>Battery switch stations provide fully charged batteries en route, providing unlimited range</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FBFBF"/>
                    </a:solidFill>
                  </a:tcPr>
                </a:tc>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ＭＳ Ｐゴシック" pitchFamily="-65" charset="-128"/>
                        </a:rPr>
                        <a:t>Consumer Convenience</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ＭＳ Ｐゴシック" pitchFamily="-65" charset="-128"/>
                        </a:rPr>
                        <a:t>Better Place installs charge spots at home, work, and public places for convenient charging</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2F2F2"/>
                    </a:solidFill>
                  </a:tcPr>
                </a:tc>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Arial" charset="0"/>
                          <a:ea typeface="ＭＳ Ｐゴシック" pitchFamily="-65" charset="-128"/>
                        </a:rPr>
                        <a:t>Grid Scalability</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smtClean="0">
                          <a:ln>
                            <a:noFill/>
                          </a:ln>
                          <a:solidFill>
                            <a:schemeClr val="tx1"/>
                          </a:solidFill>
                          <a:effectLst/>
                          <a:latin typeface="Arial" charset="0"/>
                          <a:ea typeface="ＭＳ Ｐゴシック" pitchFamily="-65" charset="-128"/>
                          <a:cs typeface="+mn-cs"/>
                        </a:rPr>
                        <a:t>Better Place Service &amp; Control Center allows ‘smart’ charging, enabling mass EV adoption with existing utility grid infrastructure</a:t>
                      </a:r>
                    </a:p>
                  </a:txBody>
                  <a:tcPr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chemeClr val="bg1">
                        <a:lumMod val="75000"/>
                      </a:schemeClr>
                    </a:solidFill>
                  </a:tcPr>
                </a:tc>
              </a:tr>
            </a:tbl>
          </a:graphicData>
        </a:graphic>
      </p:graphicFrame>
      <p:sp>
        <p:nvSpPr>
          <p:cNvPr id="30747" name="Footer Placeholder 3"/>
          <p:cNvSpPr>
            <a:spLocks noGrp="1"/>
          </p:cNvSpPr>
          <p:nvPr>
            <p:ph type="ftr" sz="quarter" idx="12"/>
          </p:nvPr>
        </p:nvSpPr>
        <p:spPr>
          <a:xfrm>
            <a:off x="685800" y="6530975"/>
            <a:ext cx="5181600" cy="231775"/>
          </a:xfrm>
          <a:noFill/>
        </p:spPr>
        <p:txBody>
          <a:bodyPr/>
          <a:lstStyle/>
          <a:p>
            <a:r>
              <a:rPr lang="en-US" smtClean="0">
                <a:latin typeface="Arial" pitchFamily="34" charset="0"/>
              </a:rPr>
              <a:t>CONFIDENTIAL © 2009 Better Place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5"/>
          <p:cNvSpPr>
            <a:spLocks noGrp="1"/>
          </p:cNvSpPr>
          <p:nvPr>
            <p:ph type="title"/>
          </p:nvPr>
        </p:nvSpPr>
        <p:spPr/>
        <p:txBody>
          <a:bodyPr/>
          <a:lstStyle/>
          <a:p>
            <a:pPr eaLnBrk="1" hangingPunct="1"/>
            <a:r>
              <a:rPr lang="en-US" smtClean="0"/>
              <a:t>The driving systems: Old vs. new </a:t>
            </a:r>
          </a:p>
        </p:txBody>
      </p:sp>
      <p:sp>
        <p:nvSpPr>
          <p:cNvPr id="31746" name="Footer Placeholder 3"/>
          <p:cNvSpPr>
            <a:spLocks noGrp="1"/>
          </p:cNvSpPr>
          <p:nvPr>
            <p:ph type="ftr" sz="quarter" idx="12"/>
          </p:nvPr>
        </p:nvSpPr>
        <p:spPr>
          <a:noFill/>
        </p:spPr>
        <p:txBody>
          <a:bodyPr/>
          <a:lstStyle/>
          <a:p>
            <a:r>
              <a:rPr lang="en-US" smtClean="0">
                <a:latin typeface="Arial" pitchFamily="34" charset="0"/>
              </a:rPr>
              <a:t>CONFIDENTIAL © 2009 Better Place</a:t>
            </a:r>
          </a:p>
        </p:txBody>
      </p:sp>
      <p:sp>
        <p:nvSpPr>
          <p:cNvPr id="31747" name="Slide Number Placeholder 4"/>
          <p:cNvSpPr>
            <a:spLocks noGrp="1"/>
          </p:cNvSpPr>
          <p:nvPr>
            <p:ph type="sldNum" sz="quarter" idx="11"/>
          </p:nvPr>
        </p:nvSpPr>
        <p:spPr>
          <a:noFill/>
        </p:spPr>
        <p:txBody>
          <a:bodyPr/>
          <a:lstStyle/>
          <a:p>
            <a:fld id="{980021D9-6F2C-43C1-AC05-8BA570B47793}" type="slidenum">
              <a:rPr lang="en-US" smtClean="0">
                <a:latin typeface="Arial" pitchFamily="34" charset="0"/>
              </a:rPr>
              <a:pPr/>
              <a:t>8</a:t>
            </a:fld>
            <a:endParaRPr lang="en-US" smtClean="0">
              <a:latin typeface="Arial" pitchFamily="34" charset="0"/>
            </a:endParaRPr>
          </a:p>
        </p:txBody>
      </p:sp>
      <p:grpSp>
        <p:nvGrpSpPr>
          <p:cNvPr id="31748" name="Group 8"/>
          <p:cNvGrpSpPr>
            <a:grpSpLocks noChangeAspect="1"/>
          </p:cNvGrpSpPr>
          <p:nvPr/>
        </p:nvGrpSpPr>
        <p:grpSpPr bwMode="auto">
          <a:xfrm>
            <a:off x="4873625" y="1851025"/>
            <a:ext cx="3713163" cy="3713163"/>
            <a:chOff x="4800598" y="1905001"/>
            <a:chExt cx="3940173" cy="3940178"/>
          </a:xfrm>
        </p:grpSpPr>
        <p:pic>
          <p:nvPicPr>
            <p:cNvPr id="31752" name="Picture 156"/>
            <p:cNvPicPr>
              <a:picLocks noChangeAspect="1"/>
            </p:cNvPicPr>
            <p:nvPr/>
          </p:nvPicPr>
          <p:blipFill>
            <a:blip r:embed="rId3" cstate="print"/>
            <a:srcRect/>
            <a:stretch>
              <a:fillRect/>
            </a:stretch>
          </p:blipFill>
          <p:spPr bwMode="auto">
            <a:xfrm>
              <a:off x="4800598" y="1905001"/>
              <a:ext cx="3940173" cy="3940178"/>
            </a:xfrm>
            <a:prstGeom prst="rect">
              <a:avLst/>
            </a:prstGeom>
            <a:noFill/>
            <a:ln w="9525">
              <a:noFill/>
              <a:miter lim="800000"/>
              <a:headEnd/>
              <a:tailEnd/>
            </a:ln>
          </p:spPr>
        </p:pic>
        <p:pic>
          <p:nvPicPr>
            <p:cNvPr id="31753" name="Picture 12" descr="Picture 3.png"/>
            <p:cNvPicPr>
              <a:picLocks noChangeAspect="1"/>
            </p:cNvPicPr>
            <p:nvPr/>
          </p:nvPicPr>
          <p:blipFill>
            <a:blip r:embed="rId4" cstate="print"/>
            <a:srcRect/>
            <a:stretch>
              <a:fillRect/>
            </a:stretch>
          </p:blipFill>
          <p:spPr bwMode="auto">
            <a:xfrm>
              <a:off x="6252088" y="2185603"/>
              <a:ext cx="928791" cy="539750"/>
            </a:xfrm>
            <a:prstGeom prst="rect">
              <a:avLst/>
            </a:prstGeom>
            <a:noFill/>
            <a:ln w="9525">
              <a:noFill/>
              <a:miter lim="800000"/>
              <a:headEnd/>
              <a:tailEnd/>
            </a:ln>
          </p:spPr>
        </p:pic>
      </p:grpSp>
      <p:pic>
        <p:nvPicPr>
          <p:cNvPr id="31749" name="Content Placeholder 13" descr="Picture 10.png"/>
          <p:cNvPicPr>
            <a:picLocks noGrp="1" noChangeAspect="1"/>
          </p:cNvPicPr>
          <p:nvPr>
            <p:ph sz="half" idx="1"/>
          </p:nvPr>
        </p:nvPicPr>
        <p:blipFill>
          <a:blip r:embed="rId5" cstate="print">
            <a:clrChange>
              <a:clrFrom>
                <a:srgbClr val="FFFFFF"/>
              </a:clrFrom>
              <a:clrTo>
                <a:srgbClr val="FFFFFF">
                  <a:alpha val="0"/>
                </a:srgbClr>
              </a:clrTo>
            </a:clrChange>
          </a:blip>
          <a:srcRect/>
          <a:stretch>
            <a:fillRect/>
          </a:stretch>
        </p:blipFill>
        <p:spPr>
          <a:xfrm>
            <a:off x="527050" y="1795463"/>
            <a:ext cx="4090988" cy="3833812"/>
          </a:xfrm>
        </p:spPr>
      </p:pic>
      <p:pic>
        <p:nvPicPr>
          <p:cNvPr id="31750" name="Picture 12" descr="Picture 3.png"/>
          <p:cNvPicPr>
            <a:picLocks noChangeAspect="1"/>
          </p:cNvPicPr>
          <p:nvPr/>
        </p:nvPicPr>
        <p:blipFill>
          <a:blip r:embed="rId6" cstate="print"/>
          <a:srcRect/>
          <a:stretch>
            <a:fillRect/>
          </a:stretch>
        </p:blipFill>
        <p:spPr bwMode="auto">
          <a:xfrm>
            <a:off x="2133600" y="4845050"/>
            <a:ext cx="928688" cy="539750"/>
          </a:xfrm>
          <a:prstGeom prst="rect">
            <a:avLst/>
          </a:prstGeom>
          <a:noFill/>
          <a:ln w="9525">
            <a:noFill/>
            <a:miter lim="800000"/>
            <a:headEnd/>
            <a:tailEnd/>
          </a:ln>
        </p:spPr>
      </p:pic>
      <p:sp>
        <p:nvSpPr>
          <p:cNvPr id="31751" name="Rectangle 12"/>
          <p:cNvSpPr>
            <a:spLocks noChangeArrowheads="1"/>
          </p:cNvSpPr>
          <p:nvPr/>
        </p:nvSpPr>
        <p:spPr bwMode="auto">
          <a:xfrm>
            <a:off x="457200" y="1795463"/>
            <a:ext cx="533400" cy="385762"/>
          </a:xfrm>
          <a:prstGeom prst="rect">
            <a:avLst/>
          </a:prstGeom>
          <a:solidFill>
            <a:schemeClr val="bg1"/>
          </a:solidFill>
          <a:ln w="9525" algn="ctr">
            <a:noFill/>
            <a:round/>
            <a:headEnd/>
            <a:tailEnd/>
          </a:ln>
        </p:spPr>
        <p:txBody>
          <a:bodyPr anchor="ctr">
            <a:spAutoFit/>
          </a:bodyPr>
          <a:lstStyle/>
          <a:p>
            <a:pPr algn="ctr">
              <a:spcBef>
                <a:spcPct val="50000"/>
              </a:spcBef>
            </a:pP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mtClean="0">
                <a:ea typeface="ＭＳ Ｐゴシック" pitchFamily="34" charset="-128"/>
              </a:rPr>
              <a:t>Better Place world view circa 2009</a:t>
            </a:r>
          </a:p>
        </p:txBody>
      </p:sp>
      <p:pic>
        <p:nvPicPr>
          <p:cNvPr id="33794" name="Content Placeholder 5" descr="World Map.jpg"/>
          <p:cNvPicPr>
            <a:picLocks noGrp="1" noChangeAspect="1"/>
          </p:cNvPicPr>
          <p:nvPr>
            <p:ph idx="1"/>
          </p:nvPr>
        </p:nvPicPr>
        <p:blipFill>
          <a:blip r:embed="rId3" cstate="print">
            <a:clrChange>
              <a:clrFrom>
                <a:srgbClr val="FFFFFF"/>
              </a:clrFrom>
              <a:clrTo>
                <a:srgbClr val="FFFFFF">
                  <a:alpha val="0"/>
                </a:srgbClr>
              </a:clrTo>
            </a:clrChange>
          </a:blip>
          <a:srcRect l="4858" t="8395" r="2798" b="5791"/>
          <a:stretch>
            <a:fillRect/>
          </a:stretch>
        </p:blipFill>
        <p:spPr>
          <a:xfrm>
            <a:off x="457200" y="1717675"/>
            <a:ext cx="8275638" cy="3844925"/>
          </a:xfrm>
        </p:spPr>
      </p:pic>
      <p:sp>
        <p:nvSpPr>
          <p:cNvPr id="33795" name="Slide Number Placeholder 4"/>
          <p:cNvSpPr>
            <a:spLocks noGrp="1"/>
          </p:cNvSpPr>
          <p:nvPr>
            <p:ph type="sldNum" sz="quarter" idx="11"/>
          </p:nvPr>
        </p:nvSpPr>
        <p:spPr>
          <a:noFill/>
        </p:spPr>
        <p:txBody>
          <a:bodyPr/>
          <a:lstStyle/>
          <a:p>
            <a:fld id="{9EC1AB86-DAC1-4203-8D21-962139C4137D}" type="slidenum">
              <a:rPr lang="en-US" smtClean="0">
                <a:latin typeface="Arial" pitchFamily="34" charset="0"/>
              </a:rPr>
              <a:pPr/>
              <a:t>9</a:t>
            </a:fld>
            <a:endParaRPr lang="en-US" smtClean="0">
              <a:latin typeface="Arial" pitchFamily="34" charset="0"/>
            </a:endParaRPr>
          </a:p>
        </p:txBody>
      </p:sp>
      <p:sp>
        <p:nvSpPr>
          <p:cNvPr id="15" name="Line Callout 1 (No Border) 14"/>
          <p:cNvSpPr/>
          <p:nvPr/>
        </p:nvSpPr>
        <p:spPr>
          <a:xfrm>
            <a:off x="7010400" y="5256213"/>
            <a:ext cx="1295400" cy="306387"/>
          </a:xfrm>
          <a:prstGeom prst="callout1">
            <a:avLst>
              <a:gd name="adj1" fmla="val -10271"/>
              <a:gd name="adj2" fmla="val 48530"/>
              <a:gd name="adj3" fmla="val -200513"/>
              <a:gd name="adj4" fmla="val 67305"/>
            </a:avLst>
          </a:prstGeom>
          <a:no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r>
              <a:rPr lang="en-US" sz="1200" b="1" dirty="0">
                <a:solidFill>
                  <a:schemeClr val="tx1"/>
                </a:solidFill>
                <a:ea typeface="ＭＳ Ｐゴシック" pitchFamily="-112" charset="-128"/>
              </a:rPr>
              <a:t>Better Place Australia</a:t>
            </a:r>
          </a:p>
        </p:txBody>
      </p:sp>
      <p:sp>
        <p:nvSpPr>
          <p:cNvPr id="16" name="Line Callout 1 (No Border) 15"/>
          <p:cNvSpPr/>
          <p:nvPr/>
        </p:nvSpPr>
        <p:spPr>
          <a:xfrm>
            <a:off x="5105400" y="3810000"/>
            <a:ext cx="1295400" cy="304800"/>
          </a:xfrm>
          <a:prstGeom prst="callout1">
            <a:avLst>
              <a:gd name="adj1" fmla="val -10271"/>
              <a:gd name="adj2" fmla="val 39706"/>
              <a:gd name="adj3" fmla="val -217268"/>
              <a:gd name="adj4" fmla="val -17989"/>
            </a:avLst>
          </a:prstGeom>
          <a:no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r>
              <a:rPr lang="en-US" sz="1200" b="1" dirty="0">
                <a:solidFill>
                  <a:schemeClr val="tx1"/>
                </a:solidFill>
                <a:ea typeface="ＭＳ Ｐゴシック" pitchFamily="-112" charset="-128"/>
              </a:rPr>
              <a:t>Better Place Israel</a:t>
            </a:r>
          </a:p>
        </p:txBody>
      </p:sp>
      <p:sp>
        <p:nvSpPr>
          <p:cNvPr id="17" name="Line Callout 1 (No Border) 16"/>
          <p:cNvSpPr/>
          <p:nvPr/>
        </p:nvSpPr>
        <p:spPr>
          <a:xfrm>
            <a:off x="4419600" y="1371600"/>
            <a:ext cx="1295400" cy="458788"/>
          </a:xfrm>
          <a:prstGeom prst="callout1">
            <a:avLst>
              <a:gd name="adj1" fmla="val 114107"/>
              <a:gd name="adj2" fmla="val 24019"/>
              <a:gd name="adj3" fmla="val 288686"/>
              <a:gd name="adj4" fmla="val -3282"/>
            </a:avLst>
          </a:prstGeom>
          <a:no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r>
              <a:rPr lang="en-US" sz="1200" b="1" dirty="0">
                <a:solidFill>
                  <a:schemeClr val="tx1"/>
                </a:solidFill>
                <a:ea typeface="ＭＳ Ｐゴシック" pitchFamily="-112" charset="-128"/>
              </a:rPr>
              <a:t>Better Place Denmark</a:t>
            </a:r>
          </a:p>
        </p:txBody>
      </p:sp>
      <p:sp>
        <p:nvSpPr>
          <p:cNvPr id="18" name="Line Callout 1 (No Border) 17"/>
          <p:cNvSpPr/>
          <p:nvPr/>
        </p:nvSpPr>
        <p:spPr>
          <a:xfrm>
            <a:off x="495300" y="3960813"/>
            <a:ext cx="1295400" cy="307975"/>
          </a:xfrm>
          <a:prstGeom prst="callout1">
            <a:avLst>
              <a:gd name="adj1" fmla="val -10271"/>
              <a:gd name="adj2" fmla="val 39706"/>
              <a:gd name="adj3" fmla="val -185314"/>
              <a:gd name="adj4" fmla="val 35278"/>
            </a:avLst>
          </a:prstGeom>
          <a:no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r>
              <a:rPr lang="en-US" sz="1200" b="1" dirty="0">
                <a:solidFill>
                  <a:schemeClr val="tx1"/>
                </a:solidFill>
                <a:ea typeface="ＭＳ Ｐゴシック" pitchFamily="-112" charset="-128"/>
              </a:rPr>
              <a:t>Better Place Hawaii</a:t>
            </a:r>
          </a:p>
        </p:txBody>
      </p:sp>
      <p:sp>
        <p:nvSpPr>
          <p:cNvPr id="19" name="Line Callout 1 (No Border) 18"/>
          <p:cNvSpPr/>
          <p:nvPr/>
        </p:nvSpPr>
        <p:spPr>
          <a:xfrm>
            <a:off x="457200" y="1752600"/>
            <a:ext cx="1295400" cy="306388"/>
          </a:xfrm>
          <a:prstGeom prst="callout1">
            <a:avLst>
              <a:gd name="adj1" fmla="val 118253"/>
              <a:gd name="adj2" fmla="val 57353"/>
              <a:gd name="adj3" fmla="val 374373"/>
              <a:gd name="adj4" fmla="val 60768"/>
            </a:avLst>
          </a:prstGeom>
          <a:no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r>
              <a:rPr lang="en-US" sz="1200" b="1" dirty="0">
                <a:solidFill>
                  <a:schemeClr val="tx1"/>
                </a:solidFill>
                <a:ea typeface="ＭＳ Ｐゴシック" pitchFamily="-112" charset="-128"/>
              </a:rPr>
              <a:t>Better Place California</a:t>
            </a:r>
          </a:p>
        </p:txBody>
      </p:sp>
      <p:sp>
        <p:nvSpPr>
          <p:cNvPr id="21" name="Line Callout 1 (No Border) 20"/>
          <p:cNvSpPr/>
          <p:nvPr/>
        </p:nvSpPr>
        <p:spPr>
          <a:xfrm>
            <a:off x="2362200" y="1371600"/>
            <a:ext cx="1295400" cy="306388"/>
          </a:xfrm>
          <a:prstGeom prst="callout1">
            <a:avLst>
              <a:gd name="adj1" fmla="val 117983"/>
              <a:gd name="adj2" fmla="val 28603"/>
              <a:gd name="adj3" fmla="val 331967"/>
              <a:gd name="adj4" fmla="val 5032"/>
            </a:avLst>
          </a:prstGeom>
          <a:no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r>
              <a:rPr lang="en-US" sz="1200" b="1" dirty="0">
                <a:solidFill>
                  <a:schemeClr val="tx1"/>
                </a:solidFill>
                <a:ea typeface="ＭＳ Ｐゴシック" pitchFamily="-112" charset="-128"/>
              </a:rPr>
              <a:t>Better Place Ontario</a:t>
            </a:r>
          </a:p>
        </p:txBody>
      </p:sp>
      <p:pic>
        <p:nvPicPr>
          <p:cNvPr id="33802" name="Picture 2" descr="C:\Documents and Settings\Andrew Johnson\My Documents\01_Freelance_Design\ADDIS\Better Place\exports\slide_BLUlogoNEWidx.bmp"/>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8200" y="3200400"/>
            <a:ext cx="228600" cy="274638"/>
          </a:xfrm>
          <a:prstGeom prst="rect">
            <a:avLst/>
          </a:prstGeom>
          <a:noFill/>
          <a:ln w="9525">
            <a:noFill/>
            <a:miter lim="800000"/>
            <a:headEnd/>
            <a:tailEnd/>
          </a:ln>
        </p:spPr>
      </p:pic>
      <p:pic>
        <p:nvPicPr>
          <p:cNvPr id="33803" name="Picture 2" descr="C:\Documents and Settings\Andrew Johnson\My Documents\01_Freelance_Design\ADDIS\Better Place\exports\slide_BLUlogoNEWidx.bmp"/>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43000" y="2819400"/>
            <a:ext cx="228600" cy="274638"/>
          </a:xfrm>
          <a:prstGeom prst="rect">
            <a:avLst/>
          </a:prstGeom>
          <a:noFill/>
          <a:ln w="9525">
            <a:noFill/>
            <a:miter lim="800000"/>
            <a:headEnd/>
            <a:tailEnd/>
          </a:ln>
        </p:spPr>
      </p:pic>
      <p:pic>
        <p:nvPicPr>
          <p:cNvPr id="33804" name="Picture 2" descr="C:\Documents and Settings\Andrew Johnson\My Documents\01_Freelance_Design\ADDIS\Better Place\exports\slide_BLUlogoNEWidx.bmp"/>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47900" y="2468563"/>
            <a:ext cx="228600" cy="274637"/>
          </a:xfrm>
          <a:prstGeom prst="rect">
            <a:avLst/>
          </a:prstGeom>
          <a:noFill/>
          <a:ln w="9525">
            <a:noFill/>
            <a:miter lim="800000"/>
            <a:headEnd/>
            <a:tailEnd/>
          </a:ln>
        </p:spPr>
      </p:pic>
      <p:pic>
        <p:nvPicPr>
          <p:cNvPr id="33805" name="Picture 2" descr="C:\Documents and Settings\Andrew Johnson\My Documents\01_Freelance_Design\ADDIS\Better Place\exports\slide_BLUlogoNEWidx.bmp"/>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191000" y="2438400"/>
            <a:ext cx="228600" cy="274638"/>
          </a:xfrm>
          <a:prstGeom prst="rect">
            <a:avLst/>
          </a:prstGeom>
          <a:noFill/>
          <a:ln w="9525">
            <a:noFill/>
            <a:miter lim="800000"/>
            <a:headEnd/>
            <a:tailEnd/>
          </a:ln>
        </p:spPr>
      </p:pic>
      <p:pic>
        <p:nvPicPr>
          <p:cNvPr id="33806" name="Picture 2" descr="C:\Documents and Settings\Andrew Johnson\My Documents\01_Freelance_Design\ADDIS\Better Place\exports\slide_BLUlogoNEWidx.bmp"/>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48200" y="2955925"/>
            <a:ext cx="228600" cy="274638"/>
          </a:xfrm>
          <a:prstGeom prst="rect">
            <a:avLst/>
          </a:prstGeom>
          <a:noFill/>
          <a:ln w="9525">
            <a:noFill/>
            <a:miter lim="800000"/>
            <a:headEnd/>
            <a:tailEnd/>
          </a:ln>
        </p:spPr>
      </p:pic>
      <p:pic>
        <p:nvPicPr>
          <p:cNvPr id="33807" name="Picture 2" descr="C:\Documents and Settings\Andrew Johnson\My Documents\01_Freelance_Design\ADDIS\Better Place\exports\slide_BLUlogoNEWidx.bmp"/>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848600" y="4373563"/>
            <a:ext cx="228600" cy="274637"/>
          </a:xfrm>
          <a:prstGeom prst="rect">
            <a:avLst/>
          </a:prstGeom>
          <a:noFill/>
          <a:ln w="9525">
            <a:noFill/>
            <a:miter lim="800000"/>
            <a:headEnd/>
            <a:tailEnd/>
          </a:ln>
        </p:spPr>
      </p:pic>
      <p:sp>
        <p:nvSpPr>
          <p:cNvPr id="33808" name="Footer Placeholder 27"/>
          <p:cNvSpPr>
            <a:spLocks noGrp="1"/>
          </p:cNvSpPr>
          <p:nvPr>
            <p:ph type="ftr" sz="quarter" idx="12"/>
          </p:nvPr>
        </p:nvSpPr>
        <p:spPr>
          <a:noFill/>
        </p:spPr>
        <p:txBody>
          <a:bodyPr/>
          <a:lstStyle/>
          <a:p>
            <a:r>
              <a:rPr lang="en-US" smtClean="0">
                <a:latin typeface="Arial" pitchFamily="34" charset="0"/>
              </a:rPr>
              <a:t>CONFIDENTIAL © 2009 Better Place</a:t>
            </a:r>
          </a:p>
        </p:txBody>
      </p:sp>
      <p:pic>
        <p:nvPicPr>
          <p:cNvPr id="33809" name="Picture 2" descr="C:\Documents and Settings\Andrew Johnson\My Documents\01_Freelance_Design\ADDIS\Better Place\exports\slide_BLUlogoNEWidx.bmp"/>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086600" y="2819400"/>
            <a:ext cx="228600" cy="274638"/>
          </a:xfrm>
          <a:prstGeom prst="rect">
            <a:avLst/>
          </a:prstGeom>
          <a:noFill/>
          <a:ln w="9525">
            <a:noFill/>
            <a:miter lim="800000"/>
            <a:headEnd/>
            <a:tailEnd/>
          </a:ln>
        </p:spPr>
      </p:pic>
      <p:sp>
        <p:nvSpPr>
          <p:cNvPr id="30" name="Line Callout 1 (No Border) 29"/>
          <p:cNvSpPr/>
          <p:nvPr/>
        </p:nvSpPr>
        <p:spPr>
          <a:xfrm>
            <a:off x="7543800" y="2286000"/>
            <a:ext cx="1295400" cy="306388"/>
          </a:xfrm>
          <a:prstGeom prst="callout1">
            <a:avLst>
              <a:gd name="adj1" fmla="val 114107"/>
              <a:gd name="adj2" fmla="val 24019"/>
              <a:gd name="adj3" fmla="val 204419"/>
              <a:gd name="adj4" fmla="val -10756"/>
            </a:avLst>
          </a:prstGeom>
          <a:noFill/>
          <a:ln>
            <a:solidFill>
              <a:schemeClr val="tx1">
                <a:lumMod val="85000"/>
                <a:lumOff val="1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50000"/>
              </a:spcBef>
              <a:defRPr/>
            </a:pPr>
            <a:r>
              <a:rPr lang="en-US" sz="1200" b="1" dirty="0">
                <a:solidFill>
                  <a:schemeClr val="tx1"/>
                </a:solidFill>
                <a:ea typeface="ＭＳ Ｐゴシック" pitchFamily="-112" charset="-128"/>
              </a:rPr>
              <a:t>Japan Exhibition</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6UyDClWFUuxMt6RkYX9Q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JF.4I.oCU0eMbIWdvG_Uj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6UyDClWFUuxMt6RkYX9Q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JF.4I.oCU0eMbIWdvG_Ujw"/>
</p:tagLst>
</file>

<file path=ppt/theme/theme1.xml><?xml version="1.0" encoding="utf-8"?>
<a:theme xmlns:a="http://schemas.openxmlformats.org/drawingml/2006/main" name="BPL_Still_PC07_040309_a">
  <a:themeElements>
    <a:clrScheme name="Custom 1">
      <a:dk1>
        <a:srgbClr val="262626"/>
      </a:dk1>
      <a:lt1>
        <a:srgbClr val="FFFFFF"/>
      </a:lt1>
      <a:dk2>
        <a:srgbClr val="BF311A"/>
      </a:dk2>
      <a:lt2>
        <a:srgbClr val="D4891C"/>
      </a:lt2>
      <a:accent1>
        <a:srgbClr val="00ADEF"/>
      </a:accent1>
      <a:accent2>
        <a:srgbClr val="D3CAB7"/>
      </a:accent2>
      <a:accent3>
        <a:srgbClr val="000000"/>
      </a:accent3>
      <a:accent4>
        <a:srgbClr val="778E1E"/>
      </a:accent4>
      <a:accent5>
        <a:srgbClr val="C9D6A6"/>
      </a:accent5>
      <a:accent6>
        <a:srgbClr val="EDE7DE"/>
      </a:accent6>
      <a:hlink>
        <a:srgbClr val="000000"/>
      </a:hlink>
      <a:folHlink>
        <a:srgbClr val="000000"/>
      </a:folHlink>
    </a:clrScheme>
    <a:fontScheme name="BPL_Mast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sz="1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dirty="0" err="1" smtClean="0">
            <a:solidFill>
              <a:srgbClr val="262626"/>
            </a:solidFill>
          </a:defRPr>
        </a:defPPr>
      </a:lstStyle>
    </a:txDef>
  </a:objectDefaults>
  <a:extraClrSchemeLst>
    <a:extraClrScheme>
      <a:clrScheme name="BPL_Masters 1">
        <a:dk1>
          <a:srgbClr val="000000"/>
        </a:dk1>
        <a:lt1>
          <a:srgbClr val="FFFFFF"/>
        </a:lt1>
        <a:dk2>
          <a:srgbClr val="00ADEF"/>
        </a:dk2>
        <a:lt2>
          <a:srgbClr val="D3CAB7"/>
        </a:lt2>
        <a:accent1>
          <a:srgbClr val="BF311A"/>
        </a:accent1>
        <a:accent2>
          <a:srgbClr val="D4891C"/>
        </a:accent2>
        <a:accent3>
          <a:srgbClr val="FFFFFF"/>
        </a:accent3>
        <a:accent4>
          <a:srgbClr val="000000"/>
        </a:accent4>
        <a:accent5>
          <a:srgbClr val="DCADAB"/>
        </a:accent5>
        <a:accent6>
          <a:srgbClr val="C07C18"/>
        </a:accent6>
        <a:hlink>
          <a:srgbClr val="778E1E"/>
        </a:hlink>
        <a:folHlink>
          <a:srgbClr val="C9D6A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tter Place Introductory Preso">
  <a:themeElements>
    <a:clrScheme name="Custom 1">
      <a:dk1>
        <a:srgbClr val="000000"/>
      </a:dk1>
      <a:lt1>
        <a:srgbClr val="FFFFFF"/>
      </a:lt1>
      <a:dk2>
        <a:srgbClr val="666666"/>
      </a:dk2>
      <a:lt2>
        <a:srgbClr val="00ADEF"/>
      </a:lt2>
      <a:accent1>
        <a:srgbClr val="DAC793"/>
      </a:accent1>
      <a:accent2>
        <a:srgbClr val="C5C19D"/>
      </a:accent2>
      <a:accent3>
        <a:srgbClr val="AFBC22"/>
      </a:accent3>
      <a:accent4>
        <a:srgbClr val="7EB0CC"/>
      </a:accent4>
      <a:accent5>
        <a:srgbClr val="415968"/>
      </a:accent5>
      <a:accent6>
        <a:srgbClr val="4D4F52"/>
      </a:accent6>
      <a:hlink>
        <a:srgbClr val="F15D22"/>
      </a:hlink>
      <a:folHlink>
        <a:srgbClr val="94867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B2B2B2"/>
        </a:dk1>
        <a:lt1>
          <a:srgbClr val="FFFFFF"/>
        </a:lt1>
        <a:dk2>
          <a:srgbClr val="F15D22"/>
        </a:dk2>
        <a:lt2>
          <a:srgbClr val="FFFFFF"/>
        </a:lt2>
        <a:accent1>
          <a:srgbClr val="F15D22"/>
        </a:accent1>
        <a:accent2>
          <a:srgbClr val="F58659"/>
        </a:accent2>
        <a:accent3>
          <a:srgbClr val="F7B6AB"/>
        </a:accent3>
        <a:accent4>
          <a:srgbClr val="DADADA"/>
        </a:accent4>
        <a:accent5>
          <a:srgbClr val="F7B6AB"/>
        </a:accent5>
        <a:accent6>
          <a:srgbClr val="DE7950"/>
        </a:accent6>
        <a:hlink>
          <a:srgbClr val="F8AE90"/>
        </a:hlink>
        <a:folHlink>
          <a:srgbClr val="FBD6C8"/>
        </a:folHlink>
      </a:clrScheme>
      <a:clrMap bg1="dk2" tx1="lt1" bg2="dk1" tx2="lt2" accent1="accent1" accent2="accent2" accent3="accent3" accent4="accent4" accent5="accent5" accent6="accent6" hlink="hlink" folHlink="folHlink"/>
    </a:extraClrScheme>
    <a:extraClrScheme>
      <a:clrScheme name="Default Design 2">
        <a:dk1>
          <a:srgbClr val="333333"/>
        </a:dk1>
        <a:lt1>
          <a:srgbClr val="FFFFFF"/>
        </a:lt1>
        <a:dk2>
          <a:srgbClr val="F15D22"/>
        </a:dk2>
        <a:lt2>
          <a:srgbClr val="666666"/>
        </a:lt2>
        <a:accent1>
          <a:srgbClr val="F15D22"/>
        </a:accent1>
        <a:accent2>
          <a:srgbClr val="F58659"/>
        </a:accent2>
        <a:accent3>
          <a:srgbClr val="FFFFFF"/>
        </a:accent3>
        <a:accent4>
          <a:srgbClr val="2A2A2A"/>
        </a:accent4>
        <a:accent5>
          <a:srgbClr val="F7B6AB"/>
        </a:accent5>
        <a:accent6>
          <a:srgbClr val="DE7950"/>
        </a:accent6>
        <a:hlink>
          <a:srgbClr val="F8AE90"/>
        </a:hlink>
        <a:folHlink>
          <a:srgbClr val="FBD6C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PL_Still_PC07_040309_a">
  <a:themeElements>
    <a:clrScheme name="BETTER PLACE COLOR PALETTE">
      <a:dk1>
        <a:srgbClr val="262626"/>
      </a:dk1>
      <a:lt1>
        <a:srgbClr val="FFFFFF"/>
      </a:lt1>
      <a:dk2>
        <a:srgbClr val="BF311A"/>
      </a:dk2>
      <a:lt2>
        <a:srgbClr val="D4891C"/>
      </a:lt2>
      <a:accent1>
        <a:srgbClr val="00ADEF"/>
      </a:accent1>
      <a:accent2>
        <a:srgbClr val="D3CAB7"/>
      </a:accent2>
      <a:accent3>
        <a:srgbClr val="000000"/>
      </a:accent3>
      <a:accent4>
        <a:srgbClr val="778E1E"/>
      </a:accent4>
      <a:accent5>
        <a:srgbClr val="C9D6A6"/>
      </a:accent5>
      <a:accent6>
        <a:srgbClr val="EDE7DE"/>
      </a:accent6>
      <a:hlink>
        <a:srgbClr val="00ADEF"/>
      </a:hlink>
      <a:folHlink>
        <a:srgbClr val="D3CAB7"/>
      </a:folHlink>
    </a:clrScheme>
    <a:fontScheme name="BPL_Mast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sz="1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dirty="0" err="1" smtClean="0">
            <a:solidFill>
              <a:srgbClr val="262626"/>
            </a:solidFill>
          </a:defRPr>
        </a:defPPr>
      </a:lstStyle>
    </a:txDef>
  </a:objectDefaults>
  <a:extraClrSchemeLst>
    <a:extraClrScheme>
      <a:clrScheme name="BPL_Masters 1">
        <a:dk1>
          <a:srgbClr val="000000"/>
        </a:dk1>
        <a:lt1>
          <a:srgbClr val="FFFFFF"/>
        </a:lt1>
        <a:dk2>
          <a:srgbClr val="00ADEF"/>
        </a:dk2>
        <a:lt2>
          <a:srgbClr val="D3CAB7"/>
        </a:lt2>
        <a:accent1>
          <a:srgbClr val="BF311A"/>
        </a:accent1>
        <a:accent2>
          <a:srgbClr val="D4891C"/>
        </a:accent2>
        <a:accent3>
          <a:srgbClr val="FFFFFF"/>
        </a:accent3>
        <a:accent4>
          <a:srgbClr val="000000"/>
        </a:accent4>
        <a:accent5>
          <a:srgbClr val="DCADAB"/>
        </a:accent5>
        <a:accent6>
          <a:srgbClr val="C07C18"/>
        </a:accent6>
        <a:hlink>
          <a:srgbClr val="778E1E"/>
        </a:hlink>
        <a:folHlink>
          <a:srgbClr val="C9D6A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PL_Still_PC07_040309_a">
  <a:themeElements>
    <a:clrScheme name="BETTER PLACE COLOR PALETTE">
      <a:dk1>
        <a:srgbClr val="262626"/>
      </a:dk1>
      <a:lt1>
        <a:srgbClr val="FFFFFF"/>
      </a:lt1>
      <a:dk2>
        <a:srgbClr val="BF311A"/>
      </a:dk2>
      <a:lt2>
        <a:srgbClr val="D4891C"/>
      </a:lt2>
      <a:accent1>
        <a:srgbClr val="00ADEF"/>
      </a:accent1>
      <a:accent2>
        <a:srgbClr val="D3CAB7"/>
      </a:accent2>
      <a:accent3>
        <a:srgbClr val="000000"/>
      </a:accent3>
      <a:accent4>
        <a:srgbClr val="778E1E"/>
      </a:accent4>
      <a:accent5>
        <a:srgbClr val="C9D6A6"/>
      </a:accent5>
      <a:accent6>
        <a:srgbClr val="EDE7DE"/>
      </a:accent6>
      <a:hlink>
        <a:srgbClr val="00ADEF"/>
      </a:hlink>
      <a:folHlink>
        <a:srgbClr val="D3CAB7"/>
      </a:folHlink>
    </a:clrScheme>
    <a:fontScheme name="BPL_Mast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sz="1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dirty="0" err="1" smtClean="0">
            <a:solidFill>
              <a:srgbClr val="262626"/>
            </a:solidFill>
          </a:defRPr>
        </a:defPPr>
      </a:lstStyle>
    </a:txDef>
  </a:objectDefaults>
  <a:extraClrSchemeLst>
    <a:extraClrScheme>
      <a:clrScheme name="BPL_Masters 1">
        <a:dk1>
          <a:srgbClr val="000000"/>
        </a:dk1>
        <a:lt1>
          <a:srgbClr val="FFFFFF"/>
        </a:lt1>
        <a:dk2>
          <a:srgbClr val="00ADEF"/>
        </a:dk2>
        <a:lt2>
          <a:srgbClr val="D3CAB7"/>
        </a:lt2>
        <a:accent1>
          <a:srgbClr val="BF311A"/>
        </a:accent1>
        <a:accent2>
          <a:srgbClr val="D4891C"/>
        </a:accent2>
        <a:accent3>
          <a:srgbClr val="FFFFFF"/>
        </a:accent3>
        <a:accent4>
          <a:srgbClr val="000000"/>
        </a:accent4>
        <a:accent5>
          <a:srgbClr val="DCADAB"/>
        </a:accent5>
        <a:accent6>
          <a:srgbClr val="C07C18"/>
        </a:accent6>
        <a:hlink>
          <a:srgbClr val="778E1E"/>
        </a:hlink>
        <a:folHlink>
          <a:srgbClr val="C9D6A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48204</TotalTime>
  <Words>2201</Words>
  <Application>Microsoft Office PowerPoint</Application>
  <PresentationFormat>On-screen Show (4:3)</PresentationFormat>
  <Paragraphs>259</Paragraphs>
  <Slides>23</Slides>
  <Notes>14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23</vt:i4>
      </vt:variant>
    </vt:vector>
  </HeadingPairs>
  <TitlesOfParts>
    <vt:vector size="32" baseType="lpstr">
      <vt:lpstr>Arial</vt:lpstr>
      <vt:lpstr>ＭＳ Ｐゴシック</vt:lpstr>
      <vt:lpstr>Wingdings</vt:lpstr>
      <vt:lpstr>Courier New</vt:lpstr>
      <vt:lpstr>Calibri</vt:lpstr>
      <vt:lpstr>BPL_Still_PC07_040309_a</vt:lpstr>
      <vt:lpstr>Better Place Introductory Preso</vt:lpstr>
      <vt:lpstr>1_BPL_Still_PC07_040309_a</vt:lpstr>
      <vt:lpstr>2_BPL_Still_PC07_040309_a</vt:lpstr>
      <vt:lpstr>Making Electric Taxis a Reality by Building an Infrastructure</vt:lpstr>
      <vt:lpstr>Agenda</vt:lpstr>
      <vt:lpstr>Slide 3</vt:lpstr>
      <vt:lpstr>“How do you make the world a better place by 2020?”</vt:lpstr>
      <vt:lpstr>EVs are our past, and…</vt:lpstr>
      <vt:lpstr>…are the future of transportation</vt:lpstr>
      <vt:lpstr>Slide 7</vt:lpstr>
      <vt:lpstr>The driving systems: Old vs. new </vt:lpstr>
      <vt:lpstr>Better Place world view circa 2009</vt:lpstr>
      <vt:lpstr>Slide 10</vt:lpstr>
      <vt:lpstr>Multi-faceted and holistic electric vehicle solution…</vt:lpstr>
      <vt:lpstr>..enable comprehensive EV service offering</vt:lpstr>
      <vt:lpstr>Zero-compromise EVs provide superior driving experience</vt:lpstr>
      <vt:lpstr>Better Place charge spots</vt:lpstr>
      <vt:lpstr>Deployment already underway in Israel and Denmark </vt:lpstr>
      <vt:lpstr>Battery switch stations for rapid and unlimited range extension</vt:lpstr>
      <vt:lpstr>Multiple location-specific configurations</vt:lpstr>
      <vt:lpstr>Slide 18</vt:lpstr>
      <vt:lpstr>Why taxis first?</vt:lpstr>
      <vt:lpstr>Renault’s ZE Fluence will be first EV capable of meeting rigorous demands of taxi market</vt:lpstr>
      <vt:lpstr>BPLC electric taxi offering</vt:lpstr>
      <vt:lpstr>BPLC will introduce world’s first electric taxi with switchable battery in Tokyo, Japan Q1 2010</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32pt Arial</dc:title>
  <dc:creator>addis production</dc:creator>
  <cp:lastModifiedBy>Migration2</cp:lastModifiedBy>
  <cp:revision>503</cp:revision>
  <cp:lastPrinted>2009-10-06T04:25:12Z</cp:lastPrinted>
  <dcterms:created xsi:type="dcterms:W3CDTF">2009-10-06T04:23:50Z</dcterms:created>
  <dcterms:modified xsi:type="dcterms:W3CDTF">2016-05-18T13:02:06Z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0x0101005C2F584E906B4147BA50D5AC41532548</vt:lpwstr>
  </property>
</Properties>
</file>