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  <p:sldMasterId id="2147483735" r:id="rId14"/>
  </p:sldMasterIdLst>
  <p:notesMasterIdLst>
    <p:notesMasterId r:id="rId33"/>
  </p:notesMasterIdLst>
  <p:handoutMasterIdLst>
    <p:handoutMasterId r:id="rId34"/>
  </p:handoutMasterIdLst>
  <p:sldIdLst>
    <p:sldId id="256" r:id="rId15"/>
    <p:sldId id="301" r:id="rId16"/>
    <p:sldId id="344" r:id="rId17"/>
    <p:sldId id="356" r:id="rId18"/>
    <p:sldId id="324" r:id="rId19"/>
    <p:sldId id="345" r:id="rId20"/>
    <p:sldId id="320" r:id="rId21"/>
    <p:sldId id="318" r:id="rId22"/>
    <p:sldId id="338" r:id="rId23"/>
    <p:sldId id="329" r:id="rId24"/>
    <p:sldId id="349" r:id="rId25"/>
    <p:sldId id="328" r:id="rId26"/>
    <p:sldId id="321" r:id="rId27"/>
    <p:sldId id="353" r:id="rId28"/>
    <p:sldId id="350" r:id="rId29"/>
    <p:sldId id="342" r:id="rId30"/>
    <p:sldId id="343" r:id="rId31"/>
    <p:sldId id="352" r:id="rId32"/>
  </p:sldIdLst>
  <p:sldSz cx="9144000" cy="6858000" type="screen4x3"/>
  <p:notesSz cx="6669088" cy="100504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70" d="100"/>
          <a:sy n="70" d="100"/>
        </p:scale>
        <p:origin x="-137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DF216-25D9-4EC0-9B40-406A2516B5F3}" type="datetimeFigureOut">
              <a:rPr lang="en-GB" smtClean="0"/>
              <a:pPr/>
              <a:t>03/06/2014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30349-19E6-48F3-AFF5-BB4D11840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D14E4-44D7-403D-B144-DE79175FABBB}" type="datetimeFigureOut">
              <a:rPr lang="fr-CH" smtClean="0"/>
              <a:pPr/>
              <a:t>03.06.2014</a:t>
            </a:fld>
            <a:endParaRPr lang="fr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54063"/>
            <a:ext cx="5024438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3613"/>
            <a:ext cx="5335588" cy="452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5638"/>
            <a:ext cx="28892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545638"/>
            <a:ext cx="28892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5B153-645B-4ABB-8ADC-2B2E305EAF5C}" type="slidenum">
              <a:rPr lang="fr-CH" smtClean="0"/>
              <a:pPr/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4BB9A-685B-4005-8243-A67210989D4F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4BB9A-685B-4005-8243-A67210989D4F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B153-645B-4ABB-8ADC-2B2E305EAF5C}" type="slidenum">
              <a:rPr lang="fr-CH" smtClean="0"/>
              <a:pPr/>
              <a:t>9</a:t>
            </a:fld>
            <a:endParaRPr lang="fr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9837-1B0F-4187-A465-80AD560ED18E}" type="slidenum">
              <a:rPr lang="fr-CH" smtClean="0"/>
              <a:pPr/>
              <a:t>12</a:t>
            </a:fld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B153-645B-4ABB-8ADC-2B2E305EAF5C}" type="slidenum">
              <a:rPr lang="fr-CH" smtClean="0"/>
              <a:pPr/>
              <a:t>13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tabLst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734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2" Type="http://schemas.openxmlformats.org/officeDocument/2006/relationships/hyperlink" Target="http://www.google.ch/url?sa=i&amp;rct=j&amp;q=&amp;esrc=s&amp;frm=1&amp;source=images&amp;cd=&amp;cad=rja&amp;uact=8&amp;docid=4b5FIVvWnq1g5M&amp;tbnid=LM_KrQsRYouO-M:&amp;ved=0CAUQjRw&amp;url=http://www.welt-atlas.de/karte_von_pakistan_5-758&amp;ei=VRN6U6W_KYOkPfydgIgC&amp;bvm=bv.66917471,d.bGQ&amp;psig=AFQjCNF0xmh1je2iH5Gj6Qkz5n7fOiCybQ&amp;ust=140059565116675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МДП В РОССИИ</a:t>
            </a:r>
            <a:r>
              <a:rPr lang="fr-CH" dirty="0" smtClean="0"/>
              <a:t>: </a:t>
            </a:r>
            <a:r>
              <a:rPr lang="ru-RU" dirty="0" smtClean="0"/>
              <a:t>информация </a:t>
            </a:r>
            <a:br>
              <a:rPr lang="ru-RU" dirty="0" smtClean="0"/>
            </a:br>
            <a:r>
              <a:rPr lang="ru-RU" dirty="0" smtClean="0"/>
              <a:t>о последних событиях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r>
              <a:rPr lang="en-GB" dirty="0" smtClean="0"/>
              <a:t>, 28 </a:t>
            </a:r>
            <a:r>
              <a:rPr lang="ru-RU" dirty="0" smtClean="0"/>
              <a:t>мая </a:t>
            </a:r>
            <a:r>
              <a:rPr lang="en-GB" dirty="0" smtClean="0"/>
              <a:t>2014</a:t>
            </a:r>
            <a:r>
              <a:rPr lang="ru-RU" dirty="0" smtClean="0"/>
              <a:t> года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Умберто де </a:t>
            </a:r>
            <a:r>
              <a:rPr lang="ru-RU" dirty="0" err="1" smtClean="0"/>
              <a:t>Претто</a:t>
            </a:r>
            <a:r>
              <a:rPr lang="fr-CH" dirty="0" smtClean="0"/>
              <a:t>, </a:t>
            </a:r>
            <a:r>
              <a:rPr lang="ru-RU" dirty="0" smtClean="0"/>
              <a:t>Генеральный секретарь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8786842" cy="2091082"/>
          </a:xfrm>
        </p:spPr>
        <p:txBody>
          <a:bodyPr>
            <a:normAutofit fontScale="70000" lnSpcReduction="20000"/>
          </a:bodyPr>
          <a:lstStyle/>
          <a:p>
            <a:pPr marL="541338" lvl="1" indent="-488950">
              <a:lnSpc>
                <a:spcPct val="120000"/>
              </a:lnSpc>
              <a:buClrTx/>
            </a:pPr>
            <a:r>
              <a:rPr lang="ru-RU" sz="2000" dirty="0" smtClean="0">
                <a:solidFill>
                  <a:schemeClr val="tx1"/>
                </a:solidFill>
              </a:rPr>
              <a:t>Книжки МДП принимаются на российской границе лишь в Выборгской таможне (МАПП Брусничное и Светогорск), Карельской и Мурманской таможнях, а также на границах Беларуси и Казахстана.  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541338" lvl="1" indent="-488950">
              <a:lnSpc>
                <a:spcPct val="120000"/>
              </a:lnSpc>
              <a:buClrTx/>
            </a:pPr>
            <a:r>
              <a:rPr lang="ru-RU" sz="2000" dirty="0" smtClean="0">
                <a:solidFill>
                  <a:schemeClr val="tx1"/>
                </a:solidFill>
              </a:rPr>
              <a:t>На сегодняшний день в России зафиксирован спад количества прекращенных операций на 51%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541338" lvl="1" indent="-488950">
              <a:lnSpc>
                <a:spcPct val="120000"/>
              </a:lnSpc>
              <a:buClrTx/>
            </a:pPr>
            <a:r>
              <a:rPr lang="ru-RU" sz="2000" dirty="0" smtClean="0">
                <a:solidFill>
                  <a:schemeClr val="tx1"/>
                </a:solidFill>
              </a:rPr>
              <a:t>В среднем спад количества выданных книжек составляет: всеми ассоциациями - на</a:t>
            </a:r>
            <a:r>
              <a:rPr lang="en-GB" sz="2000" dirty="0" smtClean="0">
                <a:solidFill>
                  <a:schemeClr val="tx1"/>
                </a:solidFill>
              </a:rPr>
              <a:t> 29%, </a:t>
            </a:r>
            <a:r>
              <a:rPr lang="ru-RU" sz="2000" dirty="0" smtClean="0">
                <a:solidFill>
                  <a:schemeClr val="tx1"/>
                </a:solidFill>
              </a:rPr>
              <a:t> АСМАП – на 3</a:t>
            </a:r>
            <a:r>
              <a:rPr lang="en-GB" sz="2000" dirty="0" smtClean="0">
                <a:solidFill>
                  <a:schemeClr val="tx1"/>
                </a:solidFill>
              </a:rPr>
              <a:t>4%</a:t>
            </a:r>
            <a:endParaRPr lang="fr-CH" dirty="0"/>
          </a:p>
        </p:txBody>
      </p:sp>
      <p:pic>
        <p:nvPicPr>
          <p:cNvPr id="6" name="Content Placeholder 3"/>
          <p:cNvPicPr>
            <a:picLocks noGrp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52" y="2928934"/>
            <a:ext cx="6715172" cy="35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Спад в российской экономике</a:t>
            </a:r>
            <a:endParaRPr lang="fr-CH" dirty="0"/>
          </a:p>
        </p:txBody>
      </p:sp>
      <p:pic>
        <p:nvPicPr>
          <p:cNvPr id="7" name="Picture 6" descr="235x317xfg-newspaper17-2014-,P2001_jpg_pagespeed_ic_YWetRMF0v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4032448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4" descr="1097315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428596" y="3929066"/>
            <a:ext cx="400052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258609_original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4000504"/>
            <a:ext cx="3499978" cy="2449984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00108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72008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57290" y="0"/>
            <a:ext cx="7786710" cy="908720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dirty="0" smtClean="0"/>
              <a:t>25 </a:t>
            </a:r>
            <a:r>
              <a:rPr lang="ru-RU" dirty="0" smtClean="0"/>
              <a:t>апреля </a:t>
            </a:r>
            <a:r>
              <a:rPr lang="en-US" dirty="0" smtClean="0"/>
              <a:t>2014</a:t>
            </a:r>
            <a:r>
              <a:rPr lang="ru-RU" dirty="0" smtClean="0"/>
              <a:t> г.</a:t>
            </a:r>
            <a:r>
              <a:rPr lang="en-US" dirty="0" smtClean="0"/>
              <a:t> – </a:t>
            </a:r>
            <a:r>
              <a:rPr lang="ru-RU" dirty="0" smtClean="0"/>
              <a:t>лидеры российского бизнес-сообщества призвали Президента В.Путина обеспечить применение МДП в России</a:t>
            </a:r>
            <a:endParaRPr kumimoji="0" lang="fr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33053" t="9786" r="31404" b="5041"/>
          <a:stretch>
            <a:fillRect/>
          </a:stretch>
        </p:blipFill>
        <p:spPr bwMode="auto">
          <a:xfrm>
            <a:off x="611560" y="1124744"/>
            <a:ext cx="3528392" cy="4968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31418" t="9611" r="29512" b="5294"/>
          <a:stretch>
            <a:fillRect/>
          </a:stretch>
        </p:blipFill>
        <p:spPr bwMode="auto">
          <a:xfrm>
            <a:off x="4499992" y="1052736"/>
            <a:ext cx="3240360" cy="3168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 l="30906" t="63529" r="27016" b="5294"/>
          <a:stretch>
            <a:fillRect/>
          </a:stretch>
        </p:blipFill>
        <p:spPr bwMode="auto">
          <a:xfrm>
            <a:off x="3995936" y="4077072"/>
            <a:ext cx="4896544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560840" cy="601616"/>
          </a:xfrm>
        </p:spPr>
        <p:txBody>
          <a:bodyPr>
            <a:normAutofit fontScale="90000"/>
          </a:bodyPr>
          <a:lstStyle/>
          <a:p>
            <a:r>
              <a:rPr lang="en-GB" sz="2200" dirty="0" smtClean="0"/>
              <a:t>29 </a:t>
            </a:r>
            <a:r>
              <a:rPr lang="ru-RU" sz="2200" dirty="0" smtClean="0"/>
              <a:t>апреля </a:t>
            </a:r>
            <a:r>
              <a:rPr lang="en-GB" sz="2200" dirty="0" smtClean="0"/>
              <a:t>2014</a:t>
            </a:r>
            <a:r>
              <a:rPr lang="ru-RU" sz="2200" dirty="0" smtClean="0"/>
              <a:t> г.</a:t>
            </a:r>
            <a:r>
              <a:rPr lang="en-GB" sz="2200" dirty="0" smtClean="0"/>
              <a:t> – </a:t>
            </a:r>
            <a:r>
              <a:rPr lang="ru-RU" sz="2200" dirty="0" smtClean="0"/>
              <a:t>российское Правительство просит ФТС и все министерства ускорить работу над конкурсной процедурой</a:t>
            </a:r>
            <a:endParaRPr lang="en-GB" sz="2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0512" t="13734" r="38776" b="26703"/>
          <a:stretch>
            <a:fillRect/>
          </a:stretch>
        </p:blipFill>
        <p:spPr bwMode="auto">
          <a:xfrm>
            <a:off x="1979712" y="1000108"/>
            <a:ext cx="4752528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26 </a:t>
            </a:r>
            <a:r>
              <a:rPr lang="ru-RU" dirty="0" smtClean="0"/>
              <a:t>Мая </a:t>
            </a:r>
            <a:r>
              <a:rPr lang="en-GB" dirty="0" smtClean="0"/>
              <a:t>2014</a:t>
            </a:r>
            <a:r>
              <a:rPr lang="ru-RU" dirty="0" smtClean="0"/>
              <a:t> г. </a:t>
            </a:r>
            <a:r>
              <a:rPr lang="en-GB" dirty="0" smtClean="0"/>
              <a:t> – </a:t>
            </a:r>
            <a:r>
              <a:rPr lang="ru-RU" dirty="0" smtClean="0"/>
              <a:t>ВАС выносит третье решение против мер ФТС России</a:t>
            </a:r>
            <a:endParaRPr lang="fr-CH" dirty="0"/>
          </a:p>
        </p:txBody>
      </p:sp>
      <p:pic>
        <p:nvPicPr>
          <p:cNvPr id="3" name="Picture 2" descr="__1_~1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500594" cy="40719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2520000" cy="356499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520000" cy="356499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71810"/>
            <a:ext cx="2520000" cy="3582121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 </a:t>
            </a:r>
            <a:r>
              <a:rPr lang="ru-RU" dirty="0" smtClean="0"/>
              <a:t>Действия АСМАП по урегулированию ситуации</a:t>
            </a:r>
            <a:endParaRPr lang="fr-CH" dirty="0"/>
          </a:p>
        </p:txBody>
      </p:sp>
      <p:pic>
        <p:nvPicPr>
          <p:cNvPr id="14" name="Picture 13" descr="6b09961a1eab26d4287eb3bc695291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12368" cy="255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http://rapsinews.ru/images/19118/39/1911839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141.jpg"/>
          <p:cNvPicPr>
            <a:picLocks noChangeAspect="1"/>
          </p:cNvPicPr>
          <p:nvPr/>
        </p:nvPicPr>
        <p:blipFill>
          <a:blip r:embed="rId4" cstate="print"/>
          <a:srcRect t="20000"/>
          <a:stretch>
            <a:fillRect/>
          </a:stretch>
        </p:blipFill>
        <p:spPr>
          <a:xfrm>
            <a:off x="357158" y="3929066"/>
            <a:ext cx="326864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moskvich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786190"/>
            <a:ext cx="321471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vpk04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564904"/>
            <a:ext cx="2428891" cy="2428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дальше</a:t>
            </a:r>
            <a:r>
              <a:rPr lang="fr-CH" dirty="0" smtClean="0"/>
              <a:t>…?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980728"/>
            <a:ext cx="62646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dirty="0" smtClean="0">
                <a:solidFill>
                  <a:srgbClr val="0059C2"/>
                </a:solidFill>
                <a:latin typeface="Arial"/>
              </a:rPr>
              <a:t>Заседания органов </a:t>
            </a:r>
            <a:r>
              <a:rPr lang="ru-RU" dirty="0" smtClean="0">
                <a:solidFill>
                  <a:srgbClr val="0059C2"/>
                </a:solidFill>
              </a:rPr>
              <a:t>ООН по  МДП, </a:t>
            </a:r>
            <a:r>
              <a:rPr lang="ru-RU" dirty="0" smtClean="0">
                <a:solidFill>
                  <a:srgbClr val="0059C2"/>
                </a:solidFill>
                <a:latin typeface="Arial"/>
              </a:rPr>
              <a:t>запланированные на </a:t>
            </a:r>
            <a:r>
              <a:rPr lang="en-GB" dirty="0" smtClean="0">
                <a:solidFill>
                  <a:srgbClr val="0059C2"/>
                </a:solidFill>
                <a:latin typeface="Arial"/>
              </a:rPr>
              <a:t>10 – 13 </a:t>
            </a:r>
            <a:r>
              <a:rPr lang="ru-RU" dirty="0" smtClean="0">
                <a:solidFill>
                  <a:srgbClr val="0059C2"/>
                </a:solidFill>
                <a:latin typeface="Arial"/>
              </a:rPr>
              <a:t>июня </a:t>
            </a:r>
            <a:r>
              <a:rPr lang="en-GB" dirty="0" smtClean="0">
                <a:solidFill>
                  <a:srgbClr val="0059C2"/>
                </a:solidFill>
                <a:latin typeface="Arial"/>
              </a:rPr>
              <a:t>2014</a:t>
            </a:r>
            <a:r>
              <a:rPr lang="ru-RU" dirty="0" smtClean="0">
                <a:solidFill>
                  <a:srgbClr val="0059C2"/>
                </a:solidFill>
                <a:latin typeface="Arial"/>
              </a:rPr>
              <a:t> г.</a:t>
            </a:r>
            <a:endParaRPr lang="en-GB" dirty="0" smtClean="0">
              <a:solidFill>
                <a:srgbClr val="0059C2"/>
              </a:solidFill>
              <a:latin typeface="Arial"/>
            </a:endParaRPr>
          </a:p>
          <a:p>
            <a:endParaRPr lang="fr-CH" sz="500" dirty="0" smtClean="0"/>
          </a:p>
          <a:p>
            <a:r>
              <a:rPr lang="fr-CH" dirty="0" smtClean="0"/>
              <a:t> ECE/TRANS/WP.30/AC.2/118: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500" dirty="0" smtClean="0"/>
          </a:p>
          <a:p>
            <a:r>
              <a:rPr lang="ru-RU" dirty="0" smtClean="0"/>
              <a:t>«</a:t>
            </a:r>
            <a:r>
              <a:rPr lang="en-US" dirty="0" smtClean="0"/>
              <a:t> &lt;…&gt; </a:t>
            </a:r>
            <a:r>
              <a:rPr lang="ru-RU" dirty="0" smtClean="0"/>
              <a:t>АС.2 предлагается обсудить ситуацию в Российской Федерации в той мере, насколько это негативно влияет на функционирование международной системы МДП</a:t>
            </a:r>
            <a:r>
              <a:rPr lang="de-CH" dirty="0" smtClean="0"/>
              <a:t>, </a:t>
            </a:r>
            <a:r>
              <a:rPr lang="ru-RU" dirty="0" smtClean="0"/>
              <a:t>и дать указания относительно продолжения работы международной системы МДП в период после 1 июля 2014 </a:t>
            </a:r>
            <a:r>
              <a:rPr lang="ru-RU" sz="2000" dirty="0" smtClean="0">
                <a:solidFill>
                  <a:srgbClr val="3F3F3F"/>
                </a:solidFill>
                <a:latin typeface="Arial"/>
              </a:rPr>
              <a:t>г.»</a:t>
            </a: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3861048"/>
            <a:ext cx="6080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dirty="0" smtClean="0">
                <a:solidFill>
                  <a:srgbClr val="0059C2"/>
                </a:solidFill>
                <a:latin typeface="Arial"/>
              </a:rPr>
              <a:t>12 июня 2014 г. Президиум МСАТ</a:t>
            </a:r>
            <a:endParaRPr lang="en-GB" sz="2000" dirty="0" smtClean="0">
              <a:solidFill>
                <a:srgbClr val="0059C2"/>
              </a:solidFill>
              <a:latin typeface="Arial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dirty="0" smtClean="0">
                <a:latin typeface="Arial"/>
              </a:rPr>
              <a:t>пересмотрит развитие событий и даст оценку тому, может ли МСАТ продолжать предоставлять гарантии МДП в России и для российских перевозчиков</a:t>
            </a:r>
            <a:endParaRPr lang="en-GB" sz="2000" dirty="0">
              <a:latin typeface="Arial"/>
            </a:endParaRPr>
          </a:p>
        </p:txBody>
      </p:sp>
      <p:pic>
        <p:nvPicPr>
          <p:cNvPr id="14" name="Picture 13" descr="unece_convention.jpg"/>
          <p:cNvPicPr>
            <a:picLocks noChangeAspect="1"/>
          </p:cNvPicPr>
          <p:nvPr/>
        </p:nvPicPr>
        <p:blipFill>
          <a:blip r:embed="rId2" cstate="print"/>
          <a:srcRect r="65173"/>
          <a:stretch>
            <a:fillRect/>
          </a:stretch>
        </p:blipFill>
        <p:spPr>
          <a:xfrm>
            <a:off x="539552" y="1412776"/>
            <a:ext cx="1633727" cy="1717824"/>
          </a:xfrm>
          <a:prstGeom prst="rect">
            <a:avLst/>
          </a:prstGeom>
        </p:spPr>
      </p:pic>
      <p:pic>
        <p:nvPicPr>
          <p:cNvPr id="15" name="Picture 2" descr="iru_slo_e_ne_ppt"/>
          <p:cNvPicPr>
            <a:picLocks noChangeAspect="1" noChangeArrowheads="1"/>
          </p:cNvPicPr>
          <p:nvPr/>
        </p:nvPicPr>
        <p:blipFill>
          <a:blip r:embed="rId3" cstate="print"/>
          <a:srcRect t="27235" r="2284" b="13469"/>
          <a:stretch>
            <a:fillRect/>
          </a:stretch>
        </p:blipFill>
        <p:spPr bwMode="auto">
          <a:xfrm>
            <a:off x="6156176" y="4365104"/>
            <a:ext cx="2448272" cy="11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9512" y="5534561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9C2"/>
                </a:solidFill>
              </a:rPr>
              <a:t>Все заинтересованные стороны должны продолжать прилагать усилия в целях скорейшего получения от ФТС России подтверждения о возобновлении оформления процедуры МДП на всех границах</a:t>
            </a:r>
            <a:r>
              <a:rPr lang="en-GB" b="1" dirty="0" smtClean="0">
                <a:solidFill>
                  <a:srgbClr val="0059C2"/>
                </a:solidFill>
                <a:latin typeface="Arial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welt-atlas.de/datenbank/karten/karte-5-75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5929322" y="4357694"/>
            <a:ext cx="288032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7920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глобальном уровне</a:t>
            </a:r>
            <a:r>
              <a:rPr lang="fr-CH" sz="2000" dirty="0" smtClean="0"/>
              <a:t> </a:t>
            </a:r>
            <a:r>
              <a:rPr lang="ru-RU" sz="2000" dirty="0" smtClean="0"/>
              <a:t>МДП расширяет свои границы и открывает новые возможности для международной торговли</a:t>
            </a:r>
            <a:endParaRPr lang="fr-CH" sz="2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1071546"/>
            <a:ext cx="2869962" cy="264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28596" y="428604"/>
            <a:ext cx="3296048" cy="3528392"/>
            <a:chOff x="323528" y="476672"/>
            <a:chExt cx="3080024" cy="3528392"/>
          </a:xfrm>
        </p:grpSpPr>
        <p:pic>
          <p:nvPicPr>
            <p:cNvPr id="6" name="Picture 5" descr="TIR-Carnet-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76672"/>
              <a:ext cx="2034706" cy="35283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7" name="Picture 6" descr="tir-prices-new-4v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772816"/>
              <a:ext cx="2143920" cy="2160000"/>
            </a:xfrm>
            <a:prstGeom prst="rect">
              <a:avLst/>
            </a:prstGeom>
          </p:spPr>
        </p:pic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2980256" cy="199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news.bbcimg.co.uk/media/images/54998000/gif/_54998253_uaeii.gif"/>
          <p:cNvPicPr>
            <a:picLocks noChangeAspect="1" noChangeArrowheads="1"/>
          </p:cNvPicPr>
          <p:nvPr/>
        </p:nvPicPr>
        <p:blipFill>
          <a:blip r:embed="rId8" cstate="print"/>
          <a:srcRect l="4934" t="21930"/>
          <a:stretch>
            <a:fillRect/>
          </a:stretch>
        </p:blipFill>
        <p:spPr bwMode="auto">
          <a:xfrm>
            <a:off x="3214678" y="3429000"/>
            <a:ext cx="2752724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800" cy="601616"/>
          </a:xfrm>
        </p:spPr>
        <p:txBody>
          <a:bodyPr>
            <a:noAutofit/>
          </a:bodyPr>
          <a:lstStyle/>
          <a:p>
            <a:r>
              <a:rPr lang="ru-RU" sz="2200" kern="0" dirty="0" smtClean="0">
                <a:latin typeface="Arial"/>
              </a:rPr>
              <a:t>С самого начала, МСАТ призвал российское правительство восстановить МДП</a:t>
            </a:r>
            <a:endParaRPr lang="en-GB" sz="2200" kern="0" dirty="0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2667146" cy="42668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72008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0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2890010" cy="4377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 cstate="print"/>
          <a:srcRect l="28951" t="11765" r="38090" b="4118"/>
          <a:stretch>
            <a:fillRect/>
          </a:stretch>
        </p:blipFill>
        <p:spPr bwMode="auto">
          <a:xfrm>
            <a:off x="4786314" y="1071546"/>
            <a:ext cx="3028326" cy="46434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16632"/>
            <a:ext cx="7276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sz="2200" kern="0" dirty="0" smtClean="0">
                <a:effectLst/>
                <a:latin typeface="Arial"/>
                <a:ea typeface="+mj-ea"/>
                <a:cs typeface="+mj-cs"/>
              </a:rPr>
              <a:t>Беспрецедентная поддержка МДП на высшем уровне со стороны ООН и Е</a:t>
            </a:r>
            <a:r>
              <a:rPr lang="ru-RU" sz="2200" kern="0" dirty="0" smtClean="0">
                <a:latin typeface="Arial"/>
                <a:ea typeface="+mj-ea"/>
                <a:cs typeface="+mj-cs"/>
              </a:rPr>
              <a:t>вропейского </a:t>
            </a:r>
            <a:r>
              <a:rPr lang="ru-RU" sz="2200" kern="0" dirty="0" smtClean="0">
                <a:effectLst/>
                <a:latin typeface="Arial"/>
                <a:ea typeface="+mj-ea"/>
                <a:cs typeface="+mj-cs"/>
              </a:rPr>
              <a:t>Союза</a:t>
            </a:r>
            <a:r>
              <a:rPr lang="en-US" sz="2200" kern="0" dirty="0" smtClean="0">
                <a:effectLst/>
                <a:latin typeface="Arial"/>
                <a:ea typeface="+mj-ea"/>
                <a:cs typeface="+mj-cs"/>
              </a:rPr>
              <a:t> </a:t>
            </a:r>
            <a:endParaRPr lang="en-GB" sz="2200" kern="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13" y="1846503"/>
            <a:ext cx="2637940" cy="38571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405" y="1710278"/>
            <a:ext cx="2654317" cy="3892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791" y="1683111"/>
            <a:ext cx="2663016" cy="3858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44585" t="36982" r="8014" b="47693"/>
          <a:stretch>
            <a:fillRect/>
          </a:stretch>
        </p:blipFill>
        <p:spPr bwMode="auto">
          <a:xfrm>
            <a:off x="2181885" y="3706250"/>
            <a:ext cx="2636457" cy="111133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r="62234" b="93547"/>
          <a:stretch>
            <a:fillRect/>
          </a:stretch>
        </p:blipFill>
        <p:spPr bwMode="auto">
          <a:xfrm>
            <a:off x="5762067" y="1703252"/>
            <a:ext cx="1893101" cy="57249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48759" t="75554" r="17091" b="7420"/>
          <a:stretch>
            <a:fillRect/>
          </a:stretch>
        </p:blipFill>
        <p:spPr bwMode="auto">
          <a:xfrm>
            <a:off x="6513795" y="4288562"/>
            <a:ext cx="1892518" cy="13047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05678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Ноябрь </a:t>
            </a:r>
            <a:r>
              <a:rPr lang="en-GB" sz="1800" dirty="0" smtClean="0"/>
              <a:t>2013 </a:t>
            </a:r>
            <a:r>
              <a:rPr lang="ru-RU" sz="1800" dirty="0" smtClean="0"/>
              <a:t>г. </a:t>
            </a:r>
            <a:r>
              <a:rPr lang="de-CH" sz="1800" dirty="0" smtClean="0"/>
              <a:t>-</a:t>
            </a:r>
            <a:r>
              <a:rPr lang="en-GB" sz="1800" dirty="0" smtClean="0"/>
              <a:t> </a:t>
            </a:r>
            <a:r>
              <a:rPr lang="ru-RU" sz="1800" dirty="0" smtClean="0"/>
              <a:t>МСАТ предложил решения по  всем вопросам, вызывающим беспокойство ФТС, но ФТС не была готова принять решение в то время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8" descr="_1_~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3"/>
            <a:ext cx="2736304" cy="33123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iru_p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708920"/>
            <a:ext cx="3883419" cy="16737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522" y="1556792"/>
            <a:ext cx="8604956" cy="4320480"/>
          </a:xfrm>
        </p:spPr>
        <p:txBody>
          <a:bodyPr>
            <a:normAutofit lnSpcReduction="10000"/>
          </a:bodyPr>
          <a:lstStyle/>
          <a:p>
            <a:r>
              <a:rPr lang="ru-RU" sz="2500" dirty="0" smtClean="0"/>
              <a:t>26 ноября 2013 года на совещании, проведенном заместителем Председателя Правительства России, г-ном Шуваловым, было решено, что:</a:t>
            </a:r>
            <a:endParaRPr lang="en-GB" sz="2500" dirty="0" smtClean="0"/>
          </a:p>
          <a:p>
            <a:pPr marL="717550" lvl="1" indent="-363538"/>
            <a:r>
              <a:rPr lang="ru-RU" dirty="0" smtClean="0"/>
              <a:t>Гарантийное соглашение с АСМАП должно быть продлено до 1 июля 2014 года</a:t>
            </a:r>
            <a:endParaRPr lang="en-GB" dirty="0" smtClean="0"/>
          </a:p>
          <a:p>
            <a:pPr marL="717550" lvl="1" indent="-363538"/>
            <a:r>
              <a:rPr lang="ru-RU" dirty="0" smtClean="0"/>
              <a:t>Применение Конвенции МДП в России должно быть возобновлено с 1 декабря 2013 года</a:t>
            </a:r>
            <a:endParaRPr lang="en-GB" dirty="0" smtClean="0"/>
          </a:p>
          <a:p>
            <a:pPr marL="717550" lvl="1" indent="-363538"/>
            <a:r>
              <a:rPr lang="ru-RU" dirty="0" smtClean="0"/>
              <a:t>Конкурс на подписание нового гарантийного соглашения МДП в России должен быть подготовлен ФТС России, Минтрансом и Минэкономики, и быть готов к маю 2014 года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 правительственного совещания</a:t>
            </a:r>
            <a:endParaRPr lang="fr-C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800" cy="601616"/>
          </a:xfrm>
        </p:spPr>
        <p:txBody>
          <a:bodyPr>
            <a:noAutofit/>
          </a:bodyPr>
          <a:lstStyle/>
          <a:p>
            <a:r>
              <a:rPr lang="fr-CH" sz="2000" dirty="0" smtClean="0">
                <a:latin typeface="+mn-lt"/>
              </a:rPr>
              <a:t>14 </a:t>
            </a:r>
            <a:r>
              <a:rPr lang="ru-RU" sz="2000" dirty="0" smtClean="0">
                <a:latin typeface="+mn-lt"/>
              </a:rPr>
              <a:t>февраля </a:t>
            </a:r>
            <a:r>
              <a:rPr lang="fr-CH" sz="2000" dirty="0" smtClean="0">
                <a:latin typeface="+mn-lt"/>
              </a:rPr>
              <a:t>2014 </a:t>
            </a:r>
            <a:r>
              <a:rPr lang="ru-RU" sz="2000" dirty="0" smtClean="0">
                <a:latin typeface="+mn-lt"/>
              </a:rPr>
              <a:t>г.    </a:t>
            </a:r>
            <a:r>
              <a:rPr lang="fr-CH" sz="2000" dirty="0" smtClean="0">
                <a:latin typeface="+mn-lt"/>
              </a:rPr>
              <a:t>– </a:t>
            </a:r>
            <a:r>
              <a:rPr lang="ru-RU" sz="2000" dirty="0" smtClean="0">
                <a:latin typeface="+mn-lt"/>
              </a:rPr>
              <a:t>Президиум МСАТ решает обратиться к Президенту В.Путину еще раз</a:t>
            </a:r>
            <a:endParaRPr lang="en-GB" sz="200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15565"/>
          <a:stretch>
            <a:fillRect/>
          </a:stretch>
        </p:blipFill>
        <p:spPr bwMode="auto">
          <a:xfrm>
            <a:off x="1187624" y="2357430"/>
            <a:ext cx="3098624" cy="40639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72008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143272" cy="4500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 cstate="print"/>
          <a:srcRect l="34013" t="10882" r="32140" b="5294"/>
          <a:stretch>
            <a:fillRect/>
          </a:stretch>
        </p:blipFill>
        <p:spPr bwMode="auto">
          <a:xfrm>
            <a:off x="5000628" y="1142984"/>
            <a:ext cx="3143272" cy="46662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72008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91680" y="0"/>
            <a:ext cx="6768752" cy="908720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2200" dirty="0" smtClean="0"/>
              <a:t>6 </a:t>
            </a:r>
            <a:r>
              <a:rPr lang="ru-RU" sz="2200" dirty="0" smtClean="0"/>
              <a:t>марта </a:t>
            </a:r>
            <a:r>
              <a:rPr lang="en-GB" sz="2200" dirty="0" smtClean="0"/>
              <a:t>2014 </a:t>
            </a:r>
            <a:r>
              <a:rPr lang="ru-RU" sz="2200" dirty="0" smtClean="0"/>
              <a:t>г</a:t>
            </a:r>
            <a:r>
              <a:rPr lang="de-CH" sz="2200" dirty="0" smtClean="0"/>
              <a:t>.</a:t>
            </a:r>
            <a:r>
              <a:rPr lang="ru-RU" sz="2200" dirty="0" smtClean="0"/>
              <a:t> </a:t>
            </a:r>
            <a:r>
              <a:rPr lang="en-GB" sz="2200" dirty="0" smtClean="0"/>
              <a:t>– </a:t>
            </a:r>
            <a:r>
              <a:rPr lang="ru-RU" sz="2200" dirty="0" smtClean="0"/>
              <a:t>российское Правительство начинает заниматься вопросом МДП   </a:t>
            </a:r>
            <a:endParaRPr kumimoji="0" lang="fr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3506" t="8834" r="36019" b="54067"/>
          <a:stretch>
            <a:fillRect/>
          </a:stretch>
        </p:blipFill>
        <p:spPr bwMode="auto">
          <a:xfrm rot="16200000">
            <a:off x="1637553" y="962845"/>
            <a:ext cx="5508853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3014937" y="1282489"/>
            <a:ext cx="5760640" cy="528058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Общее заключение</a:t>
            </a:r>
            <a:endParaRPr lang="fr-CH" b="1" i="1" dirty="0" smtClean="0"/>
          </a:p>
          <a:p>
            <a:r>
              <a:rPr lang="en-GB" b="1" dirty="0" smtClean="0">
                <a:solidFill>
                  <a:schemeClr val="accent1"/>
                </a:solidFill>
              </a:rPr>
              <a:t>PwC </a:t>
            </a:r>
            <a:r>
              <a:rPr lang="ru-RU" b="1" dirty="0" smtClean="0">
                <a:solidFill>
                  <a:schemeClr val="accent1"/>
                </a:solidFill>
              </a:rPr>
              <a:t>пришел к выводу, что операции и организация работы, установленные АСМАП, соответствуют существующим положениям Конвенции МДП, а также правилам и предписаниям МСАТ, </a:t>
            </a:r>
            <a:r>
              <a:rPr lang="ru-RU" dirty="0" smtClean="0"/>
              <a:t>который был уполномочен, согласно статье </a:t>
            </a:r>
            <a:r>
              <a:rPr lang="en-GB" dirty="0" smtClean="0"/>
              <a:t>6.2 </a:t>
            </a:r>
            <a:r>
              <a:rPr lang="ru-RU" dirty="0" smtClean="0"/>
              <a:t>Конвенции МДП, отвечать за эффективную организацию работы системы гарантий МДП. АСМАП также выполняет свои обязательства по отношению к Федеральной таможенной службе Российской Федерации в соответствии с ныне действующим гарантийным соглашением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8854" t="12589" r="66635" b="58268"/>
          <a:stretch>
            <a:fillRect/>
          </a:stretch>
        </p:blipFill>
        <p:spPr bwMode="auto">
          <a:xfrm>
            <a:off x="0" y="1124744"/>
            <a:ext cx="2653772" cy="29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" y="72008"/>
            <a:ext cx="1584176" cy="404664"/>
          </a:xfrm>
          <a:prstGeom prst="rect">
            <a:avLst/>
          </a:prstGeom>
          <a:noFill/>
          <a:effectLst/>
        </p:spPr>
        <p:txBody>
          <a:bodyPr wrap="none" rtlCol="0">
            <a:normAutofit/>
          </a:bodyPr>
          <a:lstStyle/>
          <a:p>
            <a:pPr algn="ctr"/>
            <a:endParaRPr lang="en-GB" baseline="0" dirty="0" smtClean="0">
              <a:solidFill>
                <a:schemeClr val="accent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47664" y="0"/>
            <a:ext cx="7310616" cy="908720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dirty="0" smtClean="0"/>
              <a:t>28 </a:t>
            </a:r>
            <a:r>
              <a:rPr lang="ru-RU" sz="2000" dirty="0" smtClean="0"/>
              <a:t>марта </a:t>
            </a:r>
            <a:r>
              <a:rPr lang="en-US" sz="2000" dirty="0" smtClean="0"/>
              <a:t>2014 </a:t>
            </a:r>
            <a:r>
              <a:rPr lang="ru-RU" sz="2000" dirty="0" smtClean="0"/>
              <a:t>г.  </a:t>
            </a:r>
            <a:r>
              <a:rPr lang="en-US" sz="2000" dirty="0" smtClean="0"/>
              <a:t>– </a:t>
            </a:r>
            <a:r>
              <a:rPr lang="ru-RU" sz="2000" dirty="0" smtClean="0"/>
              <a:t>аудит  АСМАП подтверждает полное соответствие  требованиям Приложения 9 к Конвенции МДП</a:t>
            </a: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0032" y="1124744"/>
            <a:ext cx="4104456" cy="5280587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Генеральная ассамблея дала Президиуму МСАТ </a:t>
            </a:r>
            <a:r>
              <a:rPr lang="ru-RU" b="1" dirty="0" smtClean="0">
                <a:solidFill>
                  <a:schemeClr val="accent1"/>
                </a:solidFill>
              </a:rPr>
              <a:t>полномочия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по принятию решения в любой момент об отзыве гарантийного покрытия МДП в России, в случае, если это станет необходимо.</a:t>
            </a:r>
            <a:endParaRPr lang="fr-CH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 </a:t>
            </a:r>
            <a:endParaRPr lang="fr-C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11756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 </a:t>
            </a:r>
            <a:r>
              <a:rPr lang="ru-RU" dirty="0" smtClean="0"/>
              <a:t>апреля </a:t>
            </a:r>
            <a:r>
              <a:rPr lang="en-GB" dirty="0" smtClean="0"/>
              <a:t>2014 </a:t>
            </a:r>
            <a:r>
              <a:rPr lang="ru-RU" dirty="0" smtClean="0"/>
              <a:t>г.</a:t>
            </a:r>
            <a:r>
              <a:rPr lang="en-GB" dirty="0" smtClean="0"/>
              <a:t> - </a:t>
            </a:r>
            <a:r>
              <a:rPr lang="ru-RU" dirty="0" smtClean="0"/>
              <a:t> Генеральная ассамблея МСАТ</a:t>
            </a:r>
            <a:endParaRPr lang="fr-CH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7621" t="7353" r="38504" b="6127"/>
          <a:stretch>
            <a:fillRect/>
          </a:stretch>
        </p:blipFill>
        <p:spPr bwMode="auto">
          <a:xfrm>
            <a:off x="539552" y="1196752"/>
            <a:ext cx="36724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 Watermark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assenger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y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ustainable Developmen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oods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 Watermark 4-3</Template>
  <TotalTime>1924</TotalTime>
  <Words>547</Words>
  <Application>Microsoft Office PowerPoint</Application>
  <PresentationFormat>On-screen Show (4:3)</PresentationFormat>
  <Paragraphs>49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New Template  Watermark 4-3</vt:lpstr>
      <vt:lpstr>Slides</vt:lpstr>
      <vt:lpstr>Globe</vt:lpstr>
      <vt:lpstr>Academy</vt:lpstr>
      <vt:lpstr>TIR</vt:lpstr>
      <vt:lpstr>Sustainable Development</vt:lpstr>
      <vt:lpstr>Facilitation</vt:lpstr>
      <vt:lpstr>Goods Transport</vt:lpstr>
      <vt:lpstr>Taxi</vt:lpstr>
      <vt:lpstr>Passenger Transport</vt:lpstr>
      <vt:lpstr>1_Key messages 2</vt:lpstr>
      <vt:lpstr>Picture Slides</vt:lpstr>
      <vt:lpstr>Closure page</vt:lpstr>
      <vt:lpstr>1_Closure page</vt:lpstr>
      <vt:lpstr>МДП В РОССИИ: информация  о последних событиях</vt:lpstr>
      <vt:lpstr>С самого начала, МСАТ призвал российское правительство восстановить МДП</vt:lpstr>
      <vt:lpstr>Slide 3</vt:lpstr>
      <vt:lpstr>Ноябрь 2013 г. - МСАТ предложил решения по  всем вопросам, вызывающим беспокойство ФТС, но ФТС не была готова принять решение в то время</vt:lpstr>
      <vt:lpstr>Результат правительственного совещания</vt:lpstr>
      <vt:lpstr>14 февраля 2014 г.    – Президиум МСАТ решает обратиться к Президенту В.Путину еще раз</vt:lpstr>
      <vt:lpstr>Slide 7</vt:lpstr>
      <vt:lpstr>Slide 8</vt:lpstr>
      <vt:lpstr>4 апреля 2014 г. -  Генеральная ассамблея МСАТ</vt:lpstr>
      <vt:lpstr>Текущая ситуация</vt:lpstr>
      <vt:lpstr>Спад в российской экономике</vt:lpstr>
      <vt:lpstr>Slide 12</vt:lpstr>
      <vt:lpstr>29 апреля 2014 г. – российское Правительство просит ФТС и все министерства ускорить работу над конкурсной процедурой</vt:lpstr>
      <vt:lpstr>26 Мая 2014 г.  – ВАС выносит третье решение против мер ФТС России</vt:lpstr>
      <vt:lpstr> Действия АСМАП по урегулированию ситуации</vt:lpstr>
      <vt:lpstr>Что же дальше…?</vt:lpstr>
      <vt:lpstr>На глобальном уровне МДП расширяет свои границы и открывает новые возможности для международной торговли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nbuttigieg</dc:creator>
  <cp:lastModifiedBy>Meeting</cp:lastModifiedBy>
  <cp:revision>232</cp:revision>
  <dcterms:created xsi:type="dcterms:W3CDTF">2014-01-23T09:41:44Z</dcterms:created>
  <dcterms:modified xsi:type="dcterms:W3CDTF">2014-06-03T04:03:30Z</dcterms:modified>
</cp:coreProperties>
</file>