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4" r:id="rId3"/>
    <p:sldMasterId id="2147483670" r:id="rId4"/>
    <p:sldMasterId id="2147483677" r:id="rId5"/>
  </p:sldMasterIdLst>
  <p:notesMasterIdLst>
    <p:notesMasterId r:id="rId46"/>
  </p:notesMasterIdLst>
  <p:sldIdLst>
    <p:sldId id="271" r:id="rId6"/>
    <p:sldId id="315" r:id="rId7"/>
    <p:sldId id="317" r:id="rId8"/>
    <p:sldId id="318" r:id="rId9"/>
    <p:sldId id="319" r:id="rId10"/>
    <p:sldId id="321" r:id="rId11"/>
    <p:sldId id="322" r:id="rId12"/>
    <p:sldId id="359" r:id="rId13"/>
    <p:sldId id="362" r:id="rId14"/>
    <p:sldId id="363" r:id="rId15"/>
    <p:sldId id="326" r:id="rId16"/>
    <p:sldId id="364" r:id="rId17"/>
    <p:sldId id="369" r:id="rId18"/>
    <p:sldId id="332" r:id="rId19"/>
    <p:sldId id="367" r:id="rId20"/>
    <p:sldId id="366" r:id="rId21"/>
    <p:sldId id="328" r:id="rId22"/>
    <p:sldId id="327" r:id="rId23"/>
    <p:sldId id="325" r:id="rId24"/>
    <p:sldId id="330" r:id="rId25"/>
    <p:sldId id="331" r:id="rId26"/>
    <p:sldId id="348" r:id="rId27"/>
    <p:sldId id="349" r:id="rId28"/>
    <p:sldId id="350" r:id="rId29"/>
    <p:sldId id="351" r:id="rId30"/>
    <p:sldId id="352" r:id="rId31"/>
    <p:sldId id="353" r:id="rId32"/>
    <p:sldId id="354" r:id="rId33"/>
    <p:sldId id="355" r:id="rId34"/>
    <p:sldId id="338" r:id="rId35"/>
    <p:sldId id="339" r:id="rId36"/>
    <p:sldId id="340" r:id="rId37"/>
    <p:sldId id="341" r:id="rId38"/>
    <p:sldId id="342" r:id="rId39"/>
    <p:sldId id="343" r:id="rId40"/>
    <p:sldId id="344" r:id="rId41"/>
    <p:sldId id="345" r:id="rId42"/>
    <p:sldId id="346" r:id="rId43"/>
    <p:sldId id="347" r:id="rId44"/>
    <p:sldId id="260"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p:cViewPr varScale="1">
        <p:scale>
          <a:sx n="110" d="100"/>
          <a:sy n="110" d="100"/>
        </p:scale>
        <p:origin x="-19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D184D825-5B92-4081-88A6-83D19878B281}">
      <dgm:prSet phldrT="[Text]" custT="1"/>
      <dgm:spPr/>
      <dgm:t>
        <a:bodyPr/>
        <a:lstStyle/>
        <a:p>
          <a:r>
            <a:rPr lang="fr-CH" sz="1600" b="1" i="1" dirty="0" smtClean="0">
              <a:latin typeface="+mn-lt"/>
            </a:rPr>
            <a:t>Démarrage du processus d’accréditation dans AOL et accès au Module d’Accréditation (ATI </a:t>
          </a:r>
          <a:r>
            <a:rPr lang="fr-CH" sz="1600" b="1" i="1" dirty="0" err="1" smtClean="0">
              <a:latin typeface="+mn-lt"/>
            </a:rPr>
            <a:t>Accreditation</a:t>
          </a:r>
          <a:r>
            <a:rPr lang="fr-CH" sz="1600" b="1" i="1" dirty="0" smtClean="0">
              <a:latin typeface="+mn-lt"/>
            </a:rPr>
            <a:t> Module)</a:t>
          </a:r>
          <a:endParaRPr lang="fr-FR" sz="1600" b="1" i="1" dirty="0">
            <a:latin typeface="+mn-lt"/>
          </a:endParaRPr>
        </a:p>
      </dgm:t>
    </dgm:pt>
    <dgm:pt modelId="{9649E274-5918-4AEC-8DD2-70CED986490A}" type="parTrans" cxnId="{AD1907CD-06CA-4B10-A577-31E644A33F6B}">
      <dgm:prSet/>
      <dgm:spPr/>
      <dgm:t>
        <a:bodyPr/>
        <a:lstStyle/>
        <a:p>
          <a:endParaRPr lang="fr-FR" sz="1600" b="1" i="1">
            <a:latin typeface="+mn-lt"/>
          </a:endParaRPr>
        </a:p>
      </dgm:t>
    </dgm:pt>
    <dgm:pt modelId="{28DB276E-A058-48A6-AE3A-86730B8A461D}" type="sibTrans" cxnId="{AD1907CD-06CA-4B10-A577-31E644A33F6B}">
      <dgm:prSet custT="1"/>
      <dgm:spPr/>
      <dgm:t>
        <a:bodyPr/>
        <a:lstStyle/>
        <a:p>
          <a:endParaRPr lang="fr-FR" sz="1600" b="1" i="1">
            <a:latin typeface="+mn-lt"/>
          </a:endParaRPr>
        </a:p>
      </dgm:t>
    </dgm:pt>
    <dgm:pt modelId="{6338220A-D2A2-4F20-9880-CDD62E79315F}">
      <dgm:prSet custT="1"/>
      <dgm:spPr/>
      <dgm:t>
        <a:bodyPr/>
        <a:lstStyle/>
        <a:p>
          <a:r>
            <a:rPr lang="fr-CH" sz="1600" b="1" i="1" dirty="0" smtClean="0">
              <a:latin typeface="+mn-lt"/>
            </a:rPr>
            <a:t>Création d’un compte login temporaire dans AOL</a:t>
          </a:r>
          <a:endParaRPr lang="fr-FR" sz="1600" b="1" i="1" dirty="0" smtClean="0">
            <a:latin typeface="+mn-lt"/>
          </a:endParaRPr>
        </a:p>
      </dgm:t>
    </dgm:pt>
    <dgm:pt modelId="{8A7E98ED-01C4-44CF-AFB4-48EE81F7FBF5}" type="parTrans" cxnId="{7F69BEE0-963D-4BF8-A5DE-05CA514EBB77}">
      <dgm:prSet/>
      <dgm:spPr/>
      <dgm:t>
        <a:bodyPr/>
        <a:lstStyle/>
        <a:p>
          <a:endParaRPr lang="fr-FR" sz="1600" b="1" i="1">
            <a:latin typeface="+mn-lt"/>
          </a:endParaRPr>
        </a:p>
      </dgm:t>
    </dgm:pt>
    <dgm:pt modelId="{57D7AE67-86BF-4532-A8EF-509BF8A6D9FC}" type="sibTrans" cxnId="{7F69BEE0-963D-4BF8-A5DE-05CA514EBB77}">
      <dgm:prSet custT="1"/>
      <dgm:spPr/>
      <dgm:t>
        <a:bodyPr/>
        <a:lstStyle/>
        <a:p>
          <a:endParaRPr lang="fr-FR" sz="1600" b="1" i="1">
            <a:latin typeface="+mn-lt"/>
          </a:endParaRPr>
        </a:p>
      </dgm:t>
    </dgm:pt>
    <dgm:pt modelId="{03F7FD71-57CE-4C7A-96C8-7A055E13AB32}">
      <dgm:prSet custT="1"/>
      <dgm:spPr/>
      <dgm:t>
        <a:bodyPr/>
        <a:lstStyle/>
        <a:p>
          <a:r>
            <a:rPr lang="fr-CH" sz="1600" b="1" i="1" dirty="0" smtClean="0">
              <a:latin typeface="+mn-lt"/>
            </a:rPr>
            <a:t>Validation de la demande d’accréditation du nouvel ATI par l’Académie de l’IRU</a:t>
          </a:r>
          <a:endParaRPr lang="fr-FR" sz="1600" b="1" i="1" dirty="0" smtClean="0">
            <a:latin typeface="+mn-lt"/>
          </a:endParaRPr>
        </a:p>
      </dgm:t>
    </dgm:pt>
    <dgm:pt modelId="{1E9AE327-6D83-4B6E-8305-FB54CDD7D346}" type="parTrans" cxnId="{0AD3B65A-E80A-4E3C-981B-CCFBB3B39438}">
      <dgm:prSet/>
      <dgm:spPr/>
      <dgm:t>
        <a:bodyPr/>
        <a:lstStyle/>
        <a:p>
          <a:endParaRPr lang="fr-FR" sz="1600" b="1" i="1">
            <a:latin typeface="+mn-lt"/>
          </a:endParaRPr>
        </a:p>
      </dgm:t>
    </dgm:pt>
    <dgm:pt modelId="{6BBFAE04-BE6D-432F-A19D-4E25CA837FE4}" type="sibTrans" cxnId="{0AD3B65A-E80A-4E3C-981B-CCFBB3B39438}">
      <dgm:prSet/>
      <dgm:spPr/>
      <dgm:t>
        <a:bodyPr/>
        <a:lstStyle/>
        <a:p>
          <a:endParaRPr lang="fr-FR" sz="1600" b="1" i="1">
            <a:latin typeface="+mn-lt"/>
          </a:endParaRPr>
        </a:p>
      </dgm:t>
    </dgm:pt>
    <dgm:pt modelId="{489575CF-BEC2-4B26-B4AB-DB8CB7B15156}">
      <dgm:prSet custT="1"/>
      <dgm:spPr/>
      <dgm:t>
        <a:bodyPr/>
        <a:lstStyle/>
        <a:p>
          <a:r>
            <a:rPr lang="fr-CH" sz="1600" b="1" i="1" dirty="0" smtClean="0">
              <a:latin typeface="+mn-lt"/>
            </a:rPr>
            <a:t>Sélection du Programme ciblé</a:t>
          </a:r>
          <a:endParaRPr lang="fr-FR" sz="1600" b="1" i="1" dirty="0" smtClean="0">
            <a:latin typeface="+mn-lt"/>
          </a:endParaRPr>
        </a:p>
      </dgm:t>
    </dgm:pt>
    <dgm:pt modelId="{46871E7B-AC78-4E4D-9191-7FFB722A317A}" type="parTrans" cxnId="{D1D87ACE-2B12-4169-8434-FF362375121F}">
      <dgm:prSet/>
      <dgm:spPr/>
      <dgm:t>
        <a:bodyPr/>
        <a:lstStyle/>
        <a:p>
          <a:endParaRPr lang="fr-FR"/>
        </a:p>
      </dgm:t>
    </dgm:pt>
    <dgm:pt modelId="{859623EB-B4FE-4014-BE80-34908FF23F72}" type="sibTrans" cxnId="{D1D87ACE-2B12-4169-8434-FF362375121F}">
      <dgm:prSet/>
      <dgm:spPr/>
      <dgm:t>
        <a:bodyPr/>
        <a:lstStyle/>
        <a:p>
          <a:endParaRPr lang="fr-FR"/>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0AD3B65A-E80A-4E3C-981B-CCFBB3B39438}" srcId="{196F5CAD-162D-46A7-B319-AF4E333681EA}" destId="{03F7FD71-57CE-4C7A-96C8-7A055E13AB32}" srcOrd="3" destOrd="0" parTransId="{1E9AE327-6D83-4B6E-8305-FB54CDD7D346}" sibTransId="{6BBFAE04-BE6D-432F-A19D-4E25CA837FE4}"/>
    <dgm:cxn modelId="{D1D87ACE-2B12-4169-8434-FF362375121F}" srcId="{196F5CAD-162D-46A7-B319-AF4E333681EA}" destId="{489575CF-BEC2-4B26-B4AB-DB8CB7B15156}" srcOrd="2" destOrd="0" parTransId="{46871E7B-AC78-4E4D-9191-7FFB722A317A}" sibTransId="{859623EB-B4FE-4014-BE80-34908FF23F72}"/>
    <dgm:cxn modelId="{AD1907CD-06CA-4B10-A577-31E644A33F6B}" srcId="{196F5CAD-162D-46A7-B319-AF4E333681EA}" destId="{D184D825-5B92-4081-88A6-83D19878B281}" srcOrd="0" destOrd="0" parTransId="{9649E274-5918-4AEC-8DD2-70CED986490A}" sibTransId="{28DB276E-A058-48A6-AE3A-86730B8A461D}"/>
    <dgm:cxn modelId="{02ADEC79-98D1-4245-B8DD-F96CCDAC72E4}" type="presOf" srcId="{489575CF-BEC2-4B26-B4AB-DB8CB7B15156}" destId="{16EFF314-3DB7-4704-BEF4-E47B52A4AE70}" srcOrd="0" destOrd="0" presId="urn:microsoft.com/office/officeart/2005/8/layout/vProcess5"/>
    <dgm:cxn modelId="{73432BB7-A2E7-45D7-9BD3-C67EC80E6248}" type="presOf" srcId="{03F7FD71-57CE-4C7A-96C8-7A055E13AB32}" destId="{4172A303-71CC-4D9E-9181-040024F65219}" srcOrd="1" destOrd="0" presId="urn:microsoft.com/office/officeart/2005/8/layout/vProcess5"/>
    <dgm:cxn modelId="{5D643CB7-8C59-4A22-8086-69A524C2D1DD}" type="presOf" srcId="{D184D825-5B92-4081-88A6-83D19878B281}" destId="{5066098F-7D64-443C-8AEC-2E3EC2A6BB21}" srcOrd="1" destOrd="0" presId="urn:microsoft.com/office/officeart/2005/8/layout/vProcess5"/>
    <dgm:cxn modelId="{9BA4A996-DC6D-48C8-A013-C1F5345071E3}" type="presOf" srcId="{859623EB-B4FE-4014-BE80-34908FF23F72}" destId="{8F5B4211-CA1D-4149-AEBC-0FDBD5AC3A41}" srcOrd="0" destOrd="0" presId="urn:microsoft.com/office/officeart/2005/8/layout/vProcess5"/>
    <dgm:cxn modelId="{CC253358-2F1F-4A1C-BAA0-B2868D3A57F2}" type="presOf" srcId="{28DB276E-A058-48A6-AE3A-86730B8A461D}" destId="{507438D7-D0DA-4AFD-B779-AB696036E0F9}" srcOrd="0" destOrd="0" presId="urn:microsoft.com/office/officeart/2005/8/layout/vProcess5"/>
    <dgm:cxn modelId="{7F69BEE0-963D-4BF8-A5DE-05CA514EBB77}" srcId="{196F5CAD-162D-46A7-B319-AF4E333681EA}" destId="{6338220A-D2A2-4F20-9880-CDD62E79315F}" srcOrd="1" destOrd="0" parTransId="{8A7E98ED-01C4-44CF-AFB4-48EE81F7FBF5}" sibTransId="{57D7AE67-86BF-4532-A8EF-509BF8A6D9FC}"/>
    <dgm:cxn modelId="{B487C40A-68FF-4B95-BFB1-81A9CE08905C}" type="presOf" srcId="{6338220A-D2A2-4F20-9880-CDD62E79315F}" destId="{A5936DB9-E2D4-4EBD-96BC-F4FB75EF4C94}" srcOrd="1" destOrd="0" presId="urn:microsoft.com/office/officeart/2005/8/layout/vProcess5"/>
    <dgm:cxn modelId="{AC3EF53D-5112-4812-B67B-75E8FCADD1B6}" type="presOf" srcId="{6338220A-D2A2-4F20-9880-CDD62E79315F}" destId="{143B32F3-4034-4BAB-86C3-CA1F7BB69C3B}" srcOrd="0" destOrd="0" presId="urn:microsoft.com/office/officeart/2005/8/layout/vProcess5"/>
    <dgm:cxn modelId="{1093AA3B-71D2-479A-AA9D-9E468596F046}" type="presOf" srcId="{57D7AE67-86BF-4532-A8EF-509BF8A6D9FC}" destId="{F88E93EA-AC83-4830-8206-FC2E292DA325}" srcOrd="0" destOrd="0" presId="urn:microsoft.com/office/officeart/2005/8/layout/vProcess5"/>
    <dgm:cxn modelId="{8F2F60C7-EC2D-40E1-A7B3-E9EF291D6173}" type="presOf" srcId="{196F5CAD-162D-46A7-B319-AF4E333681EA}" destId="{AA179384-D8B6-4CFD-94D1-7E7D59F5935E}" srcOrd="0" destOrd="0" presId="urn:microsoft.com/office/officeart/2005/8/layout/vProcess5"/>
    <dgm:cxn modelId="{AF297925-2AD4-4C90-B7AB-A932D4B8861F}" type="presOf" srcId="{489575CF-BEC2-4B26-B4AB-DB8CB7B15156}" destId="{6431B93F-87A4-4238-AC5E-A48C283A4A12}" srcOrd="1" destOrd="0" presId="urn:microsoft.com/office/officeart/2005/8/layout/vProcess5"/>
    <dgm:cxn modelId="{0C7C2B84-5250-4B8A-B0D2-851A501D23EE}" type="presOf" srcId="{D184D825-5B92-4081-88A6-83D19878B281}" destId="{B4BDF510-D700-4ED5-8D6D-654F7C919B7D}" srcOrd="0" destOrd="0" presId="urn:microsoft.com/office/officeart/2005/8/layout/vProcess5"/>
    <dgm:cxn modelId="{121FE6FC-2614-46F5-B556-B3D7FE88C504}" type="presOf" srcId="{03F7FD71-57CE-4C7A-96C8-7A055E13AB32}" destId="{1CE02D5A-C07E-4C81-A01A-CEEF4DA5E3EA}" srcOrd="0" destOrd="0" presId="urn:microsoft.com/office/officeart/2005/8/layout/vProcess5"/>
    <dgm:cxn modelId="{05EDBF15-E59C-400A-BF95-89941E664409}" type="presParOf" srcId="{AA179384-D8B6-4CFD-94D1-7E7D59F5935E}" destId="{5B117903-833F-4C65-9606-0254BE4AA488}" srcOrd="0" destOrd="0" presId="urn:microsoft.com/office/officeart/2005/8/layout/vProcess5"/>
    <dgm:cxn modelId="{09F773CF-2441-49F4-8C55-5C5952D11D3F}" type="presParOf" srcId="{AA179384-D8B6-4CFD-94D1-7E7D59F5935E}" destId="{B4BDF510-D700-4ED5-8D6D-654F7C919B7D}" srcOrd="1" destOrd="0" presId="urn:microsoft.com/office/officeart/2005/8/layout/vProcess5"/>
    <dgm:cxn modelId="{E3DF164A-1958-40CF-81D7-ABD7698D553A}" type="presParOf" srcId="{AA179384-D8B6-4CFD-94D1-7E7D59F5935E}" destId="{143B32F3-4034-4BAB-86C3-CA1F7BB69C3B}" srcOrd="2" destOrd="0" presId="urn:microsoft.com/office/officeart/2005/8/layout/vProcess5"/>
    <dgm:cxn modelId="{46D1E596-76C7-4A8B-84F4-C272C2E3B53F}" type="presParOf" srcId="{AA179384-D8B6-4CFD-94D1-7E7D59F5935E}" destId="{16EFF314-3DB7-4704-BEF4-E47B52A4AE70}" srcOrd="3" destOrd="0" presId="urn:microsoft.com/office/officeart/2005/8/layout/vProcess5"/>
    <dgm:cxn modelId="{F49F26D7-A6F4-4A40-B192-F15BB0D51F1C}" type="presParOf" srcId="{AA179384-D8B6-4CFD-94D1-7E7D59F5935E}" destId="{1CE02D5A-C07E-4C81-A01A-CEEF4DA5E3EA}" srcOrd="4" destOrd="0" presId="urn:microsoft.com/office/officeart/2005/8/layout/vProcess5"/>
    <dgm:cxn modelId="{C574630F-2730-4F7E-B1DE-6018B9EA4FF5}" type="presParOf" srcId="{AA179384-D8B6-4CFD-94D1-7E7D59F5935E}" destId="{507438D7-D0DA-4AFD-B779-AB696036E0F9}" srcOrd="5" destOrd="0" presId="urn:microsoft.com/office/officeart/2005/8/layout/vProcess5"/>
    <dgm:cxn modelId="{FD6E7CFC-C952-4C8C-8AFB-F3CFCEFA1B80}" type="presParOf" srcId="{AA179384-D8B6-4CFD-94D1-7E7D59F5935E}" destId="{F88E93EA-AC83-4830-8206-FC2E292DA325}" srcOrd="6" destOrd="0" presId="urn:microsoft.com/office/officeart/2005/8/layout/vProcess5"/>
    <dgm:cxn modelId="{9CE9C776-7FC8-4A9A-BE6C-893F1A0E29EF}" type="presParOf" srcId="{AA179384-D8B6-4CFD-94D1-7E7D59F5935E}" destId="{8F5B4211-CA1D-4149-AEBC-0FDBD5AC3A41}" srcOrd="7" destOrd="0" presId="urn:microsoft.com/office/officeart/2005/8/layout/vProcess5"/>
    <dgm:cxn modelId="{FCA94F56-0B27-4061-9E87-083EFFE73414}" type="presParOf" srcId="{AA179384-D8B6-4CFD-94D1-7E7D59F5935E}" destId="{5066098F-7D64-443C-8AEC-2E3EC2A6BB21}" srcOrd="8" destOrd="0" presId="urn:microsoft.com/office/officeart/2005/8/layout/vProcess5"/>
    <dgm:cxn modelId="{A91949BF-289B-4CFD-A94B-50F94734E293}" type="presParOf" srcId="{AA179384-D8B6-4CFD-94D1-7E7D59F5935E}" destId="{A5936DB9-E2D4-4EBD-96BC-F4FB75EF4C94}" srcOrd="9" destOrd="0" presId="urn:microsoft.com/office/officeart/2005/8/layout/vProcess5"/>
    <dgm:cxn modelId="{F2C0F6C9-8112-4469-810A-752D74B91B73}" type="presParOf" srcId="{AA179384-D8B6-4CFD-94D1-7E7D59F5935E}" destId="{6431B93F-87A4-4238-AC5E-A48C283A4A12}" srcOrd="10" destOrd="0" presId="urn:microsoft.com/office/officeart/2005/8/layout/vProcess5"/>
    <dgm:cxn modelId="{D897244E-B3C6-464A-8C0E-D73FD03532A1}"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D184D825-5B92-4081-88A6-83D19878B281}">
      <dgm:prSet phldrT="[Text]" custT="1"/>
      <dgm:spPr/>
      <dgm:t>
        <a:bodyPr/>
        <a:lstStyle/>
        <a:p>
          <a:r>
            <a:rPr lang="fr-FR" sz="1600" b="1" i="1" dirty="0" smtClean="0"/>
            <a:t>Saisie des détails de l’Institut (logo, représentations régionales, …)</a:t>
          </a:r>
          <a:endParaRPr lang="fr-FR" sz="1600" b="1" i="1" dirty="0">
            <a:latin typeface="+mn-lt"/>
          </a:endParaRPr>
        </a:p>
      </dgm:t>
    </dgm:pt>
    <dgm:pt modelId="{9649E274-5918-4AEC-8DD2-70CED986490A}" type="parTrans" cxnId="{AD1907CD-06CA-4B10-A577-31E644A33F6B}">
      <dgm:prSet/>
      <dgm:spPr/>
      <dgm:t>
        <a:bodyPr/>
        <a:lstStyle/>
        <a:p>
          <a:endParaRPr lang="fr-FR" sz="1600" b="1" i="1">
            <a:latin typeface="+mn-lt"/>
          </a:endParaRPr>
        </a:p>
      </dgm:t>
    </dgm:pt>
    <dgm:pt modelId="{28DB276E-A058-48A6-AE3A-86730B8A461D}" type="sibTrans" cxnId="{AD1907CD-06CA-4B10-A577-31E644A33F6B}">
      <dgm:prSet custT="1"/>
      <dgm:spPr/>
      <dgm:t>
        <a:bodyPr/>
        <a:lstStyle/>
        <a:p>
          <a:endParaRPr lang="fr-FR" sz="1600" b="1" i="1">
            <a:latin typeface="+mn-lt"/>
          </a:endParaRPr>
        </a:p>
      </dgm:t>
    </dgm:pt>
    <dgm:pt modelId="{CAB7542F-20A8-43B9-A92D-18F17019DF75}">
      <dgm:prSet custT="1"/>
      <dgm:spPr/>
      <dgm:t>
        <a:bodyPr/>
        <a:lstStyle/>
        <a:p>
          <a:pPr>
            <a:tabLst/>
          </a:pPr>
          <a:r>
            <a:rPr lang="fr-FR" sz="1600" b="1" i="1" dirty="0" smtClean="0"/>
            <a:t>Saisie des détails du Personnel et création des comptes-utilisateurs AOL</a:t>
          </a:r>
        </a:p>
      </dgm:t>
    </dgm:pt>
    <dgm:pt modelId="{8879EDF7-BDD5-4DA4-B114-14EF35E2AEE7}" type="parTrans" cxnId="{166D824C-E15D-4F3B-B87F-C1B7E5D85E7B}">
      <dgm:prSet/>
      <dgm:spPr/>
      <dgm:t>
        <a:bodyPr/>
        <a:lstStyle/>
        <a:p>
          <a:endParaRPr lang="fr-FR" sz="1600" b="1" i="1"/>
        </a:p>
      </dgm:t>
    </dgm:pt>
    <dgm:pt modelId="{2DCBA287-FF46-418E-A610-99C93D4069D1}" type="sibTrans" cxnId="{166D824C-E15D-4F3B-B87F-C1B7E5D85E7B}">
      <dgm:prSet custT="1"/>
      <dgm:spPr/>
      <dgm:t>
        <a:bodyPr/>
        <a:lstStyle/>
        <a:p>
          <a:endParaRPr lang="fr-FR" sz="1600" b="1" i="1"/>
        </a:p>
      </dgm:t>
    </dgm:pt>
    <dgm:pt modelId="{D2B712EF-41E0-4578-80E4-DA054CE466DF}">
      <dgm:prSet custT="1"/>
      <dgm:spPr/>
      <dgm:t>
        <a:bodyPr/>
        <a:lstStyle/>
        <a:p>
          <a:r>
            <a:rPr lang="fr-FR" sz="1600" b="1" i="1" dirty="0" smtClean="0"/>
            <a:t>Définition des frais d’accréditation et de la méthode de paiement par l’Académie de l’IRU</a:t>
          </a:r>
        </a:p>
      </dgm:t>
    </dgm:pt>
    <dgm:pt modelId="{51240F42-53BB-401B-B14F-87300575D152}" type="parTrans" cxnId="{AAF70216-CD2B-47D2-B27F-8F41ED9BA03F}">
      <dgm:prSet/>
      <dgm:spPr/>
      <dgm:t>
        <a:bodyPr/>
        <a:lstStyle/>
        <a:p>
          <a:endParaRPr lang="fr-FR" sz="1600" b="1" i="1"/>
        </a:p>
      </dgm:t>
    </dgm:pt>
    <dgm:pt modelId="{81013C18-3260-4CEB-BAB9-A1BBCDF971C3}" type="sibTrans" cxnId="{AAF70216-CD2B-47D2-B27F-8F41ED9BA03F}">
      <dgm:prSet/>
      <dgm:spPr/>
      <dgm:t>
        <a:bodyPr/>
        <a:lstStyle/>
        <a:p>
          <a:endParaRPr lang="fr-FR" sz="1600" b="1" i="1"/>
        </a:p>
      </dgm:t>
    </dgm:pt>
    <dgm:pt modelId="{D9FB6DED-C6D3-43D6-8CCD-562DCC4E6E90}">
      <dgm:prSet/>
      <dgm:spPr/>
      <dgm:t>
        <a:bodyPr/>
        <a:lstStyle/>
        <a:p>
          <a:r>
            <a:rPr lang="fr-FR" b="1" i="1" dirty="0" smtClean="0"/>
            <a:t>Saisie des données Instructeurs, du processus Qualité, des frais par étudiant et impression de l’Accord ATI et son Annexe A</a:t>
          </a:r>
        </a:p>
      </dgm:t>
    </dgm:pt>
    <dgm:pt modelId="{D1E31B8E-D0E9-46EC-B97D-4687547BFB3E}" type="parTrans" cxnId="{E3839F9D-8644-4FCE-BBDD-E3B7D6C2A1AF}">
      <dgm:prSet/>
      <dgm:spPr/>
      <dgm:t>
        <a:bodyPr/>
        <a:lstStyle/>
        <a:p>
          <a:endParaRPr lang="fr-FR"/>
        </a:p>
      </dgm:t>
    </dgm:pt>
    <dgm:pt modelId="{77DFC09F-E9F9-4B75-8760-49C5BAD2A5F1}" type="sibTrans" cxnId="{E3839F9D-8644-4FCE-BBDD-E3B7D6C2A1AF}">
      <dgm:prSet/>
      <dgm:spPr/>
      <dgm:t>
        <a:bodyPr/>
        <a:lstStyle/>
        <a:p>
          <a:endParaRPr lang="fr-FR"/>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DE98A02F-3273-4511-BC6E-9B38B38C26FC}" type="presOf" srcId="{D184D825-5B92-4081-88A6-83D19878B281}" destId="{B4BDF510-D700-4ED5-8D6D-654F7C919B7D}" srcOrd="0" destOrd="0" presId="urn:microsoft.com/office/officeart/2005/8/layout/vProcess5"/>
    <dgm:cxn modelId="{7695067C-F7F3-46EB-A794-E57BDAECE9B4}" type="presOf" srcId="{D2B712EF-41E0-4578-80E4-DA054CE466DF}" destId="{6431B93F-87A4-4238-AC5E-A48C283A4A12}" srcOrd="1" destOrd="0" presId="urn:microsoft.com/office/officeart/2005/8/layout/vProcess5"/>
    <dgm:cxn modelId="{54AFC51C-6036-4333-B2B8-80E7C65C459F}" type="presOf" srcId="{2DCBA287-FF46-418E-A610-99C93D4069D1}" destId="{F88E93EA-AC83-4830-8206-FC2E292DA325}" srcOrd="0" destOrd="0" presId="urn:microsoft.com/office/officeart/2005/8/layout/vProcess5"/>
    <dgm:cxn modelId="{C0E2302E-4A57-4772-BB89-6802E4B83F0D}" type="presOf" srcId="{28DB276E-A058-48A6-AE3A-86730B8A461D}" destId="{507438D7-D0DA-4AFD-B779-AB696036E0F9}" srcOrd="0" destOrd="0" presId="urn:microsoft.com/office/officeart/2005/8/layout/vProcess5"/>
    <dgm:cxn modelId="{7949D2BB-4492-4AFB-BE00-B9FBC923DFA5}" type="presOf" srcId="{CAB7542F-20A8-43B9-A92D-18F17019DF75}" destId="{A5936DB9-E2D4-4EBD-96BC-F4FB75EF4C94}" srcOrd="1" destOrd="0" presId="urn:microsoft.com/office/officeart/2005/8/layout/vProcess5"/>
    <dgm:cxn modelId="{6E6CA0A0-5F9C-4C36-9AC3-0893CC919651}" type="presOf" srcId="{CAB7542F-20A8-43B9-A92D-18F17019DF75}" destId="{143B32F3-4034-4BAB-86C3-CA1F7BB69C3B}" srcOrd="0" destOrd="0" presId="urn:microsoft.com/office/officeart/2005/8/layout/vProcess5"/>
    <dgm:cxn modelId="{E3839F9D-8644-4FCE-BBDD-E3B7D6C2A1AF}" srcId="{196F5CAD-162D-46A7-B319-AF4E333681EA}" destId="{D9FB6DED-C6D3-43D6-8CCD-562DCC4E6E90}" srcOrd="3" destOrd="0" parTransId="{D1E31B8E-D0E9-46EC-B97D-4687547BFB3E}" sibTransId="{77DFC09F-E9F9-4B75-8760-49C5BAD2A5F1}"/>
    <dgm:cxn modelId="{30048F6E-12B2-4237-8507-289943E31E13}" type="presOf" srcId="{D184D825-5B92-4081-88A6-83D19878B281}" destId="{5066098F-7D64-443C-8AEC-2E3EC2A6BB21}" srcOrd="1" destOrd="0" presId="urn:microsoft.com/office/officeart/2005/8/layout/vProcess5"/>
    <dgm:cxn modelId="{AAF70216-CD2B-47D2-B27F-8F41ED9BA03F}" srcId="{196F5CAD-162D-46A7-B319-AF4E333681EA}" destId="{D2B712EF-41E0-4578-80E4-DA054CE466DF}" srcOrd="2" destOrd="0" parTransId="{51240F42-53BB-401B-B14F-87300575D152}" sibTransId="{81013C18-3260-4CEB-BAB9-A1BBCDF971C3}"/>
    <dgm:cxn modelId="{160736FB-27E6-4BA1-BFCF-18E474652EE4}" type="presOf" srcId="{D9FB6DED-C6D3-43D6-8CCD-562DCC4E6E90}" destId="{1CE02D5A-C07E-4C81-A01A-CEEF4DA5E3EA}" srcOrd="0" destOrd="0" presId="urn:microsoft.com/office/officeart/2005/8/layout/vProcess5"/>
    <dgm:cxn modelId="{9B16469E-3B44-4A03-8AFE-77376650CE2E}" type="presOf" srcId="{D9FB6DED-C6D3-43D6-8CCD-562DCC4E6E90}" destId="{4172A303-71CC-4D9E-9181-040024F65219}" srcOrd="1" destOrd="0" presId="urn:microsoft.com/office/officeart/2005/8/layout/vProcess5"/>
    <dgm:cxn modelId="{737A3C75-0EFA-4E65-BDF2-094FA465C828}" type="presOf" srcId="{196F5CAD-162D-46A7-B319-AF4E333681EA}" destId="{AA179384-D8B6-4CFD-94D1-7E7D59F5935E}" srcOrd="0" destOrd="0" presId="urn:microsoft.com/office/officeart/2005/8/layout/vProcess5"/>
    <dgm:cxn modelId="{AD1907CD-06CA-4B10-A577-31E644A33F6B}" srcId="{196F5CAD-162D-46A7-B319-AF4E333681EA}" destId="{D184D825-5B92-4081-88A6-83D19878B281}" srcOrd="0" destOrd="0" parTransId="{9649E274-5918-4AEC-8DD2-70CED986490A}" sibTransId="{28DB276E-A058-48A6-AE3A-86730B8A461D}"/>
    <dgm:cxn modelId="{C61564D0-DA78-4F7D-98F4-DDAED03A52B3}" type="presOf" srcId="{D2B712EF-41E0-4578-80E4-DA054CE466DF}" destId="{16EFF314-3DB7-4704-BEF4-E47B52A4AE70}" srcOrd="0" destOrd="0" presId="urn:microsoft.com/office/officeart/2005/8/layout/vProcess5"/>
    <dgm:cxn modelId="{166D824C-E15D-4F3B-B87F-C1B7E5D85E7B}" srcId="{196F5CAD-162D-46A7-B319-AF4E333681EA}" destId="{CAB7542F-20A8-43B9-A92D-18F17019DF75}" srcOrd="1" destOrd="0" parTransId="{8879EDF7-BDD5-4DA4-B114-14EF35E2AEE7}" sibTransId="{2DCBA287-FF46-418E-A610-99C93D4069D1}"/>
    <dgm:cxn modelId="{FFEA4F3C-3D6E-42E6-A414-2206A760C9BD}" type="presOf" srcId="{81013C18-3260-4CEB-BAB9-A1BBCDF971C3}" destId="{8F5B4211-CA1D-4149-AEBC-0FDBD5AC3A41}" srcOrd="0" destOrd="0" presId="urn:microsoft.com/office/officeart/2005/8/layout/vProcess5"/>
    <dgm:cxn modelId="{8FEEC5FE-4B7A-4991-9BEC-7E0E338A9542}" type="presParOf" srcId="{AA179384-D8B6-4CFD-94D1-7E7D59F5935E}" destId="{5B117903-833F-4C65-9606-0254BE4AA488}" srcOrd="0" destOrd="0" presId="urn:microsoft.com/office/officeart/2005/8/layout/vProcess5"/>
    <dgm:cxn modelId="{9CF98461-97FB-4CA5-9112-CA0FFD38DBC2}" type="presParOf" srcId="{AA179384-D8B6-4CFD-94D1-7E7D59F5935E}" destId="{B4BDF510-D700-4ED5-8D6D-654F7C919B7D}" srcOrd="1" destOrd="0" presId="urn:microsoft.com/office/officeart/2005/8/layout/vProcess5"/>
    <dgm:cxn modelId="{B00ED9E3-6B2D-4C4B-9F8C-8FA2EB515180}" type="presParOf" srcId="{AA179384-D8B6-4CFD-94D1-7E7D59F5935E}" destId="{143B32F3-4034-4BAB-86C3-CA1F7BB69C3B}" srcOrd="2" destOrd="0" presId="urn:microsoft.com/office/officeart/2005/8/layout/vProcess5"/>
    <dgm:cxn modelId="{A45B336F-2A55-4953-B9E8-6AA91A1C5E7A}" type="presParOf" srcId="{AA179384-D8B6-4CFD-94D1-7E7D59F5935E}" destId="{16EFF314-3DB7-4704-BEF4-E47B52A4AE70}" srcOrd="3" destOrd="0" presId="urn:microsoft.com/office/officeart/2005/8/layout/vProcess5"/>
    <dgm:cxn modelId="{F0225861-A9F5-4870-A2F2-2352C011B5A6}" type="presParOf" srcId="{AA179384-D8B6-4CFD-94D1-7E7D59F5935E}" destId="{1CE02D5A-C07E-4C81-A01A-CEEF4DA5E3EA}" srcOrd="4" destOrd="0" presId="urn:microsoft.com/office/officeart/2005/8/layout/vProcess5"/>
    <dgm:cxn modelId="{540E4EB0-CFC4-40D5-A63D-F9294F66F5AF}" type="presParOf" srcId="{AA179384-D8B6-4CFD-94D1-7E7D59F5935E}" destId="{507438D7-D0DA-4AFD-B779-AB696036E0F9}" srcOrd="5" destOrd="0" presId="urn:microsoft.com/office/officeart/2005/8/layout/vProcess5"/>
    <dgm:cxn modelId="{2CD54BB2-AF5B-4CCE-AF98-7EB0F18E8FAE}" type="presParOf" srcId="{AA179384-D8B6-4CFD-94D1-7E7D59F5935E}" destId="{F88E93EA-AC83-4830-8206-FC2E292DA325}" srcOrd="6" destOrd="0" presId="urn:microsoft.com/office/officeart/2005/8/layout/vProcess5"/>
    <dgm:cxn modelId="{19026208-322F-4BAB-97D9-E28B1998DA35}" type="presParOf" srcId="{AA179384-D8B6-4CFD-94D1-7E7D59F5935E}" destId="{8F5B4211-CA1D-4149-AEBC-0FDBD5AC3A41}" srcOrd="7" destOrd="0" presId="urn:microsoft.com/office/officeart/2005/8/layout/vProcess5"/>
    <dgm:cxn modelId="{BD4DE4B2-0C45-47EA-BA56-5D7659D04D5C}" type="presParOf" srcId="{AA179384-D8B6-4CFD-94D1-7E7D59F5935E}" destId="{5066098F-7D64-443C-8AEC-2E3EC2A6BB21}" srcOrd="8" destOrd="0" presId="urn:microsoft.com/office/officeart/2005/8/layout/vProcess5"/>
    <dgm:cxn modelId="{E04368F8-4208-484A-8FA1-1AF725B5F78B}" type="presParOf" srcId="{AA179384-D8B6-4CFD-94D1-7E7D59F5935E}" destId="{A5936DB9-E2D4-4EBD-96BC-F4FB75EF4C94}" srcOrd="9" destOrd="0" presId="urn:microsoft.com/office/officeart/2005/8/layout/vProcess5"/>
    <dgm:cxn modelId="{E5715F3F-4822-4C2B-ABA6-7DE5EC02348C}" type="presParOf" srcId="{AA179384-D8B6-4CFD-94D1-7E7D59F5935E}" destId="{6431B93F-87A4-4238-AC5E-A48C283A4A12}" srcOrd="10" destOrd="0" presId="urn:microsoft.com/office/officeart/2005/8/layout/vProcess5"/>
    <dgm:cxn modelId="{648EAC3D-6E9C-4848-A627-3CF7D9924C12}"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54CDF0D5-479D-4D27-94C2-D92898CBAA62}">
      <dgm:prSet custT="1"/>
      <dgm:spPr/>
      <dgm:t>
        <a:bodyPr/>
        <a:lstStyle/>
        <a:p>
          <a:r>
            <a:rPr lang="fr-FR" sz="1600" b="1" i="1" dirty="0" smtClean="0"/>
            <a:t>Soumission de la demande d’accréditation à l’Académie de l’IRU, et règlement des frais d’accréditation</a:t>
          </a:r>
        </a:p>
      </dgm:t>
    </dgm:pt>
    <dgm:pt modelId="{41B50484-CCE6-459D-BA38-F812B47728B9}" type="parTrans" cxnId="{613EED52-AD64-44AA-A6DF-3C6A66B3BFAF}">
      <dgm:prSet/>
      <dgm:spPr/>
      <dgm:t>
        <a:bodyPr/>
        <a:lstStyle/>
        <a:p>
          <a:endParaRPr lang="fr-FR" sz="1600" b="1" i="1"/>
        </a:p>
      </dgm:t>
    </dgm:pt>
    <dgm:pt modelId="{9B86D57A-E7AB-4141-898C-429A41C2CE23}" type="sibTrans" cxnId="{613EED52-AD64-44AA-A6DF-3C6A66B3BFAF}">
      <dgm:prSet custT="1"/>
      <dgm:spPr/>
      <dgm:t>
        <a:bodyPr/>
        <a:lstStyle/>
        <a:p>
          <a:endParaRPr lang="fr-FR" sz="1600" b="1" i="1"/>
        </a:p>
      </dgm:t>
    </dgm:pt>
    <dgm:pt modelId="{ED86F5DA-5233-4456-A1D6-1C768F64478B}">
      <dgm:prSet custT="1"/>
      <dgm:spPr/>
      <dgm:t>
        <a:bodyPr/>
        <a:lstStyle/>
        <a:p>
          <a:r>
            <a:rPr lang="fr-FR" sz="1600" b="1" i="1" dirty="0" smtClean="0"/>
            <a:t>Envoi par courrier de l’Accord ATI (ATI Agreement) et son Annexe A, signés en 2 exemplaires, à l’Académie de l’IRU</a:t>
          </a:r>
        </a:p>
      </dgm:t>
    </dgm:pt>
    <dgm:pt modelId="{C1E9BAE3-EF50-488F-9093-528F49EBF107}" type="parTrans" cxnId="{AB507965-CC4B-41B7-BA50-935A55CD6070}">
      <dgm:prSet/>
      <dgm:spPr/>
      <dgm:t>
        <a:bodyPr/>
        <a:lstStyle/>
        <a:p>
          <a:endParaRPr lang="fr-FR" sz="1600" b="1" i="1"/>
        </a:p>
      </dgm:t>
    </dgm:pt>
    <dgm:pt modelId="{399E588D-B8C2-4237-87B4-51BFE46D8042}" type="sibTrans" cxnId="{AB507965-CC4B-41B7-BA50-935A55CD6070}">
      <dgm:prSet custT="1"/>
      <dgm:spPr/>
      <dgm:t>
        <a:bodyPr/>
        <a:lstStyle/>
        <a:p>
          <a:endParaRPr lang="fr-FR" sz="1600" b="1" i="1"/>
        </a:p>
      </dgm:t>
    </dgm:pt>
    <dgm:pt modelId="{828D0842-D7F4-49FC-930F-2A6FB55A5435}">
      <dgm:prSet phldrT="[Text]" custT="1"/>
      <dgm:spPr/>
      <dgm:t>
        <a:bodyPr/>
        <a:lstStyle/>
        <a:p>
          <a:r>
            <a:rPr lang="fr-FR" sz="1600" b="1" i="1" dirty="0" smtClean="0"/>
            <a:t>Accusé de réception du paiement des frais d’accréditation par l’Académie de l’IRU à l’ATI</a:t>
          </a:r>
        </a:p>
      </dgm:t>
    </dgm:pt>
    <dgm:pt modelId="{6BAC9413-FAD9-4B25-804C-66725A71E81B}" type="parTrans" cxnId="{B3F03957-E7AB-411A-AC86-258F488124B7}">
      <dgm:prSet/>
      <dgm:spPr/>
      <dgm:t>
        <a:bodyPr/>
        <a:lstStyle/>
        <a:p>
          <a:endParaRPr lang="fr-FR" sz="1600" b="1" i="1"/>
        </a:p>
      </dgm:t>
    </dgm:pt>
    <dgm:pt modelId="{F0D76F6A-4607-47CD-AFC7-1FE79535189B}" type="sibTrans" cxnId="{B3F03957-E7AB-411A-AC86-258F488124B7}">
      <dgm:prSet custT="1"/>
      <dgm:spPr/>
      <dgm:t>
        <a:bodyPr/>
        <a:lstStyle/>
        <a:p>
          <a:endParaRPr lang="fr-FR" sz="1600" b="1" i="1"/>
        </a:p>
      </dgm:t>
    </dgm:pt>
    <dgm:pt modelId="{371824C4-47DD-4439-8379-F593132CA0E2}">
      <dgm:prSet custT="1"/>
      <dgm:spPr/>
      <dgm:t>
        <a:bodyPr/>
        <a:lstStyle/>
        <a:p>
          <a:r>
            <a:rPr lang="fr-FR" sz="1600" b="1" i="1" dirty="0" smtClean="0"/>
            <a:t>Démarrage de l’évaluation de la demande d’accréditation et complément d’informations par l’ATI, si nécessaire</a:t>
          </a:r>
        </a:p>
      </dgm:t>
    </dgm:pt>
    <dgm:pt modelId="{CA60FD8B-AFB9-44FF-9D73-EFD5FBB426D1}" type="parTrans" cxnId="{50296087-FF59-4E92-8273-6251ABE0947A}">
      <dgm:prSet/>
      <dgm:spPr/>
      <dgm:t>
        <a:bodyPr/>
        <a:lstStyle/>
        <a:p>
          <a:endParaRPr lang="fr-FR" sz="1600" b="1" i="1"/>
        </a:p>
      </dgm:t>
    </dgm:pt>
    <dgm:pt modelId="{B22A5D79-B040-46E9-8D75-2B307399949A}" type="sibTrans" cxnId="{50296087-FF59-4E92-8273-6251ABE0947A}">
      <dgm:prSet/>
      <dgm:spPr/>
      <dgm:t>
        <a:bodyPr/>
        <a:lstStyle/>
        <a:p>
          <a:endParaRPr lang="fr-FR" sz="1600" b="1" i="1"/>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557121FE-378D-44CF-A5F4-73D0B1478AC5}" type="presOf" srcId="{399E588D-B8C2-4237-87B4-51BFE46D8042}" destId="{F88E93EA-AC83-4830-8206-FC2E292DA325}" srcOrd="0" destOrd="0" presId="urn:microsoft.com/office/officeart/2005/8/layout/vProcess5"/>
    <dgm:cxn modelId="{FD6D5EC1-CBA1-4BB6-BF31-55EAA9096205}" type="presOf" srcId="{828D0842-D7F4-49FC-930F-2A6FB55A5435}" destId="{16EFF314-3DB7-4704-BEF4-E47B52A4AE70}" srcOrd="0" destOrd="0" presId="urn:microsoft.com/office/officeart/2005/8/layout/vProcess5"/>
    <dgm:cxn modelId="{B3F03957-E7AB-411A-AC86-258F488124B7}" srcId="{196F5CAD-162D-46A7-B319-AF4E333681EA}" destId="{828D0842-D7F4-49FC-930F-2A6FB55A5435}" srcOrd="2" destOrd="0" parTransId="{6BAC9413-FAD9-4B25-804C-66725A71E81B}" sibTransId="{F0D76F6A-4607-47CD-AFC7-1FE79535189B}"/>
    <dgm:cxn modelId="{DC0E306B-48D2-454C-B314-CD16F373EA01}" type="presOf" srcId="{54CDF0D5-479D-4D27-94C2-D92898CBAA62}" destId="{5066098F-7D64-443C-8AEC-2E3EC2A6BB21}" srcOrd="1" destOrd="0" presId="urn:microsoft.com/office/officeart/2005/8/layout/vProcess5"/>
    <dgm:cxn modelId="{A9C4B50E-850D-43B2-8FD3-2CB03CF03796}" type="presOf" srcId="{371824C4-47DD-4439-8379-F593132CA0E2}" destId="{4172A303-71CC-4D9E-9181-040024F65219}" srcOrd="1" destOrd="0" presId="urn:microsoft.com/office/officeart/2005/8/layout/vProcess5"/>
    <dgm:cxn modelId="{EE92B910-611C-42DE-8120-FF2B9EB1EBB5}" type="presOf" srcId="{F0D76F6A-4607-47CD-AFC7-1FE79535189B}" destId="{8F5B4211-CA1D-4149-AEBC-0FDBD5AC3A41}" srcOrd="0" destOrd="0" presId="urn:microsoft.com/office/officeart/2005/8/layout/vProcess5"/>
    <dgm:cxn modelId="{D111B62F-931F-4E06-9690-7A0DE864AB00}" type="presOf" srcId="{ED86F5DA-5233-4456-A1D6-1C768F64478B}" destId="{143B32F3-4034-4BAB-86C3-CA1F7BB69C3B}" srcOrd="0" destOrd="0" presId="urn:microsoft.com/office/officeart/2005/8/layout/vProcess5"/>
    <dgm:cxn modelId="{3CCDF01F-168A-40B5-9DEB-ECC0E751696D}" type="presOf" srcId="{196F5CAD-162D-46A7-B319-AF4E333681EA}" destId="{AA179384-D8B6-4CFD-94D1-7E7D59F5935E}" srcOrd="0" destOrd="0" presId="urn:microsoft.com/office/officeart/2005/8/layout/vProcess5"/>
    <dgm:cxn modelId="{F83438DF-5B1A-4B0C-A208-B6EF5667C356}" type="presOf" srcId="{9B86D57A-E7AB-4141-898C-429A41C2CE23}" destId="{507438D7-D0DA-4AFD-B779-AB696036E0F9}" srcOrd="0" destOrd="0" presId="urn:microsoft.com/office/officeart/2005/8/layout/vProcess5"/>
    <dgm:cxn modelId="{6ECC584B-DC73-4CBF-A571-57963B01C027}" type="presOf" srcId="{54CDF0D5-479D-4D27-94C2-D92898CBAA62}" destId="{B4BDF510-D700-4ED5-8D6D-654F7C919B7D}" srcOrd="0" destOrd="0" presId="urn:microsoft.com/office/officeart/2005/8/layout/vProcess5"/>
    <dgm:cxn modelId="{AB507965-CC4B-41B7-BA50-935A55CD6070}" srcId="{196F5CAD-162D-46A7-B319-AF4E333681EA}" destId="{ED86F5DA-5233-4456-A1D6-1C768F64478B}" srcOrd="1" destOrd="0" parTransId="{C1E9BAE3-EF50-488F-9093-528F49EBF107}" sibTransId="{399E588D-B8C2-4237-87B4-51BFE46D8042}"/>
    <dgm:cxn modelId="{542AD1E7-BF85-4670-BA0B-CFCB862F3B21}" type="presOf" srcId="{828D0842-D7F4-49FC-930F-2A6FB55A5435}" destId="{6431B93F-87A4-4238-AC5E-A48C283A4A12}" srcOrd="1" destOrd="0" presId="urn:microsoft.com/office/officeart/2005/8/layout/vProcess5"/>
    <dgm:cxn modelId="{FCFD8A72-D0B5-48CE-9D4A-BD28B042490D}" type="presOf" srcId="{371824C4-47DD-4439-8379-F593132CA0E2}" destId="{1CE02D5A-C07E-4C81-A01A-CEEF4DA5E3EA}" srcOrd="0" destOrd="0" presId="urn:microsoft.com/office/officeart/2005/8/layout/vProcess5"/>
    <dgm:cxn modelId="{613EED52-AD64-44AA-A6DF-3C6A66B3BFAF}" srcId="{196F5CAD-162D-46A7-B319-AF4E333681EA}" destId="{54CDF0D5-479D-4D27-94C2-D92898CBAA62}" srcOrd="0" destOrd="0" parTransId="{41B50484-CCE6-459D-BA38-F812B47728B9}" sibTransId="{9B86D57A-E7AB-4141-898C-429A41C2CE23}"/>
    <dgm:cxn modelId="{50296087-FF59-4E92-8273-6251ABE0947A}" srcId="{196F5CAD-162D-46A7-B319-AF4E333681EA}" destId="{371824C4-47DD-4439-8379-F593132CA0E2}" srcOrd="3" destOrd="0" parTransId="{CA60FD8B-AFB9-44FF-9D73-EFD5FBB426D1}" sibTransId="{B22A5D79-B040-46E9-8D75-2B307399949A}"/>
    <dgm:cxn modelId="{B29429E2-BD6D-4D30-B398-2D7B213F32A3}" type="presOf" srcId="{ED86F5DA-5233-4456-A1D6-1C768F64478B}" destId="{A5936DB9-E2D4-4EBD-96BC-F4FB75EF4C94}" srcOrd="1" destOrd="0" presId="urn:microsoft.com/office/officeart/2005/8/layout/vProcess5"/>
    <dgm:cxn modelId="{DFECC64B-04E1-4669-9FBB-4EB0297256EB}" type="presParOf" srcId="{AA179384-D8B6-4CFD-94D1-7E7D59F5935E}" destId="{5B117903-833F-4C65-9606-0254BE4AA488}" srcOrd="0" destOrd="0" presId="urn:microsoft.com/office/officeart/2005/8/layout/vProcess5"/>
    <dgm:cxn modelId="{CA5B88E7-DFF7-4C35-BE63-E19DA2FA619F}" type="presParOf" srcId="{AA179384-D8B6-4CFD-94D1-7E7D59F5935E}" destId="{B4BDF510-D700-4ED5-8D6D-654F7C919B7D}" srcOrd="1" destOrd="0" presId="urn:microsoft.com/office/officeart/2005/8/layout/vProcess5"/>
    <dgm:cxn modelId="{4ABA7357-9532-4976-954C-9507B7EDF3CA}" type="presParOf" srcId="{AA179384-D8B6-4CFD-94D1-7E7D59F5935E}" destId="{143B32F3-4034-4BAB-86C3-CA1F7BB69C3B}" srcOrd="2" destOrd="0" presId="urn:microsoft.com/office/officeart/2005/8/layout/vProcess5"/>
    <dgm:cxn modelId="{1F9DC4C4-7DF2-46DB-B37C-BE15451E49CD}" type="presParOf" srcId="{AA179384-D8B6-4CFD-94D1-7E7D59F5935E}" destId="{16EFF314-3DB7-4704-BEF4-E47B52A4AE70}" srcOrd="3" destOrd="0" presId="urn:microsoft.com/office/officeart/2005/8/layout/vProcess5"/>
    <dgm:cxn modelId="{83C3F2B6-05EF-4B73-827D-866F1766464B}" type="presParOf" srcId="{AA179384-D8B6-4CFD-94D1-7E7D59F5935E}" destId="{1CE02D5A-C07E-4C81-A01A-CEEF4DA5E3EA}" srcOrd="4" destOrd="0" presId="urn:microsoft.com/office/officeart/2005/8/layout/vProcess5"/>
    <dgm:cxn modelId="{03D03185-86CA-47A5-A4BB-A6EA1D9E3DB0}" type="presParOf" srcId="{AA179384-D8B6-4CFD-94D1-7E7D59F5935E}" destId="{507438D7-D0DA-4AFD-B779-AB696036E0F9}" srcOrd="5" destOrd="0" presId="urn:microsoft.com/office/officeart/2005/8/layout/vProcess5"/>
    <dgm:cxn modelId="{225C89AD-21EA-48BB-B116-F039143E234A}" type="presParOf" srcId="{AA179384-D8B6-4CFD-94D1-7E7D59F5935E}" destId="{F88E93EA-AC83-4830-8206-FC2E292DA325}" srcOrd="6" destOrd="0" presId="urn:microsoft.com/office/officeart/2005/8/layout/vProcess5"/>
    <dgm:cxn modelId="{C88D3891-E0FA-4AC7-A9F5-D82C345F2A61}" type="presParOf" srcId="{AA179384-D8B6-4CFD-94D1-7E7D59F5935E}" destId="{8F5B4211-CA1D-4149-AEBC-0FDBD5AC3A41}" srcOrd="7" destOrd="0" presId="urn:microsoft.com/office/officeart/2005/8/layout/vProcess5"/>
    <dgm:cxn modelId="{BC5EFB1D-599B-4203-B093-CCF622182009}" type="presParOf" srcId="{AA179384-D8B6-4CFD-94D1-7E7D59F5935E}" destId="{5066098F-7D64-443C-8AEC-2E3EC2A6BB21}" srcOrd="8" destOrd="0" presId="urn:microsoft.com/office/officeart/2005/8/layout/vProcess5"/>
    <dgm:cxn modelId="{138114D6-385A-44C2-9939-D4C6ACD62235}" type="presParOf" srcId="{AA179384-D8B6-4CFD-94D1-7E7D59F5935E}" destId="{A5936DB9-E2D4-4EBD-96BC-F4FB75EF4C94}" srcOrd="9" destOrd="0" presId="urn:microsoft.com/office/officeart/2005/8/layout/vProcess5"/>
    <dgm:cxn modelId="{1DA2A0E0-C117-49BA-9A31-999C2DD5C3A8}" type="presParOf" srcId="{AA179384-D8B6-4CFD-94D1-7E7D59F5935E}" destId="{6431B93F-87A4-4238-AC5E-A48C283A4A12}" srcOrd="10" destOrd="0" presId="urn:microsoft.com/office/officeart/2005/8/layout/vProcess5"/>
    <dgm:cxn modelId="{CCC985D3-0A7C-4821-B67C-8AA5FA81CD6C}"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9BA9EDAA-4BA2-4714-8F33-264159E15FAA}">
      <dgm:prSet custT="1"/>
      <dgm:spPr/>
      <dgm:t>
        <a:bodyPr/>
        <a:lstStyle/>
        <a:p>
          <a:r>
            <a:rPr lang="fr-FR" sz="1600" b="1" i="1" dirty="0" smtClean="0"/>
            <a:t>Formation sur l’utilisation d’AOL à l’Administrateur principal AOL de l’ATI</a:t>
          </a:r>
        </a:p>
      </dgm:t>
    </dgm:pt>
    <dgm:pt modelId="{85E953DA-7E84-422A-86C3-ECDB34B85AA5}" type="parTrans" cxnId="{B49651B7-E296-4E5F-9DE1-D6C0D3A826CB}">
      <dgm:prSet/>
      <dgm:spPr/>
      <dgm:t>
        <a:bodyPr/>
        <a:lstStyle/>
        <a:p>
          <a:endParaRPr lang="fr-FR" sz="1600" b="1" i="1"/>
        </a:p>
      </dgm:t>
    </dgm:pt>
    <dgm:pt modelId="{363B7F3F-01C8-4CFB-ABCA-C447DD62E6C5}" type="sibTrans" cxnId="{B49651B7-E296-4E5F-9DE1-D6C0D3A826CB}">
      <dgm:prSet custT="1"/>
      <dgm:spPr/>
      <dgm:t>
        <a:bodyPr/>
        <a:lstStyle/>
        <a:p>
          <a:endParaRPr lang="fr-FR" sz="1600" b="1" i="1"/>
        </a:p>
      </dgm:t>
    </dgm:pt>
    <dgm:pt modelId="{EFE86D4F-FBAD-4594-B29A-AF777731E3F8}">
      <dgm:prSet phldrT="[Text]" custT="1"/>
      <dgm:spPr/>
      <dgm:t>
        <a:bodyPr/>
        <a:lstStyle/>
        <a:p>
          <a:r>
            <a:rPr lang="fr-CH" sz="1600" b="1" i="1" dirty="0" smtClean="0"/>
            <a:t>En cas de besoin, Formation des Formateurs de l’ATI par l’expert référent du programme ciblé de l’Académie de l’IRU</a:t>
          </a:r>
          <a:endParaRPr lang="fr-FR" sz="1600" b="1" i="1" dirty="0" smtClean="0"/>
        </a:p>
      </dgm:t>
    </dgm:pt>
    <dgm:pt modelId="{C7100757-F4B0-4118-8799-A1D2CEC8064E}" type="parTrans" cxnId="{17296C9A-1F69-457B-97AF-19489DDBEE09}">
      <dgm:prSet/>
      <dgm:spPr/>
      <dgm:t>
        <a:bodyPr/>
        <a:lstStyle/>
        <a:p>
          <a:endParaRPr lang="fr-FR" sz="1600" b="1" i="1"/>
        </a:p>
      </dgm:t>
    </dgm:pt>
    <dgm:pt modelId="{AAF572E4-59BC-430A-A1F0-303643FFF16C}" type="sibTrans" cxnId="{17296C9A-1F69-457B-97AF-19489DDBEE09}">
      <dgm:prSet custT="1"/>
      <dgm:spPr/>
      <dgm:t>
        <a:bodyPr/>
        <a:lstStyle/>
        <a:p>
          <a:endParaRPr lang="fr-FR" sz="1600" b="1" i="1"/>
        </a:p>
      </dgm:t>
    </dgm:pt>
    <dgm:pt modelId="{7DCF4EFD-77E2-47EA-A44E-F993296481E8}">
      <dgm:prSet phldrT="[Text]" custT="1"/>
      <dgm:spPr/>
      <dgm:t>
        <a:bodyPr/>
        <a:lstStyle/>
        <a:p>
          <a:r>
            <a:rPr lang="fr-FR" sz="1600" b="1" i="1" dirty="0" smtClean="0"/>
            <a:t>Passage des examens par les instructeurs de l’ATI pour s’assurer de leur maîtrise du contenu du programme et leur Capacité de formateur</a:t>
          </a:r>
        </a:p>
      </dgm:t>
    </dgm:pt>
    <dgm:pt modelId="{91ABDAA2-E6B8-4500-B4B6-E083FC76D235}" type="parTrans" cxnId="{169ED76E-2F79-4701-B89B-3357C4ED3E88}">
      <dgm:prSet/>
      <dgm:spPr/>
      <dgm:t>
        <a:bodyPr/>
        <a:lstStyle/>
        <a:p>
          <a:endParaRPr lang="fr-FR" sz="1600" b="1" i="1"/>
        </a:p>
      </dgm:t>
    </dgm:pt>
    <dgm:pt modelId="{572CB0A2-4EAC-4033-993B-7C4F416232B6}" type="sibTrans" cxnId="{169ED76E-2F79-4701-B89B-3357C4ED3E88}">
      <dgm:prSet custT="1"/>
      <dgm:spPr/>
      <dgm:t>
        <a:bodyPr/>
        <a:lstStyle/>
        <a:p>
          <a:endParaRPr lang="fr-FR" sz="1600" b="1" i="1"/>
        </a:p>
      </dgm:t>
    </dgm:pt>
    <dgm:pt modelId="{5B8F2E6F-C09C-4FD4-A575-29138447C8D1}">
      <dgm:prSet phldrT="[Text]" custT="1"/>
      <dgm:spPr/>
      <dgm:t>
        <a:bodyPr/>
        <a:lstStyle/>
        <a:p>
          <a:r>
            <a:rPr lang="fr-FR" sz="1600" b="1" i="1" dirty="0" smtClean="0"/>
            <a:t>Organisation d’une Formation pilote par les instructeurs de l’ATI sous la supervision d’un expert en formation de l’Académie de l’IRU</a:t>
          </a:r>
        </a:p>
      </dgm:t>
    </dgm:pt>
    <dgm:pt modelId="{6ECBC3DA-0295-419B-B82B-561A57A96CF9}" type="parTrans" cxnId="{9140F5BA-D071-41D3-9157-BF58E873E70E}">
      <dgm:prSet/>
      <dgm:spPr/>
      <dgm:t>
        <a:bodyPr/>
        <a:lstStyle/>
        <a:p>
          <a:endParaRPr lang="fr-FR" sz="1600" b="1" i="1"/>
        </a:p>
      </dgm:t>
    </dgm:pt>
    <dgm:pt modelId="{24A75768-C22D-4C2F-9A94-27563D3309C7}" type="sibTrans" cxnId="{9140F5BA-D071-41D3-9157-BF58E873E70E}">
      <dgm:prSet custT="1"/>
      <dgm:spPr/>
      <dgm:t>
        <a:bodyPr/>
        <a:lstStyle/>
        <a:p>
          <a:endParaRPr lang="fr-FR" sz="1600" b="1" i="1"/>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169ED76E-2F79-4701-B89B-3357C4ED3E88}" srcId="{196F5CAD-162D-46A7-B319-AF4E333681EA}" destId="{7DCF4EFD-77E2-47EA-A44E-F993296481E8}" srcOrd="2" destOrd="0" parTransId="{91ABDAA2-E6B8-4500-B4B6-E083FC76D235}" sibTransId="{572CB0A2-4EAC-4033-993B-7C4F416232B6}"/>
    <dgm:cxn modelId="{17296C9A-1F69-457B-97AF-19489DDBEE09}" srcId="{196F5CAD-162D-46A7-B319-AF4E333681EA}" destId="{EFE86D4F-FBAD-4594-B29A-AF777731E3F8}" srcOrd="1" destOrd="0" parTransId="{C7100757-F4B0-4118-8799-A1D2CEC8064E}" sibTransId="{AAF572E4-59BC-430A-A1F0-303643FFF16C}"/>
    <dgm:cxn modelId="{3AE3643F-96B7-4917-B85D-FA27B9B14C5E}" type="presOf" srcId="{7DCF4EFD-77E2-47EA-A44E-F993296481E8}" destId="{16EFF314-3DB7-4704-BEF4-E47B52A4AE70}" srcOrd="0" destOrd="0" presId="urn:microsoft.com/office/officeart/2005/8/layout/vProcess5"/>
    <dgm:cxn modelId="{05A9D9FD-7930-4FA0-9FF9-D6B241D87E66}" type="presOf" srcId="{363B7F3F-01C8-4CFB-ABCA-C447DD62E6C5}" destId="{507438D7-D0DA-4AFD-B779-AB696036E0F9}" srcOrd="0" destOrd="0" presId="urn:microsoft.com/office/officeart/2005/8/layout/vProcess5"/>
    <dgm:cxn modelId="{1379A3CD-9F99-4615-A0A1-1F680FB3E846}" type="presOf" srcId="{196F5CAD-162D-46A7-B319-AF4E333681EA}" destId="{AA179384-D8B6-4CFD-94D1-7E7D59F5935E}" srcOrd="0" destOrd="0" presId="urn:microsoft.com/office/officeart/2005/8/layout/vProcess5"/>
    <dgm:cxn modelId="{B49651B7-E296-4E5F-9DE1-D6C0D3A826CB}" srcId="{196F5CAD-162D-46A7-B319-AF4E333681EA}" destId="{9BA9EDAA-4BA2-4714-8F33-264159E15FAA}" srcOrd="0" destOrd="0" parTransId="{85E953DA-7E84-422A-86C3-ECDB34B85AA5}" sibTransId="{363B7F3F-01C8-4CFB-ABCA-C447DD62E6C5}"/>
    <dgm:cxn modelId="{114D452F-8638-47E9-A3BA-3DA88CA0AACA}" type="presOf" srcId="{9BA9EDAA-4BA2-4714-8F33-264159E15FAA}" destId="{B4BDF510-D700-4ED5-8D6D-654F7C919B7D}" srcOrd="0" destOrd="0" presId="urn:microsoft.com/office/officeart/2005/8/layout/vProcess5"/>
    <dgm:cxn modelId="{6F8DF58E-27A8-4745-97B2-904C35FE940A}" type="presOf" srcId="{EFE86D4F-FBAD-4594-B29A-AF777731E3F8}" destId="{143B32F3-4034-4BAB-86C3-CA1F7BB69C3B}" srcOrd="0" destOrd="0" presId="urn:microsoft.com/office/officeart/2005/8/layout/vProcess5"/>
    <dgm:cxn modelId="{71B5C4A8-671E-4360-842D-F9125B51E1BF}" type="presOf" srcId="{AAF572E4-59BC-430A-A1F0-303643FFF16C}" destId="{F88E93EA-AC83-4830-8206-FC2E292DA325}" srcOrd="0" destOrd="0" presId="urn:microsoft.com/office/officeart/2005/8/layout/vProcess5"/>
    <dgm:cxn modelId="{5926D39A-89B0-4F8B-9DFF-24E2448254B8}" type="presOf" srcId="{EFE86D4F-FBAD-4594-B29A-AF777731E3F8}" destId="{A5936DB9-E2D4-4EBD-96BC-F4FB75EF4C94}" srcOrd="1" destOrd="0" presId="urn:microsoft.com/office/officeart/2005/8/layout/vProcess5"/>
    <dgm:cxn modelId="{A44DD247-8BF2-4942-AEFC-C62049F40317}" type="presOf" srcId="{5B8F2E6F-C09C-4FD4-A575-29138447C8D1}" destId="{1CE02D5A-C07E-4C81-A01A-CEEF4DA5E3EA}" srcOrd="0" destOrd="0" presId="urn:microsoft.com/office/officeart/2005/8/layout/vProcess5"/>
    <dgm:cxn modelId="{8E3C297D-AF6B-4783-B10B-412C905341A2}" type="presOf" srcId="{7DCF4EFD-77E2-47EA-A44E-F993296481E8}" destId="{6431B93F-87A4-4238-AC5E-A48C283A4A12}" srcOrd="1" destOrd="0" presId="urn:microsoft.com/office/officeart/2005/8/layout/vProcess5"/>
    <dgm:cxn modelId="{13F0E1AB-CEED-4832-9FE0-8692D0884260}" type="presOf" srcId="{572CB0A2-4EAC-4033-993B-7C4F416232B6}" destId="{8F5B4211-CA1D-4149-AEBC-0FDBD5AC3A41}" srcOrd="0" destOrd="0" presId="urn:microsoft.com/office/officeart/2005/8/layout/vProcess5"/>
    <dgm:cxn modelId="{D0412F1C-0790-4551-AB15-6D61CF387C1C}" type="presOf" srcId="{5B8F2E6F-C09C-4FD4-A575-29138447C8D1}" destId="{4172A303-71CC-4D9E-9181-040024F65219}" srcOrd="1" destOrd="0" presId="urn:microsoft.com/office/officeart/2005/8/layout/vProcess5"/>
    <dgm:cxn modelId="{7E1E9DD7-1B6E-415F-ACB9-EB95FA2FAFFC}" type="presOf" srcId="{9BA9EDAA-4BA2-4714-8F33-264159E15FAA}" destId="{5066098F-7D64-443C-8AEC-2E3EC2A6BB21}" srcOrd="1" destOrd="0" presId="urn:microsoft.com/office/officeart/2005/8/layout/vProcess5"/>
    <dgm:cxn modelId="{9140F5BA-D071-41D3-9157-BF58E873E70E}" srcId="{196F5CAD-162D-46A7-B319-AF4E333681EA}" destId="{5B8F2E6F-C09C-4FD4-A575-29138447C8D1}" srcOrd="3" destOrd="0" parTransId="{6ECBC3DA-0295-419B-B82B-561A57A96CF9}" sibTransId="{24A75768-C22D-4C2F-9A94-27563D3309C7}"/>
    <dgm:cxn modelId="{D17591FF-D60E-4C7B-B86E-2AA4FF8346CA}" type="presParOf" srcId="{AA179384-D8B6-4CFD-94D1-7E7D59F5935E}" destId="{5B117903-833F-4C65-9606-0254BE4AA488}" srcOrd="0" destOrd="0" presId="urn:microsoft.com/office/officeart/2005/8/layout/vProcess5"/>
    <dgm:cxn modelId="{0B153D69-E5E9-422C-894B-2064A4C52075}" type="presParOf" srcId="{AA179384-D8B6-4CFD-94D1-7E7D59F5935E}" destId="{B4BDF510-D700-4ED5-8D6D-654F7C919B7D}" srcOrd="1" destOrd="0" presId="urn:microsoft.com/office/officeart/2005/8/layout/vProcess5"/>
    <dgm:cxn modelId="{53C0C1A3-39C9-4497-B529-1831A80150A7}" type="presParOf" srcId="{AA179384-D8B6-4CFD-94D1-7E7D59F5935E}" destId="{143B32F3-4034-4BAB-86C3-CA1F7BB69C3B}" srcOrd="2" destOrd="0" presId="urn:microsoft.com/office/officeart/2005/8/layout/vProcess5"/>
    <dgm:cxn modelId="{DBA993B2-C89F-479C-91FA-F6303FA76A22}" type="presParOf" srcId="{AA179384-D8B6-4CFD-94D1-7E7D59F5935E}" destId="{16EFF314-3DB7-4704-BEF4-E47B52A4AE70}" srcOrd="3" destOrd="0" presId="urn:microsoft.com/office/officeart/2005/8/layout/vProcess5"/>
    <dgm:cxn modelId="{33341A86-108F-4543-AF65-47F09BA0F8A7}" type="presParOf" srcId="{AA179384-D8B6-4CFD-94D1-7E7D59F5935E}" destId="{1CE02D5A-C07E-4C81-A01A-CEEF4DA5E3EA}" srcOrd="4" destOrd="0" presId="urn:microsoft.com/office/officeart/2005/8/layout/vProcess5"/>
    <dgm:cxn modelId="{57F525AC-F7F1-401C-8077-AED16A37C31C}" type="presParOf" srcId="{AA179384-D8B6-4CFD-94D1-7E7D59F5935E}" destId="{507438D7-D0DA-4AFD-B779-AB696036E0F9}" srcOrd="5" destOrd="0" presId="urn:microsoft.com/office/officeart/2005/8/layout/vProcess5"/>
    <dgm:cxn modelId="{D6A8F0AA-BC80-4F1B-ACF1-7505B3789086}" type="presParOf" srcId="{AA179384-D8B6-4CFD-94D1-7E7D59F5935E}" destId="{F88E93EA-AC83-4830-8206-FC2E292DA325}" srcOrd="6" destOrd="0" presId="urn:microsoft.com/office/officeart/2005/8/layout/vProcess5"/>
    <dgm:cxn modelId="{315EE1C6-49AB-4A7E-930B-560EA35F0DCC}" type="presParOf" srcId="{AA179384-D8B6-4CFD-94D1-7E7D59F5935E}" destId="{8F5B4211-CA1D-4149-AEBC-0FDBD5AC3A41}" srcOrd="7" destOrd="0" presId="urn:microsoft.com/office/officeart/2005/8/layout/vProcess5"/>
    <dgm:cxn modelId="{2B28BFD0-3966-4198-8229-B24EF79BFA5F}" type="presParOf" srcId="{AA179384-D8B6-4CFD-94D1-7E7D59F5935E}" destId="{5066098F-7D64-443C-8AEC-2E3EC2A6BB21}" srcOrd="8" destOrd="0" presId="urn:microsoft.com/office/officeart/2005/8/layout/vProcess5"/>
    <dgm:cxn modelId="{DD379D6D-4474-45A1-90C9-4777B0A4A15A}" type="presParOf" srcId="{AA179384-D8B6-4CFD-94D1-7E7D59F5935E}" destId="{A5936DB9-E2D4-4EBD-96BC-F4FB75EF4C94}" srcOrd="9" destOrd="0" presId="urn:microsoft.com/office/officeart/2005/8/layout/vProcess5"/>
    <dgm:cxn modelId="{50BCB989-9613-46EB-A2E7-9E0C5CADDBA1}" type="presParOf" srcId="{AA179384-D8B6-4CFD-94D1-7E7D59F5935E}" destId="{6431B93F-87A4-4238-AC5E-A48C283A4A12}" srcOrd="10" destOrd="0" presId="urn:microsoft.com/office/officeart/2005/8/layout/vProcess5"/>
    <dgm:cxn modelId="{024161D7-3E54-4978-87A1-D8DC6BBDE8B6}"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9BA9EDAA-4BA2-4714-8F33-264159E15FAA}">
      <dgm:prSet custT="1"/>
      <dgm:spPr/>
      <dgm:t>
        <a:bodyPr/>
        <a:lstStyle/>
        <a:p>
          <a:r>
            <a:rPr lang="fr-FR" sz="1600" b="1" i="1" dirty="0" smtClean="0"/>
            <a:t>Évaluation de la performance pédagogique individuelle des instructeurs de l’ATI par l’expert de l’Académie de l’IRU</a:t>
          </a:r>
        </a:p>
      </dgm:t>
    </dgm:pt>
    <dgm:pt modelId="{85E953DA-7E84-422A-86C3-ECDB34B85AA5}" type="parTrans" cxnId="{B49651B7-E296-4E5F-9DE1-D6C0D3A826CB}">
      <dgm:prSet/>
      <dgm:spPr/>
      <dgm:t>
        <a:bodyPr/>
        <a:lstStyle/>
        <a:p>
          <a:endParaRPr lang="fr-FR" sz="1600" b="1" i="1"/>
        </a:p>
      </dgm:t>
    </dgm:pt>
    <dgm:pt modelId="{363B7F3F-01C8-4CFB-ABCA-C447DD62E6C5}" type="sibTrans" cxnId="{B49651B7-E296-4E5F-9DE1-D6C0D3A826CB}">
      <dgm:prSet custT="1"/>
      <dgm:spPr/>
      <dgm:t>
        <a:bodyPr/>
        <a:lstStyle/>
        <a:p>
          <a:endParaRPr lang="fr-FR" sz="1600" b="1" i="1"/>
        </a:p>
      </dgm:t>
    </dgm:pt>
    <dgm:pt modelId="{6CE9000C-2B3E-410A-9692-587D87D48D87}">
      <dgm:prSet custT="1"/>
      <dgm:spPr/>
      <dgm:t>
        <a:bodyPr/>
        <a:lstStyle/>
        <a:p>
          <a:r>
            <a:rPr lang="fr-FR" sz="1600" b="1" i="1" dirty="0" smtClean="0"/>
            <a:t>En cas de résultats probants, émission par l’Académie de l’IRU de Certificats aux Instructeurs de l’ATI</a:t>
          </a:r>
        </a:p>
      </dgm:t>
    </dgm:pt>
    <dgm:pt modelId="{B0C9957E-E911-4261-9A98-23744EA60AD3}" type="parTrans" cxnId="{AE0B7A64-7494-420A-B572-BA1BC0DE8E85}">
      <dgm:prSet/>
      <dgm:spPr/>
      <dgm:t>
        <a:bodyPr/>
        <a:lstStyle/>
        <a:p>
          <a:endParaRPr lang="fr-FR" sz="1600" b="1" i="1"/>
        </a:p>
      </dgm:t>
    </dgm:pt>
    <dgm:pt modelId="{1D5F2815-229E-41EF-ADB0-DB45CBAFAAEF}" type="sibTrans" cxnId="{AE0B7A64-7494-420A-B572-BA1BC0DE8E85}">
      <dgm:prSet custT="1"/>
      <dgm:spPr/>
      <dgm:t>
        <a:bodyPr/>
        <a:lstStyle/>
        <a:p>
          <a:endParaRPr lang="fr-FR" sz="1600" b="1" i="1"/>
        </a:p>
      </dgm:t>
    </dgm:pt>
    <dgm:pt modelId="{1C2BC356-422B-4874-95A0-50F3A8E68194}">
      <dgm:prSet custT="1"/>
      <dgm:spPr/>
      <dgm:t>
        <a:bodyPr/>
        <a:lstStyle/>
        <a:p>
          <a:r>
            <a:rPr lang="fr-FR" sz="1600" b="1" i="1" dirty="0" smtClean="0"/>
            <a:t>Confirmation par l’Administrateur principal AOL de l’ATI de sa Capacité à utiliser AOL suite à la formation reçue auprès de l’Académie de l’IRU</a:t>
          </a:r>
        </a:p>
      </dgm:t>
    </dgm:pt>
    <dgm:pt modelId="{4EB2D707-A7CC-4866-A1CE-20EBACBD34D1}" type="parTrans" cxnId="{63C1E3A2-F1B8-4C07-84FF-46E139B69309}">
      <dgm:prSet/>
      <dgm:spPr/>
      <dgm:t>
        <a:bodyPr/>
        <a:lstStyle/>
        <a:p>
          <a:endParaRPr lang="fr-FR" sz="1600" b="1" i="1"/>
        </a:p>
      </dgm:t>
    </dgm:pt>
    <dgm:pt modelId="{E3D3E00F-BE3E-40C7-82C6-91753CE23601}" type="sibTrans" cxnId="{63C1E3A2-F1B8-4C07-84FF-46E139B69309}">
      <dgm:prSet/>
      <dgm:spPr/>
      <dgm:t>
        <a:bodyPr/>
        <a:lstStyle/>
        <a:p>
          <a:endParaRPr lang="fr-FR" sz="1600" b="1" i="1"/>
        </a:p>
      </dgm:t>
    </dgm:pt>
    <dgm:pt modelId="{289FCAAA-0318-4032-BE3F-EA55F0961875}">
      <dgm:prSet custT="1"/>
      <dgm:spPr/>
      <dgm:t>
        <a:bodyPr/>
        <a:lstStyle/>
        <a:p>
          <a:r>
            <a:rPr lang="fr-FR" sz="1600" b="1" i="1" dirty="0" smtClean="0"/>
            <a:t>Transmission de ces résultats à l’Académie de l’IRU en même temps que les résultats des examens</a:t>
          </a:r>
        </a:p>
      </dgm:t>
    </dgm:pt>
    <dgm:pt modelId="{C5501464-787E-491A-B122-52291E19ABCC}" type="parTrans" cxnId="{260FC77B-F24E-4F6B-A4DE-F805417FB60C}">
      <dgm:prSet/>
      <dgm:spPr/>
      <dgm:t>
        <a:bodyPr/>
        <a:lstStyle/>
        <a:p>
          <a:endParaRPr lang="fr-FR" sz="1600" b="1" i="1"/>
        </a:p>
      </dgm:t>
    </dgm:pt>
    <dgm:pt modelId="{4C63A5DA-77BC-4061-B0FF-DE284863AA30}" type="sibTrans" cxnId="{260FC77B-F24E-4F6B-A4DE-F805417FB60C}">
      <dgm:prSet custT="1"/>
      <dgm:spPr/>
      <dgm:t>
        <a:bodyPr/>
        <a:lstStyle/>
        <a:p>
          <a:endParaRPr lang="fr-FR" sz="1600" b="1" i="1"/>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A31DEE34-C368-416F-A5BD-9D0C49D6413F}" type="presOf" srcId="{196F5CAD-162D-46A7-B319-AF4E333681EA}" destId="{AA179384-D8B6-4CFD-94D1-7E7D59F5935E}" srcOrd="0" destOrd="0" presId="urn:microsoft.com/office/officeart/2005/8/layout/vProcess5"/>
    <dgm:cxn modelId="{A1C2FD5E-4363-4F75-80DB-FC0D35F4E39B}" type="presOf" srcId="{289FCAAA-0318-4032-BE3F-EA55F0961875}" destId="{A5936DB9-E2D4-4EBD-96BC-F4FB75EF4C94}" srcOrd="1" destOrd="0" presId="urn:microsoft.com/office/officeart/2005/8/layout/vProcess5"/>
    <dgm:cxn modelId="{FC268756-E7EB-4C3D-B81E-08CB8924C300}" type="presOf" srcId="{4C63A5DA-77BC-4061-B0FF-DE284863AA30}" destId="{F88E93EA-AC83-4830-8206-FC2E292DA325}" srcOrd="0" destOrd="0" presId="urn:microsoft.com/office/officeart/2005/8/layout/vProcess5"/>
    <dgm:cxn modelId="{A1233862-1B28-435F-8AC4-1D515FED8588}" type="presOf" srcId="{289FCAAA-0318-4032-BE3F-EA55F0961875}" destId="{143B32F3-4034-4BAB-86C3-CA1F7BB69C3B}" srcOrd="0" destOrd="0" presId="urn:microsoft.com/office/officeart/2005/8/layout/vProcess5"/>
    <dgm:cxn modelId="{0036018A-719C-4F1E-8024-510839982C9C}" type="presOf" srcId="{9BA9EDAA-4BA2-4714-8F33-264159E15FAA}" destId="{B4BDF510-D700-4ED5-8D6D-654F7C919B7D}" srcOrd="0" destOrd="0" presId="urn:microsoft.com/office/officeart/2005/8/layout/vProcess5"/>
    <dgm:cxn modelId="{FFCDD55D-5FA2-4E6A-9CCE-9AF3C3B13ACB}" type="presOf" srcId="{1D5F2815-229E-41EF-ADB0-DB45CBAFAAEF}" destId="{8F5B4211-CA1D-4149-AEBC-0FDBD5AC3A41}" srcOrd="0" destOrd="0" presId="urn:microsoft.com/office/officeart/2005/8/layout/vProcess5"/>
    <dgm:cxn modelId="{63C1E3A2-F1B8-4C07-84FF-46E139B69309}" srcId="{196F5CAD-162D-46A7-B319-AF4E333681EA}" destId="{1C2BC356-422B-4874-95A0-50F3A8E68194}" srcOrd="3" destOrd="0" parTransId="{4EB2D707-A7CC-4866-A1CE-20EBACBD34D1}" sibTransId="{E3D3E00F-BE3E-40C7-82C6-91753CE23601}"/>
    <dgm:cxn modelId="{791CDCE0-7CC2-403B-83CA-43C70D7D10A8}" type="presOf" srcId="{363B7F3F-01C8-4CFB-ABCA-C447DD62E6C5}" destId="{507438D7-D0DA-4AFD-B779-AB696036E0F9}" srcOrd="0" destOrd="0" presId="urn:microsoft.com/office/officeart/2005/8/layout/vProcess5"/>
    <dgm:cxn modelId="{9707E102-D977-4951-A0D1-8D785FC4A5A6}" type="presOf" srcId="{9BA9EDAA-4BA2-4714-8F33-264159E15FAA}" destId="{5066098F-7D64-443C-8AEC-2E3EC2A6BB21}" srcOrd="1" destOrd="0" presId="urn:microsoft.com/office/officeart/2005/8/layout/vProcess5"/>
    <dgm:cxn modelId="{B49651B7-E296-4E5F-9DE1-D6C0D3A826CB}" srcId="{196F5CAD-162D-46A7-B319-AF4E333681EA}" destId="{9BA9EDAA-4BA2-4714-8F33-264159E15FAA}" srcOrd="0" destOrd="0" parTransId="{85E953DA-7E84-422A-86C3-ECDB34B85AA5}" sibTransId="{363B7F3F-01C8-4CFB-ABCA-C447DD62E6C5}"/>
    <dgm:cxn modelId="{2C4BC45D-BBD1-41F4-BFDA-92E8FFFEBC21}" type="presOf" srcId="{6CE9000C-2B3E-410A-9692-587D87D48D87}" destId="{6431B93F-87A4-4238-AC5E-A48C283A4A12}" srcOrd="1" destOrd="0" presId="urn:microsoft.com/office/officeart/2005/8/layout/vProcess5"/>
    <dgm:cxn modelId="{A171993B-7BC7-40D5-ADDC-2854785DDEE9}" type="presOf" srcId="{6CE9000C-2B3E-410A-9692-587D87D48D87}" destId="{16EFF314-3DB7-4704-BEF4-E47B52A4AE70}" srcOrd="0" destOrd="0" presId="urn:microsoft.com/office/officeart/2005/8/layout/vProcess5"/>
    <dgm:cxn modelId="{3F9BC3B1-5E61-4254-8782-FE0180A4E2FE}" type="presOf" srcId="{1C2BC356-422B-4874-95A0-50F3A8E68194}" destId="{1CE02D5A-C07E-4C81-A01A-CEEF4DA5E3EA}" srcOrd="0" destOrd="0" presId="urn:microsoft.com/office/officeart/2005/8/layout/vProcess5"/>
    <dgm:cxn modelId="{260FC77B-F24E-4F6B-A4DE-F805417FB60C}" srcId="{196F5CAD-162D-46A7-B319-AF4E333681EA}" destId="{289FCAAA-0318-4032-BE3F-EA55F0961875}" srcOrd="1" destOrd="0" parTransId="{C5501464-787E-491A-B122-52291E19ABCC}" sibTransId="{4C63A5DA-77BC-4061-B0FF-DE284863AA30}"/>
    <dgm:cxn modelId="{AE0B7A64-7494-420A-B572-BA1BC0DE8E85}" srcId="{196F5CAD-162D-46A7-B319-AF4E333681EA}" destId="{6CE9000C-2B3E-410A-9692-587D87D48D87}" srcOrd="2" destOrd="0" parTransId="{B0C9957E-E911-4261-9A98-23744EA60AD3}" sibTransId="{1D5F2815-229E-41EF-ADB0-DB45CBAFAAEF}"/>
    <dgm:cxn modelId="{57E7D85F-945F-4BBC-8C7A-E43B50388CC9}" type="presOf" srcId="{1C2BC356-422B-4874-95A0-50F3A8E68194}" destId="{4172A303-71CC-4D9E-9181-040024F65219}" srcOrd="1" destOrd="0" presId="urn:microsoft.com/office/officeart/2005/8/layout/vProcess5"/>
    <dgm:cxn modelId="{C5B75B1A-23F0-47A7-84EB-3DD64C58C316}" type="presParOf" srcId="{AA179384-D8B6-4CFD-94D1-7E7D59F5935E}" destId="{5B117903-833F-4C65-9606-0254BE4AA488}" srcOrd="0" destOrd="0" presId="urn:microsoft.com/office/officeart/2005/8/layout/vProcess5"/>
    <dgm:cxn modelId="{1A96F496-B336-4993-9133-DABCD0E817B1}" type="presParOf" srcId="{AA179384-D8B6-4CFD-94D1-7E7D59F5935E}" destId="{B4BDF510-D700-4ED5-8D6D-654F7C919B7D}" srcOrd="1" destOrd="0" presId="urn:microsoft.com/office/officeart/2005/8/layout/vProcess5"/>
    <dgm:cxn modelId="{89C1E461-29CC-4B1D-8A13-52F4314161CF}" type="presParOf" srcId="{AA179384-D8B6-4CFD-94D1-7E7D59F5935E}" destId="{143B32F3-4034-4BAB-86C3-CA1F7BB69C3B}" srcOrd="2" destOrd="0" presId="urn:microsoft.com/office/officeart/2005/8/layout/vProcess5"/>
    <dgm:cxn modelId="{E5275469-1A94-4D5A-A39C-8518F059B170}" type="presParOf" srcId="{AA179384-D8B6-4CFD-94D1-7E7D59F5935E}" destId="{16EFF314-3DB7-4704-BEF4-E47B52A4AE70}" srcOrd="3" destOrd="0" presId="urn:microsoft.com/office/officeart/2005/8/layout/vProcess5"/>
    <dgm:cxn modelId="{BEDE4DB1-7D6B-49D9-A8FD-044BA074C0C7}" type="presParOf" srcId="{AA179384-D8B6-4CFD-94D1-7E7D59F5935E}" destId="{1CE02D5A-C07E-4C81-A01A-CEEF4DA5E3EA}" srcOrd="4" destOrd="0" presId="urn:microsoft.com/office/officeart/2005/8/layout/vProcess5"/>
    <dgm:cxn modelId="{1493E917-0D79-4F1C-BEC7-75F8DED42C24}" type="presParOf" srcId="{AA179384-D8B6-4CFD-94D1-7E7D59F5935E}" destId="{507438D7-D0DA-4AFD-B779-AB696036E0F9}" srcOrd="5" destOrd="0" presId="urn:microsoft.com/office/officeart/2005/8/layout/vProcess5"/>
    <dgm:cxn modelId="{34ACF377-A326-414F-8F3A-8A4F5466B868}" type="presParOf" srcId="{AA179384-D8B6-4CFD-94D1-7E7D59F5935E}" destId="{F88E93EA-AC83-4830-8206-FC2E292DA325}" srcOrd="6" destOrd="0" presId="urn:microsoft.com/office/officeart/2005/8/layout/vProcess5"/>
    <dgm:cxn modelId="{A74309FB-E1B7-462C-AC2E-12070D9E5322}" type="presParOf" srcId="{AA179384-D8B6-4CFD-94D1-7E7D59F5935E}" destId="{8F5B4211-CA1D-4149-AEBC-0FDBD5AC3A41}" srcOrd="7" destOrd="0" presId="urn:microsoft.com/office/officeart/2005/8/layout/vProcess5"/>
    <dgm:cxn modelId="{63760286-4054-49C2-9F71-F545C0128469}" type="presParOf" srcId="{AA179384-D8B6-4CFD-94D1-7E7D59F5935E}" destId="{5066098F-7D64-443C-8AEC-2E3EC2A6BB21}" srcOrd="8" destOrd="0" presId="urn:microsoft.com/office/officeart/2005/8/layout/vProcess5"/>
    <dgm:cxn modelId="{BD7E0D9E-2176-4522-AAA5-ACC7223D171A}" type="presParOf" srcId="{AA179384-D8B6-4CFD-94D1-7E7D59F5935E}" destId="{A5936DB9-E2D4-4EBD-96BC-F4FB75EF4C94}" srcOrd="9" destOrd="0" presId="urn:microsoft.com/office/officeart/2005/8/layout/vProcess5"/>
    <dgm:cxn modelId="{77076AB5-4E92-4D3C-BF19-F728400CEC10}" type="presParOf" srcId="{AA179384-D8B6-4CFD-94D1-7E7D59F5935E}" destId="{6431B93F-87A4-4238-AC5E-A48C283A4A12}" srcOrd="10" destOrd="0" presId="urn:microsoft.com/office/officeart/2005/8/layout/vProcess5"/>
    <dgm:cxn modelId="{BFEDC027-247B-4B90-A8C5-527A36B8C8EC}"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F5CAD-162D-46A7-B319-AF4E333681E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fr-FR"/>
        </a:p>
      </dgm:t>
    </dgm:pt>
    <dgm:pt modelId="{9BA9EDAA-4BA2-4714-8F33-264159E15FAA}">
      <dgm:prSet custT="1"/>
      <dgm:spPr/>
      <dgm:t>
        <a:bodyPr/>
        <a:lstStyle/>
        <a:p>
          <a:r>
            <a:rPr lang="fr-FR" sz="1600" b="1" i="1" dirty="0" smtClean="0"/>
            <a:t>Approbation de l’accréditation de l’ATI par le Comité d’accréditation de l’Académie de l’IRU (AAC) pour le programme concerné</a:t>
          </a:r>
        </a:p>
      </dgm:t>
    </dgm:pt>
    <dgm:pt modelId="{85E953DA-7E84-422A-86C3-ECDB34B85AA5}" type="parTrans" cxnId="{B49651B7-E296-4E5F-9DE1-D6C0D3A826CB}">
      <dgm:prSet/>
      <dgm:spPr/>
      <dgm:t>
        <a:bodyPr/>
        <a:lstStyle/>
        <a:p>
          <a:endParaRPr lang="fr-FR" sz="1600" b="1" i="1"/>
        </a:p>
      </dgm:t>
    </dgm:pt>
    <dgm:pt modelId="{363B7F3F-01C8-4CFB-ABCA-C447DD62E6C5}" type="sibTrans" cxnId="{B49651B7-E296-4E5F-9DE1-D6C0D3A826CB}">
      <dgm:prSet custT="1"/>
      <dgm:spPr/>
      <dgm:t>
        <a:bodyPr/>
        <a:lstStyle/>
        <a:p>
          <a:endParaRPr lang="fr-FR" sz="1600" b="1" i="1"/>
        </a:p>
      </dgm:t>
    </dgm:pt>
    <dgm:pt modelId="{E70F2239-6C2B-4795-8FFA-268CF63868C4}">
      <dgm:prSet custT="1"/>
      <dgm:spPr/>
      <dgm:t>
        <a:bodyPr/>
        <a:lstStyle/>
        <a:p>
          <a:r>
            <a:rPr lang="fr-FR" sz="1600" b="1" i="1" dirty="0" smtClean="0"/>
            <a:t>Communication de la décision du AAC à l’ATI</a:t>
          </a:r>
        </a:p>
      </dgm:t>
    </dgm:pt>
    <dgm:pt modelId="{6925EA39-CE8C-493C-B14E-642F970975CB}" type="parTrans" cxnId="{00D27FB7-E0C1-4C2D-9B2F-B88E15562DBE}">
      <dgm:prSet/>
      <dgm:spPr/>
      <dgm:t>
        <a:bodyPr/>
        <a:lstStyle/>
        <a:p>
          <a:endParaRPr lang="fr-FR" sz="1600" b="1" i="1"/>
        </a:p>
      </dgm:t>
    </dgm:pt>
    <dgm:pt modelId="{B236D124-E2B3-4399-B6E0-2E73BA9514C9}" type="sibTrans" cxnId="{00D27FB7-E0C1-4C2D-9B2F-B88E15562DBE}">
      <dgm:prSet custT="1"/>
      <dgm:spPr/>
      <dgm:t>
        <a:bodyPr/>
        <a:lstStyle/>
        <a:p>
          <a:endParaRPr lang="fr-FR" sz="1600" b="1" i="1"/>
        </a:p>
      </dgm:t>
    </dgm:pt>
    <dgm:pt modelId="{CC00C648-1143-424C-90B7-D66EEDBB0E8A}">
      <dgm:prSet custT="1"/>
      <dgm:spPr/>
      <dgm:t>
        <a:bodyPr/>
        <a:lstStyle/>
        <a:p>
          <a:r>
            <a:rPr lang="fr-CH" sz="1600" b="1" i="1" dirty="0" smtClean="0"/>
            <a:t>Fin du Processus d’Accréditation</a:t>
          </a:r>
          <a:endParaRPr lang="fr-FR" sz="1600" b="1" i="1" dirty="0" smtClean="0"/>
        </a:p>
      </dgm:t>
    </dgm:pt>
    <dgm:pt modelId="{EBB41338-5F29-4514-95D4-762722FC6311}" type="parTrans" cxnId="{A75EF68B-F537-48D0-A9F3-BA57DA9BDFB6}">
      <dgm:prSet/>
      <dgm:spPr/>
      <dgm:t>
        <a:bodyPr/>
        <a:lstStyle/>
        <a:p>
          <a:endParaRPr lang="fr-FR" sz="1600" b="1" i="1"/>
        </a:p>
      </dgm:t>
    </dgm:pt>
    <dgm:pt modelId="{A338C495-A5A7-4632-8EE3-60CE1494F526}" type="sibTrans" cxnId="{A75EF68B-F537-48D0-A9F3-BA57DA9BDFB6}">
      <dgm:prSet/>
      <dgm:spPr/>
      <dgm:t>
        <a:bodyPr/>
        <a:lstStyle/>
        <a:p>
          <a:endParaRPr lang="fr-FR" sz="1600" b="1" i="1"/>
        </a:p>
      </dgm:t>
    </dgm:pt>
    <dgm:pt modelId="{EFD57317-B017-428D-BEE3-ADB5855CD155}">
      <dgm:prSet custT="1"/>
      <dgm:spPr/>
      <dgm:t>
        <a:bodyPr/>
        <a:lstStyle/>
        <a:p>
          <a:r>
            <a:rPr lang="fr-FR" sz="1600" b="1" i="1" dirty="0" smtClean="0"/>
            <a:t>Utilisation du personnel de l’ATI du Module ATI pour la gestion des classes, des étudiants, l’impression de  certificats/diplômes</a:t>
          </a:r>
          <a:r>
            <a:rPr lang="fr-CH" sz="1600" b="1" i="1" dirty="0" smtClean="0"/>
            <a:t>.</a:t>
          </a:r>
          <a:endParaRPr lang="fr-FR" sz="1600" b="1" i="1" dirty="0" smtClean="0"/>
        </a:p>
      </dgm:t>
    </dgm:pt>
    <dgm:pt modelId="{95F8480E-BC6D-47AA-8E23-4932CDA9E16C}" type="parTrans" cxnId="{663E6824-EF7C-4ADE-8A2B-EDEA66657B45}">
      <dgm:prSet/>
      <dgm:spPr/>
      <dgm:t>
        <a:bodyPr/>
        <a:lstStyle/>
        <a:p>
          <a:endParaRPr lang="fr-FR"/>
        </a:p>
      </dgm:t>
    </dgm:pt>
    <dgm:pt modelId="{76D41FAC-3BED-4540-ABE2-34C068C35C6A}" type="sibTrans" cxnId="{663E6824-EF7C-4ADE-8A2B-EDEA66657B45}">
      <dgm:prSet/>
      <dgm:spPr/>
      <dgm:t>
        <a:bodyPr/>
        <a:lstStyle/>
        <a:p>
          <a:endParaRPr lang="fr-FR"/>
        </a:p>
      </dgm:t>
    </dgm:pt>
    <dgm:pt modelId="{AA179384-D8B6-4CFD-94D1-7E7D59F5935E}" type="pres">
      <dgm:prSet presAssocID="{196F5CAD-162D-46A7-B319-AF4E333681EA}" presName="outerComposite" presStyleCnt="0">
        <dgm:presLayoutVars>
          <dgm:chMax val="5"/>
          <dgm:dir/>
          <dgm:resizeHandles val="exact"/>
        </dgm:presLayoutVars>
      </dgm:prSet>
      <dgm:spPr/>
      <dgm:t>
        <a:bodyPr/>
        <a:lstStyle/>
        <a:p>
          <a:endParaRPr lang="fr-FR"/>
        </a:p>
      </dgm:t>
    </dgm:pt>
    <dgm:pt modelId="{5B117903-833F-4C65-9606-0254BE4AA488}" type="pres">
      <dgm:prSet presAssocID="{196F5CAD-162D-46A7-B319-AF4E333681EA}" presName="dummyMaxCanvas" presStyleCnt="0">
        <dgm:presLayoutVars/>
      </dgm:prSet>
      <dgm:spPr/>
    </dgm:pt>
    <dgm:pt modelId="{B4BDF510-D700-4ED5-8D6D-654F7C919B7D}" type="pres">
      <dgm:prSet presAssocID="{196F5CAD-162D-46A7-B319-AF4E333681EA}" presName="FourNodes_1" presStyleLbl="node1" presStyleIdx="0" presStyleCnt="4">
        <dgm:presLayoutVars>
          <dgm:bulletEnabled val="1"/>
        </dgm:presLayoutVars>
      </dgm:prSet>
      <dgm:spPr/>
      <dgm:t>
        <a:bodyPr/>
        <a:lstStyle/>
        <a:p>
          <a:endParaRPr lang="fr-FR"/>
        </a:p>
      </dgm:t>
    </dgm:pt>
    <dgm:pt modelId="{143B32F3-4034-4BAB-86C3-CA1F7BB69C3B}" type="pres">
      <dgm:prSet presAssocID="{196F5CAD-162D-46A7-B319-AF4E333681EA}" presName="FourNodes_2" presStyleLbl="node1" presStyleIdx="1" presStyleCnt="4">
        <dgm:presLayoutVars>
          <dgm:bulletEnabled val="1"/>
        </dgm:presLayoutVars>
      </dgm:prSet>
      <dgm:spPr/>
      <dgm:t>
        <a:bodyPr/>
        <a:lstStyle/>
        <a:p>
          <a:endParaRPr lang="fr-FR"/>
        </a:p>
      </dgm:t>
    </dgm:pt>
    <dgm:pt modelId="{16EFF314-3DB7-4704-BEF4-E47B52A4AE70}" type="pres">
      <dgm:prSet presAssocID="{196F5CAD-162D-46A7-B319-AF4E333681EA}" presName="FourNodes_3" presStyleLbl="node1" presStyleIdx="2" presStyleCnt="4">
        <dgm:presLayoutVars>
          <dgm:bulletEnabled val="1"/>
        </dgm:presLayoutVars>
      </dgm:prSet>
      <dgm:spPr/>
      <dgm:t>
        <a:bodyPr/>
        <a:lstStyle/>
        <a:p>
          <a:endParaRPr lang="fr-FR"/>
        </a:p>
      </dgm:t>
    </dgm:pt>
    <dgm:pt modelId="{1CE02D5A-C07E-4C81-A01A-CEEF4DA5E3EA}" type="pres">
      <dgm:prSet presAssocID="{196F5CAD-162D-46A7-B319-AF4E333681EA}" presName="FourNodes_4" presStyleLbl="node1" presStyleIdx="3" presStyleCnt="4">
        <dgm:presLayoutVars>
          <dgm:bulletEnabled val="1"/>
        </dgm:presLayoutVars>
      </dgm:prSet>
      <dgm:spPr/>
      <dgm:t>
        <a:bodyPr/>
        <a:lstStyle/>
        <a:p>
          <a:endParaRPr lang="fr-FR"/>
        </a:p>
      </dgm:t>
    </dgm:pt>
    <dgm:pt modelId="{507438D7-D0DA-4AFD-B779-AB696036E0F9}" type="pres">
      <dgm:prSet presAssocID="{196F5CAD-162D-46A7-B319-AF4E333681EA}" presName="FourConn_1-2" presStyleLbl="fgAccFollowNode1" presStyleIdx="0" presStyleCnt="3">
        <dgm:presLayoutVars>
          <dgm:bulletEnabled val="1"/>
        </dgm:presLayoutVars>
      </dgm:prSet>
      <dgm:spPr/>
      <dgm:t>
        <a:bodyPr/>
        <a:lstStyle/>
        <a:p>
          <a:endParaRPr lang="fr-FR"/>
        </a:p>
      </dgm:t>
    </dgm:pt>
    <dgm:pt modelId="{F88E93EA-AC83-4830-8206-FC2E292DA325}" type="pres">
      <dgm:prSet presAssocID="{196F5CAD-162D-46A7-B319-AF4E333681EA}" presName="FourConn_2-3" presStyleLbl="fgAccFollowNode1" presStyleIdx="1" presStyleCnt="3">
        <dgm:presLayoutVars>
          <dgm:bulletEnabled val="1"/>
        </dgm:presLayoutVars>
      </dgm:prSet>
      <dgm:spPr/>
      <dgm:t>
        <a:bodyPr/>
        <a:lstStyle/>
        <a:p>
          <a:endParaRPr lang="fr-FR"/>
        </a:p>
      </dgm:t>
    </dgm:pt>
    <dgm:pt modelId="{8F5B4211-CA1D-4149-AEBC-0FDBD5AC3A41}" type="pres">
      <dgm:prSet presAssocID="{196F5CAD-162D-46A7-B319-AF4E333681EA}" presName="FourConn_3-4" presStyleLbl="fgAccFollowNode1" presStyleIdx="2" presStyleCnt="3">
        <dgm:presLayoutVars>
          <dgm:bulletEnabled val="1"/>
        </dgm:presLayoutVars>
      </dgm:prSet>
      <dgm:spPr/>
      <dgm:t>
        <a:bodyPr/>
        <a:lstStyle/>
        <a:p>
          <a:endParaRPr lang="fr-FR"/>
        </a:p>
      </dgm:t>
    </dgm:pt>
    <dgm:pt modelId="{5066098F-7D64-443C-8AEC-2E3EC2A6BB21}" type="pres">
      <dgm:prSet presAssocID="{196F5CAD-162D-46A7-B319-AF4E333681EA}" presName="FourNodes_1_text" presStyleLbl="node1" presStyleIdx="3" presStyleCnt="4">
        <dgm:presLayoutVars>
          <dgm:bulletEnabled val="1"/>
        </dgm:presLayoutVars>
      </dgm:prSet>
      <dgm:spPr/>
      <dgm:t>
        <a:bodyPr/>
        <a:lstStyle/>
        <a:p>
          <a:endParaRPr lang="fr-FR"/>
        </a:p>
      </dgm:t>
    </dgm:pt>
    <dgm:pt modelId="{A5936DB9-E2D4-4EBD-96BC-F4FB75EF4C94}" type="pres">
      <dgm:prSet presAssocID="{196F5CAD-162D-46A7-B319-AF4E333681EA}" presName="FourNodes_2_text" presStyleLbl="node1" presStyleIdx="3" presStyleCnt="4">
        <dgm:presLayoutVars>
          <dgm:bulletEnabled val="1"/>
        </dgm:presLayoutVars>
      </dgm:prSet>
      <dgm:spPr/>
      <dgm:t>
        <a:bodyPr/>
        <a:lstStyle/>
        <a:p>
          <a:endParaRPr lang="fr-FR"/>
        </a:p>
      </dgm:t>
    </dgm:pt>
    <dgm:pt modelId="{6431B93F-87A4-4238-AC5E-A48C283A4A12}" type="pres">
      <dgm:prSet presAssocID="{196F5CAD-162D-46A7-B319-AF4E333681EA}" presName="FourNodes_3_text" presStyleLbl="node1" presStyleIdx="3" presStyleCnt="4">
        <dgm:presLayoutVars>
          <dgm:bulletEnabled val="1"/>
        </dgm:presLayoutVars>
      </dgm:prSet>
      <dgm:spPr/>
      <dgm:t>
        <a:bodyPr/>
        <a:lstStyle/>
        <a:p>
          <a:endParaRPr lang="fr-FR"/>
        </a:p>
      </dgm:t>
    </dgm:pt>
    <dgm:pt modelId="{4172A303-71CC-4D9E-9181-040024F65219}" type="pres">
      <dgm:prSet presAssocID="{196F5CAD-162D-46A7-B319-AF4E333681EA}" presName="FourNodes_4_text" presStyleLbl="node1" presStyleIdx="3" presStyleCnt="4">
        <dgm:presLayoutVars>
          <dgm:bulletEnabled val="1"/>
        </dgm:presLayoutVars>
      </dgm:prSet>
      <dgm:spPr/>
      <dgm:t>
        <a:bodyPr/>
        <a:lstStyle/>
        <a:p>
          <a:endParaRPr lang="fr-FR"/>
        </a:p>
      </dgm:t>
    </dgm:pt>
  </dgm:ptLst>
  <dgm:cxnLst>
    <dgm:cxn modelId="{7380C926-158F-43AF-9633-420C0C046F34}" type="presOf" srcId="{CC00C648-1143-424C-90B7-D66EEDBB0E8A}" destId="{16EFF314-3DB7-4704-BEF4-E47B52A4AE70}" srcOrd="0" destOrd="0" presId="urn:microsoft.com/office/officeart/2005/8/layout/vProcess5"/>
    <dgm:cxn modelId="{54BDBC90-210C-4181-A510-FE0A5C9C60B7}" type="presOf" srcId="{E70F2239-6C2B-4795-8FFA-268CF63868C4}" destId="{143B32F3-4034-4BAB-86C3-CA1F7BB69C3B}" srcOrd="0" destOrd="0" presId="urn:microsoft.com/office/officeart/2005/8/layout/vProcess5"/>
    <dgm:cxn modelId="{D8CFB2E3-6731-4B20-8951-4571B11C09BB}" type="presOf" srcId="{EFD57317-B017-428D-BEE3-ADB5855CD155}" destId="{4172A303-71CC-4D9E-9181-040024F65219}" srcOrd="1" destOrd="0" presId="urn:microsoft.com/office/officeart/2005/8/layout/vProcess5"/>
    <dgm:cxn modelId="{663E6824-EF7C-4ADE-8A2B-EDEA66657B45}" srcId="{196F5CAD-162D-46A7-B319-AF4E333681EA}" destId="{EFD57317-B017-428D-BEE3-ADB5855CD155}" srcOrd="3" destOrd="0" parTransId="{95F8480E-BC6D-47AA-8E23-4932CDA9E16C}" sibTransId="{76D41FAC-3BED-4540-ABE2-34C068C35C6A}"/>
    <dgm:cxn modelId="{B49651B7-E296-4E5F-9DE1-D6C0D3A826CB}" srcId="{196F5CAD-162D-46A7-B319-AF4E333681EA}" destId="{9BA9EDAA-4BA2-4714-8F33-264159E15FAA}" srcOrd="0" destOrd="0" parTransId="{85E953DA-7E84-422A-86C3-ECDB34B85AA5}" sibTransId="{363B7F3F-01C8-4CFB-ABCA-C447DD62E6C5}"/>
    <dgm:cxn modelId="{12B7448B-DD5E-4388-9848-22F291F55A92}" type="presOf" srcId="{363B7F3F-01C8-4CFB-ABCA-C447DD62E6C5}" destId="{507438D7-D0DA-4AFD-B779-AB696036E0F9}" srcOrd="0" destOrd="0" presId="urn:microsoft.com/office/officeart/2005/8/layout/vProcess5"/>
    <dgm:cxn modelId="{85BF0EAE-E832-45BA-8592-806E16C60001}" type="presOf" srcId="{E70F2239-6C2B-4795-8FFA-268CF63868C4}" destId="{A5936DB9-E2D4-4EBD-96BC-F4FB75EF4C94}" srcOrd="1" destOrd="0" presId="urn:microsoft.com/office/officeart/2005/8/layout/vProcess5"/>
    <dgm:cxn modelId="{19A3C391-C405-459A-AA2D-E4C86AD7AB7A}" type="presOf" srcId="{9BA9EDAA-4BA2-4714-8F33-264159E15FAA}" destId="{5066098F-7D64-443C-8AEC-2E3EC2A6BB21}" srcOrd="1" destOrd="0" presId="urn:microsoft.com/office/officeart/2005/8/layout/vProcess5"/>
    <dgm:cxn modelId="{5C1035BC-4486-4521-97A1-15A2D88D53B1}" type="presOf" srcId="{EFD57317-B017-428D-BEE3-ADB5855CD155}" destId="{1CE02D5A-C07E-4C81-A01A-CEEF4DA5E3EA}" srcOrd="0" destOrd="0" presId="urn:microsoft.com/office/officeart/2005/8/layout/vProcess5"/>
    <dgm:cxn modelId="{07687689-D6F0-4F2D-BFD7-DB58AF47779B}" type="presOf" srcId="{CC00C648-1143-424C-90B7-D66EEDBB0E8A}" destId="{6431B93F-87A4-4238-AC5E-A48C283A4A12}" srcOrd="1" destOrd="0" presId="urn:microsoft.com/office/officeart/2005/8/layout/vProcess5"/>
    <dgm:cxn modelId="{00D27FB7-E0C1-4C2D-9B2F-B88E15562DBE}" srcId="{196F5CAD-162D-46A7-B319-AF4E333681EA}" destId="{E70F2239-6C2B-4795-8FFA-268CF63868C4}" srcOrd="1" destOrd="0" parTransId="{6925EA39-CE8C-493C-B14E-642F970975CB}" sibTransId="{B236D124-E2B3-4399-B6E0-2E73BA9514C9}"/>
    <dgm:cxn modelId="{616A0B95-75BE-4606-8C55-9BF154B235E9}" type="presOf" srcId="{B236D124-E2B3-4399-B6E0-2E73BA9514C9}" destId="{F88E93EA-AC83-4830-8206-FC2E292DA325}" srcOrd="0" destOrd="0" presId="urn:microsoft.com/office/officeart/2005/8/layout/vProcess5"/>
    <dgm:cxn modelId="{BB967BC8-4BF2-4CCC-A521-550DE6818B03}" type="presOf" srcId="{196F5CAD-162D-46A7-B319-AF4E333681EA}" destId="{AA179384-D8B6-4CFD-94D1-7E7D59F5935E}" srcOrd="0" destOrd="0" presId="urn:microsoft.com/office/officeart/2005/8/layout/vProcess5"/>
    <dgm:cxn modelId="{0B9CE5FA-E3C4-49EA-A6E3-4ABEEC6CC7A4}" type="presOf" srcId="{A338C495-A5A7-4632-8EE3-60CE1494F526}" destId="{8F5B4211-CA1D-4149-AEBC-0FDBD5AC3A41}" srcOrd="0" destOrd="0" presId="urn:microsoft.com/office/officeart/2005/8/layout/vProcess5"/>
    <dgm:cxn modelId="{7FEC8B1C-27CD-458C-8D63-557669ECD4A4}" type="presOf" srcId="{9BA9EDAA-4BA2-4714-8F33-264159E15FAA}" destId="{B4BDF510-D700-4ED5-8D6D-654F7C919B7D}" srcOrd="0" destOrd="0" presId="urn:microsoft.com/office/officeart/2005/8/layout/vProcess5"/>
    <dgm:cxn modelId="{A75EF68B-F537-48D0-A9F3-BA57DA9BDFB6}" srcId="{196F5CAD-162D-46A7-B319-AF4E333681EA}" destId="{CC00C648-1143-424C-90B7-D66EEDBB0E8A}" srcOrd="2" destOrd="0" parTransId="{EBB41338-5F29-4514-95D4-762722FC6311}" sibTransId="{A338C495-A5A7-4632-8EE3-60CE1494F526}"/>
    <dgm:cxn modelId="{E08D96EA-98B8-4D04-8715-1041B001C805}" type="presParOf" srcId="{AA179384-D8B6-4CFD-94D1-7E7D59F5935E}" destId="{5B117903-833F-4C65-9606-0254BE4AA488}" srcOrd="0" destOrd="0" presId="urn:microsoft.com/office/officeart/2005/8/layout/vProcess5"/>
    <dgm:cxn modelId="{B568E7F6-7180-48E7-B04D-05B40E247982}" type="presParOf" srcId="{AA179384-D8B6-4CFD-94D1-7E7D59F5935E}" destId="{B4BDF510-D700-4ED5-8D6D-654F7C919B7D}" srcOrd="1" destOrd="0" presId="urn:microsoft.com/office/officeart/2005/8/layout/vProcess5"/>
    <dgm:cxn modelId="{CBA3DFD7-E797-4398-B56D-D22583E4F9B4}" type="presParOf" srcId="{AA179384-D8B6-4CFD-94D1-7E7D59F5935E}" destId="{143B32F3-4034-4BAB-86C3-CA1F7BB69C3B}" srcOrd="2" destOrd="0" presId="urn:microsoft.com/office/officeart/2005/8/layout/vProcess5"/>
    <dgm:cxn modelId="{26829E84-9FA0-4AB6-88B4-8A6AD9C45163}" type="presParOf" srcId="{AA179384-D8B6-4CFD-94D1-7E7D59F5935E}" destId="{16EFF314-3DB7-4704-BEF4-E47B52A4AE70}" srcOrd="3" destOrd="0" presId="urn:microsoft.com/office/officeart/2005/8/layout/vProcess5"/>
    <dgm:cxn modelId="{336DCB90-0086-44BC-9615-1B2C4BECC5BE}" type="presParOf" srcId="{AA179384-D8B6-4CFD-94D1-7E7D59F5935E}" destId="{1CE02D5A-C07E-4C81-A01A-CEEF4DA5E3EA}" srcOrd="4" destOrd="0" presId="urn:microsoft.com/office/officeart/2005/8/layout/vProcess5"/>
    <dgm:cxn modelId="{7F5883AA-C2DA-4D06-940C-A2FB711E61CC}" type="presParOf" srcId="{AA179384-D8B6-4CFD-94D1-7E7D59F5935E}" destId="{507438D7-D0DA-4AFD-B779-AB696036E0F9}" srcOrd="5" destOrd="0" presId="urn:microsoft.com/office/officeart/2005/8/layout/vProcess5"/>
    <dgm:cxn modelId="{5396F5B9-BE63-44F3-95D8-4D7B06CCA8FE}" type="presParOf" srcId="{AA179384-D8B6-4CFD-94D1-7E7D59F5935E}" destId="{F88E93EA-AC83-4830-8206-FC2E292DA325}" srcOrd="6" destOrd="0" presId="urn:microsoft.com/office/officeart/2005/8/layout/vProcess5"/>
    <dgm:cxn modelId="{B017CA27-D791-4FA8-9975-2A99D5D5FB39}" type="presParOf" srcId="{AA179384-D8B6-4CFD-94D1-7E7D59F5935E}" destId="{8F5B4211-CA1D-4149-AEBC-0FDBD5AC3A41}" srcOrd="7" destOrd="0" presId="urn:microsoft.com/office/officeart/2005/8/layout/vProcess5"/>
    <dgm:cxn modelId="{F1E7E43A-19DD-447C-BED3-3F247D5CE082}" type="presParOf" srcId="{AA179384-D8B6-4CFD-94D1-7E7D59F5935E}" destId="{5066098F-7D64-443C-8AEC-2E3EC2A6BB21}" srcOrd="8" destOrd="0" presId="urn:microsoft.com/office/officeart/2005/8/layout/vProcess5"/>
    <dgm:cxn modelId="{756FDA0A-A7CB-449B-9F37-D5853E0C7FFD}" type="presParOf" srcId="{AA179384-D8B6-4CFD-94D1-7E7D59F5935E}" destId="{A5936DB9-E2D4-4EBD-96BC-F4FB75EF4C94}" srcOrd="9" destOrd="0" presId="urn:microsoft.com/office/officeart/2005/8/layout/vProcess5"/>
    <dgm:cxn modelId="{B8E510F7-05E0-4D4F-8E68-6A4449F334AE}" type="presParOf" srcId="{AA179384-D8B6-4CFD-94D1-7E7D59F5935E}" destId="{6431B93F-87A4-4238-AC5E-A48C283A4A12}" srcOrd="10" destOrd="0" presId="urn:microsoft.com/office/officeart/2005/8/layout/vProcess5"/>
    <dgm:cxn modelId="{C305EF41-2AE4-4EAE-A6C8-4587F9DFE069}" type="presParOf" srcId="{AA179384-D8B6-4CFD-94D1-7E7D59F5935E}" destId="{4172A303-71CC-4D9E-9181-040024F6521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3CC58-4715-45AD-85A4-6AFE7F9CC9FE}" type="datetimeFigureOut">
              <a:rPr lang="fr-CH" smtClean="0"/>
              <a:pPr/>
              <a:t>23.01.2014</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F9CCC-24B9-4775-AC88-8BAEB5E0C819}" type="slidenum">
              <a:rPr lang="fr-CH" smtClean="0"/>
              <a:pPr/>
              <a:t>‹#›</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Road transport professional training has never been more necessary than it is today. Ambitious targets to improve sustainable development, road safety, compliance with increasingly complex regulations and rapid technological advances require road transport professionals to adapt and become even safer and smarter to deliver the necessary transport services and to ensure more productivity in the transport companies active in local and international markets. </a:t>
            </a:r>
            <a:endParaRPr lang="en-US" b="1" dirty="0" smtClean="0"/>
          </a:p>
          <a:p>
            <a:pPr eaLnBrk="1" hangingPunct="1"/>
            <a:endParaRPr lang="en-US"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a:t>
            </a:fld>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6B7E48F-B215-4A7D-AF73-0C649934F6A1}" type="slidenum">
              <a:rPr lang="en-US" smtClean="0"/>
              <a:pPr/>
              <a:t>12</a:t>
            </a:fld>
            <a:endParaRPr lang="en-US" smtClean="0"/>
          </a:p>
        </p:txBody>
      </p:sp>
      <p:sp>
        <p:nvSpPr>
          <p:cNvPr id="41987" name="Rectangle 7"/>
          <p:cNvSpPr txBox="1">
            <a:spLocks noGrp="1" noChangeArrowheads="1"/>
          </p:cNvSpPr>
          <p:nvPr/>
        </p:nvSpPr>
        <p:spPr bwMode="auto">
          <a:xfrm>
            <a:off x="3887789" y="8686800"/>
            <a:ext cx="2970212" cy="457200"/>
          </a:xfrm>
          <a:prstGeom prst="rect">
            <a:avLst/>
          </a:prstGeom>
          <a:noFill/>
          <a:ln w="9525">
            <a:noFill/>
            <a:miter lim="800000"/>
            <a:headEnd/>
            <a:tailEnd/>
          </a:ln>
        </p:spPr>
        <p:txBody>
          <a:bodyPr lIns="97093" tIns="48546" rIns="97093" bIns="48546" anchor="b"/>
          <a:lstStyle/>
          <a:p>
            <a:pPr algn="r" defTabSz="968821">
              <a:lnSpc>
                <a:spcPct val="105000"/>
              </a:lnSpc>
              <a:spcBef>
                <a:spcPct val="15000"/>
              </a:spcBef>
              <a:spcAft>
                <a:spcPct val="15000"/>
              </a:spcAft>
              <a:buClr>
                <a:schemeClr val="bg1"/>
              </a:buClr>
              <a:buFontTx/>
              <a:buChar char="•"/>
              <a:defRPr/>
            </a:pPr>
            <a:fld id="{6D4A3A0D-E4DE-42E7-89EF-37879358C31B}" type="slidenum">
              <a:rPr lang="en-GB" sz="1200">
                <a:effectLst>
                  <a:outerShdw blurRad="38100" dist="38100" dir="2700000" algn="tl">
                    <a:srgbClr val="000000">
                      <a:alpha val="43137"/>
                    </a:srgbClr>
                  </a:outerShdw>
                </a:effectLst>
                <a:latin typeface="Times New Roman" pitchFamily="18" charset="0"/>
              </a:rPr>
              <a:pPr algn="r" defTabSz="968821">
                <a:lnSpc>
                  <a:spcPct val="105000"/>
                </a:lnSpc>
                <a:spcBef>
                  <a:spcPct val="15000"/>
                </a:spcBef>
                <a:spcAft>
                  <a:spcPct val="15000"/>
                </a:spcAft>
                <a:buClr>
                  <a:schemeClr val="bg1"/>
                </a:buClr>
                <a:buFontTx/>
                <a:buChar char="•"/>
                <a:defRPr/>
              </a:pPr>
              <a:t>12</a:t>
            </a:fld>
            <a:endParaRPr lang="en-GB" sz="1200" dirty="0">
              <a:effectLst>
                <a:outerShdw blurRad="38100" dist="38100" dir="2700000" algn="tl">
                  <a:srgbClr val="000000">
                    <a:alpha val="43137"/>
                  </a:srgbClr>
                </a:outerShdw>
              </a:effectLst>
              <a:latin typeface="Times New Roman" pitchFamily="18" charset="0"/>
            </a:endParaRPr>
          </a:p>
        </p:txBody>
      </p:sp>
      <p:sp>
        <p:nvSpPr>
          <p:cNvPr id="27652" name="Rectangle 2"/>
          <p:cNvSpPr>
            <a:spLocks noGrp="1" noRot="1" noChangeAspect="1" noChangeArrowheads="1" noTextEdit="1"/>
          </p:cNvSpPr>
          <p:nvPr>
            <p:ph type="sldImg"/>
          </p:nvPr>
        </p:nvSpPr>
        <p:spPr>
          <a:xfrm>
            <a:off x="1143000" y="684213"/>
            <a:ext cx="4572000" cy="3429000"/>
          </a:xfrm>
          <a:ln/>
        </p:spPr>
      </p:sp>
      <p:sp>
        <p:nvSpPr>
          <p:cNvPr id="27653" name="Rectangle 3"/>
          <p:cNvSpPr>
            <a:spLocks noGrp="1" noChangeArrowheads="1"/>
          </p:cNvSpPr>
          <p:nvPr>
            <p:ph type="body" idx="1"/>
          </p:nvPr>
        </p:nvSpPr>
        <p:spPr>
          <a:xfrm>
            <a:off x="914401" y="4343400"/>
            <a:ext cx="5029200" cy="4116388"/>
          </a:xfrm>
          <a:noFill/>
          <a:ln/>
        </p:spPr>
        <p:txBody>
          <a:bodyPr lIns="97093" tIns="48546" rIns="97093" bIns="48546"/>
          <a:lstStyle/>
          <a:p>
            <a:pPr eaLnBrk="1" hangingPunct="1"/>
            <a:r>
              <a:rPr lang="en-GB" b="1" dirty="0" smtClean="0"/>
              <a:t>Latest IRU Academy programmes developed to address key Industry concerns of road safety and professionalism</a:t>
            </a:r>
          </a:p>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err="1" smtClean="0"/>
              <a:t>Activité</a:t>
            </a:r>
            <a:r>
              <a:rPr lang="en-GB" dirty="0" smtClean="0"/>
              <a:t>: </a:t>
            </a:r>
            <a:r>
              <a:rPr lang="en-GB" dirty="0" err="1" smtClean="0"/>
              <a:t>Utiliser</a:t>
            </a:r>
            <a:r>
              <a:rPr lang="en-GB" dirty="0" smtClean="0"/>
              <a:t> les </a:t>
            </a:r>
            <a:r>
              <a:rPr lang="en-GB" dirty="0" err="1" smtClean="0"/>
              <a:t>panneaux</a:t>
            </a:r>
            <a:r>
              <a:rPr lang="en-GB" baseline="0" dirty="0" smtClean="0"/>
              <a:t> ADR et </a:t>
            </a:r>
            <a:r>
              <a:rPr lang="en-GB" baseline="0" dirty="0" err="1" smtClean="0"/>
              <a:t>leur</a:t>
            </a:r>
            <a:r>
              <a:rPr lang="en-GB" baseline="0" dirty="0" smtClean="0"/>
              <a:t> demander </a:t>
            </a:r>
            <a:r>
              <a:rPr lang="en-GB" baseline="0" dirty="0" err="1" smtClean="0"/>
              <a:t>ce</a:t>
            </a:r>
            <a:r>
              <a:rPr lang="en-GB" baseline="0" dirty="0" smtClean="0"/>
              <a:t> </a:t>
            </a:r>
            <a:r>
              <a:rPr lang="en-GB" baseline="0" dirty="0" err="1" smtClean="0"/>
              <a:t>que</a:t>
            </a:r>
            <a:r>
              <a:rPr lang="en-GB" baseline="0" dirty="0" smtClean="0"/>
              <a:t> </a:t>
            </a:r>
            <a:r>
              <a:rPr lang="en-GB" baseline="0" dirty="0" err="1" smtClean="0"/>
              <a:t>cela</a:t>
            </a:r>
            <a:r>
              <a:rPr lang="en-GB" baseline="0" dirty="0" smtClean="0"/>
              <a:t> </a:t>
            </a:r>
            <a:r>
              <a:rPr lang="en-GB" baseline="0" dirty="0" err="1" smtClean="0"/>
              <a:t>évoque</a:t>
            </a:r>
            <a:r>
              <a:rPr lang="en-GB" baseline="0" dirty="0" smtClean="0"/>
              <a:t> pour </a:t>
            </a:r>
            <a:r>
              <a:rPr lang="en-GB" baseline="0" dirty="0" err="1" smtClean="0"/>
              <a:t>eux</a:t>
            </a:r>
            <a:r>
              <a:rPr lang="en-GB" baseline="0" dirty="0" smtClean="0"/>
              <a:t>.</a:t>
            </a:r>
          </a:p>
          <a:p>
            <a:pPr eaLnBrk="1" hangingPunct="1"/>
            <a:endParaRPr lang="en-GB" baseline="0" dirty="0" smtClean="0"/>
          </a:p>
          <a:p>
            <a:pPr eaLnBrk="1" hangingPunct="1"/>
            <a:r>
              <a:rPr lang="en-GB" baseline="0" dirty="0" err="1" smtClean="0"/>
              <a:t>Uniformisation</a:t>
            </a:r>
            <a:r>
              <a:rPr lang="en-GB" baseline="0" dirty="0" smtClean="0"/>
              <a:t> pour les </a:t>
            </a:r>
            <a:r>
              <a:rPr lang="en-GB" baseline="0" dirty="0" err="1" smtClean="0"/>
              <a:t>intervenants</a:t>
            </a:r>
            <a:r>
              <a:rPr lang="en-GB" baseline="0" dirty="0" smtClean="0"/>
              <a:t> (</a:t>
            </a:r>
            <a:r>
              <a:rPr lang="en-GB" baseline="0" dirty="0" err="1" smtClean="0"/>
              <a:t>secours</a:t>
            </a:r>
            <a:r>
              <a:rPr lang="en-GB" baseline="0" dirty="0" smtClean="0"/>
              <a:t>) et le public</a:t>
            </a: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14</a:t>
            </a:fld>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Latest IRU Academy programmes developed to address key Industry concerns: road safety and emissions</a:t>
            </a: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15</a:t>
            </a:fld>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Through its unique content management </a:t>
            </a:r>
            <a:r>
              <a:rPr lang="en-GB" b="1" dirty="0" err="1" smtClean="0"/>
              <a:t>plateform</a:t>
            </a:r>
            <a:r>
              <a:rPr lang="en-GB" b="1" dirty="0" smtClean="0"/>
              <a:t> (ACM), the IRU Academy can ensure efficient programme management and distribution on permanent basis whilst ensuring that ATIs benefit from the latest programmes updates.</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17</a:t>
            </a:fld>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IRU Academy Accredited Training Institutes benefit through their accreditation from the participation in Train the Trainer programmes that focus on further developing the Instructor technical background whilst focusing on the methodology that need to be implemented in order to deliver the training programmes according to the requirements of the IRU Academy Lesson Plans.</a:t>
            </a:r>
          </a:p>
          <a:p>
            <a:endParaRPr lang="en-GB" baseline="0" dirty="0" smtClean="0"/>
          </a:p>
          <a:p>
            <a:r>
              <a:rPr lang="en-GB" baseline="0" dirty="0" smtClean="0"/>
              <a:t>Successful Instructors who complete the training programme and undertake the IRU Academy Instructor quizzes with success are entitled to obtain the IRU Academy Instructor Certificates.</a:t>
            </a: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18</a:t>
            </a:fld>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 IRU Academy benefits from the support of its Advisory Committee constituted of experts from Leading International Organisations which also contribute to provide International Recognition to the IRU Academy training programmes</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19</a:t>
            </a:fld>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AOL is the web interface that not only manages the training events but also enable employers and employees to manage their career on-line whilst also promoting themselves to the industry. It also provides anti-forgery </a:t>
            </a:r>
            <a:r>
              <a:rPr lang="en-GB" b="1" dirty="0" err="1" smtClean="0"/>
              <a:t>CCPabilities</a:t>
            </a:r>
            <a:r>
              <a:rPr lang="en-GB" b="1" dirty="0" smtClean="0"/>
              <a:t> to avoid the fraudulent dissemination of IRU Academy Certificates and Diplomas. Any issued IRU Academy Certificate and Diploma can be checked on-line anytime anywhere.</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20</a:t>
            </a:fld>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21</a:t>
            </a:fld>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rules cover road </a:t>
            </a:r>
            <a:r>
              <a:rPr lang="en-US" dirty="0" err="1" smtClean="0"/>
              <a:t>hauliers</a:t>
            </a:r>
            <a:r>
              <a:rPr lang="en-US" dirty="0" smtClean="0"/>
              <a:t> using vehicles of over 3.5 </a:t>
            </a:r>
            <a:r>
              <a:rPr lang="en-US" dirty="0" err="1" smtClean="0"/>
              <a:t>tonnes</a:t>
            </a:r>
            <a:r>
              <a:rPr lang="en-US" dirty="0" smtClean="0"/>
              <a:t> maximum </a:t>
            </a:r>
            <a:r>
              <a:rPr lang="en-US" dirty="0" err="1" smtClean="0"/>
              <a:t>authorised</a:t>
            </a:r>
            <a:r>
              <a:rPr lang="en-US" dirty="0" smtClean="0"/>
              <a:t> mass and commercial road passenger transport undertakings operating vehicles with seats for 9 passengers, including the driver, or more.</a:t>
            </a: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26</a:t>
            </a:fld>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Brainstorm – key</a:t>
            </a:r>
            <a:r>
              <a:rPr lang="en-GB" baseline="0" dirty="0" smtClean="0"/>
              <a:t> components </a:t>
            </a: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27</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GB" b="1" dirty="0" smtClean="0"/>
              <a:t>Our involvement in the EU Road Safety Charter as well as the IRU Road Safety Charter, signed during the IRU World Congress in Yokohama in 2004 and which is progressively implemented by numerous transport companies, has shown our commitment to promote a road safety culture in our industry and to implement various road safety tools, such as the IRU Taxi, Coach and Truck Driver Check Lists. </a:t>
            </a:r>
          </a:p>
          <a:p>
            <a:pPr eaLnBrk="1" hangingPunct="1">
              <a:lnSpc>
                <a:spcPct val="90000"/>
              </a:lnSpc>
            </a:pPr>
            <a:r>
              <a:rPr lang="en-GB" dirty="0" smtClean="0"/>
              <a:t>While road transport, like every transport mode and transport activity, is subject to human error and technical failure, it must be underlined that the involvement of a commercial vehicle in an accident in no way implies automatically that it is the cause of the accident. Today, professionally driven commercial vehicles are involved in fewer accidents per km travelled than any other vehicles.  </a:t>
            </a:r>
          </a:p>
          <a:p>
            <a:pPr eaLnBrk="1" hangingPunct="1">
              <a:lnSpc>
                <a:spcPct val="90000"/>
              </a:lnSpc>
            </a:pPr>
            <a:r>
              <a:rPr lang="en-GB" dirty="0" smtClean="0"/>
              <a:t>Despite these positive developments, the road transport sector is increasingly confronted with ever new restrictive regulations where their effectiveness is rarely taken into consideration. It seems that there is a tendency to prefer the implementation of new restrictions and limitations, rather to develop true professionalism and a higher sense of responsibilities among the fleet operators, their drivers and the shippers. </a:t>
            </a:r>
          </a:p>
          <a:p>
            <a:pPr eaLnBrk="1" hangingPunct="1">
              <a:lnSpc>
                <a:spcPct val="90000"/>
              </a:lnSpc>
            </a:pPr>
            <a:r>
              <a:rPr lang="en-GB" dirty="0" smtClean="0"/>
              <a:t>The IRU position has always been to support all measures that improve road safety if they are effective and target the main of accidents involving trucks. To identify these main cause the European Commission and the IRU have commissioned the scientific European Truck Accident Causation Study (ETAC).</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4</a:t>
            </a:fld>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28</a:t>
            </a:fld>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dirty="0" smtClean="0"/>
              <a:t>Professional Drivers aim to be multi-skilled professionals fully integrated in the knowledge-based economy. The economic and technological environment in which freight and passenger transport operates is dynamic, complex and challenging leading to an increasing need for well-trained professional drivers. </a:t>
            </a:r>
            <a:endParaRPr lang="en-US" sz="1200" dirty="0" smtClean="0"/>
          </a:p>
          <a:p>
            <a:pPr algn="just"/>
            <a:endParaRPr lang="en-US" sz="1200" dirty="0" smtClean="0"/>
          </a:p>
          <a:p>
            <a:pPr algn="just"/>
            <a:r>
              <a:rPr lang="en-US" sz="1200" dirty="0" smtClean="0"/>
              <a:t>The Certificate of Professional Competence for Driver (CPC Driver) is a qualification </a:t>
            </a:r>
            <a:r>
              <a:rPr lang="en-US" sz="1200" dirty="0" err="1" smtClean="0"/>
              <a:t>programme</a:t>
            </a:r>
            <a:r>
              <a:rPr lang="en-US" sz="1200" dirty="0" smtClean="0"/>
              <a:t> for truck drivers. The CPC Driver aims to improve road safety and transport efficiency by helping drivers consolidate and develop the knowledge and skills they require to perform their work on a daily basis. </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29</a:t>
            </a:fld>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It is often said that people are the most important elements of businesses and societies. The truth is those organisations and societies can only achieve their goals if the people have the right knowledge, skills and attitudes.</a:t>
            </a:r>
            <a:r>
              <a:rPr lang="en-US" b="1" dirty="0" smtClean="0"/>
              <a:t> </a:t>
            </a:r>
          </a:p>
          <a:p>
            <a:endParaRPr lang="en-US" b="1" dirty="0" smtClean="0"/>
          </a:p>
          <a:p>
            <a:r>
              <a:rPr lang="en-US" b="1" dirty="0" smtClean="0"/>
              <a:t>All countries shall implement a professional qualification framework, established on the basis of international best practices as those provided by the IRU Academy in order to ensure a sustainable development of their industry and ultimately economies.</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30</a:t>
            </a:fld>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In today's globalised world, "harmonisation", "standardisation", "coordination" and "cooperation" are key words, particularly when we speak about road transport, the most dynamic and flexible transport mode of all, and road transport professionals, the most mobile professional category. (The IRU Academy ATIs have for long understood the value of team work and the importance of working together to implement standardised programmes to enable a sustainable development of the profession. )</a:t>
            </a:r>
          </a:p>
          <a:p>
            <a:endParaRPr lang="en-US" dirty="0" smtClean="0"/>
          </a:p>
          <a:p>
            <a:endParaRPr lang="en-US" b="1" dirty="0" smtClean="0"/>
          </a:p>
          <a:p>
            <a:r>
              <a:rPr lang="en-GB" b="1" dirty="0" smtClean="0"/>
              <a:t>Training is a key component for a sustainable development of the road transport industry. However, transport companies seeking effective training solutions often face a regrettable lack of standardisation and transparency in training offers at a time when training is crucial: Therefore by undertaking training through an IRU Academy ATI, road transport professionals benefit from a truly harmonised programme delivered by qualified experts and recognised a National and International levels.</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39</a:t>
            </a:fld>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b="1" dirty="0" smtClean="0"/>
              <a:t>The ETAC study results show that human error, whether by the truck driver or another road user, is the main cause of 85,2 % of accidents. However, among accidents linked to the human factor, 75% are caused by other road user versus 25% by the truck driver. </a:t>
            </a:r>
          </a:p>
          <a:p>
            <a:pPr eaLnBrk="1" hangingPunct="1"/>
            <a:endParaRPr lang="en-GB" b="1" dirty="0" smtClean="0"/>
          </a:p>
          <a:p>
            <a:pPr eaLnBrk="1" hangingPunct="1"/>
            <a:r>
              <a:rPr lang="en-GB" b="1" dirty="0" smtClean="0"/>
              <a:t>Other factors such as technical failures, infrastructure conditions and weather conditions comparatively play a minor role, representing 5,3%, 5,1% and 4,4% respectively of the principal causes of accidents. </a:t>
            </a:r>
          </a:p>
          <a:p>
            <a:pPr eaLnBrk="1" hangingPunct="1"/>
            <a:endParaRPr lang="en-GB" b="1" dirty="0" smtClean="0"/>
          </a:p>
          <a:p>
            <a:pPr eaLnBrk="1" hangingPunct="1"/>
            <a:r>
              <a:rPr lang="en-GB" b="1" dirty="0" smtClean="0"/>
              <a:t>When IRU shared this finding with the European Commission their logic comment was that with this in mind, the EU policy should mainly target the human factor efficiently.</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5</a:t>
            </a:fld>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eaLnBrk="1" hangingPunct="1"/>
            <a:r>
              <a:rPr lang="en-US" b="1" dirty="0" smtClean="0"/>
              <a:t>The objective of the IRU Academy, the training arm of the IRU is to develop and disseminate high quality training </a:t>
            </a:r>
            <a:r>
              <a:rPr lang="en-US" b="1" dirty="0" err="1" smtClean="0"/>
              <a:t>programmes</a:t>
            </a:r>
            <a:r>
              <a:rPr lang="en-US" b="1" dirty="0" smtClean="0"/>
              <a:t> that will help to provide the necessary knowledge and skills to the professional active in the road transport industry.</a:t>
            </a:r>
          </a:p>
          <a:p>
            <a:pPr eaLnBrk="1" hangingPunct="1"/>
            <a:endParaRPr lang="en-US" i="1" dirty="0" smtClean="0"/>
          </a:p>
          <a:p>
            <a:pPr eaLnBrk="1" hangingPunct="1"/>
            <a:r>
              <a:rPr lang="en-US" i="1" dirty="0" smtClean="0"/>
              <a:t>(Our role as Road Transport Training Professionals is key in transferring the knowledge and the skills to road users. In order to ensure that this endeavor is successful, an efficient transfer mechanism of competence development relying on high level and harmonized training </a:t>
            </a:r>
            <a:r>
              <a:rPr lang="en-US" i="1" dirty="0" err="1" smtClean="0"/>
              <a:t>CCPabilities</a:t>
            </a:r>
            <a:r>
              <a:rPr lang="en-US" i="1" dirty="0" smtClean="0"/>
              <a:t> is extremely important. )</a:t>
            </a:r>
            <a:endParaRPr lang="en-US"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6</a:t>
            </a:fld>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50The IRU Academy doesn’t work alone. Through its network of ATIs it can ensure successful transfer to </a:t>
            </a:r>
            <a:r>
              <a:rPr lang="en-US" b="1" dirty="0" err="1" smtClean="0"/>
              <a:t>maximise</a:t>
            </a:r>
            <a:r>
              <a:rPr lang="en-US" b="1" dirty="0" smtClean="0"/>
              <a:t> impact through efficient implementation at national level.</a:t>
            </a:r>
          </a:p>
          <a:p>
            <a:endParaRPr lang="en-US" b="1" dirty="0" smtClean="0"/>
          </a:p>
          <a:p>
            <a:r>
              <a:rPr lang="en-US" b="1" dirty="0" smtClean="0"/>
              <a:t>In today's globalized world "harmonization". "standardization", "coordination" and "cooperation" are key words, particularly when we speak about road transport, the most dynamic transport mode, and road transport professionals, the most mobile professional category. It is thus important that we all work together to implement standardized </a:t>
            </a:r>
            <a:r>
              <a:rPr lang="en-US" b="1" dirty="0" err="1" smtClean="0"/>
              <a:t>programmes</a:t>
            </a:r>
            <a:r>
              <a:rPr lang="en-US" b="1" dirty="0" smtClean="0"/>
              <a:t> so that the profession is developing in a harmonized way and has access on all the markets. IRU ATIs have for long understood the benefit they can reap from these values.</a:t>
            </a:r>
            <a:r>
              <a:rPr lang="en-US" dirty="0" smtClean="0"/>
              <a:t/>
            </a:r>
            <a:br>
              <a:rPr lang="en-US" dirty="0" smtClean="0"/>
            </a:br>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7</a:t>
            </a:fld>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t>We speak here about:</a:t>
            </a:r>
          </a:p>
          <a:p>
            <a:pPr>
              <a:defRPr/>
            </a:pPr>
            <a:endParaRPr lang="en-US" b="1" dirty="0" smtClean="0"/>
          </a:p>
          <a:p>
            <a:pPr>
              <a:buFont typeface="Arial" charset="0"/>
              <a:buChar char="•"/>
              <a:defRPr/>
            </a:pPr>
            <a:r>
              <a:rPr lang="en-GB" b="1" dirty="0" smtClean="0">
                <a:solidFill>
                  <a:srgbClr val="FFFF93"/>
                </a:solidFill>
                <a:effectLst>
                  <a:outerShdw blurRad="38100" dist="38100" dir="2700000" algn="tl">
                    <a:srgbClr val="000000"/>
                  </a:outerShdw>
                </a:effectLst>
              </a:rPr>
              <a:t>Fatality decrease</a:t>
            </a:r>
          </a:p>
          <a:p>
            <a:pPr>
              <a:buFont typeface="Arial" charset="0"/>
              <a:buChar char="•"/>
              <a:defRPr/>
            </a:pPr>
            <a:endParaRPr lang="en-GB" b="1" dirty="0" smtClean="0">
              <a:solidFill>
                <a:srgbClr val="FFFF93"/>
              </a:solidFill>
              <a:effectLst>
                <a:outerShdw blurRad="38100" dist="38100" dir="2700000" algn="tl">
                  <a:srgbClr val="000000"/>
                </a:outerShdw>
              </a:effectLst>
            </a:endParaRPr>
          </a:p>
          <a:p>
            <a:pPr>
              <a:buFont typeface="Arial" charset="0"/>
              <a:buChar char="•"/>
              <a:defRPr/>
            </a:pPr>
            <a:r>
              <a:rPr lang="en-GB" b="1" dirty="0" smtClean="0">
                <a:solidFill>
                  <a:srgbClr val="FFFF93"/>
                </a:solidFill>
                <a:effectLst>
                  <a:outerShdw blurRad="38100" dist="38100" dir="2700000" algn="tl">
                    <a:srgbClr val="000000"/>
                  </a:outerShdw>
                </a:effectLst>
              </a:rPr>
              <a:t>Laws &amp; regulations</a:t>
            </a:r>
            <a:br>
              <a:rPr lang="en-GB" b="1" dirty="0" smtClean="0">
                <a:solidFill>
                  <a:srgbClr val="FFFF93"/>
                </a:solidFill>
                <a:effectLst>
                  <a:outerShdw blurRad="38100" dist="38100" dir="2700000" algn="tl">
                    <a:srgbClr val="000000"/>
                  </a:outerShdw>
                </a:effectLst>
              </a:rPr>
            </a:br>
            <a:endParaRPr lang="en-GB" b="1" dirty="0" smtClean="0">
              <a:solidFill>
                <a:srgbClr val="FFFF93"/>
              </a:solidFill>
              <a:effectLst>
                <a:outerShdw blurRad="38100" dist="38100" dir="2700000" algn="tl">
                  <a:srgbClr val="000000"/>
                </a:outerShdw>
              </a:effectLst>
            </a:endParaRPr>
          </a:p>
          <a:p>
            <a:pPr>
              <a:buFont typeface="Arial" charset="0"/>
              <a:buChar char="•"/>
              <a:defRPr/>
            </a:pPr>
            <a:r>
              <a:rPr lang="en-GB" b="1" dirty="0" smtClean="0">
                <a:solidFill>
                  <a:srgbClr val="FFFF93"/>
                </a:solidFill>
                <a:effectLst>
                  <a:outerShdw blurRad="38100" dist="38100" dir="2700000" algn="tl">
                    <a:srgbClr val="000000"/>
                  </a:outerShdw>
                </a:effectLst>
              </a:rPr>
              <a:t>Improved competitiveness</a:t>
            </a:r>
          </a:p>
          <a:p>
            <a:pPr>
              <a:buFont typeface="Arial" charset="0"/>
              <a:buChar char="•"/>
              <a:defRPr/>
            </a:pPr>
            <a:endParaRPr lang="en-GB" b="1" dirty="0" smtClean="0">
              <a:solidFill>
                <a:srgbClr val="FFFF93"/>
              </a:solidFill>
              <a:effectLst>
                <a:outerShdw blurRad="38100" dist="38100" dir="2700000" algn="tl">
                  <a:srgbClr val="000000"/>
                </a:outerShdw>
              </a:effectLst>
            </a:endParaRPr>
          </a:p>
          <a:p>
            <a:pPr>
              <a:buFont typeface="Arial" charset="0"/>
              <a:buChar char="•"/>
              <a:defRPr/>
            </a:pPr>
            <a:r>
              <a:rPr lang="en-GB" b="1" dirty="0" smtClean="0">
                <a:solidFill>
                  <a:srgbClr val="FFFF93"/>
                </a:solidFill>
                <a:effectLst>
                  <a:outerShdw blurRad="38100" dist="38100" dir="2700000" algn="tl">
                    <a:srgbClr val="000000"/>
                  </a:outerShdw>
                </a:effectLst>
              </a:rPr>
              <a:t>Environment and social development</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8</a:t>
            </a:fld>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In an industry where most companies are small businesses, aside the cost on human being directly involved in a tragedy and the impact on their relatives, most businesses will collapse and therefore any incident or accident will have large collateral damages. </a:t>
            </a:r>
          </a:p>
          <a:p>
            <a:endParaRPr lang="en-US" u="sng" dirty="0" smtClean="0"/>
          </a:p>
          <a:p>
            <a:endParaRPr lang="en-US" u="sng" dirty="0" smtClean="0"/>
          </a:p>
          <a:p>
            <a:r>
              <a:rPr lang="en-US" u="sng" dirty="0" smtClean="0"/>
              <a:t>Source:</a:t>
            </a:r>
            <a:r>
              <a:rPr lang="en-US" dirty="0" smtClean="0"/>
              <a:t> Centre </a:t>
            </a:r>
            <a:r>
              <a:rPr lang="en-US" dirty="0" err="1" smtClean="0"/>
              <a:t>d’Estudis</a:t>
            </a:r>
            <a:r>
              <a:rPr lang="en-US" dirty="0" smtClean="0"/>
              <a:t> del </a:t>
            </a:r>
            <a:r>
              <a:rPr lang="en-US" dirty="0" err="1" smtClean="0"/>
              <a:t>Risc</a:t>
            </a:r>
            <a:r>
              <a:rPr lang="en-US" dirty="0" smtClean="0"/>
              <a:t> </a:t>
            </a:r>
            <a:r>
              <a:rPr lang="en-US" dirty="0" err="1" smtClean="0"/>
              <a:t>Tecnològic</a:t>
            </a:r>
            <a:r>
              <a:rPr lang="en-US" dirty="0" smtClean="0"/>
              <a:t> (CERTEC), Department of Chemical Engineering, </a:t>
            </a:r>
            <a:r>
              <a:rPr lang="en-US" dirty="0" err="1" smtClean="0"/>
              <a:t>Universitat</a:t>
            </a:r>
            <a:r>
              <a:rPr lang="en-US" dirty="0" smtClean="0"/>
              <a:t> </a:t>
            </a:r>
            <a:r>
              <a:rPr lang="en-US" dirty="0" err="1" smtClean="0"/>
              <a:t>Politècnica</a:t>
            </a:r>
            <a:r>
              <a:rPr lang="en-US" dirty="0" smtClean="0"/>
              <a:t> de </a:t>
            </a:r>
            <a:r>
              <a:rPr lang="en-US" dirty="0" err="1" smtClean="0"/>
              <a:t>Catalunya</a:t>
            </a:r>
            <a:r>
              <a:rPr lang="en-US" dirty="0" smtClean="0"/>
              <a:t>, Diagonal 647, 08028 Barcelona, Catalonia, Spain</a:t>
            </a:r>
          </a:p>
          <a:p>
            <a:r>
              <a:rPr lang="en-US" dirty="0" smtClean="0"/>
              <a:t>A study of 1932 accidents that occurred during the transport of hazardous substances by road and rail from the beginning of the 20th century to July 2004 was carried out. The results obtained show an increase in the frequency of accidents over time. More than half of the accidents happened on roads (63%). The most frequent accidents were releases (78%), followed by fires (28%), explosions (14%) and gas clouds (6%). The various causes of the accidents, the type of substance involved and the consequences for the population (number of people killed, injured or evacuated) were also </a:t>
            </a:r>
            <a:r>
              <a:rPr lang="en-US" dirty="0" err="1" smtClean="0"/>
              <a:t>analysed</a:t>
            </a:r>
            <a:r>
              <a:rPr lang="en-US" dirty="0" smtClean="0"/>
              <a:t>. Among the diverse measures taken to improve this situation, the training of professional people involved in transportation seems to be of major importance.</a:t>
            </a:r>
            <a:endParaRPr lang="en-GB" dirty="0" smtClean="0"/>
          </a:p>
          <a:p>
            <a:pPr eaLnBrk="1" hangingPunct="1">
              <a:spcBef>
                <a:spcPct val="0"/>
              </a:spcBef>
            </a:pPr>
            <a:r>
              <a:rPr lang="en-GB" dirty="0" smtClean="0"/>
              <a:t>_____________________________________________________________</a:t>
            </a:r>
          </a:p>
          <a:p>
            <a:pPr eaLnBrk="1" hangingPunct="1">
              <a:spcBef>
                <a:spcPct val="0"/>
              </a:spcBef>
            </a:pPr>
            <a:r>
              <a:rPr lang="en-GB" dirty="0" smtClean="0"/>
              <a:t>According to data from the U.S. Bureau of Labour Statistics (BLS), the workers most likely to be killed at work aren't the ones donning bullet-proof vests to </a:t>
            </a:r>
            <a:r>
              <a:rPr lang="en-GB" dirty="0" err="1" smtClean="0"/>
              <a:t>CCPture</a:t>
            </a:r>
            <a:r>
              <a:rPr lang="en-GB" dirty="0" smtClean="0"/>
              <a:t> criminals or saving victims from fire-engulfed buildings. Instead, the workers most likely to die on the job are the ones who help provide us with our daily needs like a safe home, food and electricity.</a:t>
            </a:r>
          </a:p>
          <a:p>
            <a:pPr eaLnBrk="1" hangingPunct="1">
              <a:spcBef>
                <a:spcPct val="0"/>
              </a:spcBef>
            </a:pPr>
            <a:r>
              <a:rPr lang="en-GB" dirty="0" smtClean="0"/>
              <a:t>Truck drivers transport goods including cars and livestock, and driver/sales workers deliver and sell their firm’s products over established routes. Both groups spend the majority of their time on the road, putting them at high risk of highway vehicle crashes. </a:t>
            </a:r>
          </a:p>
          <a:p>
            <a:pPr eaLnBrk="1" hangingPunct="1">
              <a:spcBef>
                <a:spcPct val="0"/>
              </a:spcBef>
            </a:pPr>
            <a:endParaRPr lang="en-GB" dirty="0" smtClean="0"/>
          </a:p>
          <a:p>
            <a:pPr eaLnBrk="1" hangingPunct="1">
              <a:spcBef>
                <a:spcPct val="0"/>
              </a:spcBef>
            </a:pPr>
            <a:r>
              <a:rPr lang="en-GB" dirty="0" smtClean="0"/>
              <a:t>Driver/sales workers and truck drivers </a:t>
            </a:r>
            <a:br>
              <a:rPr lang="en-GB" dirty="0" smtClean="0"/>
            </a:br>
            <a:r>
              <a:rPr lang="en-GB" dirty="0" smtClean="0"/>
              <a:t>Fatalities: 27.6 per 100,000 employed </a:t>
            </a:r>
            <a:br>
              <a:rPr lang="en-GB" dirty="0" smtClean="0"/>
            </a:br>
            <a:r>
              <a:rPr lang="en-GB" dirty="0" smtClean="0"/>
              <a:t>Truck driver median pay: $33,520 </a:t>
            </a:r>
            <a:br>
              <a:rPr lang="en-GB" dirty="0" smtClean="0"/>
            </a:br>
            <a:r>
              <a:rPr lang="en-GB" dirty="0" smtClean="0"/>
              <a:t>Driver/sales worker median pay: $20,090</a:t>
            </a:r>
            <a:br>
              <a:rPr lang="en-GB" dirty="0" smtClean="0"/>
            </a:br>
            <a:endParaRPr lang="en-GB" dirty="0" smtClean="0"/>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9</a:t>
            </a:fld>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4F9CCC-24B9-4775-AC88-8BAEB5E0C819}" type="slidenum">
              <a:rPr lang="fr-CH" smtClean="0"/>
              <a:pPr/>
              <a:t>10</a:t>
            </a:fld>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b="1" dirty="0" smtClean="0"/>
              <a:t>The objective of the IRU Academy is to work against the values of harmonisation, standardisation, coordination and cooperation and to provide high level harmonised quality training programmes and the recognition to road transport professionals through the </a:t>
            </a:r>
            <a:r>
              <a:rPr lang="en-US" b="1" dirty="0" smtClean="0"/>
              <a:t>obtainment</a:t>
            </a:r>
            <a:r>
              <a:rPr lang="en-GB" b="1" dirty="0" smtClean="0"/>
              <a:t> of IRU Academy Diplomas and Certificates which helps them to promote their skills and achievements and differentiate themselves in an industry which is more and more competitive. </a:t>
            </a:r>
          </a:p>
          <a:p>
            <a:pPr eaLnBrk="1" hangingPunct="1"/>
            <a:endParaRPr lang="en-GB" b="1" dirty="0" smtClean="0"/>
          </a:p>
          <a:p>
            <a:pPr eaLnBrk="1" hangingPunct="1"/>
            <a:r>
              <a:rPr lang="en-GB" b="1" dirty="0" smtClean="0"/>
              <a:t>Originally the IRU Academy launched one programme in 1999 – The CPC Manager programme based on the EC directive EC98/76. Today the IRU Academy manages a portfolio of training programmes both in terms of regional and subject matter scope.</a:t>
            </a:r>
          </a:p>
          <a:p>
            <a:endParaRPr lang="fr-CH" dirty="0"/>
          </a:p>
        </p:txBody>
      </p:sp>
      <p:sp>
        <p:nvSpPr>
          <p:cNvPr id="4" name="Slide Number Placeholder 3"/>
          <p:cNvSpPr>
            <a:spLocks noGrp="1"/>
          </p:cNvSpPr>
          <p:nvPr>
            <p:ph type="sldNum" sz="quarter" idx="10"/>
          </p:nvPr>
        </p:nvSpPr>
        <p:spPr/>
        <p:txBody>
          <a:bodyPr/>
          <a:lstStyle/>
          <a:p>
            <a:fld id="{EE0BDBC4-CD03-488E-9C34-E727D76B19EB}" type="slidenum">
              <a:rPr lang="fr-CH" smtClean="0"/>
              <a:pPr/>
              <a:t>11</a:t>
            </a:fld>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512" y="1796819"/>
            <a:ext cx="8784976" cy="1920213"/>
          </a:xfrm>
        </p:spPr>
        <p:txBody>
          <a:bodyPr anchor="b"/>
          <a:lstStyle>
            <a:lvl1pPr algn="l">
              <a:defRPr>
                <a:solidFill>
                  <a:schemeClr val="bg1"/>
                </a:solidFill>
              </a:defRPr>
            </a:lvl1pPr>
          </a:lstStyle>
          <a:p>
            <a:r>
              <a:rPr lang="en-GB" noProof="0" smtClean="0"/>
              <a:t>Title of the Presentation</a:t>
            </a:r>
            <a:endParaRPr lang="en-GB" noProof="0"/>
          </a:p>
        </p:txBody>
      </p:sp>
      <p:sp>
        <p:nvSpPr>
          <p:cNvPr id="3" name="Subtitle 2"/>
          <p:cNvSpPr>
            <a:spLocks noGrp="1"/>
          </p:cNvSpPr>
          <p:nvPr>
            <p:ph type="subTitle" idx="1" hasCustomPrompt="1"/>
          </p:nvPr>
        </p:nvSpPr>
        <p:spPr>
          <a:xfrm>
            <a:off x="251520" y="3788635"/>
            <a:ext cx="8712968" cy="1152533"/>
          </a:xfrm>
        </p:spPr>
        <p:txBody>
          <a:bodyPr>
            <a:normAutofit/>
          </a:bodyPr>
          <a:lstStyle>
            <a:lvl1pPr marL="0" indent="0" algn="l">
              <a:buNone/>
              <a:defRPr sz="180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Location, Date</a:t>
            </a:r>
          </a:p>
          <a:p>
            <a:endParaRPr lang="en-GB" noProof="0" smtClean="0"/>
          </a:p>
          <a:p>
            <a:endParaRPr lang="en-GB" noProof="0" smtClean="0"/>
          </a:p>
          <a:p>
            <a:endParaRPr lang="en-GB" noProof="0" smtClean="0"/>
          </a:p>
          <a:p>
            <a:endParaRPr lang="en-GB" noProof="0"/>
          </a:p>
        </p:txBody>
      </p:sp>
      <p:sp>
        <p:nvSpPr>
          <p:cNvPr id="7" name="Subtitle 2"/>
          <p:cNvSpPr txBox="1">
            <a:spLocks/>
          </p:cNvSpPr>
          <p:nvPr userDrawn="1"/>
        </p:nvSpPr>
        <p:spPr>
          <a:xfrm>
            <a:off x="251520" y="4581128"/>
            <a:ext cx="8712968" cy="720485"/>
          </a:xfrm>
          <a:prstGeom prst="rect">
            <a:avLst/>
          </a:prstGeom>
        </p:spPr>
        <p:txBody>
          <a:bodyPr vert="horz" lIns="91440" tIns="45720" rIns="91440" bIns="45720" rtlCol="0">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1" hasCustomPrompt="1"/>
          </p:nvPr>
        </p:nvSpPr>
        <p:spPr>
          <a:xfrm>
            <a:off x="251520" y="5085184"/>
            <a:ext cx="8712968" cy="720080"/>
          </a:xfrm>
        </p:spPr>
        <p:txBody>
          <a:bodyPr anchor="b">
            <a:normAutofit/>
          </a:bodyPr>
          <a:lstStyle>
            <a:lvl1pPr algn="r">
              <a:defRPr sz="1800" i="1">
                <a:solidFill>
                  <a:schemeClr val="accent4">
                    <a:lumMod val="60000"/>
                    <a:lumOff val="40000"/>
                  </a:schemeClr>
                </a:solidFill>
              </a:defRPr>
            </a:lvl1pPr>
          </a:lstStyle>
          <a:p>
            <a:pPr lvl="0"/>
            <a:r>
              <a:rPr lang="en-GB" noProof="0" smtClean="0"/>
              <a:t>Name of Presenter &amp; Position</a:t>
            </a:r>
            <a:endParaRPr lang="en-GB" noProof="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93663" indent="-93663">
              <a:defRPr sz="2600"/>
            </a:lvl1pPr>
            <a:lvl2pPr>
              <a:defRPr sz="2400"/>
            </a:lvl2pPr>
            <a:lvl3pPr>
              <a:defRPr sz="2000"/>
            </a:lvl3pPr>
            <a:lvl4pPr>
              <a:defRPr sz="1800"/>
            </a:lvl4pPr>
            <a:lvl5pPr>
              <a:defRPr sz="1800"/>
            </a:lvl5pPr>
            <a:lvl6pPr>
              <a:defRPr sz="16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93663" indent="-93663">
              <a:defRPr sz="2600"/>
            </a:lvl1pPr>
            <a:lvl2pPr>
              <a:defRPr sz="2400"/>
            </a:lvl2pPr>
            <a:lvl3pPr>
              <a:defRPr sz="2000"/>
            </a:lvl3pPr>
            <a:lvl4pPr>
              <a:defRPr sz="1800"/>
            </a:lvl4pPr>
            <a:lvl5pPr>
              <a:defRPr sz="1800"/>
            </a:lvl5pPr>
            <a:lvl6pPr>
              <a:defRPr sz="16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93663" indent="-93663">
              <a:buClr>
                <a:schemeClr val="bg1"/>
              </a:buClr>
              <a:buFont typeface="Arial" pitchFamily="34" charset="0"/>
              <a:buChar char="•"/>
              <a:defRPr sz="2600"/>
            </a:lvl1pPr>
            <a:lvl2pPr>
              <a:defRPr sz="2400"/>
            </a:lvl2pPr>
            <a:lvl3pPr>
              <a:defRPr sz="2000"/>
            </a:lvl3pPr>
            <a:lvl4pPr>
              <a:defRPr sz="1800"/>
            </a:lvl4pPr>
            <a:lvl5pPr>
              <a:defRPr sz="1600"/>
            </a:lvl5pPr>
            <a:lvl6pPr>
              <a:defRPr sz="1400"/>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177800" indent="-177800">
              <a:buClr>
                <a:schemeClr val="accent1"/>
              </a:buClr>
              <a:buSzPct val="100000"/>
              <a:defRPr sz="2200"/>
            </a:lvl1pPr>
            <a:lvl2pPr>
              <a:defRPr sz="2000"/>
            </a:lvl2pPr>
            <a:lvl3pPr>
              <a:defRPr sz="1800"/>
            </a:lvl3pPr>
            <a:lvl4pPr>
              <a:defRPr sz="1600"/>
            </a:lvl4pPr>
            <a:lvl5pPr>
              <a:defRPr sz="1600"/>
            </a:lvl5pPr>
            <a:lvl6pPr>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177800" indent="-177800">
              <a:buClr>
                <a:schemeClr val="accent1"/>
              </a:buClr>
              <a:buSzPct val="100000"/>
              <a:defRPr sz="2200"/>
            </a:lvl1pPr>
            <a:lvl2pPr>
              <a:defRPr sz="2000"/>
            </a:lvl2pPr>
            <a:lvl3pPr>
              <a:defRPr sz="1800"/>
            </a:lvl3pPr>
            <a:lvl4pPr>
              <a:defRPr sz="1600"/>
            </a:lvl4pPr>
            <a:lvl5pPr>
              <a:defRPr sz="1600"/>
            </a:lvl5pPr>
            <a:lvl6pPr>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p:nvPr>
        </p:nvSpPr>
        <p:spPr>
          <a:xfrm>
            <a:off x="5652120" y="1124744"/>
            <a:ext cx="3312368" cy="5280587"/>
          </a:xfrm>
        </p:spPr>
        <p:txBody>
          <a:bodyPr anchor="ctr">
            <a:normAutofit/>
          </a:bodyPr>
          <a:lstStyle>
            <a:lvl1pPr marL="93663" indent="-93663">
              <a:buFont typeface="Arial" pitchFamily="34" charset="0"/>
              <a:buChar char="•"/>
              <a:defRPr sz="2000"/>
            </a:lvl1pPr>
            <a:lvl2pPr marL="457200" indent="169863">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smtClean="0"/>
              <a:t>Click to edit Master text styles</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356100" y="6629400"/>
            <a:ext cx="1336675" cy="457200"/>
          </a:xfrm>
          <a:prstGeom prst="rect">
            <a:avLst/>
          </a:prstGeom>
          <a:ln/>
        </p:spPr>
        <p:txBody>
          <a:bodyPr/>
          <a:lstStyle>
            <a:lvl1pPr>
              <a:defRPr/>
            </a:lvl1pPr>
          </a:lstStyle>
          <a:p>
            <a:pPr>
              <a:defRPr/>
            </a:pPr>
            <a:r>
              <a:rPr lang="en-US"/>
              <a:t>Page </a:t>
            </a:r>
            <a:fld id="{5D1FD8C1-E9F1-443B-8AED-083926156A48}" type="slidenum">
              <a:rPr lang="en-US"/>
              <a:pPr>
                <a:defRPr/>
              </a:pPr>
              <a:t>‹#›</a:t>
            </a:fld>
            <a:endParaRPr lang="en-US"/>
          </a:p>
        </p:txBody>
      </p:sp>
      <p:sp>
        <p:nvSpPr>
          <p:cNvPr id="3" name="Date Placeholder 1"/>
          <p:cNvSpPr>
            <a:spLocks noGrp="1"/>
          </p:cNvSpPr>
          <p:nvPr>
            <p:ph type="dt" sz="half" idx="11"/>
          </p:nvPr>
        </p:nvSpPr>
        <p:spPr>
          <a:xfrm>
            <a:off x="428625" y="6629400"/>
            <a:ext cx="3929063" cy="457200"/>
          </a:xfrm>
          <a:prstGeom prst="rect">
            <a:avLst/>
          </a:prstGeom>
        </p:spPr>
        <p:txBody>
          <a:bodyPr/>
          <a:lstStyle>
            <a:lvl1pPr>
              <a:defRPr/>
            </a:lvl1pPr>
          </a:lstStyle>
          <a:p>
            <a:pPr>
              <a:defRPr/>
            </a:pPr>
            <a:fld id="{FF11FD82-9977-4E6A-A1BF-9A2A25D560EE}" type="datetime1">
              <a:rPr lang="en-US"/>
              <a:pPr>
                <a:defRPr/>
              </a:pPr>
              <a:t>1/23/2014</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RU Key messag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79512" y="188913"/>
            <a:ext cx="8785101" cy="6264275"/>
          </a:xfrm>
        </p:spPr>
        <p:txBody>
          <a:bodyPr anchor="ctr">
            <a:normAutofit/>
          </a:bodyPr>
          <a:lstStyle>
            <a:lvl1pPr marL="0" indent="0">
              <a:buNone/>
              <a:defRPr sz="4400" b="0" cap="small" spc="0" baseline="0">
                <a:ln>
                  <a:noFill/>
                </a:ln>
                <a:solidFill>
                  <a:schemeClr val="accent4">
                    <a:lumMod val="60000"/>
                    <a:lumOff val="40000"/>
                  </a:schemeClr>
                </a:solidFill>
                <a:effectLst/>
              </a:defRPr>
            </a:lvl1pPr>
            <a:lvl2pPr>
              <a:buNone/>
              <a:defRPr sz="4000">
                <a:solidFill>
                  <a:schemeClr val="accent4">
                    <a:lumMod val="60000"/>
                    <a:lumOff val="40000"/>
                  </a:schemeClr>
                </a:solidFill>
              </a:defRPr>
            </a:lvl2pPr>
            <a:lvl3pPr>
              <a:buNone/>
              <a:defRPr sz="3600">
                <a:solidFill>
                  <a:schemeClr val="accent4">
                    <a:lumMod val="60000"/>
                    <a:lumOff val="40000"/>
                  </a:schemeClr>
                </a:solidFill>
              </a:defRPr>
            </a:lvl3pPr>
            <a:lvl4pPr>
              <a:buNone/>
              <a:defRPr sz="3200">
                <a:solidFill>
                  <a:schemeClr val="accent4">
                    <a:lumMod val="60000"/>
                    <a:lumOff val="40000"/>
                  </a:schemeClr>
                </a:solidFill>
              </a:defRPr>
            </a:lvl4pPr>
            <a:lvl5pPr>
              <a:buNone/>
              <a:defRPr sz="2800">
                <a:solidFill>
                  <a:schemeClr val="accent4">
                    <a:lumMod val="60000"/>
                    <a:lumOff val="40000"/>
                  </a:schemeClr>
                </a:solidFill>
              </a:defRPr>
            </a:lvl5pPr>
          </a:lstStyle>
          <a:p>
            <a:pPr lvl="0"/>
            <a:r>
              <a:rPr lang="en-GB" noProof="0" smtClean="0"/>
              <a:t>Click here to add a key message</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 bg1="lt1" tx1="dk1" bg2="lt2" tx2="dk2" accent1="accent1" accent2="accent2" accent3="accent3" accent4="accent4" accent5="accent5" accent6="accent6" hlink="hlink" folHlink="folHlink"/>
  <p:sldLayoutIdLst>
    <p:sldLayoutId id="2147483661" r:id="rId1"/>
  </p:sldLayoutIdLst>
  <p:transition spd="med">
    <p:fade/>
  </p:transition>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bg1"/>
          </a:solidFill>
          <a:latin typeface="+mn-lt"/>
          <a:ea typeface="+mn-ea"/>
          <a:cs typeface="+mn-cs"/>
        </a:defRPr>
      </a:lvl1pPr>
      <a:lvl2pPr marL="623888" indent="-176213"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2pPr>
      <a:lvl3pPr marL="1077913" indent="-163513"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1525588" indent="-153988"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4pPr>
      <a:lvl5pPr marL="1973263" indent="-144463"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9" r:id="rId5"/>
    <p:sldLayoutId id="2147483686" r:id="rId6"/>
  </p:sldLayoutIdLst>
  <p:transition spd="med">
    <p:fade/>
  </p:transition>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93663" indent="-93663" algn="l" defTabSz="914400" rtl="0" eaLnBrk="1" latinLnBrk="0" hangingPunct="1">
        <a:lnSpc>
          <a:spcPct val="100000"/>
        </a:lnSpc>
        <a:spcBef>
          <a:spcPts val="600"/>
        </a:spcBef>
        <a:spcAft>
          <a:spcPts val="600"/>
        </a:spcAft>
        <a:buClr>
          <a:schemeClr val="bg1"/>
        </a:buClr>
        <a:buSzPct val="50000"/>
        <a:buFont typeface="Arial" pitchFamily="34" charset="0"/>
        <a:buChar char="•"/>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Lst>
  <p:transition spd="med">
    <p:fade/>
  </p:transition>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93663" indent="-93663" algn="l" defTabSz="914400" rtl="0" eaLnBrk="1" latinLnBrk="0" hangingPunct="1">
        <a:lnSpc>
          <a:spcPct val="100000"/>
        </a:lnSpc>
        <a:spcBef>
          <a:spcPts val="600"/>
        </a:spcBef>
        <a:spcAft>
          <a:spcPts val="600"/>
        </a:spcAft>
        <a:buClr>
          <a:schemeClr val="bg1"/>
        </a:buClr>
        <a:buSzPct val="50000"/>
        <a:buFont typeface="Arial" pitchFamily="34" charset="0"/>
        <a:buChar char="•"/>
        <a:defRPr sz="2600" kern="1200">
          <a:solidFill>
            <a:schemeClr val="accent4">
              <a:lumMod val="60000"/>
              <a:lumOff val="40000"/>
            </a:schemeClr>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4">
              <a:lumMod val="60000"/>
              <a:lumOff val="40000"/>
            </a:schemeClr>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accent4">
              <a:lumMod val="60000"/>
              <a:lumOff val="40000"/>
            </a:schemeClr>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accent4">
              <a:lumMod val="60000"/>
              <a:lumOff val="40000"/>
            </a:schemeClr>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accent4">
              <a:lumMod val="60000"/>
              <a:lumOff val="40000"/>
            </a:schemeClr>
          </a:solidFill>
          <a:latin typeface="+mn-lt"/>
          <a:ea typeface="+mn-ea"/>
          <a:cs typeface="+mn-cs"/>
        </a:defRPr>
      </a:lvl5pPr>
      <a:lvl6pPr marL="2514600" indent="-228600" algn="l" defTabSz="914400" rtl="0" eaLnBrk="1" latinLnBrk="0" hangingPunct="1">
        <a:spcBef>
          <a:spcPct val="20000"/>
        </a:spcBef>
        <a:buClr>
          <a:schemeClr val="accent1"/>
        </a:buClr>
        <a:buFont typeface="Arial" pitchFamily="34" charset="0"/>
        <a:buChar char="•"/>
        <a:defRPr sz="1400" kern="1200">
          <a:solidFill>
            <a:schemeClr val="accent4">
              <a:lumMod val="60000"/>
              <a:lumOff val="40000"/>
            </a:schemeClr>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Lst>
  <p:transition spd="med">
    <p:fade/>
  </p:transition>
  <p:hf hdr="0" ftr="0" dt="0"/>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bg1"/>
        </a:buClr>
        <a:buSzPct val="50000"/>
        <a:buFont typeface="Arial" pitchFamily="34" charset="0"/>
        <a:buChar char="•"/>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Lst>
  <p:transition spd="med">
    <p:fade/>
  </p:transition>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hyperlink" Target="im_Reich_der_Gefahrensymbole_1.wm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47.emf"/><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gif"/><Relationship Id="rId1" Type="http://schemas.openxmlformats.org/officeDocument/2006/relationships/slideLayout" Target="../slideLayouts/slideLayout3.xml"/><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CH" i="1" dirty="0" smtClean="0"/>
              <a:t>Contribution de l’Académie de l’IRU à la formation professionnelle dans les domaines de la sécurité routière et de la prévention des accidents de la circulation</a:t>
            </a:r>
            <a:r>
              <a:rPr lang="fr-CH" dirty="0" smtClean="0"/>
              <a:t> </a:t>
            </a:r>
            <a:endParaRPr lang="fr-FR" dirty="0"/>
          </a:p>
        </p:txBody>
      </p:sp>
      <p:sp>
        <p:nvSpPr>
          <p:cNvPr id="5" name="Subtitle 4"/>
          <p:cNvSpPr>
            <a:spLocks noGrp="1"/>
          </p:cNvSpPr>
          <p:nvPr>
            <p:ph type="subTitle" idx="1"/>
          </p:nvPr>
        </p:nvSpPr>
        <p:spPr/>
        <p:txBody>
          <a:bodyPr/>
          <a:lstStyle/>
          <a:p>
            <a:r>
              <a:rPr lang="fr-FR" dirty="0" smtClean="0"/>
              <a:t>Rabat, 18 février 2014</a:t>
            </a:r>
            <a:endParaRPr lang="fr-FR" dirty="0"/>
          </a:p>
        </p:txBody>
      </p:sp>
      <p:sp>
        <p:nvSpPr>
          <p:cNvPr id="6" name="Text Placeholder 5"/>
          <p:cNvSpPr>
            <a:spLocks noGrp="1"/>
          </p:cNvSpPr>
          <p:nvPr>
            <p:ph type="body" sz="quarter" idx="11"/>
          </p:nvPr>
        </p:nvSpPr>
        <p:spPr/>
        <p:txBody>
          <a:bodyPr/>
          <a:lstStyle/>
          <a:p>
            <a:r>
              <a:rPr lang="fr-FR" smtClean="0"/>
              <a:t>Patrick Philipp, Responsable – Académie IRU</a:t>
            </a:r>
            <a:endParaRPr lang="fr-F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Contribution à la </a:t>
            </a:r>
            <a:r>
              <a:rPr lang="en-GB" dirty="0" err="1" smtClean="0"/>
              <a:t>sécurité</a:t>
            </a:r>
            <a:r>
              <a:rPr lang="en-GB" dirty="0" smtClean="0"/>
              <a:t> </a:t>
            </a:r>
            <a:r>
              <a:rPr lang="en-GB" dirty="0" err="1" smtClean="0"/>
              <a:t>routière</a:t>
            </a:r>
            <a:endParaRPr lang="en-GB" dirty="0"/>
          </a:p>
        </p:txBody>
      </p:sp>
      <p:grpSp>
        <p:nvGrpSpPr>
          <p:cNvPr id="2" name="Group 12"/>
          <p:cNvGrpSpPr/>
          <p:nvPr/>
        </p:nvGrpSpPr>
        <p:grpSpPr>
          <a:xfrm rot="3337296">
            <a:off x="5205670" y="1660411"/>
            <a:ext cx="4480898" cy="3056724"/>
            <a:chOff x="-371013" y="658995"/>
            <a:chExt cx="10027736" cy="6530045"/>
          </a:xfrm>
        </p:grpSpPr>
        <p:pic>
          <p:nvPicPr>
            <p:cNvPr id="1032" name="Picture 8"/>
            <p:cNvPicPr>
              <a:picLocks noChangeAspect="1" noChangeArrowheads="1"/>
            </p:cNvPicPr>
            <p:nvPr/>
          </p:nvPicPr>
          <p:blipFill>
            <a:blip r:embed="rId3" cstate="print"/>
            <a:srcRect/>
            <a:stretch>
              <a:fillRect/>
            </a:stretch>
          </p:blipFill>
          <p:spPr bwMode="auto">
            <a:xfrm rot="17521878">
              <a:off x="251520" y="1412776"/>
              <a:ext cx="3003406" cy="4248472"/>
            </a:xfrm>
            <a:prstGeom prst="rect">
              <a:avLst/>
            </a:prstGeom>
            <a:noFill/>
            <a:ln w="12700">
              <a:solidFill>
                <a:schemeClr val="accent1"/>
              </a:solid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rot="19483728">
              <a:off x="952556" y="958803"/>
              <a:ext cx="3024336" cy="4260637"/>
            </a:xfrm>
            <a:prstGeom prst="rect">
              <a:avLst/>
            </a:prstGeom>
            <a:noFill/>
            <a:ln w="12700">
              <a:solidFill>
                <a:schemeClr val="accent1"/>
              </a:solid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rot="20620073">
              <a:off x="2066047" y="658995"/>
              <a:ext cx="2909986" cy="4104456"/>
            </a:xfrm>
            <a:prstGeom prst="rect">
              <a:avLst/>
            </a:prstGeom>
            <a:noFill/>
            <a:ln w="12700">
              <a:solidFill>
                <a:schemeClr val="accent1"/>
              </a:solid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059832" y="692696"/>
              <a:ext cx="2956656" cy="4176464"/>
            </a:xfrm>
            <a:prstGeom prst="rect">
              <a:avLst/>
            </a:prstGeom>
            <a:noFill/>
            <a:ln w="12700">
              <a:solidFill>
                <a:schemeClr val="accent1"/>
              </a:solid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rot="872440">
              <a:off x="4192967" y="1002961"/>
              <a:ext cx="3013569" cy="4248472"/>
            </a:xfrm>
            <a:prstGeom prst="rect">
              <a:avLst/>
            </a:prstGeom>
            <a:noFill/>
            <a:ln w="12700">
              <a:solidFill>
                <a:schemeClr val="accent1"/>
              </a:solid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rot="2049448">
              <a:off x="4952142" y="1602478"/>
              <a:ext cx="3007002" cy="4248472"/>
            </a:xfrm>
            <a:prstGeom prst="rect">
              <a:avLst/>
            </a:prstGeom>
            <a:noFill/>
            <a:ln w="12700">
              <a:solidFill>
                <a:schemeClr val="accent1"/>
              </a:solid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rot="2582087">
              <a:off x="5846350" y="2397569"/>
              <a:ext cx="2932824" cy="4145721"/>
            </a:xfrm>
            <a:prstGeom prst="rect">
              <a:avLst/>
            </a:prstGeom>
            <a:noFill/>
            <a:ln w="12700">
              <a:solidFill>
                <a:schemeClr val="accent1"/>
              </a:solid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rot="3623066">
              <a:off x="6000711" y="3028129"/>
              <a:ext cx="3024336" cy="4270853"/>
            </a:xfrm>
            <a:prstGeom prst="rect">
              <a:avLst/>
            </a:prstGeom>
            <a:noFill/>
            <a:ln w="12700">
              <a:solidFill>
                <a:schemeClr val="accent1"/>
              </a:solid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rot="4502404">
              <a:off x="6133446" y="3665762"/>
              <a:ext cx="2916326" cy="4130229"/>
            </a:xfrm>
            <a:prstGeom prst="rect">
              <a:avLst/>
            </a:prstGeom>
            <a:noFill/>
            <a:ln w="12700">
              <a:solidFill>
                <a:schemeClr val="accent1"/>
              </a:solidFill>
              <a:miter lim="800000"/>
              <a:headEnd/>
              <a:tailEnd/>
            </a:ln>
          </p:spPr>
        </p:pic>
      </p:grpSp>
      <p:pic>
        <p:nvPicPr>
          <p:cNvPr id="1035" name="Picture 11"/>
          <p:cNvPicPr>
            <a:picLocks noChangeAspect="1" noChangeArrowheads="1"/>
          </p:cNvPicPr>
          <p:nvPr/>
        </p:nvPicPr>
        <p:blipFill>
          <a:blip r:embed="rId12" cstate="print"/>
          <a:srcRect/>
          <a:stretch>
            <a:fillRect/>
          </a:stretch>
        </p:blipFill>
        <p:spPr bwMode="auto">
          <a:xfrm>
            <a:off x="323528" y="1556792"/>
            <a:ext cx="4050240" cy="3334518"/>
          </a:xfrm>
          <a:prstGeom prst="rect">
            <a:avLst/>
          </a:prstGeom>
          <a:noFill/>
          <a:ln w="12700">
            <a:solidFill>
              <a:schemeClr val="accent1"/>
            </a:solidFill>
            <a:miter lim="800000"/>
            <a:headEnd/>
            <a:tailEnd/>
          </a:ln>
        </p:spPr>
      </p:pic>
      <p:sp>
        <p:nvSpPr>
          <p:cNvPr id="15" name="Rectangle 3"/>
          <p:cNvSpPr>
            <a:spLocks noChangeArrowheads="1"/>
          </p:cNvSpPr>
          <p:nvPr/>
        </p:nvSpPr>
        <p:spPr bwMode="auto">
          <a:xfrm>
            <a:off x="251520" y="1196752"/>
            <a:ext cx="4248472" cy="363048"/>
          </a:xfrm>
          <a:prstGeom prst="rect">
            <a:avLst/>
          </a:prstGeom>
          <a:noFill/>
          <a:ln w="9525" algn="ctr">
            <a:noFill/>
            <a:miter lim="800000"/>
            <a:headEnd/>
            <a:tailEnd/>
          </a:ln>
          <a:effectLst/>
        </p:spPr>
        <p:txBody>
          <a:bodyPr wrap="square">
            <a:spAutoFit/>
          </a:bodyPr>
          <a:lstStyle/>
          <a:p>
            <a:pPr algn="ctr">
              <a:lnSpc>
                <a:spcPct val="105000"/>
              </a:lnSpc>
              <a:spcBef>
                <a:spcPct val="50000"/>
              </a:spcBef>
              <a:spcAft>
                <a:spcPct val="15000"/>
              </a:spcAft>
              <a:buClr>
                <a:schemeClr val="bg1"/>
              </a:buClr>
              <a:buNone/>
              <a:defRPr/>
            </a:pPr>
            <a:r>
              <a:rPr lang="en-GB" dirty="0" smtClean="0">
                <a:solidFill>
                  <a:schemeClr val="accent1"/>
                </a:solidFill>
              </a:rPr>
              <a:t>21 Programmes de formations</a:t>
            </a:r>
            <a:endParaRPr lang="en-GB" dirty="0">
              <a:solidFill>
                <a:schemeClr val="accent1"/>
              </a:solidFill>
            </a:endParaRPr>
          </a:p>
        </p:txBody>
      </p:sp>
      <p:sp>
        <p:nvSpPr>
          <p:cNvPr id="17" name="Rectangle 3"/>
          <p:cNvSpPr>
            <a:spLocks noChangeArrowheads="1"/>
          </p:cNvSpPr>
          <p:nvPr/>
        </p:nvSpPr>
        <p:spPr bwMode="auto">
          <a:xfrm>
            <a:off x="4716016" y="2813602"/>
            <a:ext cx="1872208" cy="2363724"/>
          </a:xfrm>
          <a:prstGeom prst="rect">
            <a:avLst/>
          </a:prstGeom>
          <a:noFill/>
          <a:ln w="9525" algn="ctr">
            <a:noFill/>
            <a:miter lim="800000"/>
            <a:headEnd/>
            <a:tailEnd/>
          </a:ln>
          <a:effectLst/>
        </p:spPr>
        <p:txBody>
          <a:bodyPr wrap="square">
            <a:spAutoFit/>
          </a:bodyPr>
          <a:lstStyle/>
          <a:p>
            <a:pPr algn="ctr">
              <a:lnSpc>
                <a:spcPct val="105000"/>
              </a:lnSpc>
              <a:spcBef>
                <a:spcPct val="50000"/>
              </a:spcBef>
              <a:spcAft>
                <a:spcPct val="15000"/>
              </a:spcAft>
              <a:buClr>
                <a:schemeClr val="bg1"/>
              </a:buClr>
              <a:defRPr/>
            </a:pPr>
            <a:r>
              <a:rPr lang="en-GB" sz="1400" dirty="0" smtClean="0">
                <a:solidFill>
                  <a:schemeClr val="accent1"/>
                </a:solidFill>
              </a:rPr>
              <a:t>17 Guides de </a:t>
            </a:r>
            <a:r>
              <a:rPr lang="fr-FR" sz="1400" dirty="0" smtClean="0">
                <a:solidFill>
                  <a:schemeClr val="accent1"/>
                </a:solidFill>
              </a:rPr>
              <a:t>meilleures pratiques en plusieurs langues avec des conseils clés pour assurer la sécurité et la sûreté du transport de fret et de passagers</a:t>
            </a:r>
            <a:endParaRPr lang="en-GB" sz="1400" dirty="0" smtClean="0">
              <a:solidFill>
                <a:schemeClr val="accent1"/>
              </a:solidFill>
            </a:endParaRPr>
          </a:p>
          <a:p>
            <a:pPr>
              <a:lnSpc>
                <a:spcPct val="105000"/>
              </a:lnSpc>
              <a:spcBef>
                <a:spcPct val="50000"/>
              </a:spcBef>
              <a:spcAft>
                <a:spcPct val="15000"/>
              </a:spcAft>
              <a:buClr>
                <a:schemeClr val="bg1"/>
              </a:buClr>
              <a:buNone/>
              <a:defRPr/>
            </a:pPr>
            <a:endParaRPr lang="en-GB" dirty="0">
              <a:solidFill>
                <a:schemeClr val="accent1"/>
              </a:solidFill>
            </a:endParaRPr>
          </a:p>
        </p:txBody>
      </p:sp>
      <p:sp>
        <p:nvSpPr>
          <p:cNvPr id="19" name="Rectangle 18"/>
          <p:cNvSpPr/>
          <p:nvPr/>
        </p:nvSpPr>
        <p:spPr>
          <a:xfrm>
            <a:off x="611560" y="5059306"/>
            <a:ext cx="2916183" cy="363048"/>
          </a:xfrm>
          <a:prstGeom prst="rect">
            <a:avLst/>
          </a:prstGeom>
        </p:spPr>
        <p:txBody>
          <a:bodyPr wrap="none">
            <a:spAutoFit/>
          </a:bodyPr>
          <a:lstStyle/>
          <a:p>
            <a:pPr algn="ctr">
              <a:lnSpc>
                <a:spcPct val="105000"/>
              </a:lnSpc>
              <a:spcBef>
                <a:spcPct val="50000"/>
              </a:spcBef>
              <a:spcAft>
                <a:spcPct val="15000"/>
              </a:spcAft>
              <a:buClr>
                <a:schemeClr val="bg1"/>
              </a:buClr>
              <a:buNone/>
              <a:defRPr/>
            </a:pPr>
            <a:r>
              <a:rPr lang="fr-CH" dirty="0" smtClean="0">
                <a:solidFill>
                  <a:schemeClr val="accent1"/>
                </a:solidFill>
              </a:rPr>
              <a:t>Séminaires et conférences</a:t>
            </a:r>
            <a:endParaRPr lang="fr-CH" dirty="0">
              <a:solidFill>
                <a:schemeClr val="accent1"/>
              </a:solidFill>
            </a:endParaRPr>
          </a:p>
        </p:txBody>
      </p:sp>
      <p:pic>
        <p:nvPicPr>
          <p:cNvPr id="4" name="Picture 2"/>
          <p:cNvPicPr>
            <a:picLocks noChangeAspect="1" noChangeArrowheads="1"/>
          </p:cNvPicPr>
          <p:nvPr/>
        </p:nvPicPr>
        <p:blipFill>
          <a:blip r:embed="rId13" cstate="print"/>
          <a:srcRect/>
          <a:stretch>
            <a:fillRect/>
          </a:stretch>
        </p:blipFill>
        <p:spPr bwMode="auto">
          <a:xfrm>
            <a:off x="0" y="5373216"/>
            <a:ext cx="3816424" cy="847303"/>
          </a:xfrm>
          <a:prstGeom prst="rect">
            <a:avLst/>
          </a:prstGeom>
          <a:noFill/>
          <a:ln w="9525">
            <a:noFill/>
            <a:miter lim="800000"/>
            <a:headEnd/>
            <a:tailEnd/>
          </a:ln>
        </p:spPr>
      </p:pic>
      <p:pic>
        <p:nvPicPr>
          <p:cNvPr id="5" name="Picture 3"/>
          <p:cNvPicPr>
            <a:picLocks noChangeAspect="1" noChangeArrowheads="1"/>
          </p:cNvPicPr>
          <p:nvPr/>
        </p:nvPicPr>
        <p:blipFill>
          <a:blip r:embed="rId14" cstate="print"/>
          <a:srcRect/>
          <a:stretch>
            <a:fillRect/>
          </a:stretch>
        </p:blipFill>
        <p:spPr bwMode="auto">
          <a:xfrm>
            <a:off x="1090112" y="6064418"/>
            <a:ext cx="3202017" cy="567308"/>
          </a:xfrm>
          <a:prstGeom prst="rect">
            <a:avLst/>
          </a:prstGeom>
          <a:noFill/>
          <a:ln w="9525">
            <a:noFill/>
            <a:miter lim="800000"/>
            <a:headEnd/>
            <a:tailEnd/>
          </a:ln>
        </p:spPr>
      </p:pic>
      <p:pic>
        <p:nvPicPr>
          <p:cNvPr id="6" name="Picture 4"/>
          <p:cNvPicPr>
            <a:picLocks noChangeAspect="1" noChangeArrowheads="1"/>
          </p:cNvPicPr>
          <p:nvPr/>
        </p:nvPicPr>
        <p:blipFill>
          <a:blip r:embed="rId15" cstate="print"/>
          <a:srcRect/>
          <a:stretch>
            <a:fillRect/>
          </a:stretch>
        </p:blipFill>
        <p:spPr bwMode="auto">
          <a:xfrm>
            <a:off x="2411760" y="5373216"/>
            <a:ext cx="2664296" cy="609323"/>
          </a:xfrm>
          <a:prstGeom prst="rect">
            <a:avLst/>
          </a:prstGeom>
          <a:noFill/>
          <a:ln w="9525">
            <a:noFill/>
            <a:miter lim="800000"/>
            <a:headEnd/>
            <a:tailEnd/>
          </a:ln>
        </p:spPr>
      </p:pic>
      <p:pic>
        <p:nvPicPr>
          <p:cNvPr id="7" name="Picture 5"/>
          <p:cNvPicPr>
            <a:picLocks noChangeAspect="1" noChangeArrowheads="1"/>
          </p:cNvPicPr>
          <p:nvPr/>
        </p:nvPicPr>
        <p:blipFill>
          <a:blip r:embed="rId16" cstate="print"/>
          <a:srcRect/>
          <a:stretch>
            <a:fillRect/>
          </a:stretch>
        </p:blipFill>
        <p:spPr bwMode="auto">
          <a:xfrm>
            <a:off x="4427984" y="6165304"/>
            <a:ext cx="3002285" cy="386980"/>
          </a:xfrm>
          <a:prstGeom prst="rect">
            <a:avLst/>
          </a:prstGeom>
          <a:noFill/>
          <a:ln w="9525">
            <a:noFill/>
            <a:miter lim="800000"/>
            <a:headEnd/>
            <a:tailEnd/>
          </a:ln>
        </p:spPr>
      </p:pic>
      <p:pic>
        <p:nvPicPr>
          <p:cNvPr id="8" name="Picture 6"/>
          <p:cNvPicPr>
            <a:picLocks noChangeAspect="1" noChangeArrowheads="1"/>
          </p:cNvPicPr>
          <p:nvPr/>
        </p:nvPicPr>
        <p:blipFill>
          <a:blip r:embed="rId17" cstate="print"/>
          <a:srcRect/>
          <a:stretch>
            <a:fillRect/>
          </a:stretch>
        </p:blipFill>
        <p:spPr bwMode="auto">
          <a:xfrm>
            <a:off x="5220072" y="5445224"/>
            <a:ext cx="864096" cy="65619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9408" y="999484"/>
            <a:ext cx="8784976" cy="5280586"/>
          </a:xfrm>
        </p:spPr>
        <p:txBody>
          <a:bodyPr/>
          <a:lstStyle/>
          <a:p>
            <a:endParaRPr lang="en-GB" dirty="0" smtClean="0"/>
          </a:p>
          <a:p>
            <a:pPr lvl="1"/>
            <a:endParaRPr lang="en-GB" dirty="0" smtClean="0"/>
          </a:p>
          <a:p>
            <a:pPr lvl="3"/>
            <a:endParaRPr lang="en-GB" dirty="0" smtClean="0"/>
          </a:p>
          <a:p>
            <a:pPr lvl="4"/>
            <a:endParaRPr lang="en-GB" dirty="0" smtClean="0"/>
          </a:p>
          <a:p>
            <a:pPr lvl="5"/>
            <a:endParaRPr lang="en-GB" dirty="0" smtClean="0"/>
          </a:p>
          <a:p>
            <a:pPr lvl="6"/>
            <a:endParaRPr lang="en-GB" dirty="0"/>
          </a:p>
        </p:txBody>
      </p:sp>
      <p:sp>
        <p:nvSpPr>
          <p:cNvPr id="5" name="Title 4"/>
          <p:cNvSpPr>
            <a:spLocks noGrp="1"/>
          </p:cNvSpPr>
          <p:nvPr>
            <p:ph type="title"/>
          </p:nvPr>
        </p:nvSpPr>
        <p:spPr/>
        <p:txBody>
          <a:bodyPr>
            <a:normAutofit/>
          </a:bodyPr>
          <a:lstStyle/>
          <a:p>
            <a:r>
              <a:rPr lang="fr-FR" dirty="0" smtClean="0"/>
              <a:t>Programmes de l’Académie de l’IRU</a:t>
            </a:r>
            <a:endParaRPr lang="fr-CH" dirty="0"/>
          </a:p>
        </p:txBody>
      </p:sp>
      <p:pic>
        <p:nvPicPr>
          <p:cNvPr id="6" name="Picture 11" descr="CPC Driver Certificate (with text) no logos copy"/>
          <p:cNvPicPr>
            <a:picLocks noChangeAspect="1" noChangeArrowheads="1"/>
          </p:cNvPicPr>
          <p:nvPr/>
        </p:nvPicPr>
        <p:blipFill>
          <a:blip r:embed="rId3" cstate="print"/>
          <a:srcRect/>
          <a:stretch>
            <a:fillRect/>
          </a:stretch>
        </p:blipFill>
        <p:spPr bwMode="auto">
          <a:xfrm>
            <a:off x="418209" y="1935315"/>
            <a:ext cx="2936875" cy="2249488"/>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7" name="Picture 10" descr="CPC_Diploma (no logo)"/>
          <p:cNvPicPr>
            <a:picLocks noChangeAspect="1" noChangeArrowheads="1"/>
          </p:cNvPicPr>
          <p:nvPr/>
        </p:nvPicPr>
        <p:blipFill>
          <a:blip r:embed="rId4" cstate="print"/>
          <a:srcRect/>
          <a:stretch>
            <a:fillRect/>
          </a:stretch>
        </p:blipFill>
        <p:spPr bwMode="auto">
          <a:xfrm>
            <a:off x="651304" y="3768492"/>
            <a:ext cx="3024188" cy="2319338"/>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8" name="Picture 11" descr="ADR_Certificate-9_12jun08"/>
          <p:cNvPicPr>
            <a:picLocks noChangeAspect="1" noChangeArrowheads="1"/>
          </p:cNvPicPr>
          <p:nvPr/>
        </p:nvPicPr>
        <p:blipFill>
          <a:blip r:embed="rId5" cstate="print"/>
          <a:srcRect/>
          <a:stretch>
            <a:fillRect/>
          </a:stretch>
        </p:blipFill>
        <p:spPr bwMode="auto">
          <a:xfrm>
            <a:off x="3441776" y="3807796"/>
            <a:ext cx="2911475" cy="2230438"/>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9" name="Picture 14" descr="Tacho_Cert-16_no_lgo"/>
          <p:cNvPicPr>
            <a:picLocks noChangeAspect="1" noChangeArrowheads="1"/>
          </p:cNvPicPr>
          <p:nvPr/>
        </p:nvPicPr>
        <p:blipFill>
          <a:blip r:embed="rId6" cstate="print"/>
          <a:srcRect/>
          <a:stretch>
            <a:fillRect/>
          </a:stretch>
        </p:blipFill>
        <p:spPr bwMode="auto">
          <a:xfrm>
            <a:off x="5817296" y="1359053"/>
            <a:ext cx="2844800" cy="2178050"/>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10" name="Rounded Rectangle 9"/>
          <p:cNvSpPr/>
          <p:nvPr/>
        </p:nvSpPr>
        <p:spPr bwMode="auto">
          <a:xfrm>
            <a:off x="184648" y="1441903"/>
            <a:ext cx="2808312" cy="474929"/>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Compétence</a:t>
            </a:r>
            <a:endParaRPr lang="fr-CH"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ounded Rectangle 10"/>
          <p:cNvSpPr/>
          <p:nvPr/>
        </p:nvSpPr>
        <p:spPr bwMode="auto">
          <a:xfrm>
            <a:off x="492836" y="6037911"/>
            <a:ext cx="2808312" cy="504056"/>
          </a:xfrm>
          <a:prstGeom prst="roundRect">
            <a:avLst/>
          </a:prstGeom>
          <a:solidFill>
            <a:srgbClr val="7030A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Reconnaissance</a:t>
            </a:r>
            <a:endParaRPr lang="fr-CH" sz="2000" dirty="0">
              <a:solidFill>
                <a:srgbClr val="000000"/>
              </a:solidFill>
              <a:effectLst>
                <a:outerShdw blurRad="38100" dist="38100" dir="2700000" algn="tl">
                  <a:srgbClr val="000000">
                    <a:alpha val="43137"/>
                  </a:srgbClr>
                </a:outerShdw>
              </a:effectLst>
            </a:endParaRPr>
          </a:p>
        </p:txBody>
      </p:sp>
      <p:pic>
        <p:nvPicPr>
          <p:cNvPr id="12" name="Picture 12"/>
          <p:cNvPicPr>
            <a:picLocks noChangeAspect="1" noChangeArrowheads="1"/>
          </p:cNvPicPr>
          <p:nvPr/>
        </p:nvPicPr>
        <p:blipFill>
          <a:blip r:embed="rId7" cstate="print"/>
          <a:srcRect/>
          <a:stretch>
            <a:fillRect/>
          </a:stretch>
        </p:blipFill>
        <p:spPr bwMode="auto">
          <a:xfrm>
            <a:off x="5817296" y="4240365"/>
            <a:ext cx="2989263" cy="2109788"/>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8" cstate="print"/>
          <a:srcRect/>
          <a:stretch>
            <a:fillRect/>
          </a:stretch>
        </p:blipFill>
        <p:spPr bwMode="auto">
          <a:xfrm>
            <a:off x="3153744" y="1641452"/>
            <a:ext cx="2985759" cy="2039056"/>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14" name="Rounded Rectangle 13"/>
          <p:cNvSpPr/>
          <p:nvPr/>
        </p:nvSpPr>
        <p:spPr bwMode="auto">
          <a:xfrm>
            <a:off x="4233864" y="5824020"/>
            <a:ext cx="2736304" cy="485300"/>
          </a:xfrm>
          <a:prstGeom prst="roundRect">
            <a:avLst/>
          </a:prstGeom>
          <a:solidFill>
            <a:srgbClr val="FF669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Sécurité</a:t>
            </a:r>
            <a:endParaRPr lang="fr-CH" sz="2000" dirty="0">
              <a:ln w="18415" cmpd="sng">
                <a:solidFill>
                  <a:srgbClr val="000099"/>
                </a:solidFill>
                <a:prstDash val="solid"/>
              </a:ln>
              <a:solidFill>
                <a:srgbClr val="000099"/>
              </a:solidFill>
              <a:effectLst>
                <a:outerShdw blurRad="50800" dist="38100" dir="16200000" rotWithShape="0">
                  <a:prstClr val="black">
                    <a:alpha val="40000"/>
                  </a:prstClr>
                </a:outerShdw>
              </a:effectLst>
            </a:endParaRPr>
          </a:p>
        </p:txBody>
      </p:sp>
      <p:sp>
        <p:nvSpPr>
          <p:cNvPr id="15" name="Rounded Rectangle 14"/>
          <p:cNvSpPr/>
          <p:nvPr/>
        </p:nvSpPr>
        <p:spPr bwMode="auto">
          <a:xfrm>
            <a:off x="5567517" y="3480707"/>
            <a:ext cx="2808312" cy="504056"/>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Conformité</a:t>
            </a:r>
            <a:endParaRPr lang="fr-CH" sz="2000" dirty="0">
              <a:solidFill>
                <a:srgbClr val="000000"/>
              </a:solidFill>
              <a:effectLst>
                <a:outerShdw blurRad="38100" dist="38100" dir="2700000" algn="tl">
                  <a:srgbClr val="000000">
                    <a:alpha val="43137"/>
                  </a:srgbClr>
                </a:outerShdw>
              </a:effectLst>
            </a:endParaRPr>
          </a:p>
        </p:txBody>
      </p:sp>
      <p:sp>
        <p:nvSpPr>
          <p:cNvPr id="16" name="Rounded Rectangle 15"/>
          <p:cNvSpPr/>
          <p:nvPr/>
        </p:nvSpPr>
        <p:spPr bwMode="auto">
          <a:xfrm>
            <a:off x="3232967" y="1050192"/>
            <a:ext cx="2736304" cy="506600"/>
          </a:xfrm>
          <a:prstGeom prst="roundRect">
            <a:avLst/>
          </a:prstGeom>
          <a:solidFill>
            <a:schemeClr val="accent4">
              <a:lumMod val="50000"/>
              <a:lumOff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Performance</a:t>
            </a:r>
            <a:endParaRPr lang="fr-CH" sz="2000" dirty="0">
              <a:ln w="18415" cmpd="sng">
                <a:solidFill>
                  <a:srgbClr val="000099"/>
                </a:solidFill>
                <a:prstDash val="solid"/>
              </a:ln>
              <a:solidFill>
                <a:srgbClr val="000099"/>
              </a:solidFill>
              <a:effectLst>
                <a:outerShdw blurRad="50800" dist="38100" dir="16200000" rotWithShape="0">
                  <a:prstClr val="black">
                    <a:alpha val="40000"/>
                  </a:prstClr>
                </a:outerShdw>
              </a:effectLs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331090" y="4843"/>
            <a:ext cx="7104062" cy="914400"/>
          </a:xfrm>
          <a:prstGeom prst="rect">
            <a:avLst/>
          </a:prstGeom>
        </p:spPr>
        <p:txBody>
          <a:bodyPr/>
          <a:lstStyle/>
          <a:p>
            <a:pPr>
              <a:defRPr/>
            </a:pPr>
            <a:r>
              <a:rPr lang="fr-FR" sz="2800" kern="0" smtClean="0"/>
              <a:t>Programme Interactif sur la Sécurité du Chargement et l’Arrimage des Cargaisons</a:t>
            </a:r>
            <a:endParaRPr lang="fr-FR" sz="2800" kern="0">
              <a:ea typeface="+mj-ea"/>
            </a:endParaRPr>
          </a:p>
        </p:txBody>
      </p:sp>
      <p:sp>
        <p:nvSpPr>
          <p:cNvPr id="21" name="Rectangle 3"/>
          <p:cNvSpPr>
            <a:spLocks noChangeArrowheads="1"/>
          </p:cNvSpPr>
          <p:nvPr/>
        </p:nvSpPr>
        <p:spPr bwMode="auto">
          <a:xfrm>
            <a:off x="6012160" y="1700808"/>
            <a:ext cx="2672526" cy="695447"/>
          </a:xfrm>
          <a:prstGeom prst="rect">
            <a:avLst/>
          </a:prstGeom>
          <a:noFill/>
          <a:ln w="9525" algn="ctr">
            <a:noFill/>
            <a:miter lim="800000"/>
            <a:headEnd/>
            <a:tailEnd/>
          </a:ln>
          <a:effectLst/>
        </p:spPr>
        <p:txBody>
          <a:bodyPr wrap="none">
            <a:spAutoFit/>
          </a:bodyPr>
          <a:lstStyle/>
          <a:p>
            <a:pPr algn="ctr">
              <a:lnSpc>
                <a:spcPct val="105000"/>
              </a:lnSpc>
              <a:spcAft>
                <a:spcPct val="15000"/>
              </a:spcAft>
              <a:buClr>
                <a:schemeClr val="bg1"/>
              </a:buClr>
              <a:defRPr/>
            </a:pPr>
            <a:r>
              <a:rPr lang="fr-FR" dirty="0" smtClean="0">
                <a:solidFill>
                  <a:schemeClr val="accent1"/>
                </a:solidFill>
              </a:rPr>
              <a:t>Environnement interactif</a:t>
            </a:r>
          </a:p>
          <a:p>
            <a:pPr algn="ctr">
              <a:lnSpc>
                <a:spcPct val="105000"/>
              </a:lnSpc>
              <a:spcAft>
                <a:spcPct val="15000"/>
              </a:spcAft>
              <a:buClr>
                <a:schemeClr val="bg1"/>
              </a:buClr>
              <a:defRPr/>
            </a:pPr>
            <a:r>
              <a:rPr lang="fr-FR" dirty="0" smtClean="0">
                <a:solidFill>
                  <a:schemeClr val="accent1"/>
                </a:solidFill>
              </a:rPr>
              <a:t>de simulation</a:t>
            </a:r>
            <a:endParaRPr lang="fr-FR" dirty="0">
              <a:solidFill>
                <a:schemeClr val="accent1"/>
              </a:solidFill>
            </a:endParaRPr>
          </a:p>
        </p:txBody>
      </p:sp>
      <p:pic>
        <p:nvPicPr>
          <p:cNvPr id="22" name="Picture 12" descr="simulator-1.tif"/>
          <p:cNvPicPr>
            <a:picLocks noChangeAspect="1"/>
          </p:cNvPicPr>
          <p:nvPr/>
        </p:nvPicPr>
        <p:blipFill>
          <a:blip r:embed="rId3" cstate="print"/>
          <a:srcRect l="5113" t="2122" r="5901" b="17509"/>
          <a:stretch>
            <a:fillRect/>
          </a:stretch>
        </p:blipFill>
        <p:spPr bwMode="auto">
          <a:xfrm>
            <a:off x="6076950" y="2565400"/>
            <a:ext cx="2554288" cy="1555750"/>
          </a:xfrm>
          <a:prstGeom prst="rect">
            <a:avLst/>
          </a:prstGeom>
          <a:ln>
            <a:noFill/>
          </a:ln>
          <a:effectLst>
            <a:outerShdw blurRad="292100" dist="139700" dir="2700000" algn="tl" rotWithShape="0">
              <a:srgbClr val="333333">
                <a:alpha val="65000"/>
              </a:srgbClr>
            </a:outerShdw>
          </a:effectLst>
        </p:spPr>
      </p:pic>
      <p:pic>
        <p:nvPicPr>
          <p:cNvPr id="23" name="Picture 15" descr="simulator-2.tif"/>
          <p:cNvPicPr>
            <a:picLocks noChangeAspect="1"/>
          </p:cNvPicPr>
          <p:nvPr/>
        </p:nvPicPr>
        <p:blipFill>
          <a:blip r:embed="rId4" cstate="print"/>
          <a:srcRect l="5113" t="10701" r="5901" b="5953"/>
          <a:stretch>
            <a:fillRect/>
          </a:stretch>
        </p:blipFill>
        <p:spPr bwMode="auto">
          <a:xfrm>
            <a:off x="6076950" y="4337050"/>
            <a:ext cx="2554288" cy="1612900"/>
          </a:xfrm>
          <a:prstGeom prst="rect">
            <a:avLst/>
          </a:prstGeom>
          <a:ln>
            <a:noFill/>
          </a:ln>
          <a:effectLst>
            <a:outerShdw blurRad="292100" dist="139700" dir="2700000" algn="tl" rotWithShape="0">
              <a:srgbClr val="333333">
                <a:alpha val="65000"/>
              </a:srgbClr>
            </a:outerShdw>
          </a:effectLst>
        </p:spPr>
      </p:pic>
      <p:sp>
        <p:nvSpPr>
          <p:cNvPr id="27" name="Rectangle 3"/>
          <p:cNvSpPr>
            <a:spLocks noChangeArrowheads="1"/>
          </p:cNvSpPr>
          <p:nvPr/>
        </p:nvSpPr>
        <p:spPr bwMode="auto">
          <a:xfrm>
            <a:off x="372781" y="3387570"/>
            <a:ext cx="5533747" cy="363048"/>
          </a:xfrm>
          <a:prstGeom prst="rect">
            <a:avLst/>
          </a:prstGeom>
          <a:noFill/>
          <a:ln w="9525" algn="ctr">
            <a:noFill/>
            <a:miter lim="800000"/>
            <a:headEnd/>
            <a:tailEnd/>
          </a:ln>
          <a:effectLst/>
        </p:spPr>
        <p:txBody>
          <a:bodyPr wrap="square">
            <a:spAutoFit/>
          </a:bodyPr>
          <a:lstStyle/>
          <a:p>
            <a:pPr algn="ctr">
              <a:lnSpc>
                <a:spcPct val="105000"/>
              </a:lnSpc>
              <a:spcBef>
                <a:spcPct val="50000"/>
              </a:spcBef>
              <a:spcAft>
                <a:spcPct val="15000"/>
              </a:spcAft>
              <a:buClr>
                <a:schemeClr val="bg1"/>
              </a:buClr>
              <a:defRPr/>
            </a:pPr>
            <a:r>
              <a:rPr lang="fr-FR" dirty="0" smtClean="0">
                <a:solidFill>
                  <a:schemeClr val="accent1"/>
                </a:solidFill>
              </a:rPr>
              <a:t>Calculateur: Conseils pratiques et spécifiques</a:t>
            </a:r>
            <a:endParaRPr lang="fr-FR" dirty="0">
              <a:solidFill>
                <a:schemeClr val="accent1"/>
              </a:solidFill>
            </a:endParaRPr>
          </a:p>
        </p:txBody>
      </p:sp>
      <p:sp>
        <p:nvSpPr>
          <p:cNvPr id="28" name="Rectangle 27"/>
          <p:cNvSpPr/>
          <p:nvPr/>
        </p:nvSpPr>
        <p:spPr>
          <a:xfrm>
            <a:off x="548083" y="5941627"/>
            <a:ext cx="5256584" cy="586764"/>
          </a:xfrm>
          <a:prstGeom prst="rect">
            <a:avLst/>
          </a:prstGeom>
        </p:spPr>
        <p:txBody>
          <a:bodyPr wrap="square">
            <a:spAutoFit/>
          </a:bodyPr>
          <a:lstStyle/>
          <a:p>
            <a:pPr algn="ctr">
              <a:lnSpc>
                <a:spcPct val="105000"/>
              </a:lnSpc>
              <a:spcBef>
                <a:spcPct val="50000"/>
              </a:spcBef>
              <a:spcAft>
                <a:spcPct val="15000"/>
              </a:spcAft>
              <a:buClr>
                <a:schemeClr val="bg1"/>
              </a:buClr>
              <a:defRPr/>
            </a:pPr>
            <a:r>
              <a:rPr lang="fr-FR" sz="1200" dirty="0" smtClean="0">
                <a:solidFill>
                  <a:schemeClr val="accent1"/>
                </a:solidFill>
              </a:rPr>
              <a:t>Etablis sur la base du standard international</a:t>
            </a:r>
          </a:p>
          <a:p>
            <a:pPr algn="ctr">
              <a:lnSpc>
                <a:spcPct val="105000"/>
              </a:lnSpc>
              <a:spcBef>
                <a:spcPct val="50000"/>
              </a:spcBef>
              <a:spcAft>
                <a:spcPct val="15000"/>
              </a:spcAft>
              <a:buClr>
                <a:schemeClr val="bg1"/>
              </a:buClr>
              <a:defRPr/>
            </a:pPr>
            <a:r>
              <a:rPr lang="fr-FR" sz="1200" dirty="0" smtClean="0">
                <a:solidFill>
                  <a:schemeClr val="accent1"/>
                </a:solidFill>
              </a:rPr>
              <a:t>EN 12195-1:2010 </a:t>
            </a:r>
            <a:endParaRPr lang="fr-FR" sz="1200" dirty="0">
              <a:solidFill>
                <a:schemeClr val="accent1"/>
              </a:solidFill>
            </a:endParaRPr>
          </a:p>
        </p:txBody>
      </p:sp>
      <p:pic>
        <p:nvPicPr>
          <p:cNvPr id="1026" name="Picture 2"/>
          <p:cNvPicPr>
            <a:picLocks noChangeAspect="1" noChangeArrowheads="1"/>
          </p:cNvPicPr>
          <p:nvPr/>
        </p:nvPicPr>
        <p:blipFill>
          <a:blip r:embed="rId5" cstate="print"/>
          <a:srcRect/>
          <a:stretch>
            <a:fillRect/>
          </a:stretch>
        </p:blipFill>
        <p:spPr bwMode="auto">
          <a:xfrm>
            <a:off x="315289" y="3816762"/>
            <a:ext cx="5550806" cy="2023492"/>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29698" name="Picture 2"/>
          <p:cNvPicPr>
            <a:picLocks noChangeAspect="1" noChangeArrowheads="1"/>
          </p:cNvPicPr>
          <p:nvPr/>
        </p:nvPicPr>
        <p:blipFill>
          <a:blip r:embed="rId6" cstate="print"/>
          <a:srcRect/>
          <a:stretch>
            <a:fillRect/>
          </a:stretch>
        </p:blipFill>
        <p:spPr bwMode="auto">
          <a:xfrm>
            <a:off x="1392194" y="1081588"/>
            <a:ext cx="1569984" cy="2202735"/>
          </a:xfrm>
          <a:prstGeom prst="rect">
            <a:avLst/>
          </a:prstGeom>
          <a:noFill/>
          <a:ln w="9525">
            <a:noFill/>
            <a:miter lim="800000"/>
            <a:headEnd/>
            <a:tailEnd/>
          </a:ln>
        </p:spPr>
      </p:pic>
      <p:sp>
        <p:nvSpPr>
          <p:cNvPr id="10" name="Rectangle 3"/>
          <p:cNvSpPr>
            <a:spLocks noChangeArrowheads="1"/>
          </p:cNvSpPr>
          <p:nvPr/>
        </p:nvSpPr>
        <p:spPr bwMode="auto">
          <a:xfrm>
            <a:off x="3098635" y="1703173"/>
            <a:ext cx="2159566" cy="363048"/>
          </a:xfrm>
          <a:prstGeom prst="rect">
            <a:avLst/>
          </a:prstGeom>
          <a:noFill/>
          <a:ln w="9525" algn="ctr">
            <a:noFill/>
            <a:miter lim="800000"/>
            <a:headEnd/>
            <a:tailEnd/>
          </a:ln>
          <a:effectLst/>
        </p:spPr>
        <p:txBody>
          <a:bodyPr wrap="none">
            <a:spAutoFit/>
          </a:bodyPr>
          <a:lstStyle/>
          <a:p>
            <a:pPr algn="ctr">
              <a:lnSpc>
                <a:spcPct val="105000"/>
              </a:lnSpc>
              <a:buClr>
                <a:schemeClr val="bg1"/>
              </a:buClr>
              <a:defRPr/>
            </a:pPr>
            <a:r>
              <a:rPr lang="fr-FR" dirty="0" smtClean="0">
                <a:solidFill>
                  <a:schemeClr val="accent1"/>
                </a:solidFill>
              </a:rPr>
              <a:t>Guide de référence</a:t>
            </a:r>
            <a:endParaRPr lang="fr-FR" dirty="0">
              <a:solidFill>
                <a:schemeClr val="accent1"/>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nSpc>
                <a:spcPct val="105000"/>
              </a:lnSpc>
              <a:spcBef>
                <a:spcPts val="0"/>
              </a:spcBef>
              <a:spcAft>
                <a:spcPct val="15000"/>
              </a:spcAft>
              <a:defRPr/>
            </a:pPr>
            <a:r>
              <a:rPr lang="fr-CH" kern="0" dirty="0" smtClean="0"/>
              <a:t>Programme sur le Tachygraphe et les temps de conduite et de repos</a:t>
            </a:r>
            <a:endParaRPr lang="fr-CH" dirty="0"/>
          </a:p>
        </p:txBody>
      </p:sp>
      <p:pic>
        <p:nvPicPr>
          <p:cNvPr id="4" name="Picture 2"/>
          <p:cNvPicPr>
            <a:picLocks noChangeAspect="1" noChangeArrowheads="1"/>
          </p:cNvPicPr>
          <p:nvPr/>
        </p:nvPicPr>
        <p:blipFill>
          <a:blip r:embed="rId2" cstate="print"/>
          <a:srcRect/>
          <a:stretch>
            <a:fillRect/>
          </a:stretch>
        </p:blipFill>
        <p:spPr bwMode="auto">
          <a:xfrm>
            <a:off x="179388" y="1308949"/>
            <a:ext cx="8785225" cy="5149850"/>
          </a:xfrm>
          <a:prstGeom prst="rect">
            <a:avLst/>
          </a:prstGeom>
          <a:noFill/>
          <a:ln w="9525" algn="ctr">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5" name="Picture 14" descr="Tacho_Cert-16_no_lgo"/>
          <p:cNvPicPr>
            <a:picLocks noChangeAspect="1" noChangeArrowheads="1"/>
          </p:cNvPicPr>
          <p:nvPr/>
        </p:nvPicPr>
        <p:blipFill>
          <a:blip r:embed="rId3" cstate="print"/>
          <a:srcRect/>
          <a:stretch>
            <a:fillRect/>
          </a:stretch>
        </p:blipFill>
        <p:spPr bwMode="auto">
          <a:xfrm>
            <a:off x="468313" y="2966299"/>
            <a:ext cx="4254500" cy="3257550"/>
          </a:xfrm>
          <a:prstGeom prst="rect">
            <a:avLst/>
          </a:prstGeom>
          <a:noFill/>
          <a:ln w="9525">
            <a:solidFill>
              <a:schemeClr val="bg2"/>
            </a:solidFill>
            <a:miter lim="800000"/>
            <a:headEnd/>
            <a:tailEnd/>
          </a:ln>
        </p:spPr>
      </p:pic>
      <p:sp>
        <p:nvSpPr>
          <p:cNvPr id="6" name="Text Box 6"/>
          <p:cNvSpPr txBox="1">
            <a:spLocks noChangeArrowheads="1"/>
          </p:cNvSpPr>
          <p:nvPr/>
        </p:nvSpPr>
        <p:spPr bwMode="auto">
          <a:xfrm>
            <a:off x="2214563" y="1467699"/>
            <a:ext cx="6594475" cy="1255712"/>
          </a:xfrm>
          <a:prstGeom prst="rect">
            <a:avLst/>
          </a:prstGeom>
          <a:solidFill>
            <a:srgbClr val="663300"/>
          </a:solidFill>
          <a:ln w="9525" algn="ctr">
            <a:noFill/>
            <a:miter lim="800000"/>
            <a:headEnd/>
            <a:tailEnd/>
          </a:ln>
          <a:effectLst/>
        </p:spPr>
        <p:txBody>
          <a:bodyPr>
            <a:spAutoFit/>
          </a:bodyPr>
          <a:lstStyle/>
          <a:p>
            <a:pPr algn="ctr">
              <a:lnSpc>
                <a:spcPct val="105000"/>
              </a:lnSpc>
              <a:spcBef>
                <a:spcPct val="50000"/>
              </a:spcBef>
              <a:spcAft>
                <a:spcPct val="15000"/>
              </a:spcAft>
              <a:buClr>
                <a:schemeClr val="bg1"/>
              </a:buClr>
              <a:defRPr/>
            </a:pPr>
            <a:r>
              <a:rPr lang="fr-CH" sz="1800" dirty="0">
                <a:solidFill>
                  <a:schemeClr val="bg1"/>
                </a:solidFill>
              </a:rPr>
              <a:t>Conforme à l’Accord AETR et aux </a:t>
            </a:r>
            <a:r>
              <a:rPr lang="fr-CH" sz="1800" dirty="0" smtClean="0">
                <a:solidFill>
                  <a:schemeClr val="bg1"/>
                </a:solidFill>
              </a:rPr>
              <a:t>Réglementations </a:t>
            </a:r>
            <a:r>
              <a:rPr lang="fr-CH" sz="1800" dirty="0">
                <a:solidFill>
                  <a:schemeClr val="bg1"/>
                </a:solidFill>
              </a:rPr>
              <a:t>de l’UE 3821/85/EC et 2135/98/EC</a:t>
            </a:r>
            <a:br>
              <a:rPr lang="fr-CH" sz="1800" dirty="0">
                <a:solidFill>
                  <a:schemeClr val="bg1"/>
                </a:solidFill>
              </a:rPr>
            </a:br>
            <a:r>
              <a:rPr lang="fr-CH" sz="1800" dirty="0">
                <a:solidFill>
                  <a:schemeClr val="bg1"/>
                </a:solidFill>
              </a:rPr>
              <a:t>(sur l’équipement d’enregistrement dans le transport routier),</a:t>
            </a:r>
            <a:br>
              <a:rPr lang="fr-CH" sz="1800" dirty="0">
                <a:solidFill>
                  <a:schemeClr val="bg1"/>
                </a:solidFill>
              </a:rPr>
            </a:br>
            <a:r>
              <a:rPr lang="fr-CH" sz="1800" dirty="0">
                <a:solidFill>
                  <a:schemeClr val="bg1"/>
                </a:solidFill>
              </a:rPr>
              <a:t> 561/2006/EC (sur les temps de conduite et de repos)</a:t>
            </a:r>
          </a:p>
        </p:txBody>
      </p:sp>
      <p:pic>
        <p:nvPicPr>
          <p:cNvPr id="7" name="Picture 8"/>
          <p:cNvPicPr>
            <a:picLocks noChangeAspect="1" noChangeArrowheads="1"/>
          </p:cNvPicPr>
          <p:nvPr/>
        </p:nvPicPr>
        <p:blipFill>
          <a:blip r:embed="rId4" cstate="print"/>
          <a:srcRect/>
          <a:stretch>
            <a:fillRect/>
          </a:stretch>
        </p:blipFill>
        <p:spPr bwMode="auto">
          <a:xfrm>
            <a:off x="5076825" y="2966299"/>
            <a:ext cx="3322638" cy="990600"/>
          </a:xfrm>
          <a:prstGeom prst="rect">
            <a:avLst/>
          </a:prstGeom>
          <a:noFill/>
          <a:ln w="9525">
            <a:noFill/>
            <a:miter lim="800000"/>
            <a:headEnd/>
            <a:tailEnd/>
          </a:ln>
        </p:spPr>
      </p:pic>
      <p:sp>
        <p:nvSpPr>
          <p:cNvPr id="11" name="Rounded Rectangle 10"/>
          <p:cNvSpPr/>
          <p:nvPr/>
        </p:nvSpPr>
        <p:spPr bwMode="auto">
          <a:xfrm>
            <a:off x="5364088" y="4797152"/>
            <a:ext cx="2808312" cy="504056"/>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Conformité</a:t>
            </a:r>
            <a:endParaRPr lang="fr-CH" sz="2400" dirty="0">
              <a:solidFill>
                <a:srgbClr val="00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smtClean="0"/>
          </a:p>
          <a:p>
            <a:pPr lvl="1"/>
            <a:endParaRPr lang="en-GB" dirty="0" smtClean="0"/>
          </a:p>
          <a:p>
            <a:pPr lvl="3"/>
            <a:endParaRPr lang="en-GB" dirty="0" smtClean="0"/>
          </a:p>
          <a:p>
            <a:pPr lvl="4"/>
            <a:endParaRPr lang="en-GB" dirty="0" smtClean="0"/>
          </a:p>
          <a:p>
            <a:pPr lvl="5"/>
            <a:endParaRPr lang="en-GB" dirty="0" smtClean="0"/>
          </a:p>
          <a:p>
            <a:pPr lvl="6"/>
            <a:endParaRPr lang="en-GB" dirty="0"/>
          </a:p>
        </p:txBody>
      </p:sp>
      <p:sp>
        <p:nvSpPr>
          <p:cNvPr id="5" name="Title 4"/>
          <p:cNvSpPr>
            <a:spLocks noGrp="1"/>
          </p:cNvSpPr>
          <p:nvPr>
            <p:ph type="title"/>
          </p:nvPr>
        </p:nvSpPr>
        <p:spPr/>
        <p:txBody>
          <a:bodyPr>
            <a:normAutofit fontScale="90000"/>
          </a:bodyPr>
          <a:lstStyle/>
          <a:p>
            <a:r>
              <a:rPr lang="fr-FR" dirty="0" smtClean="0"/>
              <a:t>Programme sur le transport de Marchandises Dangereuses (ADR)</a:t>
            </a:r>
            <a:endParaRPr lang="fr-CH" dirty="0"/>
          </a:p>
        </p:txBody>
      </p:sp>
      <p:pic>
        <p:nvPicPr>
          <p:cNvPr id="6" name="Picture 11" descr="ADR-TL-1-coloured">
            <a:hlinkClick r:id="rId3" action="ppaction://hlinkfile"/>
          </p:cNvPr>
          <p:cNvPicPr>
            <a:picLocks noChangeAspect="1" noChangeArrowheads="1"/>
          </p:cNvPicPr>
          <p:nvPr/>
        </p:nvPicPr>
        <p:blipFill>
          <a:blip r:embed="rId4" cstate="print">
            <a:lum bright="26000" contrast="-60000"/>
          </a:blip>
          <a:srcRect/>
          <a:stretch>
            <a:fillRect/>
          </a:stretch>
        </p:blipFill>
        <p:spPr bwMode="auto">
          <a:xfrm>
            <a:off x="323850" y="1215808"/>
            <a:ext cx="8496300" cy="5240338"/>
          </a:xfrm>
          <a:prstGeom prst="rect">
            <a:avLst/>
          </a:prstGeom>
          <a:noFill/>
          <a:ln w="9525">
            <a:noFill/>
            <a:miter lim="800000"/>
            <a:headEnd/>
            <a:tailEnd/>
          </a:ln>
        </p:spPr>
      </p:pic>
      <p:sp>
        <p:nvSpPr>
          <p:cNvPr id="7" name="Rectangle 7"/>
          <p:cNvSpPr>
            <a:spLocks noChangeArrowheads="1"/>
          </p:cNvSpPr>
          <p:nvPr/>
        </p:nvSpPr>
        <p:spPr bwMode="auto">
          <a:xfrm>
            <a:off x="4872111" y="1344396"/>
            <a:ext cx="3516313" cy="646331"/>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buNone/>
              <a:defRPr/>
            </a:pPr>
            <a:r>
              <a:rPr lang="fr-F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Conformité avec les dispositions ADR 2013</a:t>
            </a:r>
            <a:endParaRPr lang="fr-FR"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12"/>
          <p:cNvPicPr>
            <a:picLocks noChangeAspect="1" noChangeArrowheads="1"/>
          </p:cNvPicPr>
          <p:nvPr/>
        </p:nvPicPr>
        <p:blipFill>
          <a:blip r:embed="rId5" cstate="print"/>
          <a:srcRect/>
          <a:stretch>
            <a:fillRect/>
          </a:stretch>
        </p:blipFill>
        <p:spPr bwMode="auto">
          <a:xfrm>
            <a:off x="5724525" y="2136558"/>
            <a:ext cx="1955800" cy="3025775"/>
          </a:xfrm>
          <a:prstGeom prst="rect">
            <a:avLst/>
          </a:prstGeom>
          <a:noFill/>
          <a:ln w="9525">
            <a:solidFill>
              <a:schemeClr val="bg1"/>
            </a:solidFill>
            <a:miter lim="800000"/>
            <a:headEnd/>
            <a:tailEnd/>
          </a:ln>
        </p:spPr>
      </p:pic>
      <p:pic>
        <p:nvPicPr>
          <p:cNvPr id="9" name="Picture 11" descr="ADR_Certificate-9_12jun08"/>
          <p:cNvPicPr>
            <a:picLocks noChangeAspect="1" noChangeArrowheads="1"/>
          </p:cNvPicPr>
          <p:nvPr/>
        </p:nvPicPr>
        <p:blipFill>
          <a:blip r:embed="rId6" cstate="print"/>
          <a:srcRect/>
          <a:stretch>
            <a:fillRect/>
          </a:stretch>
        </p:blipFill>
        <p:spPr bwMode="auto">
          <a:xfrm>
            <a:off x="468313" y="2568358"/>
            <a:ext cx="4319587" cy="3309938"/>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10" name="Rounded Rectangle 9"/>
          <p:cNvSpPr/>
          <p:nvPr/>
        </p:nvSpPr>
        <p:spPr bwMode="auto">
          <a:xfrm>
            <a:off x="5292080" y="5304290"/>
            <a:ext cx="2736304" cy="576064"/>
          </a:xfrm>
          <a:prstGeom prst="roundRect">
            <a:avLst/>
          </a:prstGeom>
          <a:solidFill>
            <a:srgbClr val="FF669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buNone/>
              <a:defRPr/>
            </a:pPr>
            <a:r>
              <a:rPr lang="fr-C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Sécurité</a:t>
            </a:r>
            <a:endParaRPr lang="fr-CH" sz="2400" dirty="0">
              <a:ln w="18415" cmpd="sng">
                <a:solidFill>
                  <a:srgbClr val="000099"/>
                </a:solidFill>
                <a:prstDash val="solid"/>
              </a:ln>
              <a:solidFill>
                <a:srgbClr val="000099"/>
              </a:solidFill>
              <a:effectLst>
                <a:outerShdw blurRad="50800" dist="38100" dir="16200000" rotWithShape="0">
                  <a:prstClr val="black">
                    <a:alpha val="40000"/>
                  </a:prstClr>
                </a:outerShdw>
              </a:effectLs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t>Programme à l’Eco-conduite et à la conduite défensive</a:t>
            </a:r>
            <a:endParaRPr lang="fr-CH" dirty="0"/>
          </a:p>
        </p:txBody>
      </p:sp>
      <p:pic>
        <p:nvPicPr>
          <p:cNvPr id="4" name="Picture 2"/>
          <p:cNvPicPr>
            <a:picLocks noChangeAspect="1" noChangeArrowheads="1"/>
          </p:cNvPicPr>
          <p:nvPr/>
        </p:nvPicPr>
        <p:blipFill>
          <a:blip r:embed="rId3" cstate="print"/>
          <a:srcRect/>
          <a:stretch>
            <a:fillRect/>
          </a:stretch>
        </p:blipFill>
        <p:spPr bwMode="auto">
          <a:xfrm>
            <a:off x="467544" y="1473532"/>
            <a:ext cx="8208912" cy="1470715"/>
          </a:xfrm>
          <a:prstGeom prst="rect">
            <a:avLst/>
          </a:prstGeom>
          <a:noFill/>
          <a:ln w="9525">
            <a:solidFill>
              <a:schemeClr val="accent3">
                <a:lumMod val="20000"/>
                <a:lumOff val="80000"/>
              </a:schemeClr>
            </a:solidFill>
            <a:miter lim="800000"/>
            <a:headEnd/>
            <a:tailEnd/>
          </a:ln>
          <a:effectLst>
            <a:outerShdw blurRad="50800" dist="38100" dir="2700000" algn="tl" rotWithShape="0">
              <a:prstClr val="black">
                <a:alpha val="40000"/>
              </a:prstClr>
            </a:outerShdw>
          </a:effectLst>
        </p:spPr>
      </p:pic>
      <p:sp>
        <p:nvSpPr>
          <p:cNvPr id="5" name="Rectangle 4"/>
          <p:cNvSpPr/>
          <p:nvPr/>
        </p:nvSpPr>
        <p:spPr>
          <a:xfrm>
            <a:off x="3168206" y="6062166"/>
            <a:ext cx="2899512" cy="338554"/>
          </a:xfrm>
          <a:prstGeom prst="rect">
            <a:avLst/>
          </a:prstGeom>
        </p:spPr>
        <p:txBody>
          <a:bodyPr wrap="none">
            <a:spAutoFit/>
          </a:bodyPr>
          <a:lstStyle/>
          <a:p>
            <a:r>
              <a:rPr lang="en-GB" sz="1600" dirty="0" smtClean="0"/>
              <a:t>http://www.iru.org/fr_ecoeffect</a:t>
            </a:r>
            <a:endParaRPr lang="en-GB" sz="1600" dirty="0"/>
          </a:p>
        </p:txBody>
      </p:sp>
      <p:pic>
        <p:nvPicPr>
          <p:cNvPr id="6" name="Picture 1" descr="ATT00010.jpg"/>
          <p:cNvPicPr>
            <a:picLocks noChangeAspect="1"/>
          </p:cNvPicPr>
          <p:nvPr/>
        </p:nvPicPr>
        <p:blipFill>
          <a:blip r:embed="rId4" cstate="print"/>
          <a:srcRect/>
          <a:stretch>
            <a:fillRect/>
          </a:stretch>
        </p:blipFill>
        <p:spPr bwMode="auto">
          <a:xfrm>
            <a:off x="539552" y="3284984"/>
            <a:ext cx="384755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6"/>
          <p:cNvGrpSpPr/>
          <p:nvPr/>
        </p:nvGrpSpPr>
        <p:grpSpPr>
          <a:xfrm>
            <a:off x="4932040" y="3174042"/>
            <a:ext cx="3592573" cy="2403946"/>
            <a:chOff x="-139129" y="1131958"/>
            <a:chExt cx="9081322" cy="4945131"/>
          </a:xfrm>
        </p:grpSpPr>
        <p:pic>
          <p:nvPicPr>
            <p:cNvPr id="8" name="Picture 2"/>
            <p:cNvPicPr>
              <a:picLocks noChangeAspect="1" noChangeArrowheads="1"/>
            </p:cNvPicPr>
            <p:nvPr/>
          </p:nvPicPr>
          <p:blipFill>
            <a:blip r:embed="rId5" cstate="print"/>
            <a:srcRect/>
            <a:stretch>
              <a:fillRect/>
            </a:stretch>
          </p:blipFill>
          <p:spPr bwMode="auto">
            <a:xfrm>
              <a:off x="-139129" y="1188902"/>
              <a:ext cx="9079161" cy="488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39129" y="1131958"/>
              <a:ext cx="9081322" cy="538155"/>
            </a:xfrm>
            <a:prstGeom prst="rect">
              <a:avLst/>
            </a:prstGeom>
            <a:solidFill>
              <a:srgbClr val="92D050"/>
            </a:solidFill>
            <a:ln w="28575">
              <a:solidFill>
                <a:schemeClr val="bg1">
                  <a:lumMod val="85000"/>
                </a:schemeClr>
              </a:solidFill>
            </a:ln>
          </p:spPr>
          <p:txBody>
            <a:bodyPr wrap="square" rtlCol="0">
              <a:spAutoFit/>
            </a:bodyPr>
            <a:lstStyle/>
            <a:p>
              <a:pPr algn="ctr">
                <a:buNone/>
              </a:pPr>
              <a:r>
                <a:rPr lang="fr-CH" sz="1100" b="1" dirty="0" smtClean="0"/>
                <a:t>Relevé de consommation de carburant</a:t>
              </a:r>
              <a:endParaRPr lang="fr-CH" sz="1100" b="1" dirty="0"/>
            </a:p>
          </p:txBody>
        </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Programme de prévention des accidents</a:t>
            </a:r>
            <a:endParaRPr lang="fr-FR" dirty="0"/>
          </a:p>
        </p:txBody>
      </p:sp>
      <p:sp>
        <p:nvSpPr>
          <p:cNvPr id="4" name="Content Placeholder 2"/>
          <p:cNvSpPr txBox="1">
            <a:spLocks/>
          </p:cNvSpPr>
          <p:nvPr/>
        </p:nvSpPr>
        <p:spPr>
          <a:xfrm>
            <a:off x="107504" y="1268760"/>
            <a:ext cx="8583613" cy="5472608"/>
          </a:xfrm>
          <a:prstGeom prst="rect">
            <a:avLst/>
          </a:prstGeom>
        </p:spPr>
        <p:txBody>
          <a:bodyPr vert="horz" lIns="91440" tIns="45720" rIns="91440" bIns="45720" rtlCol="0">
            <a:normAutofit lnSpcReduction="10000"/>
          </a:bodyPr>
          <a:lstStyle/>
          <a:p>
            <a:pPr marL="347663" marR="0" lvl="0" indent="-347663" defTabSz="914400" rtl="0" eaLnBrk="1" fontAlgn="auto" latinLnBrk="0" hangingPunct="1">
              <a:lnSpc>
                <a:spcPct val="100000"/>
              </a:lnSpc>
              <a:spcBef>
                <a:spcPts val="600"/>
              </a:spcBef>
              <a:spcAft>
                <a:spcPts val="396"/>
              </a:spcAft>
              <a:buClr>
                <a:srgbClr val="FFFFFF"/>
              </a:buClr>
              <a:buSzPct val="50000"/>
              <a:buFont typeface="Wingdings" pitchFamily="2" charset="2"/>
              <a:buChar char="ü"/>
              <a:tabLst/>
              <a:defRPr/>
            </a:pPr>
            <a:r>
              <a:rPr kumimoji="0" lang="fr-FR" sz="2200" b="0" i="0" u="none" strike="noStrike" kern="1200" cap="none" spc="0" normalizeH="0" baseline="0" noProof="0" dirty="0" smtClean="0">
                <a:ln>
                  <a:noFill/>
                </a:ln>
                <a:effectLst/>
                <a:uLnTx/>
                <a:uFillTx/>
                <a:latin typeface="+mn-lt"/>
                <a:ea typeface="+mn-ea"/>
                <a:cs typeface="+mn-cs"/>
              </a:rPr>
              <a:t>Programme de formation en </a:t>
            </a:r>
            <a:r>
              <a:rPr lang="fr-FR" sz="2200" dirty="0" err="1" smtClean="0"/>
              <a:t>présentiel</a:t>
            </a:r>
            <a:r>
              <a:rPr lang="fr-FR" sz="2200" dirty="0" smtClean="0"/>
              <a:t> </a:t>
            </a:r>
            <a:r>
              <a:rPr kumimoji="0" lang="fr-FR" sz="2200" b="0" i="0" u="none" strike="noStrike" kern="1200" cap="none" spc="0" normalizeH="0" baseline="0" noProof="0" dirty="0" smtClean="0">
                <a:ln>
                  <a:noFill/>
                </a:ln>
                <a:effectLst/>
                <a:uLnTx/>
                <a:uFillTx/>
                <a:latin typeface="+mn-lt"/>
                <a:ea typeface="+mn-ea"/>
                <a:cs typeface="+mn-cs"/>
              </a:rPr>
              <a:t>sur la Prévention</a:t>
            </a:r>
          </a:p>
          <a:p>
            <a:pPr marL="347663" marR="0" lvl="0" indent="-347663" defTabSz="914400" rtl="0" eaLnBrk="1" fontAlgn="auto" latinLnBrk="0" hangingPunct="1">
              <a:lnSpc>
                <a:spcPct val="100000"/>
              </a:lnSpc>
              <a:spcBef>
                <a:spcPts val="600"/>
              </a:spcBef>
              <a:spcAft>
                <a:spcPts val="396"/>
              </a:spcAft>
              <a:buClr>
                <a:srgbClr val="FFFFFF"/>
              </a:buClr>
              <a:buSzPct val="50000"/>
              <a:buFont typeface="Wingdings" pitchFamily="2" charset="2"/>
              <a:buChar char="ü"/>
              <a:tabLst/>
              <a:defRPr/>
            </a:pPr>
            <a:r>
              <a:rPr kumimoji="0" lang="fr-FR" sz="2200" b="0" i="0" u="none" strike="noStrike" kern="1200" cap="none" spc="0" normalizeH="0" noProof="0" dirty="0" smtClean="0">
                <a:ln>
                  <a:noFill/>
                </a:ln>
                <a:effectLst/>
                <a:uLnTx/>
                <a:uFillTx/>
                <a:latin typeface="+mn-lt"/>
                <a:ea typeface="+mn-ea"/>
                <a:cs typeface="+mn-cs"/>
              </a:rPr>
              <a:t>des accidents </a:t>
            </a:r>
            <a:r>
              <a:rPr kumimoji="0" lang="fr-FR" sz="1500" b="0" i="0" u="none" strike="noStrike" kern="1200" cap="none" spc="0" normalizeH="0" noProof="0" dirty="0" smtClean="0">
                <a:ln>
                  <a:noFill/>
                </a:ln>
                <a:effectLst/>
                <a:uLnTx/>
                <a:uFillTx/>
                <a:latin typeface="+mn-lt"/>
                <a:ea typeface="+mn-ea"/>
                <a:cs typeface="+mn-cs"/>
              </a:rPr>
              <a:t>(compatible avec le format de formation continue de la CE)</a:t>
            </a:r>
          </a:p>
          <a:p>
            <a:pPr marL="727075" marR="0" lvl="1" indent="-347663" defTabSz="914400" rtl="0" eaLnBrk="1" fontAlgn="auto" latinLnBrk="0" hangingPunct="1">
              <a:lnSpc>
                <a:spcPct val="100000"/>
              </a:lnSpc>
              <a:spcBef>
                <a:spcPts val="600"/>
              </a:spcBef>
              <a:spcAft>
                <a:spcPts val="396"/>
              </a:spcAft>
              <a:buClr>
                <a:schemeClr val="accent1"/>
              </a:buClr>
              <a:buSzTx/>
              <a:buFont typeface="Wingdings" pitchFamily="2" charset="2"/>
              <a:buChar char="ü"/>
              <a:tabLst/>
              <a:defRPr/>
            </a:pPr>
            <a:r>
              <a:rPr kumimoji="0" lang="fr-FR" sz="2200" b="0" i="0" u="none" strike="noStrike" kern="1200" cap="none" spc="0" normalizeH="0" baseline="0" noProof="0" dirty="0" smtClean="0">
                <a:ln>
                  <a:noFill/>
                </a:ln>
                <a:solidFill>
                  <a:schemeClr val="accent5"/>
                </a:solidFill>
                <a:effectLst/>
                <a:uLnTx/>
                <a:uFillTx/>
                <a:latin typeface="+mn-lt"/>
                <a:ea typeface="+mn-ea"/>
                <a:cs typeface="+mn-cs"/>
              </a:rPr>
              <a:t>Visuel</a:t>
            </a:r>
            <a:r>
              <a:rPr kumimoji="0" lang="fr-FR" sz="2200" b="0" i="0" u="none" strike="noStrike" kern="1200" cap="none" spc="0" normalizeH="0" baseline="0" noProof="0" dirty="0" smtClean="0">
                <a:ln>
                  <a:noFill/>
                </a:ln>
                <a:solidFill>
                  <a:schemeClr val="accent1"/>
                </a:solidFill>
                <a:effectLst/>
                <a:uLnTx/>
                <a:uFillTx/>
                <a:latin typeface="+mn-lt"/>
                <a:ea typeface="+mn-ea"/>
                <a:cs typeface="+mn-cs"/>
              </a:rPr>
              <a:t/>
            </a:r>
            <a:br>
              <a:rPr kumimoji="0" lang="fr-FR" sz="2200" b="0" i="0" u="none" strike="noStrike" kern="1200" cap="none" spc="0" normalizeH="0" baseline="0" noProof="0" dirty="0" smtClean="0">
                <a:ln>
                  <a:noFill/>
                </a:ln>
                <a:solidFill>
                  <a:schemeClr val="accent1"/>
                </a:solidFill>
                <a:effectLst/>
                <a:uLnTx/>
                <a:uFillTx/>
                <a:latin typeface="+mn-lt"/>
                <a:ea typeface="+mn-ea"/>
                <a:cs typeface="+mn-cs"/>
              </a:rPr>
            </a:br>
            <a:r>
              <a:rPr kumimoji="0" lang="fr-FR" sz="2200" b="0" i="0" u="none" strike="noStrike" kern="1200" cap="none" spc="0" normalizeH="0" baseline="0" noProof="0" dirty="0" smtClean="0">
                <a:ln>
                  <a:noFill/>
                </a:ln>
                <a:solidFill>
                  <a:schemeClr val="accent1"/>
                </a:solidFill>
                <a:effectLst/>
                <a:uLnTx/>
                <a:uFillTx/>
                <a:latin typeface="+mn-lt"/>
                <a:ea typeface="+mn-ea"/>
                <a:cs typeface="+mn-cs"/>
              </a:rPr>
              <a:t>Combine une simulation de reconstitution, des images de la caméra de bord</a:t>
            </a:r>
            <a:r>
              <a:rPr kumimoji="0" lang="fr-FR" sz="2200" b="0" i="0" u="none" strike="noStrike" kern="1200" cap="none" spc="0" normalizeH="0" noProof="0" dirty="0" smtClean="0">
                <a:ln>
                  <a:noFill/>
                </a:ln>
                <a:solidFill>
                  <a:schemeClr val="accent1"/>
                </a:solidFill>
                <a:effectLst/>
                <a:uLnTx/>
                <a:uFillTx/>
                <a:latin typeface="+mn-lt"/>
                <a:ea typeface="+mn-ea"/>
                <a:cs typeface="+mn-cs"/>
              </a:rPr>
              <a:t>, et diverses vidéos</a:t>
            </a:r>
            <a:endParaRPr kumimoji="0" lang="fr-FR" sz="2200" b="0" i="0" u="none" strike="noStrike" kern="1200" cap="none" spc="0" normalizeH="0" baseline="0" noProof="0" dirty="0" smtClean="0">
              <a:ln>
                <a:noFill/>
              </a:ln>
              <a:solidFill>
                <a:schemeClr val="accent1"/>
              </a:solidFill>
              <a:effectLst/>
              <a:uLnTx/>
              <a:uFillTx/>
              <a:latin typeface="+mn-lt"/>
              <a:ea typeface="+mn-ea"/>
              <a:cs typeface="+mn-cs"/>
            </a:endParaRPr>
          </a:p>
          <a:p>
            <a:pPr marL="727075" marR="0" lvl="1" indent="-347663" defTabSz="914400" rtl="0" eaLnBrk="1" fontAlgn="auto" latinLnBrk="0" hangingPunct="1">
              <a:lnSpc>
                <a:spcPct val="100000"/>
              </a:lnSpc>
              <a:spcBef>
                <a:spcPts val="600"/>
              </a:spcBef>
              <a:spcAft>
                <a:spcPts val="396"/>
              </a:spcAft>
              <a:buClr>
                <a:schemeClr val="accent1"/>
              </a:buClr>
              <a:buSzTx/>
              <a:buFont typeface="Wingdings" pitchFamily="2" charset="2"/>
              <a:buChar char="ü"/>
              <a:tabLst/>
              <a:defRPr/>
            </a:pPr>
            <a:r>
              <a:rPr kumimoji="0" lang="fr-FR" sz="2200" b="0" i="0" u="none" strike="noStrike" kern="1200" cap="none" spc="0" normalizeH="0" baseline="0" noProof="0" dirty="0" smtClean="0">
                <a:ln>
                  <a:noFill/>
                </a:ln>
                <a:solidFill>
                  <a:schemeClr val="accent5"/>
                </a:solidFill>
                <a:effectLst/>
                <a:uLnTx/>
                <a:uFillTx/>
                <a:latin typeface="+mn-lt"/>
                <a:ea typeface="+mn-ea"/>
                <a:cs typeface="+mn-cs"/>
              </a:rPr>
              <a:t>Pratique</a:t>
            </a:r>
            <a:r>
              <a:rPr kumimoji="0" lang="fr-FR" sz="2200" b="0" i="0" u="none" strike="noStrike" kern="1200" cap="none" spc="0" normalizeH="0" baseline="0" noProof="0" dirty="0" smtClean="0">
                <a:ln>
                  <a:noFill/>
                </a:ln>
                <a:solidFill>
                  <a:schemeClr val="accent1"/>
                </a:solidFill>
                <a:effectLst/>
                <a:uLnTx/>
                <a:uFillTx/>
                <a:latin typeface="+mn-lt"/>
                <a:ea typeface="+mn-ea"/>
                <a:cs typeface="+mn-cs"/>
              </a:rPr>
              <a:t/>
            </a:r>
            <a:br>
              <a:rPr kumimoji="0" lang="fr-FR" sz="2200" b="0" i="0" u="none" strike="noStrike" kern="1200" cap="none" spc="0" normalizeH="0" baseline="0" noProof="0" dirty="0" smtClean="0">
                <a:ln>
                  <a:noFill/>
                </a:ln>
                <a:solidFill>
                  <a:schemeClr val="accent1"/>
                </a:solidFill>
                <a:effectLst/>
                <a:uLnTx/>
                <a:uFillTx/>
                <a:latin typeface="+mn-lt"/>
                <a:ea typeface="+mn-ea"/>
                <a:cs typeface="+mn-cs"/>
              </a:rPr>
            </a:br>
            <a:r>
              <a:rPr kumimoji="0" lang="fr-FR" sz="2200" b="0" i="0" u="none" strike="noStrike" kern="1200" cap="none" spc="0" normalizeH="0" baseline="0" noProof="0" dirty="0" smtClean="0">
                <a:ln>
                  <a:noFill/>
                </a:ln>
                <a:solidFill>
                  <a:schemeClr val="accent1"/>
                </a:solidFill>
                <a:effectLst/>
                <a:uLnTx/>
                <a:uFillTx/>
                <a:latin typeface="+mn-lt"/>
                <a:ea typeface="+mn-ea"/>
                <a:cs typeface="+mn-cs"/>
              </a:rPr>
              <a:t>Cas d’accident réels évocateurs pour illustrer la théorie</a:t>
            </a:r>
            <a:endParaRPr kumimoji="0" lang="fr-FR" sz="2200" b="0" i="0" u="none" strike="noStrike" kern="1200" cap="none" spc="0" normalizeH="0" noProof="0" dirty="0" smtClean="0">
              <a:ln>
                <a:noFill/>
              </a:ln>
              <a:solidFill>
                <a:schemeClr val="accent1"/>
              </a:solidFill>
              <a:effectLst/>
              <a:uLnTx/>
              <a:uFillTx/>
              <a:latin typeface="+mn-lt"/>
              <a:ea typeface="+mn-ea"/>
              <a:cs typeface="+mn-cs"/>
            </a:endParaRPr>
          </a:p>
          <a:p>
            <a:pPr marL="727075" lvl="1" indent="-347663">
              <a:spcBef>
                <a:spcPts val="600"/>
              </a:spcBef>
              <a:spcAft>
                <a:spcPts val="396"/>
              </a:spcAft>
              <a:buClr>
                <a:schemeClr val="accent1"/>
              </a:buClr>
              <a:buFont typeface="Wingdings" pitchFamily="2" charset="2"/>
              <a:buChar char="ü"/>
              <a:defRPr/>
            </a:pPr>
            <a:r>
              <a:rPr lang="fr-FR" sz="2200" dirty="0" smtClean="0">
                <a:solidFill>
                  <a:schemeClr val="accent5"/>
                </a:solidFill>
              </a:rPr>
              <a:t>Stimulant</a:t>
            </a:r>
            <a:r>
              <a:rPr lang="fr-FR" sz="2600" dirty="0" smtClean="0">
                <a:solidFill>
                  <a:schemeClr val="accent5"/>
                </a:solidFill>
              </a:rPr>
              <a:t/>
            </a:r>
            <a:br>
              <a:rPr lang="fr-FR" sz="2600" dirty="0" smtClean="0">
                <a:solidFill>
                  <a:schemeClr val="accent5"/>
                </a:solidFill>
              </a:rPr>
            </a:br>
            <a:r>
              <a:rPr lang="fr-FR" sz="2200" dirty="0" smtClean="0">
                <a:solidFill>
                  <a:schemeClr val="accent1"/>
                </a:solidFill>
              </a:rPr>
              <a:t>Accent sur les discussions de groupe et l’analyse des cas d’accident</a:t>
            </a:r>
          </a:p>
          <a:p>
            <a:pPr marL="727075" lvl="1" indent="-347663">
              <a:spcBef>
                <a:spcPts val="600"/>
              </a:spcBef>
              <a:spcAft>
                <a:spcPts val="396"/>
              </a:spcAft>
              <a:buClr>
                <a:schemeClr val="accent1"/>
              </a:buClr>
              <a:buFont typeface="Wingdings" pitchFamily="2" charset="2"/>
              <a:buChar char="ü"/>
              <a:defRPr/>
            </a:pPr>
            <a:r>
              <a:rPr lang="fr-FR" sz="2200" dirty="0" smtClean="0">
                <a:solidFill>
                  <a:schemeClr val="accent5"/>
                </a:solidFill>
              </a:rPr>
              <a:t>Basé sur des faits</a:t>
            </a:r>
            <a:r>
              <a:rPr lang="fr-FR" sz="2400" dirty="0" smtClean="0">
                <a:solidFill>
                  <a:schemeClr val="accent5"/>
                </a:solidFill>
              </a:rPr>
              <a:t/>
            </a:r>
            <a:br>
              <a:rPr lang="fr-FR" sz="2400" dirty="0" smtClean="0">
                <a:solidFill>
                  <a:schemeClr val="accent5"/>
                </a:solidFill>
              </a:rPr>
            </a:br>
            <a:r>
              <a:rPr lang="fr-FR" sz="2200" dirty="0" smtClean="0">
                <a:solidFill>
                  <a:schemeClr val="accent1"/>
                </a:solidFill>
              </a:rPr>
              <a:t>L’introduction au cours se fait par le récit de cas d’accident fatal, narré par des conducteurs professionnels</a:t>
            </a:r>
          </a:p>
          <a:p>
            <a:pPr marL="727075" lvl="1" indent="-347663">
              <a:spcBef>
                <a:spcPts val="600"/>
              </a:spcBef>
              <a:spcAft>
                <a:spcPts val="396"/>
              </a:spcAft>
              <a:buClr>
                <a:schemeClr val="accent1"/>
              </a:buClr>
              <a:buFont typeface="Wingdings" pitchFamily="2" charset="2"/>
              <a:buChar char="ü"/>
              <a:defRPr/>
            </a:pPr>
            <a:r>
              <a:rPr lang="fr-FR" sz="2200" dirty="0" smtClean="0">
                <a:solidFill>
                  <a:schemeClr val="accent5"/>
                </a:solidFill>
              </a:rPr>
              <a:t>Inclus</a:t>
            </a:r>
            <a:r>
              <a:rPr lang="fr-FR" sz="2200" dirty="0" smtClean="0">
                <a:solidFill>
                  <a:schemeClr val="accent1"/>
                </a:solidFill>
              </a:rPr>
              <a:t> la licence pour l’utilisation du logiciel de la nouvelle génération de simulateur de camion et d’autocar</a:t>
            </a:r>
          </a:p>
        </p:txBody>
      </p:sp>
      <p:pic>
        <p:nvPicPr>
          <p:cNvPr id="6" name="Picture 5" descr="STOP.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524328" y="908720"/>
            <a:ext cx="1656184" cy="1656184"/>
          </a:xfrm>
          <a:prstGeom prst="rect">
            <a:avLst/>
          </a:prstGeom>
        </p:spPr>
      </p:pic>
      <p:sp>
        <p:nvSpPr>
          <p:cNvPr id="8194" name="AutoShape 2" descr="data:image/jpeg;base64,/9j/4AAQSkZJRgABAQAAAQABAAD/2wCEAAkGBxQTEBUPEhQUFRUXFxYVFxUVFRQaIBwgGRQYHBwhIRgZHCghGCApIB4WJT0jJSktLi4uHSA/ODQuNygtLisBCgoKDg0OGxAQGzAmICUwLCw3NiwsLDgyMjI3LDQsNDg4MCwsLCw0NDQsLCwsLDQsNCw0KzQsLy0sLywuLC8vNv/AABEIAOEA4QMBEQACEQEDEQH/xAAcAAEAAwEBAQEBAAAAAAAAAAAABQYHBAMBAgj/xABJEAABAwIEAwILBQYDBQkAAAABAAIDBBEFITFBBhJRE2EHIjJScYGRobHB0SNCwuHwFDVidILxcnOzJFOTsuIVJTM0NkRjkqL/xAAbAQEAAwEBAQEAAAAAAAAAAAAABAUGAwIBB//EAD4RAAICAQEFBQUGBQMEAwEAAAABAgMEEQUSITFBUWFxsfATIoGhwQYyM0KR0SM0cuHxFDVDJFJisiVzwhb/2gAMAwEAAhEDEQA/ANxQBAEAQBAEAQBAEAQBAEAQHhUVkbPLe0HoTn7FzndXD7zSPca5S5I/MFfG82a9pPS+fsXyF9c3pGSPsqpx5o6V1OYQBAEAQBAEAQBAEAQBAEAQBAEAQBAEAQBAEAQBAEAQEPjGK8v2UZ8bc+b+fwVdm5vs/chz8iVRRve9LkQIi3OZOpKoZTbepO1DoV8UhqTGD4sbiKU9zXn4H6q6ws7X3LH4MiX0fmgTytiEEAQBAEAQBAEAQBAEAQBAEAQBAEAQBAEAQBAEAQEPjGK8t4oz427vN/P4Kuzc32fuQ5+RKoo3velyKxX1rKeMyyH0Ddx6DqVS1VTvnuxJdliitWUDEuJJ5XE85jbsxhIt6SM3frJX9ODTWuWr7WV87py6nnQ4/UROuJHOG7XkuB9uY9Vl6tw6bFo46eHA+RtnHqX7CMTZUx87cnDJ7Dq0/MdCqDIx54892XLoywqtU1qiy4NitrRSnua4/A/VWeFm66V2PwZwvo/NEn1bEIIAgCAIAgCAIAgCAIAgCAIAgCAIAgCAIAgCAh8YxXlvFGfG3Pm/n8FXZub7P3Ic/IlUUb3vS5FYr61lPGZZDlsN3HoOpVLVVO+e7El2WKK1Zm+MYo+ok7R+Q0a0aNHT09+60mPjwohux/yVtljm9WcUbC48rQSegBJ9gXZtJas8Jan2WJzTZzXNPRwIPsKRkpLVPU+tNcz2w+ufDIJYzYj2EbgjcLxbVG2O7LkfYycXqjScIxNlTHztycMnsOrT8x0KzWRjzx57suXRllVaprVFlwbFbWilPc1x+B+qs8LN10hY/BnC+j80SfVsQggCAIAgCAIAgCAIAgCAIAgCAIAgCAIAgIfGMV5bxRnxt3eb+fwVdm5vs/chz8iVRRve9LkVivrWU8ZlkPoG7j0HUqlqqnfPdiS5zUVqzN8YxR9RJ2j8ho1o0aPme/daTHx4UQ3Y/wCStssc3qzyw6gfPIIoxcnfYDck7BerroVQ3pHyEXJ6I0zBcIZTR8jM3HynkZuPyHcszk5M75ay5dEWNdagtEeuJ4cyeMxyC42O7T1B2K8U3zplvQPs4Ka0ZmeM4U+nk7N+YObXDRw+R6jZafHyIXw3o/FdhXWVuD0Z44fXPhkEsZsR7CNwRuF7tqjbHdlyPkZOL1RpOE4mypj525OGT2HVp+Y71msjHnjz3ZcujLKq1TWqLLg2K2tFKe5rj8D9VZ4WbrpXY/BnC+j80SfVsQggCAIAgCAIAgCAIAgCAIAgCAIAgCAh8YxXlvFGfG3Pm/n8FXZub7P3Ic/IlUUb3vS5FYr61lPGZZDlsN3HoOpVLVVO+e7El2TUVqzN8YxR9RJ2j8ho1o0aPr1O/sWkx8eFEN2P+Stssc3qzyw2gfPIIoxcnfYDck7BerroVQ35nyEHJ6I03BcIZTR8jMyc3POrj8h0CzOTkyvnvS+C7CxrrUFoiQUc6BAcuJ4eyeMxSC4Oh3B6g7Fdab5Uz3onicFJaMzLGcJfTydm/MHNrxo4fI9Rt7FpsfIhfDej8V2FdZW4PRnhh9c+GQSxmxHsI3BG4Xu6mNsd2XI+Rk4vVGk4TibKmPnbk4ZPYdWn5joVm8jHnjz3Zcuj7SyqtU1qiy4NitrRSnua4/A/VWeFm66V2fBnC+j80SfVsQggCAIAgCAIAgCAIAgCAIAgCAICHxjFeW8UZ8bc+b+fwVdm5vs/chz8iVRRve9LkVivrWU8ZlkOWw3ceg6lUtVU757sSXZYorVmb4xij6iTtH5DRrRo0fXqd1pMfHhRDdj/AJK2yxzerPLDaB88gijFyd9gNyTsF6uuhTDfmfIQcnojTsEwhlNHyMzJzc86uPyHQLMZOTK+e9L4LsLGutQWiJFRzoEAQBAcmJ4cyeMxSC4Oh3B2IOxXWm+VM96B5nBTWjMxxnCX00nZvzBza8aOHyPUbexafGyYXw3o/FdhW2VuD0Z4YfXPhkEsZsR7CNwRuF0uqjbHdlyPkZOL1RpOE4mypj525OGT2HVp+Y6FZrIx54892XLo+0sqrVNaosuDYra0Up7muPwP1VnhZuuldj8GcL6PzRJ9WxCCAIAgCAIAgCAIAgCAIAgCAh8YxXlvFGfG3Pm/n8FW5ub7P3Ic/IlUUb3vS5FYr61lPGZZDlsN3HoOpVNVVO+e7ElzmorVmb4xij6iTtH5DRrRo0fXv3Wkx8eFEN2P+Stssc3qzyw2gfPIIoxcnfYDck7BerroUw35nyEHJ6I1DBMIZTR8jMyc3POrj8h0Cy+TkzvnvS+C7CyrrUFoiQUc9hALIBZAEAQHJieHMnjMUguDodwdiDsV2punTPfgeZwU1ozMMawl9NJ2b8wc2vGjh8j1G3sK0+NkwvhvR+K7CtsrcHozxw6ufDIJYzYj2EbgjcL3dTG2O7LkfIycXqjSMJxNlTHztycMnsOrT8x0KzeRjzx57suXRllVaprVFlwbFbWilPc1x+B+qs8LN1/h2PwZwvo/NEn1bEIIAgCAIAgCAIAgCAIAgIfGMV5bxRnxtz5v5/BV2bm+z9yHPyJVFG970uRWK+tZTxmWQ+gbuPQdSqWqqd892JLnNRWrM3xjFH1EnaPyGjWjRo+Z791pMfHhRDdj/krbLHN6s58PpTNKIWW5jnmdBuT0CZGRXjw37HohXXKb0iaZg1FFTR8jAXOObnkWLj8h0Cx+XtT2095/Bdha1Y24tDrdWHYAKBLMl0R2VSPM1DuvwXJ5Fj6nr2cew/Beep9q5uyb6s9bq7D4vm8z7ofF81YP0HHqfavXtJLqz5uo/Qnd1K9rIsXU+bkew9G1Z3AK6xy5rmjy6keWIxRVEZilabHQjVp2IOxUzH2l7KakuD+Rysx95aGZ4xQmnl7J5BvcsdpzDuB3GVxt6wTsMTMqyob9b8V2FVbVKt6SPzh9c+GQSxmxHsI3BG4Xa6mNsd2XI8Rk4vVGkYTibKmPnbk4ZPYdWn5joVm8jHnjz3ZcujLKq1TWqLLg2K2tFKe5rj8D9VZ4Wbr/AA5vwZwvo/NEn1bEIIAgCAIAgCAIAgCAh8YxXlvFGfG3Pm/n8FXZub7P3Ic/IlUUb3vS5FUxfFYaSEzzvDRtc5uPQDcqkqrnfPdiS5zUVqzG+JOPe3kLw0utk0aNaO7c95yv7AtLj48KIbsf8lbZY5vVkLhslXXTCnhNiczy+KGjdznagD9ZlfMrKrxq3ZY+Hn3CuuVkt2JtXC/DkVFD2UfjOdnJIRm8/IDOw29JJOBzs6zLs358ui7PXVl3TTGqOiJiyhnUWQCyAWQCyAWQCyAWQCyAWQEfjuCxVcLoJm3acwRq07OadiP75FSMXKsxrFZW+Pn3M8WVxsjuyMTx6kq8Nn7F7y5hzjec2vb3X8kjK429BBO+wc6vLr34c+q7PXR9SkuplVLRnXgXHDoZBIW8rhu3MEbgtO3rXe2mNsd2XI8Rk4vVGycPY/BXRdpC4Ei3Oy+bSeo1sc7Hf2rN5FEsee7Ll07yyqtU1qi24NitrRSnua4/A/VWeFm66V2PwZwvo/NEn1bEIIAgCAIAgCAICBx7Hmx3iYbv3Iz5fz+CqdobShR7kX73kTcbFc/elyKTjnELKWF08p5WjQaucdgL6k/3Wcrldl2ezqXrtZPs3K470jCOJ+IZa2YzSnIXDGXJDB07z1O/sA12JiQxobseL6vq/XQqLbXY9Wc+BYNLVzNp4W3ccyTo0bucdgP7ZkL3lZVeNW7LHw8+5HmuuVkt2JrT62jwOBsFnSTSDmdy25n2uOZxJ8Rl7gDPfXMrJKrK2vY58orh3LuXa+3/AAiz3q8WOnNkZT+F9pd49K5rerZQ4+wsAPtCkz+zUtPds496/uzmtoLXjH5l8p8fp30n7cH/AGIaXFxBytkQRre+Vt8rXuqKeHdG/wBg17xNVsHDf14FFrPC8wOtFSuc3znyhhP9Ia63tV7X9mpuPv2aPuWv1RDltBa8Ilo4R4zgr7sYHRytFzG6xy6tI8oadD3Kq2hsu3D0lLjF9USKMiNvBcyDrfCpDHK+I08hLHuYSHNz5XEfJT6/s9bZBTU1xSfJnGWdFNrQlKjjuJmHx4j2by2SQxiO7bggv300bf1hRIbIsllSxt5apa6/p+51eVFVqzTmcWCeEuKpqI6ZsEjTI7lDi5th7F3ydhWUVStc09OPJnivMjOSjpzPuOeEqKmqJKZ0EjjG7lLg5tjkDumLsKy+qNqmlr3MWZkYScdOR28Tccx0fY88T39rH2g5XNFtMjf0rhhbJnlb+7JLdeh7tyVXpquZ6TcaxDDm4kI3OY53IWXFweYjM6be8LzHZVjy3jNrVLXU+vJj7P2mh7cN8XRVVPLVcpijiJDi8g5BocTl6V4zNm2Y1satd5y5aeOh9qyI2RcuSRVq/wALsbXkQ0zntH3nyBl/6Q13xVrV9m5uOtlmj7lr9URpZ6T4IkKDiGjxmN1FKx0chHM1riCQQPKY/qOhAuL5EXUa3CytlzV8HquX9mu/1x0Okba8hbjXEy3inhyWhn7GUXabmOQDJ46joRlcbeggnU4OdXl178OfVdnro+pW3UyqlozkwXFpaWZs8LuVw9jhuCNwf7WIBXfIx4XwcJ8vLvR5rscJao3fhfiplbD2jPKFhJG45tPp3Bzsd+4ggY/JhfhWblnFdH2+upb1ThatY8GXjAeIWkiGU2OjXO+BPzV1s7akLNK5vj01IuTiNe/EsyvCvCAIAgCAICt8S8Qcl4IT9p95w+5/1fBU209pqhezr+95f3J+Jib/AL8+XmUXF8TipIXTzOsNhq5zjsOpP1JWWppty7dyHFv1qyxttjXHVmI8S8QS1k3ayZAXDIwcmDoOp6nf2AbfDwq8Wvchz6vt9dCkuulbLVnhgWDS1c7aeFt3HMk6NG7nHYD+2ZAXvKyq8at2WPh59yPNdcrJbsTfuFeGoqGHso83GxkkIzefkBnYbekknAZ2dZl2b8+XRdnrqy7ppjVHRGTeF53/AHm4dI4x7iVrPs+v+jXiyszfxST4jwKepw3DP2eJ0nLFJzcoGXN2dr+mzveo2Hl00ZmR7WWmrWmvxOltUp1Q3V0Pw/Dp6bh+oinY6MmpYQ13Q9n7rtXpX1X7UhOp6rdfL4/ufNyUMdqS6kZwA0fs+JG3/s5PgfoFJ2q/4uP/AFo5433Z+B4+Ct5GLQAbiUH/AILz8QF724k8Gfw/9kfMP8ZfHyIfF4C+unY3UzSgf/dymY81DGhJ/wDavI5TWtjXez3lxPmw6KjGZFRI+3QGOMN9pL14VG7lyu6bqXzevy0PrnrWod51cDwlmLQMOrZi0+q4XLaclLBnJdYnvHWlyXefjwh/vSp/x/hC+7J/k6/D6nzJ/FkT/ha0of5cfhVfsH/m/qO2Z+XwK1RYvbD6iicfKkimZ6R4r/dyewqzsxtcqF66Jp+a+v6nCNn8Nw+JYMBcRw7Xkf76Me18IPuVflLXa1P9L8pHav8Alp+P7HP4K2tNTUBxa0GklbzPIDRzPjbmToM10242qYNJv31y58mz5iabz17GS3B3BskFdDOaqieGuN2xzlzjdpFgOUXOaibQ2pC7GnX7Oa1XWPDn4nSjHcbE95fqabj2CxVcDqeZt2nMEatOzmnYj8jkVmMXKsxrFZW+Pn3MsbK42R3ZGA8VcNy0M/Yyi7TcxyAZPHUdCMrjb0EE7/Bzq8uvfhz6rs9dH1KS6mVUtGcmDYtLSzNnhdZw1Gzhu1w3B/WYBXbIx68it12Lh5HmuyUJb0TbeHcdiroO0Zk4WEkZObT8wc7Hf0ggYjLxLMOzdly6Pt9dUXdF6sWqL1wzxBYinnPcx59zSfgVfbL2pv6VWvj0ZFy8T/kr+KLctAVYQBAEBC8VYmYYbMNnvPK09Op/W5Cr9pZbx6dY83wRLw6VbPjyRQ5ZWxRPmkPisa57jqbAXPpKxKU7rFFcW2XE5KK1fJGE8TcQSVkxlkNmi4jYNGD5nS539FgN1hYdeLXuR59X2+uhQ3XStlqznwPCJaqdtPCLududABqSdgP1mumTk149bssfBHmutzluo/oHhThqKhg7KPNxsZJCM3n5AZ2G3pJJ/P8AOzrMuzfny6Ls9dWXdNMao6ImrKEdTC/DAy2Jk9YoyPYR8it19n3rhrxZT5v4pO4rxTPRYbhv7OWfaRP5uZod5HZ29GrlAo2fTl5mR7XXg1yfbr+x2nfKuqG72HjiGOT1uAzzz8pLahjByt5RYdn83L3ViVYu04V18nFvj8f2PkrJWY7cu0hfB+f9nxP+Tk+B/JTdq/i4/wDWjjjfdn4Hj4K2E4tBbbtSf+BIPiQum3Hpgz+H/sj5ifjL4+R5Ye2+ONB0NbY+uderXps1v/w//J8j+P8AH6nHgOGn/tOGmOZbUtY7+mTxvcCu2Vev9HK1dYt/quB4rh/FUe8kOFv35H/Mv+LlHzv9tl/SvodKvx14nN4Q/wB6VP8Aj/CF12R/JV+H1POT+LIn/C3pQ/y4/Cq/YH/N/Udsz8vgVfiPCexbTSAeLPTxyD/Fazx7Rf8AqVph5PtXZF84ya+HT9vgR7Ybuj7UWLAm34dr7f76L/ngVdlP/wCWp/pflI71/wAtLx/Y4fBvQMnmqYJCQx1LJexAPiyxO1PoXfbF0qa65w5qa8mvqeMWKk5J9n1Rx+Dz96U3+Z+Erttb+Ss8DzjfixP6IsvzsvCOx7BIquB1PM27TmCNWnZzTsR+RyKkYuVZjWKyt8fPuZ4srjZHdkfz9xTw7LQ1BglzHlMeNHtvr3HqNj1Fif0HBza8ur2kPiuxlJdU65aM5cFxaWlmbPC6zhqNnDdrhuD+swCuuTj15FbrsXDyPNdkq5b0TeMLrmVVMyoZo9t7dDo4eoghYO+mWPc65dC+qsU4qSL1wbijpGOhebujtYnUtOnpI+YWs2RmO6twnzj5FbnUKElOPJ+ZY1bkAIAgKhx6080DtvtB6/E+nuWe2/F7sH4/QtNmvhJeH1KLxtG52G1Abr2d/U1wc7/8gqj2a1HMrcu3+y+ZIyU3VLQwVb0ozQfAtUsbXSMdYPfEQwnezmuIHfYX/pKz/wBo4TljRkuSfH9NPXiTcFpWNdxtV1iS2F0BWOMuC4a8Nc5xjlaOVsjQDlmbOafKFyTqNSrTZ21LcLVJaxfT9iPfjxt49Spw+CDxgJKwlg2bFY27iXkN9hVtL7S8Hu1cfH+xGWB2y+RdXYXRU9H+wPMbIS0gtkkaC65uTzEjxr53Ghta1lSLIyrsj/UR1cu5euBL3K4Q3HyKOfBRG8l1NW3jOXkB+XQuY8B3sCvP/wCinBaXU8fHT5NEP/Qp/dlwLXwjwZBhwdNz88hHK6V9mgC+YAv4t8tSVVZ+1Ls7SGmi7FxJNOPGrjrxITDeBqd1cKyOtbI5s3b9mwRn7/Na4eT3Xspt21r1jexnU0nHd1evZp2HGONB2byl11Jaj4CjjxI4kJSSZJJOy5Ba7w771+pvoolm2Jzw/wDTOPRLXXs7tO46rFSs9pqRNBwXTU9e2qNcznbIZOyd2bSbk5eXffoplu1L7sZ1Kl6Naa8f2OUceELN7ePbHvBkyqqZKo1Lm9oeawjBAyG/NmueLt6ePVGpV66cOf8AY9WYanJy15nZxPwVHXdgP2nl7KPswGta7m0z8rLRccLas8Tfe5rvPX1wPVuMrNOPI+45wVDPSU9G6cNdTgNElm3I5bEcvNlezTrsmNtW2m+y5Q1U+n99PEWY0ZQUdeR78PcMQUVNLRSzNkZMSXB/Kw2LQ21ua+2q55efdlXRvhHRx7OPXXsPVdMa4uDfMrT/AASML+eGrIiOg5A42Oo52uAd7FZr7SSUdLKve8fpoyP/AKBa6xlwJbCfBpFT1cdVFM+0ZBEbmg3s2xu641Nzpuol+3bL6JVTguPXXv7DrDDUJqSZe7qhJgugMn8ONSwuposjIBI49Q13KB7S0+xaz7MwklZPpwXx4/uVue1rFGWLVFcbX4MIyMNYXaOfIW+jmt8QVidttPMenYi5wk/ZI0Dglp/anuGgjIPre23wKm7Bi/ayfTT6nzaDXsku/wCheFqSnCAICPxzDBUQmMmx8pruhGnzHrUbLxo5FTg/TO2Pc6p7xn8kbmOdDK2xGRB3B+IKw2Rjzonuy4NF6nGcd6PIxzjvg51I4zxAup3H0mMn7p7uh9Rz11Wy9prJW5PhNfPv/dFPk4zreq5FTgmcxwkY4tc0gtcDYgjQg7K2lGM4uMlqmRU2nqjcfB9xw2saIJiG1LR6BIB94dD1b6xlkMNtbZLxZe0r4wfy9dH+pb42SrFuvn5l0uqUli6A8ayUtje8ZlrXOA9DSV7ripTUX1aPknomz+d8BhbW17GVcrgJXHnlLhe/KSM3ZZkNHrX6JlTeLit0R+6uC+Pd3cSirSssSm+ZYeFsBr6XEY3shnEfbBj3crgHRl/KSdiOXPuVfnZmHk4klKUd7TVceumvnwO9NVsLFonpqeHhXxaSTEJIHOPZxcoYza5YCSRubk59LL3sLGhXixsS96Wur+J8zJt2OPRETxRg4o5Kfs3vJfTw1BcSAQ5xd5NtACBbdTMLJeVCzfS4SlH4L/Jytr9m1p2Jl24h4pndgNPKHlskzjFI8ZEhhkBzGhdytv6T1VHibPpW07Iae7FapeOnlrwJll0v9PF9XwKPhuBtkw+qrS5wdC6FrWi1jzvsb77jRXl2XKGVXQlwkpa/BEONadcp9mhb/A9i8hdPRucTGIXStBPkkOANugPNp3Ko+0ONBKFyXHVJ9/rQlYVj1cOmhReG8UNLVw1I+48Ejq05OHraXBXuZjrIolU+q+fT5kOqe5NSJzi94ONvcDcGaEg9QWx2UHZ6a2ck/wDtl9Trdxv+KJfw2x/7bC/rCB7JH/VRPs1L/p5L/wAvojrnr314Gl8Gtth1KP8A4Ij7WA/NZjaL1y7P6n5lhR+HHwJm6hnUXQFX454xZQRWFnzvH2cfT+J1tG92pOQ3ItNmbMnmT1fCC5v6Lv8AL5EfIyFUu8wavrZJpXTSuL3vN3OO/wBBtYZALe1VQqgoQWiRTSk5PVk1wdwq+tk3ZC0/aSfhb1cfdqdgYW0dowxIdsnyX1fd5nbHx3a+42uCENaynhbkAGMY3uFgFjYQsvs15ybLuKjCPYkX/hvCP2eI81jI/N5HuA7hn7Stps/DWNXo+b5lNlZHtp8OS5Eup5FCAIAgIvHsGbUM82Rvkv8AkeoULNwoZMNHz6MkY+RKmXcUGppyC+nnYNC1zHC4IPxBWLvosx7NHwaLpONkdVxTMd464NdSO7aK7qdx11MZP3Xd3Q+o566nZm01krcnwmvn66oqMnGdb1XIqkEzmOD2OLXNILXA2II0IOytpRjOLjJapkVNp6o2/wAH/G7axogmIbUtHoEgG46Hq31jLTD7V2TLFl7SvjB/L10f6lvjZKsW7LmXS6pSWfHOABJ0tndfUnrwBi3EXCFNJIXYbUwyOcSRTdo3m3J5DuLbHpqVtcTaV9cNMutpL82nD4/uVNuPBv8AhST7j88C8a1FPPHSTFz4XPEZa+/NGSeXInMAHVp6ZWX3aeyqb6pXVrSSWvDk+vpnzHyZwkoy5ET4SP3pU/4m/wCm1Stj/wAlX4PzZzyvxZHZ4TP/ABaT+Rp/i9ctjfct/wDsl9D1lc4/0o98a/8AT9D/AJ03/PKueN/ut39MfJHqz+Wh4v6njgX7jxD/ADKf/UaveV/uVHhLyPNf4E/gdPge/wDOTfysn+pEuf2g/l4f1ryZ6wfvvwKZR0bpOfkz5GOkI7m2v7Bn6lc2Wxr03ur0IsYt8j2w6UuqYS43PPE31NLWgeoABeLoqNUkux/ufYvWS+BoHhwb9rTO6tkHsc36rP8A2ZfuWLvRN2guMTSeHo+Wjp2ebDEPZG1ZrLlvX2Ptk/MsKlpBLuRIXUc9lY444wjoYrCz53j7OPp/E62jfeTpuRabM2ZPMnq+EFzf0Xf5EfIyFUu8wevrZJpHTSuL3vN3OO/0G1hkAt5VVCqChBaJFNKTk9WTXB3Cr62TdkLT9pJ+FvVx92p2BhbR2jDEh2yfJfV93mdsfHdr7jaaKkbExlNTssB4rGN/WZOpJWOStybdXxky6jGNcexIvvDmAiAdo+zpSMzs3uH13Ww2fs+ONHV8ZMqcrKdr0X3SbVkQwgCAIAgCAi8dwZtQzzZG+S/5HqFCzcKGTDR8+jJOPkSpl3FBqaexfTzsGha5jhcEH4grF30WY9mj4NFynGyOq4pmO8dcGupHdtFd1O45HUxk/dd3dD6jnrqdmbTWStyfCa+frqioycZ1vVciqQTOY4PY4tc0gtcDYgjQg7K2lFSTjJapkVNp6o27gDjdtY0QTENqGj0CQDcd/VvrGWmI2rsqWK/aV8YP5eujLfGyVYt18y5SNuC06EEH1hUyej1JZhVPg9Zhlcyf9nfKI3O5XNa4teC0t8poNsjocwt3PJxc/GcN9LXt01XXqUyrsos1010PuB8OVdXXCd0D42Om7WR7mua0Av5jbm8o6gAX29K+ZOdjY2N7NTTajoknq+WnQV02WWb2nXUl/CfwlUGrfWQxuljk5S4MBcWkNDTdozsbXuomxdo0qhU2S0a7evHU65dE9/fitUyBxSnrK+SEClkDo4Y4BZjgDyXzLnABt7nU2U+ieLhwm3YtHJy5rr4czjNWWte7yWhfMc4Jkdg8NHGQ6aE9pa+Ti7nL2gm27sidbd6ocbataz53T4Rlw8OWj+XHxJlmNJ0qC5ooFOKuGlqKA0sv2zoySY5Ljs3XyFs75K/m8a26GQrF7qfVdSEvaRg4bvMungu4Wmg7aqnYYy+Mxxsd5VjZxJb93RoAOeuWl6Xbe0Krt2qt66PVvp2EvEolHWUkQfg2wGZtdaenmbG6KVjjJE9oIcy1ruFs1O2xmVPG/hTTkmnwa6M44tUvae8npo+hDR8LVUVYGfs87msmA5xFJykNk8oEC1iM1Ne0MezH3t+Kbjy1WvLkclROM9NHz7C++FSqkbLC1lLHUDlebvikfykuGhaRa9h7FQbDrg4TcrHHiuTS1/VE3Mk01pHX4F2wKZz6WB728rnRRlzQCLEsFxY5i3RUmVFRunGL1Sb8yXW24JvsIbjfjCOhjsLPnePs4+n8TraN95Om5E3ZuzJ5k9Xwgub+i7/I5ZGQql3mEV9bJNI6aVxe95u5x3+g2sMgFu6qoVQUILRIppScnqya4O4VfWybshaftJPwt6uPu1OwMLaO0YYkO2T5L6vu8ztj47tfcbTR0jYmMpqdlgPFYxv6zJ1JKxyVuTbq+MmXUYxrj2JF94cwEQDtH2dKRmfN7h9d1sNn7PjjR1fGTKnKyna9F90m1ZEMIAgCAIAgCAICLx3Bm1DPNkb5L/keoULNwoZMNHz6MkY+RKmXcUGppyC+nnYNC1zHC4IPxBWLvosx7NHwaLpbtkdVxTMd464NdSO7aK7qdx11MZP3Xd3Q+o566nZm01krcnwmvn66oqMnGdb1XIqkEzmOD2Etc0gtcDYgjQg7K2lFSTjJapkVNp6o23gHjZtY0QTENqGj0CQDcd/VvrGWmI2rsp4r9pXxg/l66Mt8bJVi0fMuV1TEsXQC6AXTQC6AXTQC6AXQC6AXTQFZ434wjoY7Cz53jxI+n8TujfeTpuRZ7N2ZPMnq+EFzf0Xf5foR8jIVS7zCq+tfNI6aVxe95u5x3+g2toAt3VVCqChBaJFNKTk9WTXB3Cr62TdkLT9pJ+FvVx92p2BhbR2jDEh2yfJfV93mdsfHdr7jaaKkbExlNTssB4rGN/WZOpJWOStybdXxky6jGNcexIvvDmAiAdo+zpSMz5vcPruths/Z8caOr4yZU5WU7Xovuk2rIhhAEAQBAEAQBAEAQEXj2DNqGebI3yX/ACPUKFm4UMmGj59GSMfIlTLuKDU05BfTzsGha5jhcEH4grF30WY9mj4NF0nGyOq4pmO8dcGupHdtFd1O466mMn7ru7ofUc9dTszaayVuT4TXz9dUVGTjOt6rkVSCZzHB7CWuaQWuBsQRoQVbSipJxktUyKm09UbZwDxq2saIJSG1DR6BIBuOh6j1jLTE7V2U8V79fGD+Xroy3xslWLSXMuN1TEsXQC6AXQC6AXQC6AXQFZ424vZQx2FnzvHiR9P4ndG92pOm5Fns3Zs8uer4QXN/Rd/l8iPkZCqXeYZX1r5pHTSuL3uN3OO/0G1tgt1VVCqChBaJFNKTk9WTXB3Cr62TdkLT9pJ+FvVx92p2BhbR2jDEh2yfJfV93mdsfHdr7jaaKkbExlNTssB4rGN/WZOpJ71jkrcm3V8ZMuoxjXHsSL5w5gIgHaPs6UjM+b3D67rYbP2fHGjq+MmVOVlO16L7pOKyIYQBAEAQBAEAQBAEAQBARePYM2oZ5sjfJf8AI9QoWbhQyYaPn0ZJx8iVMu4oNTTkF9POwaFrmOFwQfiCsXfRZj2aPg0XKcbI6rimY7x1wa6kd20V3U7jrqYyfuu7uh9Rz11OzNprJW5PhNfP11RUZOM63quRVIJnMcHsJa5pBa4GxBGhBVtKKmnGS1TIqbT1RtXAXGraxohlIbUNHoEgG47+o9Yy0xO1NlPFe/DjB/L10Zb42SrFo+ZcbqnJYugF0AugF0AugK1xrxcyhjsLPncPEj6fxO6N9523Istm7Nnlz48Irm/ou/yI+RkKpd5htfWvmkdNK4ve43c4/rId2y3VVUKoKEFokU0pOT1ZNcHcKvrZN2QtP2kn4W9XH3anYGFtHaMMSHbJ8l9X3eZ2x6Ha+42mipGxMZTU7LAeKxjf1mTqSVjkrcm3V8ZMuoxjXHsSL5w5gIgHaPs6UjM+aOg+u62Gz9nxxo6vjJlTlZTtei+6TisiGEAQBAEAQBAEAQBAEAQBAEBF49gzahnmyN8l/wAj1ChZuFDJho+fRknHyJUy7ig1NOQX087BoWuY4XBB+IKxd9FmPZo+DRcpxsjquKZjvHXBrqR3bRXdTuOupjJ+67u6H1HPXU7M2mslbk+E18/XVFRk4zreq5FUgmcxwewlrmkEOBsQRoQVbSipJxktUyKm09UbTwHxo2saIZSG1DR6BIBuO/qPWMtMVtTZbxnvw4wfy9dGW+NkqxaPmXC6pyWLoBdALoCt8acWsoY7Cz53DxI+n8TraN+O25Fls3Zs8ufHhFc39F3+RHyMhVLvMOr6180jppXF73G7nH9ZDuGQW5qqhVBQgtEimlJyerJrg7hV9bJuyFp+0k/C3q4+7U7Awto7RhiQ7ZPkvq+7zO2Pju19xtNFSNiYymp2WA8VjG/rMnUkrHJW5Nur4yZdRjGuPYkXzhzARAO0fZ0pGZ80dB9d1sNn7PjjR1fGTKnKyna9F90nFZEMIAgCAIAgCAIAgCAIAgCAIAgCAi8ewZtQzzZG+S/5HqFCzcKGTDR8+jJGPkSpl3FBqacgvp52DQtcxwuCD8QVi76LMezR8Gi6TjZHVcUzHeOuDXUju2iu6nccjqYyfuu7uh9Rz11OzNprJW5PhNfP11RUZOM63quRVIJnMcHsJa5pBDgbEEaEFW0oqScZLVMiptPVG0cCcZtq2iGUhtQ0egSAbjv6j1jLTF7U2W8Z78OMH8vXRlvjZKsWj5lvuqclC6ArfGfFrKKOws+dw8SPp/E7o347bkWWztnTy59kVzf0Xf5EfIyFUu8xCurHzSOmlcXvcbucf1kO4ZBbiqqFUFCC0SKeUnJ6smuDuFX1sm7IWn7ST8Lerj7tTsDC2jtGGJDtk+S+r7vM7Y+O7X3G00VI2JjKanZYDxWMb+sydSSsclbk26vjJl1GMa49iRfOHMBEA7R9nSkZnZvcPruths/Z8caOr4yZU5WU7Xovuk4rIhhAEAQBAEAQBAEAQBAEAQBAEAQBAEBF47gzahnmyN8l/wAj1ChZuFDJho+fRkjHyJUy7ig1NPYvp52DQtcxwuCD8QVi76bMezR8Gi6TjZHVcUzHeOuDXUju2iu6ncddTGT913d0PqOeup2ZtNZK3J8Jr5+uqKjJxnW9VyKpBM5jg9hLXNIIcDYgjQgq2lFSTjJapkVNp6o17hLwgwzRiOqe2KYZFzsmv776NPUH1dBkM/Y1lUt6lax+a/f1qWtGXGS0nwZ08S8fU8EZ7F7J5Tk1rDdo73OGVh0Bue7UcsPY990/4icY9defwR6uy4QXuvVmOV1Y+aR00ri97jdzj+shtbYLZVVQqgoQWiRUyk5PVk1wdwq+tk3ZC0/aSfhb1cfdqdgYW0dowxIdsnyX1fd5nbHx3a+42mjpGxMZTU7LAeKxjf1mTqSVjkrcm3V8ZMuoxjXHsSL5w5gIgHaPs6UjM+b3D67rYbP2fHGjq+MmVOVlO16L7pOKyIYQBAEAQBAEAQBAEAQBAEAQBAEAQBAEAQEXjuDNqGebI3yX/I9QoWbhQyYaPn0ZIx8iVMu4oNTTkF9POwaFrmOFwQfiCsXfRZj2aPg0XScbI6rimY7x1wa6kd20V3U7jrqYyfuu7uh9Rz11OzNprJW5PhNfP11RUZOM63quRUFcEQICxcHcKyVsm7IWn7ST8Lerj7tTsDXbR2jDEh2yfJfV93mSMfHdr7jaaKkbExlNTssB4rGN/WZOpJWOStybdXxky6jGNcexIvnDmAiAdo+zpSMz5vcPruths/Z8caOr4yZU5WU7Xovuk4rIhhAEAQBAEAQBAEAQBAEAQBAEAQBAEAQBAEB8ugIrHsIZUM1DZG+S/wCR6hQs3Chkw0fPoyRj5EqZdxQqmC3PTzMGha5rswQfiCsXdRZj2aPg0XScbI6rimZzjfgucXl9JI3lJv2cpI5e4OAPN67ekq8xvtAt3S+PHtX7FdZgvX3H+p4YV4LZS69TKxrOkV3OPrcAG+nP0L3f9oK0v4UW338vX6HmGBLX3n+ho9HStiYymgZYDxWMb+sydSSs+lbk26vjJlnGMa49iRfOHMEbAO0eQ6UjM+aOg+u62Gz9nxxo6vjJlTlZTtei+6Tl1ZEM+oAgCAIAgCAIAgCAIAgCAIAgCAIDzfKAgOeSssgOaTESgOWTFD1QHLJix6oDlkxk9UBzvxw9V9BG4liDZQObyho75ehQs3Chkw0fB9GSMfJlTLu7DhjrNrrIZGzr6npKL8VyLmF1di1iz7JWDqvNOBda9IxZ9nZXBayaOnDa5sZ5tXHfp3BazZ+z440dXxk/XAqMrKdr0XCJKsx09VZEQ6I8ZPVfAdUeLHqgOqPFD1QHVHiJQHVHWXQHuyYFAeqAIAgCAIAgCAIAgCAIDzfECgOeSjugOaTDygOSTDD0QHLJhJ6IDlkwY9EBzvwM9F9B4P4fPRD4eR4b7kAHDfcgPRvD56IfT3ZgZ6IDojwY9F8B1R4SeiA6o8MPRAdceHFAdMdHZAdDIQEB6hAEAQBAEAQBAEAQBAEAQBAEAQBAfOVAfOQdAgHZjoEB87MdAgHZDoEB97MdAgHIOgQH3lCA+oAgCAIAgCAIAgCAIAgCAIAgCAIAgCAIAgCAIAgCAIAgCAIAgCAIAgCAIAgCAIAgCAID/9k="/>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6" name="AutoShape 4" descr="data:image/jpeg;base64,/9j/4AAQSkZJRgABAQAAAQABAAD/2wCEAAkGBxQTEBUPEhQUFRUXFxYVFxUVFRQaIBwgGRQYHBwhIRgZHCghGCApIB4WJT0jJSktLi4uHSA/ODQuNygtLisBCgoKDg0OGxAQGzAmICUwLCw3NiwsLDgyMjI3LDQsNDg4MCwsLCw0NDQsLCwsLDQsNCw0KzQsLy0sLywuLC8vNv/AABEIAOEA4QMBEQACEQEDEQH/xAAcAAEAAwEBAQEBAAAAAAAAAAAABQYHBAMBAgj/xABJEAABAwIEAwILBQYDBQkAAAABAAIDBBEFITFBBhJRE2EHIjJScYGRobHB0SNCwuHwFDVidILxcnOzJFOTsuIVJTM0NkRjkqL/xAAbAQEAAwEBAQEAAAAAAAAAAAAABAUGAwIBB//EAD4RAAICAQEFBQUGBQMEAwEAAAABAgMEEQUSITFBUWFxsfATIoGhwQYyM0KR0SM0cuHxFDVDJFJisiVzwhb/2gAMAwEAAhEDEQA/ANxQBAEAQBAEAQBAEAQBAEAQHhUVkbPLe0HoTn7FzndXD7zSPca5S5I/MFfG82a9pPS+fsXyF9c3pGSPsqpx5o6V1OYQBAEAQBAEAQBAEAQBAEAQBAEAQBAEAQBAEAQBAEAQEPjGK8v2UZ8bc+b+fwVdm5vs/chz8iVRRve9LkQIi3OZOpKoZTbepO1DoV8UhqTGD4sbiKU9zXn4H6q6ws7X3LH4MiX0fmgTytiEEAQBAEAQBAEAQBAEAQBAEAQBAEAQBAEAQBAEAQEPjGK8t4oz427vN/P4Kuzc32fuQ5+RKoo3velyKxX1rKeMyyH0Ddx6DqVS1VTvnuxJdliitWUDEuJJ5XE85jbsxhIt6SM3frJX9ODTWuWr7WV87py6nnQ4/UROuJHOG7XkuB9uY9Vl6tw6bFo46eHA+RtnHqX7CMTZUx87cnDJ7Dq0/MdCqDIx54892XLoywqtU1qiy4NitrRSnua4/A/VWeFm66V2PwZwvo/NEn1bEIIAgCAIAgCAIAgCAIAgCAIAgCAIAgCAIAgCAh8YxXlvFGfG3Pm/n8FXZub7P3Ic/IlUUb3vS5FYr61lPGZZDlsN3HoOpVLVVO+e7El2WKK1Zm+MYo+ok7R+Q0a0aNHT09+60mPjwohux/yVtljm9WcUbC48rQSegBJ9gXZtJas8Jan2WJzTZzXNPRwIPsKRkpLVPU+tNcz2w+ufDIJYzYj2EbgjcLxbVG2O7LkfYycXqjScIxNlTHztycMnsOrT8x0KzWRjzx57suXRllVaprVFlwbFbWilPc1x+B+qs8LN10hY/BnC+j80SfVsQggCAIAgCAIAgCAIAgCAIAgCAIAgCAIAgIfGMV5bxRnxt3eb+fwVdm5vs/chz8iVRRve9LkVivrWU8ZlkPoG7j0HUqlqqnfPdiS5zUVqzN8YxR9RJ2j8ho1o0aPme/daTHx4UQ3Y/wCStssc3qzyw6gfPIIoxcnfYDck7BerroVQ3pHyEXJ6I0zBcIZTR8jM3HynkZuPyHcszk5M75ay5dEWNdagtEeuJ4cyeMxyC42O7T1B2K8U3zplvQPs4Ka0ZmeM4U+nk7N+YObXDRw+R6jZafHyIXw3o/FdhXWVuD0Z44fXPhkEsZsR7CNwRuF7tqjbHdlyPkZOL1RpOE4mypj525OGT2HVp+Y71msjHnjz3ZcujLKq1TWqLLg2K2tFKe5rj8D9VZ4WbrpXY/BnC+j80SfVsQggCAIAgCAIAgCAIAgCAIAgCAIAgCAh8YxXlvFGfG3Pm/n8FXZub7P3Ic/IlUUb3vS5FYr61lPGZZDlsN3HoOpVLVVO+e7El2TUVqzN8YxR9RJ2j8ho1o0aPr1O/sWkx8eFEN2P+Stssc3qzyw2gfPIIoxcnfYDck7BerroVQ35nyEHJ6I03BcIZTR8jMyc3POrj8h0CzOTkyvnvS+C7CxrrUFoiQUc6BAcuJ4eyeMxSC4Oh3B6g7Fdab5Uz3onicFJaMzLGcJfTydm/MHNrxo4fI9Rt7FpsfIhfDej8V2FdZW4PRnhh9c+GQSxmxHsI3BG4Xu6mNsd2XI+Rk4vVGk4TibKmPnbk4ZPYdWn5joVm8jHnjz3Zcuj7SyqtU1qiy4NitrRSnua4/A/VWeFm66V2fBnC+j80SfVsQggCAIAgCAIAgCAIAgCAIAgCAICHxjFeW8UZ8bc+b+fwVdm5vs/chz8iVRRve9LkVivrWU8ZlkOWw3ceg6lUtVU757sSXZYorVmb4xij6iTtH5DRrRo0fXqd1pMfHhRDdj/AJK2yxzerPLDaB88gijFyd9gNyTsF6uuhTDfmfIQcnojTsEwhlNHyMzJzc86uPyHQLMZOTK+e9L4LsLGutQWiJFRzoEAQBAcmJ4cyeMxSC4Oh3B2IOxXWm+VM96B5nBTWjMxxnCX00nZvzBza8aOHyPUbexafGyYXw3o/FdhW2VuD0Z4YfXPhkEsZsR7CNwRuF0uqjbHdlyPkZOL1RpOE4mypj525OGT2HVp+Y6FZrIx54892XLo+0sqrVNaosuDYra0Up7muPwP1VnhZuuldj8GcL6PzRJ9WxCCAIAgCAIAgCAIAgCAIAgCAh8YxXlvFGfG3Pm/n8FW5ub7P3Ic/IlUUb3vS5FYr61lPGZZDlsN3HoOpVNVVO+e7ElzmorVmb4xij6iTtH5DRrRo0fXv3Wkx8eFEN2P+Stssc3qzyw2gfPIIoxcnfYDck7BerroUw35nyEHJ6I1DBMIZTR8jMyc3POrj8h0Cy+TkzvnvS+C7CyrrUFoiQUc9hALIBZAEAQHJieHMnjMUguDodwdiDsV2punTPfgeZwU1ozMMawl9NJ2b8wc2vGjh8j1G3sK0+NkwvhvR+K7CtsrcHozxw6ufDIJYzYj2EbgjcL3dTG2O7LkfIycXqjSMJxNlTHztycMnsOrT8x0KzeRjzx57suXRllVaprVFlwbFbWilPc1x+B+qs8LN1/h2PwZwvo/NEn1bEIIAgCAIAgCAIAgCAIAgIfGMV5bxRnxtz5v5/BV2bm+z9yHPyJVFG970uRWK+tZTxmWQ+gbuPQdSqWqqd892JLnNRWrM3xjFH1EnaPyGjWjRo+Z791pMfHhRDdj/krbLHN6s58PpTNKIWW5jnmdBuT0CZGRXjw37HohXXKb0iaZg1FFTR8jAXOObnkWLj8h0Cx+XtT2095/Bdha1Y24tDrdWHYAKBLMl0R2VSPM1DuvwXJ5Fj6nr2cew/Beep9q5uyb6s9bq7D4vm8z7ofF81YP0HHqfavXtJLqz5uo/Qnd1K9rIsXU+bkew9G1Z3AK6xy5rmjy6keWIxRVEZilabHQjVp2IOxUzH2l7KakuD+Rysx95aGZ4xQmnl7J5BvcsdpzDuB3GVxt6wTsMTMqyob9b8V2FVbVKt6SPzh9c+GQSxmxHsI3BG4Xa6mNsd2XI8Rk4vVGkYTibKmPnbk4ZPYdWn5joVm8jHnjz3ZcujLKq1TWqLLg2K2tFKe5rj8D9VZ4Wbr/AA5vwZwvo/NEn1bEIIAgCAIAgCAIAgCAh8YxXlvFGfG3Pm/n8FXZub7P3Ic/IlUUb3vS5FUxfFYaSEzzvDRtc5uPQDcqkqrnfPdiS5zUVqzG+JOPe3kLw0utk0aNaO7c95yv7AtLj48KIbsf8lbZY5vVkLhslXXTCnhNiczy+KGjdznagD9ZlfMrKrxq3ZY+Hn3CuuVkt2JtXC/DkVFD2UfjOdnJIRm8/IDOw29JJOBzs6zLs358ui7PXVl3TTGqOiJiyhnUWQCyAWQCyAWQCyAWQCyAWQEfjuCxVcLoJm3acwRq07OadiP75FSMXKsxrFZW+Pn3M8WVxsjuyMTx6kq8Nn7F7y5hzjec2vb3X8kjK429BBO+wc6vLr34c+q7PXR9SkuplVLRnXgXHDoZBIW8rhu3MEbgtO3rXe2mNsd2XI8Rk4vVGycPY/BXRdpC4Ei3Oy+bSeo1sc7Hf2rN5FEsee7Ll07yyqtU1qi24NitrRSnua4/A/VWeFm66V2PwZwvo/NEn1bEIIAgCAIAgCAICBx7Hmx3iYbv3Iz5fz+CqdobShR7kX73kTcbFc/elyKTjnELKWF08p5WjQaucdgL6k/3Wcrldl2ezqXrtZPs3K470jCOJ+IZa2YzSnIXDGXJDB07z1O/sA12JiQxobseL6vq/XQqLbXY9Wc+BYNLVzNp4W3ccyTo0bucdgP7ZkL3lZVeNW7LHw8+5HmuuVkt2JrT62jwOBsFnSTSDmdy25n2uOZxJ8Rl7gDPfXMrJKrK2vY58orh3LuXa+3/AAiz3q8WOnNkZT+F9pd49K5rerZQ4+wsAPtCkz+zUtPds496/uzmtoLXjH5l8p8fp30n7cH/AGIaXFxBytkQRre+Vt8rXuqKeHdG/wBg17xNVsHDf14FFrPC8wOtFSuc3znyhhP9Ia63tV7X9mpuPv2aPuWv1RDltBa8Ilo4R4zgr7sYHRytFzG6xy6tI8oadD3Kq2hsu3D0lLjF9USKMiNvBcyDrfCpDHK+I08hLHuYSHNz5XEfJT6/s9bZBTU1xSfJnGWdFNrQlKjjuJmHx4j2by2SQxiO7bggv300bf1hRIbIsllSxt5apa6/p+51eVFVqzTmcWCeEuKpqI6ZsEjTI7lDi5th7F3ydhWUVStc09OPJnivMjOSjpzPuOeEqKmqJKZ0EjjG7lLg5tjkDumLsKy+qNqmlr3MWZkYScdOR28Tccx0fY88T39rH2g5XNFtMjf0rhhbJnlb+7JLdeh7tyVXpquZ6TcaxDDm4kI3OY53IWXFweYjM6be8LzHZVjy3jNrVLXU+vJj7P2mh7cN8XRVVPLVcpijiJDi8g5BocTl6V4zNm2Y1satd5y5aeOh9qyI2RcuSRVq/wALsbXkQ0zntH3nyBl/6Q13xVrV9m5uOtlmj7lr9URpZ6T4IkKDiGjxmN1FKx0chHM1riCQQPKY/qOhAuL5EXUa3CytlzV8HquX9mu/1x0Okba8hbjXEy3inhyWhn7GUXabmOQDJ46joRlcbeggnU4OdXl178OfVdnro+pW3UyqlozkwXFpaWZs8LuVw9jhuCNwf7WIBXfIx4XwcJ8vLvR5rscJao3fhfiplbD2jPKFhJG45tPp3Bzsd+4ggY/JhfhWblnFdH2+upb1ThatY8GXjAeIWkiGU2OjXO+BPzV1s7akLNK5vj01IuTiNe/EsyvCvCAIAgCAICt8S8Qcl4IT9p95w+5/1fBU209pqhezr+95f3J+Jib/AL8+XmUXF8TipIXTzOsNhq5zjsOpP1JWWppty7dyHFv1qyxttjXHVmI8S8QS1k3ayZAXDIwcmDoOp6nf2AbfDwq8Wvchz6vt9dCkuulbLVnhgWDS1c7aeFt3HMk6NG7nHYD+2ZAXvKyq8at2WPh59yPNdcrJbsTfuFeGoqGHso83GxkkIzefkBnYbekknAZ2dZl2b8+XRdnrqy7ppjVHRGTeF53/AHm4dI4x7iVrPs+v+jXiyszfxST4jwKepw3DP2eJ0nLFJzcoGXN2dr+mzveo2Hl00ZmR7WWmrWmvxOltUp1Q3V0Pw/Dp6bh+oinY6MmpYQ13Q9n7rtXpX1X7UhOp6rdfL4/ufNyUMdqS6kZwA0fs+JG3/s5PgfoFJ2q/4uP/AFo5433Z+B4+Ct5GLQAbiUH/AILz8QF724k8Gfw/9kfMP8ZfHyIfF4C+unY3UzSgf/dymY81DGhJ/wDavI5TWtjXez3lxPmw6KjGZFRI+3QGOMN9pL14VG7lyu6bqXzevy0PrnrWod51cDwlmLQMOrZi0+q4XLaclLBnJdYnvHWlyXefjwh/vSp/x/hC+7J/k6/D6nzJ/FkT/ha0of5cfhVfsH/m/qO2Z+XwK1RYvbD6iicfKkimZ6R4r/dyewqzsxtcqF66Jp+a+v6nCNn8Nw+JYMBcRw7Xkf76Me18IPuVflLXa1P9L8pHav8Alp+P7HP4K2tNTUBxa0GklbzPIDRzPjbmToM10242qYNJv31y58mz5iabz17GS3B3BskFdDOaqieGuN2xzlzjdpFgOUXOaibQ2pC7GnX7Oa1XWPDn4nSjHcbE95fqabj2CxVcDqeZt2nMEatOzmnYj8jkVmMXKsxrFZW+Pn3MsbK42R3ZGA8VcNy0M/Yyi7TcxyAZPHUdCMrjb0EE7/Bzq8uvfhz6rs9dH1KS6mVUtGcmDYtLSzNnhdZw1Gzhu1w3B/WYBXbIx68it12Lh5HmuyUJb0TbeHcdiroO0Zk4WEkZObT8wc7Hf0ggYjLxLMOzdly6Pt9dUXdF6sWqL1wzxBYinnPcx59zSfgVfbL2pv6VWvj0ZFy8T/kr+KLctAVYQBAEBC8VYmYYbMNnvPK09Op/W5Cr9pZbx6dY83wRLw6VbPjyRQ5ZWxRPmkPisa57jqbAXPpKxKU7rFFcW2XE5KK1fJGE8TcQSVkxlkNmi4jYNGD5nS539FgN1hYdeLXuR59X2+uhQ3XStlqznwPCJaqdtPCLududABqSdgP1mumTk149bssfBHmutzluo/oHhThqKhg7KPNxsZJCM3n5AZ2G3pJJ/P8AOzrMuzfny6Ls9dWXdNMao6ImrKEdTC/DAy2Jk9YoyPYR8it19n3rhrxZT5v4pO4rxTPRYbhv7OWfaRP5uZod5HZ29GrlAo2fTl5mR7XXg1yfbr+x2nfKuqG72HjiGOT1uAzzz8pLahjByt5RYdn83L3ViVYu04V18nFvj8f2PkrJWY7cu0hfB+f9nxP+Tk+B/JTdq/i4/wDWjjjfdn4Hj4K2E4tBbbtSf+BIPiQum3Hpgz+H/sj5ifjL4+R5Ye2+ONB0NbY+uderXps1v/w//J8j+P8AH6nHgOGn/tOGmOZbUtY7+mTxvcCu2Vev9HK1dYt/quB4rh/FUe8kOFv35H/Mv+LlHzv9tl/SvodKvx14nN4Q/wB6VP8Aj/CF12R/JV+H1POT+LIn/C3pQ/y4/Cq/YH/N/Udsz8vgVfiPCexbTSAeLPTxyD/Fazx7Rf8AqVph5PtXZF84ya+HT9vgR7Ybuj7UWLAm34dr7f76L/ngVdlP/wCWp/pflI71/wAtLx/Y4fBvQMnmqYJCQx1LJexAPiyxO1PoXfbF0qa65w5qa8mvqeMWKk5J9n1Rx+Dz96U3+Z+Erttb+Ss8DzjfixP6IsvzsvCOx7BIquB1PM27TmCNWnZzTsR+RyKkYuVZjWKyt8fPuZ4srjZHdkfz9xTw7LQ1BglzHlMeNHtvr3HqNj1Fif0HBza8ur2kPiuxlJdU65aM5cFxaWlmbPC6zhqNnDdrhuD+swCuuTj15FbrsXDyPNdkq5b0TeMLrmVVMyoZo9t7dDo4eoghYO+mWPc65dC+qsU4qSL1wbijpGOhebujtYnUtOnpI+YWs2RmO6twnzj5FbnUKElOPJ+ZY1bkAIAgKhx6080DtvtB6/E+nuWe2/F7sH4/QtNmvhJeH1KLxtG52G1Abr2d/U1wc7/8gqj2a1HMrcu3+y+ZIyU3VLQwVb0ozQfAtUsbXSMdYPfEQwnezmuIHfYX/pKz/wBo4TljRkuSfH9NPXiTcFpWNdxtV1iS2F0BWOMuC4a8Nc5xjlaOVsjQDlmbOafKFyTqNSrTZ21LcLVJaxfT9iPfjxt49Spw+CDxgJKwlg2bFY27iXkN9hVtL7S8Hu1cfH+xGWB2y+RdXYXRU9H+wPMbIS0gtkkaC65uTzEjxr53Ghta1lSLIyrsj/UR1cu5euBL3K4Q3HyKOfBRG8l1NW3jOXkB+XQuY8B3sCvP/wCinBaXU8fHT5NEP/Qp/dlwLXwjwZBhwdNz88hHK6V9mgC+YAv4t8tSVVZ+1Ls7SGmi7FxJNOPGrjrxITDeBqd1cKyOtbI5s3b9mwRn7/Na4eT3Xspt21r1jexnU0nHd1evZp2HGONB2byl11Jaj4CjjxI4kJSSZJJOy5Ba7w771+pvoolm2Jzw/wDTOPRLXXs7tO46rFSs9pqRNBwXTU9e2qNcznbIZOyd2bSbk5eXffoplu1L7sZ1Kl6Naa8f2OUceELN7ePbHvBkyqqZKo1Lm9oeawjBAyG/NmueLt6ePVGpV66cOf8AY9WYanJy15nZxPwVHXdgP2nl7KPswGta7m0z8rLRccLas8Tfe5rvPX1wPVuMrNOPI+45wVDPSU9G6cNdTgNElm3I5bEcvNlezTrsmNtW2m+y5Q1U+n99PEWY0ZQUdeR78PcMQUVNLRSzNkZMSXB/Kw2LQ21ua+2q55efdlXRvhHRx7OPXXsPVdMa4uDfMrT/AASML+eGrIiOg5A42Oo52uAd7FZr7SSUdLKve8fpoyP/AKBa6xlwJbCfBpFT1cdVFM+0ZBEbmg3s2xu641Nzpuol+3bL6JVTguPXXv7DrDDUJqSZe7qhJgugMn8ONSwuposjIBI49Q13KB7S0+xaz7MwklZPpwXx4/uVue1rFGWLVFcbX4MIyMNYXaOfIW+jmt8QVidttPMenYi5wk/ZI0Dglp/anuGgjIPre23wKm7Bi/ayfTT6nzaDXsku/wCheFqSnCAICPxzDBUQmMmx8pruhGnzHrUbLxo5FTg/TO2Pc6p7xn8kbmOdDK2xGRB3B+IKw2Rjzonuy4NF6nGcd6PIxzjvg51I4zxAup3H0mMn7p7uh9Rz11Wy9prJW5PhNfPv/dFPk4zreq5FTgmcxwkY4tc0gtcDYgjQg7K2lGM4uMlqmRU2nqjcfB9xw2saIJiG1LR6BIB94dD1b6xlkMNtbZLxZe0r4wfy9dH+pb42SrFuvn5l0uqUli6A8ayUtje8ZlrXOA9DSV7ripTUX1aPknomz+d8BhbW17GVcrgJXHnlLhe/KSM3ZZkNHrX6JlTeLit0R+6uC+Pd3cSirSssSm+ZYeFsBr6XEY3shnEfbBj3crgHRl/KSdiOXPuVfnZmHk4klKUd7TVceumvnwO9NVsLFonpqeHhXxaSTEJIHOPZxcoYza5YCSRubk59LL3sLGhXixsS96Wur+J8zJt2OPRETxRg4o5Kfs3vJfTw1BcSAQ5xd5NtACBbdTMLJeVCzfS4SlH4L/Jytr9m1p2Jl24h4pndgNPKHlskzjFI8ZEhhkBzGhdytv6T1VHibPpW07Iae7FapeOnlrwJll0v9PF9XwKPhuBtkw+qrS5wdC6FrWi1jzvsb77jRXl2XKGVXQlwkpa/BEONadcp9mhb/A9i8hdPRucTGIXStBPkkOANugPNp3Ko+0ONBKFyXHVJ9/rQlYVj1cOmhReG8UNLVw1I+48Ejq05OHraXBXuZjrIolU+q+fT5kOqe5NSJzi94ONvcDcGaEg9QWx2UHZ6a2ck/wDtl9Trdxv+KJfw2x/7bC/rCB7JH/VRPs1L/p5L/wAvojrnr314Gl8Gtth1KP8A4Ij7WA/NZjaL1y7P6n5lhR+HHwJm6hnUXQFX454xZQRWFnzvH2cfT+J1tG92pOQ3ItNmbMnmT1fCC5v6Lv8AL5EfIyFUu8wavrZJpXTSuL3vN3OO/wBBtYZALe1VQqgoQWiRTSk5PVk1wdwq+tk3ZC0/aSfhb1cfdqdgYW0dowxIdsnyX1fd5nbHx3a+42uCENaynhbkAGMY3uFgFjYQsvs15ybLuKjCPYkX/hvCP2eI81jI/N5HuA7hn7Stps/DWNXo+b5lNlZHtp8OS5Eup5FCAIAgIvHsGbUM82Rvkv8AkeoULNwoZMNHz6MkY+RKmXcUGppyC+nnYNC1zHC4IPxBWLvosx7NHwaLpONkdVxTMd464NdSO7aK7qdx11MZP3Xd3Q+o566nZm01krcnwmvn66oqMnGdb1XIqkEzmOD2OLXNILXA2II0IOytpRjOLjJapkVNp6o2/wAH/G7axogmIbUtHoEgG46Hq31jLTD7V2TLFl7SvjB/L10f6lvjZKsW7LmXS6pSWfHOABJ0tndfUnrwBi3EXCFNJIXYbUwyOcSRTdo3m3J5DuLbHpqVtcTaV9cNMutpL82nD4/uVNuPBv8AhST7j88C8a1FPPHSTFz4XPEZa+/NGSeXInMAHVp6ZWX3aeyqb6pXVrSSWvDk+vpnzHyZwkoy5ET4SP3pU/4m/wCm1Stj/wAlX4PzZzyvxZHZ4TP/ABaT+Rp/i9ctjfct/wDsl9D1lc4/0o98a/8AT9D/AJ03/PKueN/ut39MfJHqz+Wh4v6njgX7jxD/ADKf/UaveV/uVHhLyPNf4E/gdPge/wDOTfysn+pEuf2g/l4f1ryZ6wfvvwKZR0bpOfkz5GOkI7m2v7Bn6lc2Wxr03ur0IsYt8j2w6UuqYS43PPE31NLWgeoABeLoqNUkux/ufYvWS+BoHhwb9rTO6tkHsc36rP8A2ZfuWLvRN2guMTSeHo+Wjp2ebDEPZG1ZrLlvX2Ptk/MsKlpBLuRIXUc9lY444wjoYrCz53j7OPp/E62jfeTpuRabM2ZPMnq+EFzf0Xf5EfIyFUu8wevrZJpHTSuL3vN3OO/0G1hkAt5VVCqChBaJFNKTk9WTXB3Cr62TdkLT9pJ+FvVx92p2BhbR2jDEh2yfJfV93mdsfHdr7jaaKkbExlNTssB4rGN/WZOpJWOStybdXxky6jGNcexIvvDmAiAdo+zpSMzs3uH13Ww2fs+ONHV8ZMqcrKdr0X3SbVkQwgCAIAgCAi8dwZtQzzZG+S/5HqFCzcKGTDR8+jJOPkSpl3FBqaexfTzsGha5jhcEH4grF30WY9mj4NFynGyOq4pmO8dcGupHdtFd1O45HUxk/dd3dD6jnrqdmbTWStyfCa+frqioycZ1vVciqQTOY4PY4tc0gtcDYgjQg7K2lFSTjJapkVNp6o27gDjdtY0QTENqGj0CQDcd/VvrGWmI2rsqWK/aV8YP5eujLfGyVYt18y5SNuC06EEH1hUyej1JZhVPg9Zhlcyf9nfKI3O5XNa4teC0t8poNsjocwt3PJxc/GcN9LXt01XXqUyrsos1010PuB8OVdXXCd0D42Om7WR7mua0Av5jbm8o6gAX29K+ZOdjY2N7NTTajoknq+WnQV02WWb2nXUl/CfwlUGrfWQxuljk5S4MBcWkNDTdozsbXuomxdo0qhU2S0a7evHU65dE9/fitUyBxSnrK+SEClkDo4Y4BZjgDyXzLnABt7nU2U+ieLhwm3YtHJy5rr4czjNWWte7yWhfMc4Jkdg8NHGQ6aE9pa+Ti7nL2gm27sidbd6ocbataz53T4Rlw8OWj+XHxJlmNJ0qC5ooFOKuGlqKA0sv2zoySY5Ljs3XyFs75K/m8a26GQrF7qfVdSEvaRg4bvMungu4Wmg7aqnYYy+Mxxsd5VjZxJb93RoAOeuWl6Xbe0Krt2qt66PVvp2EvEolHWUkQfg2wGZtdaenmbG6KVjjJE9oIcy1ruFs1O2xmVPG/hTTkmnwa6M44tUvae8npo+hDR8LVUVYGfs87msmA5xFJykNk8oEC1iM1Ne0MezH3t+Kbjy1WvLkclROM9NHz7C++FSqkbLC1lLHUDlebvikfykuGhaRa9h7FQbDrg4TcrHHiuTS1/VE3Mk01pHX4F2wKZz6WB728rnRRlzQCLEsFxY5i3RUmVFRunGL1Sb8yXW24JvsIbjfjCOhjsLPnePs4+n8TraN95Om5E3ZuzJ5k9Xwgub+i7/I5ZGQql3mEV9bJNI6aVxe95u5x3+g2sMgFu6qoVQUILRIppScnqya4O4VfWybshaftJPwt6uPu1OwMLaO0YYkO2T5L6vu8ztj47tfcbTR0jYmMpqdlgPFYxv6zJ1JKxyVuTbq+MmXUYxrj2JF94cwEQDtH2dKRmfN7h9d1sNn7PjjR1fGTKnKyna9F90m1ZEMIAgCAIAgCAICLx3Bm1DPNkb5L/keoULNwoZMNHz6MkY+RKmXcUGppyC+nnYNC1zHC4IPxBWLvosx7NHwaLpbtkdVxTMd464NdSO7aK7qdx11MZP3Xd3Q+o566nZm01krcnwmvn66oqMnGdb1XIqkEzmOD2Etc0gtcDYgjQg7K2lFSTjJapkVNp6o23gHjZtY0QTENqGj0CQDcd/VvrGWmI2rsp4r9pXxg/l66Mt8bJVi0fMuV1TEsXQC6AXTQC6AXTQC6AXQC6AXTQFZ434wjoY7Cz53jxI+n8TujfeTpuRZ7N2ZPMnq+EFzf0Xf5foR8jIVS7zCq+tfNI6aVxe95u5x3+g2toAt3VVCqChBaJFNKTk9WTXB3Cr62TdkLT9pJ+FvVx92p2BhbR2jDEh2yfJfV93mdsfHdr7jaaKkbExlNTssB4rGN/WZOpJWOStybdXxky6jGNcexIvvDmAiAdo+zpSMz5vcPruths/Z8caOr4yZU5WU7Xovuk2rIhhAEAQBAEAQBAEAQEXj2DNqGebI3yX/ACPUKFm4UMmGj59GSMfIlTLuKDU05BfTzsGha5jhcEH4grF30WY9mj4NF0nGyOq4pmO8dcGupHdtFd1O466mMn7ru7ofUc9dTszaayVuT4TXz9dUVGTjOt6rkVSCZzHB7CWuaQWuBsQRoQVbSipJxktUyKm09UbZwDxq2saIJSG1DR6BIBuOh6j1jLTE7V2U8V79fGD+Xroy3xslWLSXMuN1TEsXQC6AXQC6AXQC6AXQFZ424vZQx2FnzvHiR9P4ndG92pOm5Fns3Zs8uer4QXN/Rd/l8iPkZCqXeYZX1r5pHTSuL3uN3OO/0G1tgt1VVCqChBaJFNKTk9WTXB3Cr62TdkLT9pJ+FvVx92p2BhbR2jDEh2yfJfV93mdsfHdr7jaaKkbExlNTssB4rGN/WZOpJ71jkrcm3V8ZMuoxjXHsSL5w5gIgHaPs6UjM+b3D67rYbP2fHGjq+MmVOVlO16L7pOKyIYQBAEAQBAEAQBAEAQBARePYM2oZ5sjfJf8AI9QoWbhQyYaPn0ZJx8iVMu4oNTTkF9POwaFrmOFwQfiCsXfRZj2aPg0XKcbI6rimY7x1wa6kd20V3U7jrqYyfuu7uh9Rz11OzNprJW5PhNfP11RUZOM63quRVIJnMcHsJa5pBa4GxBGhBVtKKmnGS1TIqbT1RtXAXGraxohlIbUNHoEgG47+o9Yy0xO1NlPFe/DjB/L10Zb42SrFo+ZcbqnJYugF0AugF0AugK1xrxcyhjsLPncPEj6fxO6N9523Istm7Nnlz48Irm/ou/yI+RkKpd5htfWvmkdNK4ve43c4/rId2y3VVUKoKEFokU0pOT1ZNcHcKvrZN2QtP2kn4W9XH3anYGFtHaMMSHbJ8l9X3eZ2x6Ha+42mipGxMZTU7LAeKxjf1mTqSVjkrcm3V8ZMuoxjXHsSL5w5gIgHaPs6UjM+aOg+u62Gz9nxxo6vjJlTlZTtei+6TisiGEAQBAEAQBAEAQBAEAQBAEBF49gzahnmyN8l/wAj1ChZuFDJho+fRknHyJUy7ig1NOQX087BoWuY4XBB+IKxd9FmPZo+DRcpxsjquKZjvHXBrqR3bRXdTuOupjJ+67u6H1HPXU7M2mslbk+E18/XVFRk4zreq5FUgmcxwewlrmkEOBsQRoQVbSipJxktUyKm09UbTwHxo2saIZSG1DR6BIBuO/qPWMtMVtTZbxnvw4wfy9dGW+NkqxaPmXC6pyWLoBdALoCt8acWsoY7Cz53DxI+n8TraN+O25Fls3Zs8ufHhFc39F3+RHyMhVLvMOr6180jppXF73G7nH9ZDuGQW5qqhVBQgtEimlJyerJrg7hV9bJuyFp+0k/C3q4+7U7Awto7RhiQ7ZPkvq+7zO2Pju19xtNFSNiYymp2WA8VjG/rMnUkrHJW5Nur4yZdRjGuPYkXzhzARAO0fZ0pGZ80dB9d1sNn7PjjR1fGTKnKyna9F90nFZEMIAgCAIAgCAIAgCAIAgCAIAgCAi8ewZtQzzZG+S/5HqFCzcKGTDR8+jJGPkSpl3FBqacgvp52DQtcxwuCD8QVi76LMezR8Gi6TjZHVcUzHeOuDXUju2iu6nccjqYyfuu7uh9Rz11OzNprJW5PhNfP11RUZOM63quRVIJnMcHsJa5pBDgbEEaEFW0oqScZLVMiptPVG0cCcZtq2iGUhtQ0egSAbjv6j1jLTF7U2W8Z78OMH8vXRlvjZKsWj5lvuqclC6ArfGfFrKKOws+dw8SPp/E7o347bkWWztnTy59kVzf0Xf5EfIyFUu8xCurHzSOmlcXvcbucf1kO4ZBbiqqFUFCC0SKeUnJ6smuDuFX1sm7IWn7ST8Lerj7tTsDC2jtGGJDtk+S+r7vM7Y+O7X3G00VI2JjKanZYDxWMb+sydSSsclbk26vjJl1GMa49iRfOHMBEA7R9nSkZnZvcPruths/Z8caOr4yZU5WU7Xovuk4rIhhAEAQBAEAQBAEAQBAEAQBAEAQBAEBF47gzahnmyN8l/wAj1ChZuFDJho+fRkjHyJUy7ig1NPYvp52DQtcxwuCD8QVi76bMezR8Gi6TjZHVcUzHeOuDXUju2iu6ncddTGT913d0PqOeup2ZtNZK3J8Jr5+uqKjJxnW9VyKpBM5jg9hLXNIIcDYgjQgq2lFSTjJapkVNp6o17hLwgwzRiOqe2KYZFzsmv776NPUH1dBkM/Y1lUt6lax+a/f1qWtGXGS0nwZ08S8fU8EZ7F7J5Tk1rDdo73OGVh0Bue7UcsPY990/4icY9defwR6uy4QXuvVmOV1Y+aR00ri97jdzj+shtbYLZVVQqgoQWiRUyk5PVk1wdwq+tk3ZC0/aSfhb1cfdqdgYW0dowxIdsnyX1fd5nbHx3a+42mjpGxMZTU7LAeKxjf1mTqSVjkrcm3V8ZMuoxjXHsSL5w5gIgHaPs6UjM+b3D67rYbP2fHGjq+MmVOVlO16L7pOKyIYQBAEAQBAEAQBAEAQBAEAQBAEAQBAEAQEXjuDNqGebI3yX/I9QoWbhQyYaPn0ZIx8iVMu4oNTTkF9POwaFrmOFwQfiCsXfRZj2aPg0XScbI6rimY7x1wa6kd20V3U7jrqYyfuu7uh9Rz11OzNprJW5PhNfP11RUZOM63quRUFcEQICxcHcKyVsm7IWn7ST8Lerj7tTsDXbR2jDEh2yfJfV93mSMfHdr7jaaKkbExlNTssB4rGN/WZOpJWOStybdXxky6jGNcexIvnDmAiAdo+zpSMz5vcPruths/Z8caOr4yZU5WU7Xovuk4rIhhAEAQBAEAQBAEAQBAEAQBAEAQBAEAQBAEB8ugIrHsIZUM1DZG+S/wCR6hQs3Chkw0fPoyRj5EqZdxQqmC3PTzMGha5rswQfiCsXdRZj2aPg0XScbI6rimZzjfgucXl9JI3lJv2cpI5e4OAPN67ekq8xvtAt3S+PHtX7FdZgvX3H+p4YV4LZS69TKxrOkV3OPrcAG+nP0L3f9oK0v4UW338vX6HmGBLX3n+ho9HStiYymgZYDxWMb+sydSSs+lbk26vjJlnGMa49iRfOHMEbAO0eQ6UjM+aOg+u62Gz9nxxo6vjJlTlZTtei+6Tl1ZEM+oAgCAIAgCAIAgCAIAgCAIAgCAIDzfKAgOeSssgOaTESgOWTFD1QHLJix6oDlkxk9UBzvxw9V9BG4liDZQObyho75ehQs3Chkw0fB9GSMfJlTLu7DhjrNrrIZGzr6npKL8VyLmF1di1iz7JWDqvNOBda9IxZ9nZXBayaOnDa5sZ5tXHfp3BazZ+z440dXxk/XAqMrKdr0XCJKsx09VZEQ6I8ZPVfAdUeLHqgOqPFD1QHVHiJQHVHWXQHuyYFAeqAIAgCAIAgCAIAgCAIDzfECgOeSjugOaTDygOSTDD0QHLJhJ6IDlkwY9EBzvwM9F9B4P4fPRD4eR4b7kAHDfcgPRvD56IfT3ZgZ6IDojwY9F8B1R4SeiA6o8MPRAdceHFAdMdHZAdDIQEB6hAEAQBAEAQBAEAQBAEAQBAEAQBAfOVAfOQdAgHZjoEB87MdAgHZDoEB97MdAgHIOgQH3lCA+oAgCAIAgCAIAgCAIAgCAIAgCAIAgCAIAgCAIAgCAIAgCAIAgCAIAgCAIAgCAIAgCAID/9k="/>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02" name="Picture 10" descr="https://encrypted-tbn0.gstatic.com/images?q=tbn:ANd9GcSJWuIEChp4wGcdEigmoe5_m88Q3OY1jrmapnVhvFkJXfyZd1r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81603" y="5301208"/>
            <a:ext cx="1162397" cy="1162397"/>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t>Gestion des contenus de l’Académie de l’IRU - Accessibilité</a:t>
            </a:r>
            <a:endParaRPr lang="fr-CH" dirty="0"/>
          </a:p>
        </p:txBody>
      </p:sp>
      <p:pic>
        <p:nvPicPr>
          <p:cNvPr id="4" name="Picture 1"/>
          <p:cNvPicPr>
            <a:picLocks noChangeAspect="1" noChangeArrowheads="1"/>
          </p:cNvPicPr>
          <p:nvPr/>
        </p:nvPicPr>
        <p:blipFill>
          <a:blip r:embed="rId3" cstate="print"/>
          <a:srcRect r="52357" b="36032"/>
          <a:stretch>
            <a:fillRect/>
          </a:stretch>
        </p:blipFill>
        <p:spPr bwMode="auto">
          <a:xfrm>
            <a:off x="100831" y="1741118"/>
            <a:ext cx="6225281" cy="4527477"/>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6438377" y="3191006"/>
            <a:ext cx="2693607" cy="3000821"/>
          </a:xfrm>
          <a:prstGeom prst="rect">
            <a:avLst/>
          </a:prstGeom>
          <a:noFill/>
          <a:effectLst/>
        </p:spPr>
        <p:txBody>
          <a:bodyPr wrap="square">
            <a:spAutoFit/>
          </a:bodyPr>
          <a:lstStyle/>
          <a:p>
            <a:pPr algn="ctr">
              <a:lnSpc>
                <a:spcPct val="105000"/>
              </a:lnSpc>
              <a:spcBef>
                <a:spcPct val="15000"/>
              </a:spcBef>
              <a:spcAft>
                <a:spcPct val="15000"/>
              </a:spcAft>
              <a:buClr>
                <a:schemeClr val="bg1"/>
              </a:buClr>
              <a:defRPr/>
            </a:pPr>
            <a:r>
              <a:rPr lang="fr-FR" sz="1800" b="1" dirty="0" smtClean="0"/>
              <a:t>Les Instituts de Formation Accrédités peuvent accéder aux supports de formation, aux informations sur les références et aux ressources multimédias à travers un accès internet privilégié</a:t>
            </a:r>
          </a:p>
        </p:txBody>
      </p:sp>
      <p:sp>
        <p:nvSpPr>
          <p:cNvPr id="6" name="Rounded Rectangle 5"/>
          <p:cNvSpPr/>
          <p:nvPr/>
        </p:nvSpPr>
        <p:spPr bwMode="auto">
          <a:xfrm>
            <a:off x="4854034" y="2223620"/>
            <a:ext cx="4214810" cy="720080"/>
          </a:xfrm>
          <a:prstGeom prst="roundRect">
            <a:avLst/>
          </a:prstGeom>
          <a:solidFill>
            <a:srgbClr val="99C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Centre de Ressources</a:t>
            </a:r>
            <a:endParaRPr lang="fr-CH"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kern="0" dirty="0" smtClean="0"/>
              <a:t>Séminaires pratiques - Formation de Formateurs</a:t>
            </a:r>
            <a:endParaRPr lang="fr-CH" dirty="0"/>
          </a:p>
        </p:txBody>
      </p:sp>
      <p:pic>
        <p:nvPicPr>
          <p:cNvPr id="4" name="Picture 2" descr="E:\Photos IRU\2010-11-11\IMG_0126.JPG"/>
          <p:cNvPicPr>
            <a:picLocks noChangeAspect="1" noChangeArrowheads="1"/>
          </p:cNvPicPr>
          <p:nvPr/>
        </p:nvPicPr>
        <p:blipFill>
          <a:blip r:embed="rId3" cstate="print"/>
          <a:srcRect/>
          <a:stretch>
            <a:fillRect/>
          </a:stretch>
        </p:blipFill>
        <p:spPr bwMode="auto">
          <a:xfrm>
            <a:off x="383010" y="1378280"/>
            <a:ext cx="4530725" cy="3398837"/>
          </a:xfrm>
          <a:prstGeom prst="rect">
            <a:avLst/>
          </a:prstGeom>
          <a:noFill/>
          <a:ln w="9525">
            <a:noFill/>
            <a:miter lim="800000"/>
            <a:headEnd/>
            <a:tailEnd/>
          </a:ln>
        </p:spPr>
      </p:pic>
      <p:pic>
        <p:nvPicPr>
          <p:cNvPr id="5" name="Picture 4" descr="http://www.iru.org/pix/academy/Instructor%20Briefings/22.gif"/>
          <p:cNvPicPr>
            <a:picLocks noChangeAspect="1" noChangeArrowheads="1"/>
          </p:cNvPicPr>
          <p:nvPr/>
        </p:nvPicPr>
        <p:blipFill>
          <a:blip r:embed="rId4" cstate="print"/>
          <a:srcRect/>
          <a:stretch>
            <a:fillRect/>
          </a:stretch>
        </p:blipFill>
        <p:spPr bwMode="auto">
          <a:xfrm>
            <a:off x="5382196" y="1378280"/>
            <a:ext cx="2633662" cy="1719263"/>
          </a:xfrm>
          <a:prstGeom prst="rect">
            <a:avLst/>
          </a:prstGeom>
          <a:noFill/>
          <a:ln w="9525">
            <a:noFill/>
            <a:miter lim="800000"/>
            <a:headEnd/>
            <a:tailEnd/>
          </a:ln>
        </p:spPr>
      </p:pic>
      <p:pic>
        <p:nvPicPr>
          <p:cNvPr id="6" name="Picture 5" descr="W:\IRU Academy\IRU Academy visuals library\PICTURES\1. TRUCK\Profession\DSC00136.JPG"/>
          <p:cNvPicPr>
            <a:picLocks noChangeAspect="1" noChangeArrowheads="1"/>
          </p:cNvPicPr>
          <p:nvPr/>
        </p:nvPicPr>
        <p:blipFill>
          <a:blip r:embed="rId5" cstate="print"/>
          <a:srcRect/>
          <a:stretch>
            <a:fillRect/>
          </a:stretch>
        </p:blipFill>
        <p:spPr bwMode="auto">
          <a:xfrm>
            <a:off x="238994" y="5050688"/>
            <a:ext cx="1847950" cy="1385962"/>
          </a:xfrm>
          <a:prstGeom prst="rect">
            <a:avLst/>
          </a:prstGeom>
          <a:noFill/>
          <a:ln w="9525">
            <a:noFill/>
            <a:miter lim="800000"/>
            <a:headEnd/>
            <a:tailEnd/>
          </a:ln>
        </p:spPr>
      </p:pic>
      <p:pic>
        <p:nvPicPr>
          <p:cNvPr id="7" name="Picture 21" descr="HPIM1534"/>
          <p:cNvPicPr>
            <a:picLocks noChangeAspect="1" noChangeArrowheads="1"/>
          </p:cNvPicPr>
          <p:nvPr/>
        </p:nvPicPr>
        <p:blipFill>
          <a:blip r:embed="rId6" cstate="print"/>
          <a:srcRect/>
          <a:stretch>
            <a:fillRect/>
          </a:stretch>
        </p:blipFill>
        <p:spPr bwMode="auto">
          <a:xfrm>
            <a:off x="2183210" y="5050688"/>
            <a:ext cx="1904104" cy="1370587"/>
          </a:xfrm>
          <a:prstGeom prst="rect">
            <a:avLst/>
          </a:prstGeom>
          <a:noFill/>
          <a:ln w="9525" algn="ctr">
            <a:noFill/>
            <a:miter lim="800000"/>
            <a:headEnd/>
            <a:tailEnd/>
          </a:ln>
        </p:spPr>
      </p:pic>
      <p:pic>
        <p:nvPicPr>
          <p:cNvPr id="8" name="Picture 23" descr="HPIM1526"/>
          <p:cNvPicPr>
            <a:picLocks noChangeAspect="1" noChangeArrowheads="1"/>
          </p:cNvPicPr>
          <p:nvPr/>
        </p:nvPicPr>
        <p:blipFill>
          <a:blip r:embed="rId7" cstate="print"/>
          <a:srcRect/>
          <a:stretch>
            <a:fillRect/>
          </a:stretch>
        </p:blipFill>
        <p:spPr bwMode="auto">
          <a:xfrm>
            <a:off x="5423570" y="3250488"/>
            <a:ext cx="2592288" cy="2123767"/>
          </a:xfrm>
          <a:prstGeom prst="rect">
            <a:avLst/>
          </a:prstGeom>
          <a:noFill/>
          <a:ln w="9525" algn="ctr">
            <a:noFill/>
            <a:miter lim="800000"/>
            <a:headEnd/>
            <a:tailEnd/>
          </a:ln>
        </p:spPr>
      </p:pic>
      <p:pic>
        <p:nvPicPr>
          <p:cNvPr id="10" name="TextBox 8"/>
          <p:cNvPicPr>
            <a:picLocks noChangeArrowheads="1"/>
          </p:cNvPicPr>
          <p:nvPr/>
        </p:nvPicPr>
        <p:blipFill>
          <a:blip r:embed="rId8" cstate="email">
            <a:duotone>
              <a:schemeClr val="accent2">
                <a:shade val="45000"/>
                <a:satMod val="135000"/>
              </a:schemeClr>
              <a:prstClr val="white"/>
            </a:duotone>
          </a:blip>
          <a:srcRect/>
          <a:stretch>
            <a:fillRect/>
          </a:stretch>
        </p:blipFill>
        <p:spPr bwMode="auto">
          <a:xfrm>
            <a:off x="4082419" y="5373216"/>
            <a:ext cx="5098093" cy="1278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3"/>
          <p:cNvSpPr>
            <a:spLocks noChangeArrowheads="1"/>
          </p:cNvSpPr>
          <p:nvPr/>
        </p:nvSpPr>
        <p:spPr bwMode="auto">
          <a:xfrm>
            <a:off x="4391877" y="5699307"/>
            <a:ext cx="4321248" cy="492443"/>
          </a:xfrm>
          <a:prstGeom prst="rect">
            <a:avLst/>
          </a:prstGeom>
          <a:noFill/>
          <a:ln w="9525" algn="ctr">
            <a:noFill/>
            <a:miter lim="800000"/>
            <a:headEnd/>
            <a:tailEnd/>
          </a:ln>
          <a:effectLst/>
        </p:spPr>
        <p:txBody>
          <a:bodyPr wrap="none">
            <a:spAutoFit/>
          </a:bodyPr>
          <a:lstStyle/>
          <a:p>
            <a:pPr algn="ctr">
              <a:spcBef>
                <a:spcPct val="50000"/>
              </a:spcBef>
              <a:defRPr/>
            </a:pPr>
            <a:r>
              <a:rPr lang="fr-CH" sz="2600"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rPr>
              <a:t>Transfert de compétences</a:t>
            </a:r>
            <a:endParaRPr lang="en-GB" sz="2600" b="1" dirty="0">
              <a:solidFill>
                <a:schemeClr val="bg1"/>
              </a:solidFill>
              <a:effectLst>
                <a:glow rad="228600">
                  <a:schemeClr val="accent1">
                    <a:satMod val="175000"/>
                    <a:alpha val="40000"/>
                  </a:schemeClr>
                </a:glow>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085567"/>
            <a:ext cx="9144000" cy="1365337"/>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Title 2"/>
          <p:cNvSpPr>
            <a:spLocks noGrp="1"/>
          </p:cNvSpPr>
          <p:nvPr>
            <p:ph type="title"/>
          </p:nvPr>
        </p:nvSpPr>
        <p:spPr/>
        <p:txBody>
          <a:bodyPr>
            <a:normAutofit fontScale="90000"/>
          </a:bodyPr>
          <a:lstStyle/>
          <a:p>
            <a:r>
              <a:rPr lang="fr-FR" dirty="0" smtClean="0"/>
              <a:t>Reconnaissance Internationale – Comité Consultatif de l'Académie IRU</a:t>
            </a:r>
            <a:endParaRPr lang="fr-CH" dirty="0"/>
          </a:p>
        </p:txBody>
      </p:sp>
      <p:pic>
        <p:nvPicPr>
          <p:cNvPr id="4" name="Picture 7" descr="ETF-LOGO"/>
          <p:cNvPicPr>
            <a:picLocks noChangeAspect="1" noChangeArrowheads="1"/>
          </p:cNvPicPr>
          <p:nvPr/>
        </p:nvPicPr>
        <p:blipFill>
          <a:blip r:embed="rId3" cstate="print"/>
          <a:srcRect/>
          <a:stretch>
            <a:fillRect/>
          </a:stretch>
        </p:blipFill>
        <p:spPr bwMode="auto">
          <a:xfrm>
            <a:off x="7416800" y="5168161"/>
            <a:ext cx="1187450" cy="1181100"/>
          </a:xfrm>
          <a:prstGeom prst="rect">
            <a:avLst/>
          </a:prstGeom>
          <a:noFill/>
          <a:ln w="9525">
            <a:noFill/>
            <a:miter lim="800000"/>
            <a:headEnd/>
            <a:tailEnd/>
          </a:ln>
        </p:spPr>
      </p:pic>
      <p:pic>
        <p:nvPicPr>
          <p:cNvPr id="5" name="Picture 8" descr="EU"/>
          <p:cNvPicPr>
            <a:picLocks noChangeAspect="1" noChangeArrowheads="1"/>
          </p:cNvPicPr>
          <p:nvPr/>
        </p:nvPicPr>
        <p:blipFill>
          <a:blip r:embed="rId4" cstate="print"/>
          <a:srcRect/>
          <a:stretch>
            <a:fillRect/>
          </a:stretch>
        </p:blipFill>
        <p:spPr bwMode="auto">
          <a:xfrm>
            <a:off x="3887788" y="5383713"/>
            <a:ext cx="1225550" cy="860425"/>
          </a:xfrm>
          <a:prstGeom prst="rect">
            <a:avLst/>
          </a:prstGeom>
          <a:noFill/>
          <a:ln w="9525">
            <a:solidFill>
              <a:schemeClr val="bg1"/>
            </a:solidFill>
            <a:miter lim="800000"/>
            <a:headEnd/>
            <a:tailEnd/>
          </a:ln>
        </p:spPr>
      </p:pic>
      <p:pic>
        <p:nvPicPr>
          <p:cNvPr id="6" name="Picture 9" descr="ITF"/>
          <p:cNvPicPr>
            <a:picLocks noChangeAspect="1" noChangeArrowheads="1"/>
          </p:cNvPicPr>
          <p:nvPr/>
        </p:nvPicPr>
        <p:blipFill>
          <a:blip r:embed="rId5" cstate="print"/>
          <a:srcRect/>
          <a:stretch>
            <a:fillRect/>
          </a:stretch>
        </p:blipFill>
        <p:spPr bwMode="auto">
          <a:xfrm>
            <a:off x="5400675" y="5196388"/>
            <a:ext cx="1439863" cy="1098550"/>
          </a:xfrm>
          <a:prstGeom prst="rect">
            <a:avLst/>
          </a:prstGeom>
          <a:noFill/>
          <a:ln w="9525">
            <a:noFill/>
            <a:miter lim="800000"/>
            <a:headEnd/>
            <a:tailEnd/>
          </a:ln>
        </p:spPr>
      </p:pic>
      <p:pic>
        <p:nvPicPr>
          <p:cNvPr id="7" name="Picture 11" descr="WB"/>
          <p:cNvPicPr>
            <a:picLocks noChangeAspect="1" noChangeArrowheads="1"/>
          </p:cNvPicPr>
          <p:nvPr/>
        </p:nvPicPr>
        <p:blipFill>
          <a:blip r:embed="rId6" cstate="print"/>
          <a:srcRect/>
          <a:stretch>
            <a:fillRect/>
          </a:stretch>
        </p:blipFill>
        <p:spPr bwMode="auto">
          <a:xfrm>
            <a:off x="576263" y="5225507"/>
            <a:ext cx="1116012" cy="1095375"/>
          </a:xfrm>
          <a:prstGeom prst="rect">
            <a:avLst/>
          </a:prstGeom>
          <a:noFill/>
          <a:ln w="9525">
            <a:noFill/>
            <a:miter lim="800000"/>
            <a:headEnd/>
            <a:tailEnd/>
          </a:ln>
        </p:spPr>
      </p:pic>
      <p:sp>
        <p:nvSpPr>
          <p:cNvPr id="8" name="Text Box 12"/>
          <p:cNvSpPr txBox="1">
            <a:spLocks noChangeArrowheads="1"/>
          </p:cNvSpPr>
          <p:nvPr/>
        </p:nvSpPr>
        <p:spPr bwMode="auto">
          <a:xfrm>
            <a:off x="2087563" y="5069562"/>
            <a:ext cx="1728787" cy="1773238"/>
          </a:xfrm>
          <a:prstGeom prst="rect">
            <a:avLst/>
          </a:prstGeom>
          <a:noFill/>
          <a:ln w="9525" algn="ctr">
            <a:noFill/>
            <a:miter lim="800000"/>
            <a:headEnd/>
            <a:tailEnd/>
          </a:ln>
          <a:effectLst/>
        </p:spPr>
        <p:txBody>
          <a:bodyPr lIns="90000" tIns="46800" rIns="90000" bIns="46800">
            <a:spAutoFit/>
          </a:bodyPr>
          <a:lstStyle/>
          <a:p>
            <a:pPr>
              <a:lnSpc>
                <a:spcPct val="105000"/>
              </a:lnSpc>
              <a:spcBef>
                <a:spcPct val="50000"/>
              </a:spcBef>
              <a:spcAft>
                <a:spcPct val="15000"/>
              </a:spcAft>
              <a:buClr>
                <a:srgbClr val="FFFFFF"/>
              </a:buClr>
              <a:defRPr/>
            </a:pPr>
            <a:r>
              <a:rPr lang="en-GB" sz="2300" b="1" dirty="0" smtClean="0">
                <a:solidFill>
                  <a:srgbClr val="FFFFFF"/>
                </a:solidFill>
              </a:rPr>
              <a:t>UNECE</a:t>
            </a:r>
          </a:p>
          <a:p>
            <a:pPr>
              <a:spcBef>
                <a:spcPct val="15000"/>
              </a:spcBef>
              <a:spcAft>
                <a:spcPct val="15000"/>
              </a:spcAft>
              <a:buClr>
                <a:srgbClr val="FFFFFF"/>
              </a:buClr>
              <a:defRPr/>
            </a:pPr>
            <a:r>
              <a:rPr lang="en-GB" sz="1300" dirty="0" smtClean="0">
                <a:solidFill>
                  <a:srgbClr val="FFFFFF"/>
                </a:solidFill>
              </a:rPr>
              <a:t>United Nations Economic </a:t>
            </a:r>
          </a:p>
          <a:p>
            <a:pPr>
              <a:spcBef>
                <a:spcPct val="15000"/>
              </a:spcBef>
              <a:spcAft>
                <a:spcPct val="15000"/>
              </a:spcAft>
              <a:buClr>
                <a:srgbClr val="FFFFFF"/>
              </a:buClr>
              <a:defRPr/>
            </a:pPr>
            <a:r>
              <a:rPr lang="en-GB" sz="1300" dirty="0" smtClean="0">
                <a:solidFill>
                  <a:srgbClr val="FFFFFF"/>
                </a:solidFill>
              </a:rPr>
              <a:t>Commission for Europe</a:t>
            </a:r>
          </a:p>
          <a:p>
            <a:pPr>
              <a:lnSpc>
                <a:spcPct val="105000"/>
              </a:lnSpc>
              <a:spcBef>
                <a:spcPct val="50000"/>
              </a:spcBef>
              <a:spcAft>
                <a:spcPct val="15000"/>
              </a:spcAft>
              <a:buClr>
                <a:srgbClr val="FFFFFF"/>
              </a:buClr>
              <a:defRPr/>
            </a:pPr>
            <a:endParaRPr lang="en-GB" sz="1400" dirty="0">
              <a:solidFill>
                <a:srgbClr val="FFFFFF"/>
              </a:solidFill>
            </a:endParaRPr>
          </a:p>
        </p:txBody>
      </p:sp>
      <p:pic>
        <p:nvPicPr>
          <p:cNvPr id="9" name="Picture 21" descr="globe2"/>
          <p:cNvPicPr>
            <a:picLocks noChangeAspect="1" noChangeArrowheads="1"/>
          </p:cNvPicPr>
          <p:nvPr/>
        </p:nvPicPr>
        <p:blipFill>
          <a:blip r:embed="rId7" cstate="print"/>
          <a:srcRect/>
          <a:stretch>
            <a:fillRect/>
          </a:stretch>
        </p:blipFill>
        <p:spPr bwMode="auto">
          <a:xfrm>
            <a:off x="1750426" y="316370"/>
            <a:ext cx="5400675" cy="5400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635896" y="1052736"/>
            <a:ext cx="3781547" cy="5462873"/>
          </a:xfrm>
          <a:prstGeom prst="rect">
            <a:avLst/>
          </a:prstGeom>
          <a:noFill/>
          <a:ln w="9525">
            <a:solidFill>
              <a:schemeClr val="accent4">
                <a:lumMod val="60000"/>
                <a:lumOff val="40000"/>
              </a:schemeClr>
            </a:solidFill>
            <a:miter lim="800000"/>
            <a:headEnd/>
            <a:tailEnd/>
          </a:ln>
          <a:effectLst>
            <a:glow rad="139700">
              <a:schemeClr val="accent4">
                <a:satMod val="175000"/>
                <a:alpha val="40000"/>
              </a:schemeClr>
            </a:glow>
            <a:outerShdw blurRad="50800" dist="38100" dir="2700000" algn="tl" rotWithShape="0">
              <a:prstClr val="black">
                <a:alpha val="40000"/>
              </a:prstClr>
            </a:outerShdw>
          </a:effectLst>
        </p:spPr>
      </p:pic>
      <p:sp>
        <p:nvSpPr>
          <p:cNvPr id="3" name="Rectangle 2"/>
          <p:cNvSpPr/>
          <p:nvPr/>
        </p:nvSpPr>
        <p:spPr>
          <a:xfrm>
            <a:off x="1403648" y="188640"/>
            <a:ext cx="4572000" cy="477054"/>
          </a:xfrm>
          <a:prstGeom prst="rect">
            <a:avLst/>
          </a:prstGeom>
        </p:spPr>
        <p:txBody>
          <a:bodyPr>
            <a:spAutoFit/>
          </a:bodyPr>
          <a:lstStyle/>
          <a:p>
            <a:r>
              <a:rPr lang="fr-FR" sz="2500" dirty="0" smtClean="0">
                <a:latin typeface="+mj-lt"/>
                <a:ea typeface="+mj-ea"/>
                <a:cs typeface="+mj-cs"/>
              </a:rPr>
              <a:t>Sécurité Routière – les chiffres</a:t>
            </a:r>
            <a:endParaRPr lang="en-GB" sz="2500" dirty="0" smtClean="0">
              <a:latin typeface="+mj-lt"/>
              <a:ea typeface="+mj-ea"/>
              <a:cs typeface="+mj-cs"/>
            </a:endParaRPr>
          </a:p>
        </p:txBody>
      </p:sp>
      <p:pic>
        <p:nvPicPr>
          <p:cNvPr id="5" name="Picture 2" descr="http://ts4.mm.bing.net/th?id=H.4825134796309951&amp;pid=1.9"/>
          <p:cNvPicPr>
            <a:picLocks noChangeAspect="1" noChangeArrowheads="1"/>
          </p:cNvPicPr>
          <p:nvPr/>
        </p:nvPicPr>
        <p:blipFill>
          <a:blip r:embed="rId3" cstate="print"/>
          <a:srcRect/>
          <a:stretch>
            <a:fillRect/>
          </a:stretch>
        </p:blipFill>
        <p:spPr bwMode="auto">
          <a:xfrm>
            <a:off x="683568" y="2492896"/>
            <a:ext cx="2160240" cy="2160240"/>
          </a:xfrm>
          <a:prstGeom prst="ellipse">
            <a:avLst/>
          </a:prstGeom>
          <a:ln>
            <a:solidFill>
              <a:schemeClr val="bg2">
                <a:lumMod val="75000"/>
              </a:schemeClr>
            </a:solidFill>
          </a:ln>
          <a:effectLst>
            <a:glow rad="101600">
              <a:srgbClr val="FFFFCC">
                <a:alpha val="60000"/>
              </a:srgbClr>
            </a:glow>
            <a:softEdge rad="112500"/>
          </a:effec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Certification – </a:t>
            </a:r>
            <a:br>
              <a:rPr lang="en-GB" dirty="0" smtClean="0"/>
            </a:br>
            <a:r>
              <a:rPr lang="en-GB" dirty="0" smtClean="0"/>
              <a:t>IRU Academy Online (AOL)</a:t>
            </a:r>
            <a:endParaRPr lang="fr-CH" dirty="0"/>
          </a:p>
        </p:txBody>
      </p:sp>
      <p:pic>
        <p:nvPicPr>
          <p:cNvPr id="4" name="Picture 10"/>
          <p:cNvPicPr>
            <a:picLocks noChangeAspect="1" noChangeArrowheads="1"/>
          </p:cNvPicPr>
          <p:nvPr/>
        </p:nvPicPr>
        <p:blipFill>
          <a:blip r:embed="rId3" cstate="print"/>
          <a:srcRect/>
          <a:stretch>
            <a:fillRect/>
          </a:stretch>
        </p:blipFill>
        <p:spPr bwMode="auto">
          <a:xfrm>
            <a:off x="4572000" y="3236870"/>
            <a:ext cx="4254500" cy="3071812"/>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5" name="Text Box 15"/>
          <p:cNvSpPr txBox="1">
            <a:spLocks noChangeArrowheads="1"/>
          </p:cNvSpPr>
          <p:nvPr/>
        </p:nvSpPr>
        <p:spPr bwMode="auto">
          <a:xfrm>
            <a:off x="4461612" y="1304703"/>
            <a:ext cx="4582179" cy="1795876"/>
          </a:xfrm>
          <a:prstGeom prst="rect">
            <a:avLst/>
          </a:prstGeom>
          <a:noFill/>
          <a:ln w="9525" algn="ctr">
            <a:noFill/>
            <a:miter lim="800000"/>
            <a:headEnd/>
            <a:tailEnd/>
          </a:ln>
          <a:effectLst/>
        </p:spPr>
        <p:txBody>
          <a:bodyPr wrap="square">
            <a:spAutoFit/>
          </a:bodyPr>
          <a:lstStyle/>
          <a:p>
            <a:pPr>
              <a:lnSpc>
                <a:spcPct val="105000"/>
              </a:lnSpc>
              <a:spcBef>
                <a:spcPct val="15000"/>
              </a:spcBef>
              <a:spcAft>
                <a:spcPct val="15000"/>
              </a:spcAft>
              <a:buClr>
                <a:schemeClr val="bg1"/>
              </a:buClr>
              <a:defRPr/>
            </a:pPr>
            <a:r>
              <a:rPr lang="fr-FR" sz="1800" b="1" dirty="0" smtClean="0"/>
              <a:t>Site web privé et sécurisé pour</a:t>
            </a:r>
          </a:p>
          <a:p>
            <a:pPr>
              <a:lnSpc>
                <a:spcPct val="105000"/>
              </a:lnSpc>
              <a:spcBef>
                <a:spcPct val="15000"/>
              </a:spcBef>
              <a:spcAft>
                <a:spcPct val="15000"/>
              </a:spcAft>
              <a:buClr>
                <a:schemeClr val="bg1"/>
              </a:buClr>
              <a:defRPr/>
            </a:pPr>
            <a:r>
              <a:rPr lang="fr-FR" dirty="0" smtClean="0"/>
              <a:t> </a:t>
            </a:r>
            <a:r>
              <a:rPr lang="fr-FR" sz="1800" dirty="0" smtClean="0"/>
              <a:t>la promotion des Instituts accrédités</a:t>
            </a:r>
          </a:p>
          <a:p>
            <a:pPr>
              <a:lnSpc>
                <a:spcPct val="105000"/>
              </a:lnSpc>
              <a:spcBef>
                <a:spcPct val="15000"/>
              </a:spcBef>
              <a:spcAft>
                <a:spcPct val="15000"/>
              </a:spcAft>
              <a:buClr>
                <a:schemeClr val="bg1"/>
              </a:buClr>
              <a:defRPr/>
            </a:pPr>
            <a:r>
              <a:rPr lang="fr-FR" sz="1800" dirty="0" smtClean="0"/>
              <a:t> la promotion des diplômés</a:t>
            </a:r>
          </a:p>
          <a:p>
            <a:pPr>
              <a:lnSpc>
                <a:spcPct val="105000"/>
              </a:lnSpc>
              <a:spcBef>
                <a:spcPct val="15000"/>
              </a:spcBef>
              <a:spcAft>
                <a:spcPct val="15000"/>
              </a:spcAft>
              <a:buClr>
                <a:schemeClr val="bg1"/>
              </a:buClr>
              <a:defRPr/>
            </a:pPr>
            <a:r>
              <a:rPr lang="fr-FR" sz="1800" dirty="0" smtClean="0"/>
              <a:t> la vérification de l’authenticité des diplômes en temps réel</a:t>
            </a:r>
          </a:p>
        </p:txBody>
      </p:sp>
      <p:pic>
        <p:nvPicPr>
          <p:cNvPr id="6" name="Picture 11"/>
          <p:cNvPicPr>
            <a:picLocks noChangeAspect="1" noChangeArrowheads="1"/>
          </p:cNvPicPr>
          <p:nvPr/>
        </p:nvPicPr>
        <p:blipFill>
          <a:blip r:embed="rId4" cstate="print"/>
          <a:srcRect/>
          <a:stretch>
            <a:fillRect/>
          </a:stretch>
        </p:blipFill>
        <p:spPr bwMode="auto">
          <a:xfrm>
            <a:off x="285750" y="3203532"/>
            <a:ext cx="4025900" cy="3143250"/>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rot="21198987">
            <a:off x="489322" y="1890541"/>
            <a:ext cx="3456384" cy="576064"/>
          </a:xfrm>
          <a:prstGeom prst="roundRect">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lgn="ctr">
              <a:lnSpc>
                <a:spcPct val="105000"/>
              </a:lnSpc>
              <a:spcBef>
                <a:spcPct val="15000"/>
              </a:spcBef>
              <a:spcAft>
                <a:spcPct val="15000"/>
              </a:spcAft>
              <a:buClr>
                <a:schemeClr val="bg1"/>
              </a:buClr>
              <a:defRPr/>
            </a:pPr>
            <a:r>
              <a:rPr lang="fr-CH" sz="3000" dirty="0">
                <a:ln w="18415" cmpd="sng">
                  <a:solidFill>
                    <a:srgbClr val="FFFFFF"/>
                  </a:solidFill>
                  <a:prstDash val="solid"/>
                </a:ln>
                <a:solidFill>
                  <a:srgbClr val="FFFFFF"/>
                </a:solidFill>
                <a:effectLst>
                  <a:outerShdw blurRad="63500" dir="3600000" algn="tl" rotWithShape="0">
                    <a:srgbClr val="000000">
                      <a:alpha val="70000"/>
                    </a:srgbClr>
                  </a:outerShdw>
                </a:effectLst>
              </a:rPr>
              <a:t>Promotion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50212"/>
            <a:ext cx="8784976" cy="5280586"/>
          </a:xfrm>
        </p:spPr>
        <p:txBody>
          <a:bodyPr/>
          <a:lstStyle/>
          <a:p>
            <a:r>
              <a:rPr lang="fr-CH" sz="2800" dirty="0" smtClean="0">
                <a:ea typeface="Calibri"/>
              </a:rPr>
              <a:t>Les programmes de l’Académie de l’IRU disponibles en langue française :</a:t>
            </a:r>
          </a:p>
          <a:p>
            <a:pPr lvl="1"/>
            <a:r>
              <a:rPr lang="fr-CH" dirty="0" smtClean="0">
                <a:ea typeface="Calibri"/>
              </a:rPr>
              <a:t>Chargement sécurisé – Programme interactif avec    utilisation de simulation</a:t>
            </a:r>
          </a:p>
          <a:p>
            <a:pPr lvl="1"/>
            <a:r>
              <a:rPr lang="fr-CH" dirty="0" smtClean="0"/>
              <a:t>CCP Conducteur – Formation Périodique</a:t>
            </a:r>
          </a:p>
          <a:p>
            <a:pPr lvl="1"/>
            <a:r>
              <a:rPr lang="fr-CH" dirty="0" smtClean="0"/>
              <a:t>CCP Manager – Formation Initiale</a:t>
            </a:r>
          </a:p>
          <a:p>
            <a:pPr lvl="1"/>
            <a:r>
              <a:rPr lang="fr-CH" dirty="0" smtClean="0"/>
              <a:t>L’Eco-conduite</a:t>
            </a:r>
            <a:endParaRPr lang="fr-FR" dirty="0" smtClean="0"/>
          </a:p>
          <a:p>
            <a:pPr lvl="1"/>
            <a:r>
              <a:rPr lang="fr-CH" dirty="0" smtClean="0"/>
              <a:t>Pédagogie et Méthodologie d’instruction</a:t>
            </a:r>
            <a:r>
              <a:rPr lang="fr-FR" b="1" kern="0" dirty="0" smtClean="0">
                <a:solidFill>
                  <a:schemeClr val="bg1"/>
                </a:solidFill>
                <a:effectLst>
                  <a:outerShdw blurRad="38100" dist="38100" dir="2700000" algn="tl">
                    <a:srgbClr val="000000">
                      <a:alpha val="43137"/>
                    </a:srgbClr>
                  </a:outerShdw>
                </a:effectLst>
                <a:ea typeface="Calibri"/>
              </a:rPr>
              <a:t/>
            </a:r>
            <a:br>
              <a:rPr lang="fr-FR" b="1" kern="0" dirty="0" smtClean="0">
                <a:solidFill>
                  <a:schemeClr val="bg1"/>
                </a:solidFill>
                <a:effectLst>
                  <a:outerShdw blurRad="38100" dist="38100" dir="2700000" algn="tl">
                    <a:srgbClr val="000000">
                      <a:alpha val="43137"/>
                    </a:srgbClr>
                  </a:outerShdw>
                </a:effectLst>
                <a:ea typeface="Calibri"/>
              </a:rPr>
            </a:br>
            <a:endParaRPr lang="fr-FR" b="1" kern="0" dirty="0" smtClean="0">
              <a:solidFill>
                <a:schemeClr val="bg1"/>
              </a:solidFill>
              <a:effectLst>
                <a:outerShdw blurRad="38100" dist="38100" dir="2700000" algn="tl">
                  <a:srgbClr val="000000">
                    <a:alpha val="43137"/>
                  </a:srgbClr>
                </a:outerShdw>
              </a:effectLst>
            </a:endParaRPr>
          </a:p>
          <a:p>
            <a:pPr lvl="1"/>
            <a:endParaRPr lang="fr-CH" dirty="0"/>
          </a:p>
        </p:txBody>
      </p:sp>
      <p:sp>
        <p:nvSpPr>
          <p:cNvPr id="3" name="Title 2"/>
          <p:cNvSpPr>
            <a:spLocks noGrp="1"/>
          </p:cNvSpPr>
          <p:nvPr>
            <p:ph type="title"/>
          </p:nvPr>
        </p:nvSpPr>
        <p:spPr/>
        <p:txBody>
          <a:bodyPr>
            <a:normAutofit fontScale="90000"/>
          </a:bodyPr>
          <a:lstStyle/>
          <a:p>
            <a:pPr>
              <a:defRPr/>
            </a:pPr>
            <a:r>
              <a:rPr lang="fr-FR" dirty="0" smtClean="0">
                <a:latin typeface="Arial" pitchFamily="34" charset="0"/>
                <a:cs typeface="Arial" pitchFamily="34" charset="0"/>
              </a:rPr>
              <a:t>Programmes disponibles </a:t>
            </a:r>
            <a:r>
              <a:rPr lang="fr-FR" u="sng" dirty="0" smtClean="0">
                <a:latin typeface="Arial" pitchFamily="34" charset="0"/>
                <a:cs typeface="Arial" pitchFamily="34" charset="0"/>
              </a:rPr>
              <a:t>actuellement</a:t>
            </a:r>
            <a:br>
              <a:rPr lang="fr-FR" u="sng" dirty="0" smtClean="0">
                <a:latin typeface="Arial" pitchFamily="34" charset="0"/>
                <a:cs typeface="Arial" pitchFamily="34" charset="0"/>
              </a:rPr>
            </a:br>
            <a:r>
              <a:rPr lang="fr-FR" dirty="0" smtClean="0">
                <a:latin typeface="Arial" pitchFamily="34" charset="0"/>
                <a:cs typeface="Arial" pitchFamily="34" charset="0"/>
              </a:rPr>
              <a:t>en français</a:t>
            </a:r>
            <a:endParaRPr lang="fr-CH"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Formation et qualification des conducteurs</a:t>
            </a:r>
            <a:endParaRPr lang="fr-CH" dirty="0"/>
          </a:p>
        </p:txBody>
      </p:sp>
      <p:pic>
        <p:nvPicPr>
          <p:cNvPr id="4" name="Picture 2" descr="http://www.iru.org/pix/academy/IRU%20Academy%20Programmes/CPCdrivercolor.gif"/>
          <p:cNvPicPr>
            <a:picLocks noChangeAspect="1" noChangeArrowheads="1"/>
          </p:cNvPicPr>
          <p:nvPr/>
        </p:nvPicPr>
        <p:blipFill>
          <a:blip r:embed="rId2" cstate="print"/>
          <a:srcRect/>
          <a:stretch>
            <a:fillRect/>
          </a:stretch>
        </p:blipFill>
        <p:spPr bwMode="auto">
          <a:xfrm>
            <a:off x="1763688" y="1196686"/>
            <a:ext cx="2579687" cy="2516769"/>
          </a:xfrm>
          <a:prstGeom prst="rect">
            <a:avLst/>
          </a:prstGeom>
          <a:noFill/>
        </p:spPr>
      </p:pic>
      <p:pic>
        <p:nvPicPr>
          <p:cNvPr id="5" name="Picture 4" descr="http://i3.squidoocdn.com/resize/squidoo_images/-1/lens18036065_1307721531BlaineElmoreSept2010_2.jp"/>
          <p:cNvPicPr>
            <a:picLocks noChangeAspect="1" noChangeArrowheads="1"/>
          </p:cNvPicPr>
          <p:nvPr/>
        </p:nvPicPr>
        <p:blipFill>
          <a:blip r:embed="rId3" cstate="print"/>
          <a:srcRect/>
          <a:stretch>
            <a:fillRect/>
          </a:stretch>
        </p:blipFill>
        <p:spPr bwMode="auto">
          <a:xfrm>
            <a:off x="5364088" y="1340702"/>
            <a:ext cx="3024336" cy="2262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6" descr="W:\IRU Academy\IRU Academy visuals library\Events\UICR Photos\Canon Camera\Picture 070.jpg"/>
          <p:cNvPicPr>
            <a:picLocks noChangeAspect="1" noChangeArrowheads="1"/>
          </p:cNvPicPr>
          <p:nvPr/>
        </p:nvPicPr>
        <p:blipFill>
          <a:blip r:embed="rId4" cstate="print"/>
          <a:srcRect/>
          <a:stretch>
            <a:fillRect/>
          </a:stretch>
        </p:blipFill>
        <p:spPr bwMode="auto">
          <a:xfrm>
            <a:off x="611560" y="4139636"/>
            <a:ext cx="2808312" cy="186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7" descr="W:\IRU Academy\IRU Academy visuals library\Events\UICR Photos\Canon Camera\Picture 069.jpg"/>
          <p:cNvPicPr>
            <a:picLocks noChangeAspect="1" noChangeArrowheads="1"/>
          </p:cNvPicPr>
          <p:nvPr/>
        </p:nvPicPr>
        <p:blipFill>
          <a:blip r:embed="rId5" cstate="print"/>
          <a:srcRect/>
          <a:stretch>
            <a:fillRect/>
          </a:stretch>
        </p:blipFill>
        <p:spPr bwMode="auto">
          <a:xfrm>
            <a:off x="4283968" y="4139636"/>
            <a:ext cx="2880320" cy="1916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04" y="1312634"/>
            <a:ext cx="8784976" cy="5280586"/>
          </a:xfrm>
        </p:spPr>
        <p:txBody>
          <a:bodyPr>
            <a:normAutofit fontScale="85000" lnSpcReduction="20000"/>
          </a:bodyPr>
          <a:lstStyle/>
          <a:p>
            <a:pPr lvl="1" algn="just"/>
            <a:r>
              <a:rPr lang="fr-FR" dirty="0" smtClean="0">
                <a:latin typeface="Arial" charset="0"/>
              </a:rPr>
              <a:t>Un conducteur professionnel dans le secteur du transport de marchandises est membre de </a:t>
            </a:r>
            <a:r>
              <a:rPr lang="fr-FR" dirty="0" smtClean="0">
                <a:solidFill>
                  <a:schemeClr val="tx1"/>
                </a:solidFill>
                <a:latin typeface="Arial" charset="0"/>
              </a:rPr>
              <a:t>l’effectif opérationnel employé par les transporteurs</a:t>
            </a:r>
          </a:p>
          <a:p>
            <a:pPr lvl="1" algn="just"/>
            <a:r>
              <a:rPr lang="fr-FR" dirty="0" smtClean="0">
                <a:latin typeface="Arial" charset="0"/>
              </a:rPr>
              <a:t>Les conducteurs professionnels ont une fonction relativement </a:t>
            </a:r>
            <a:r>
              <a:rPr lang="fr-FR" dirty="0" smtClean="0">
                <a:solidFill>
                  <a:schemeClr val="tx1"/>
                </a:solidFill>
                <a:latin typeface="Arial" charset="0"/>
              </a:rPr>
              <a:t>indépendante</a:t>
            </a:r>
          </a:p>
          <a:p>
            <a:pPr lvl="1" algn="just"/>
            <a:r>
              <a:rPr lang="fr-FR" dirty="0" smtClean="0">
                <a:latin typeface="Arial" charset="0"/>
              </a:rPr>
              <a:t>Ils travaillent en général </a:t>
            </a:r>
            <a:r>
              <a:rPr lang="fr-FR" dirty="0" smtClean="0">
                <a:solidFill>
                  <a:schemeClr val="tx1"/>
                </a:solidFill>
                <a:latin typeface="Arial" charset="0"/>
              </a:rPr>
              <a:t>seuls, mais sont en contact direct avec le client et sont le seul représentant de l’entreprise</a:t>
            </a:r>
            <a:r>
              <a:rPr lang="fr-FR" dirty="0" smtClean="0">
                <a:latin typeface="Arial" charset="0"/>
              </a:rPr>
              <a:t>. Ils sont donc responsables de l’image de l’entreprise, qui peut même être influencée par l’apparence extérieure du conducteur</a:t>
            </a:r>
          </a:p>
          <a:p>
            <a:pPr lvl="1" algn="just"/>
            <a:r>
              <a:rPr lang="fr-FR" dirty="0" smtClean="0">
                <a:latin typeface="Arial" charset="0"/>
              </a:rPr>
              <a:t>Les conducteurs doivent à la fois se montrer </a:t>
            </a:r>
            <a:r>
              <a:rPr lang="fr-FR" dirty="0" smtClean="0">
                <a:solidFill>
                  <a:schemeClr val="tx1"/>
                </a:solidFill>
                <a:latin typeface="Arial" charset="0"/>
              </a:rPr>
              <a:t>flexibles et pouvoir faire preuve d’initiative</a:t>
            </a:r>
            <a:r>
              <a:rPr lang="fr-FR" dirty="0" smtClean="0">
                <a:solidFill>
                  <a:srgbClr val="FFFF00"/>
                </a:solidFill>
                <a:latin typeface="Arial" charset="0"/>
              </a:rPr>
              <a:t> </a:t>
            </a:r>
            <a:r>
              <a:rPr lang="fr-FR" dirty="0" smtClean="0">
                <a:latin typeface="Arial" charset="0"/>
              </a:rPr>
              <a:t>et improviser en toutes circonstances. Ils doivent avoir un bon sens de la communication. </a:t>
            </a:r>
          </a:p>
          <a:p>
            <a:pPr lvl="1" algn="just"/>
            <a:r>
              <a:rPr lang="fr-FR" dirty="0" smtClean="0">
                <a:latin typeface="Arial" charset="0"/>
              </a:rPr>
              <a:t>Ils ont une </a:t>
            </a:r>
            <a:r>
              <a:rPr lang="fr-FR" dirty="0" smtClean="0">
                <a:solidFill>
                  <a:schemeClr val="tx1"/>
                </a:solidFill>
                <a:latin typeface="Arial" charset="0"/>
              </a:rPr>
              <a:t>grande responsabilité concernant le véhicule et son chargement</a:t>
            </a:r>
            <a:r>
              <a:rPr lang="fr-FR" dirty="0" smtClean="0">
                <a:latin typeface="Arial" charset="0"/>
              </a:rPr>
              <a:t>. Ils doivent veiller aux conditions de sécurité. Suivant le type de marchandises ou de substances transportées, ils travaillent avec un équipement de protection personnelle et avec un équipement pour charger et décharger la marchandise</a:t>
            </a:r>
            <a:endParaRPr lang="fr-FR" dirty="0" smtClean="0"/>
          </a:p>
        </p:txBody>
      </p:sp>
      <p:sp>
        <p:nvSpPr>
          <p:cNvPr id="3" name="Title 2"/>
          <p:cNvSpPr>
            <a:spLocks noGrp="1"/>
          </p:cNvSpPr>
          <p:nvPr>
            <p:ph type="title"/>
          </p:nvPr>
        </p:nvSpPr>
        <p:spPr/>
        <p:txBody>
          <a:bodyPr>
            <a:normAutofit/>
          </a:bodyPr>
          <a:lstStyle/>
          <a:p>
            <a:r>
              <a:rPr lang="fr-CH" dirty="0" smtClean="0"/>
              <a:t>Rôle </a:t>
            </a:r>
            <a:r>
              <a:rPr lang="fr-FR" dirty="0" smtClean="0"/>
              <a:t>des conducteurs</a:t>
            </a:r>
            <a:endParaRPr lang="fr-CH"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52" y="1287582"/>
            <a:ext cx="8784976" cy="5280586"/>
          </a:xfrm>
        </p:spPr>
        <p:txBody>
          <a:bodyPr>
            <a:normAutofit lnSpcReduction="10000"/>
          </a:bodyPr>
          <a:lstStyle/>
          <a:p>
            <a:pPr lvl="1" algn="just"/>
            <a:r>
              <a:rPr lang="fr-FR" sz="2000" dirty="0" smtClean="0">
                <a:latin typeface="Arial" charset="0"/>
              </a:rPr>
              <a:t>Bien </a:t>
            </a:r>
            <a:r>
              <a:rPr lang="fr-FR" sz="2000" dirty="0" smtClean="0">
                <a:solidFill>
                  <a:schemeClr val="tx1"/>
                </a:solidFill>
                <a:latin typeface="Arial" charset="0"/>
              </a:rPr>
              <a:t>entretenir le camion</a:t>
            </a:r>
            <a:r>
              <a:rPr lang="fr-FR" sz="2000" dirty="0" smtClean="0">
                <a:latin typeface="Arial" charset="0"/>
              </a:rPr>
              <a:t>, la remorque ou l’ensemble tracteur-remorque</a:t>
            </a:r>
          </a:p>
          <a:p>
            <a:pPr lvl="1" algn="just"/>
            <a:r>
              <a:rPr lang="fr-FR" sz="2000" dirty="0" smtClean="0">
                <a:solidFill>
                  <a:schemeClr val="tx1"/>
                </a:solidFill>
                <a:latin typeface="Arial" charset="0"/>
              </a:rPr>
              <a:t>Nettoyer</a:t>
            </a:r>
            <a:r>
              <a:rPr lang="fr-FR" sz="2000" dirty="0" smtClean="0">
                <a:latin typeface="Arial" charset="0"/>
              </a:rPr>
              <a:t> l’espace de chargement, la cabine et l’extérieur du véhicule</a:t>
            </a:r>
          </a:p>
          <a:p>
            <a:pPr lvl="1" algn="just"/>
            <a:r>
              <a:rPr lang="fr-FR" sz="2000" dirty="0" smtClean="0">
                <a:solidFill>
                  <a:schemeClr val="tx1"/>
                </a:solidFill>
                <a:latin typeface="Arial" charset="0"/>
              </a:rPr>
              <a:t>Résoudre des problèmes</a:t>
            </a:r>
            <a:r>
              <a:rPr lang="fr-FR" sz="2000" dirty="0" smtClean="0">
                <a:solidFill>
                  <a:srgbClr val="FFFF00"/>
                </a:solidFill>
                <a:latin typeface="Arial" charset="0"/>
              </a:rPr>
              <a:t> </a:t>
            </a:r>
            <a:r>
              <a:rPr lang="fr-FR" sz="2000" dirty="0" smtClean="0">
                <a:latin typeface="Arial" charset="0"/>
              </a:rPr>
              <a:t>(mineurs) lorsqu’ils sont sur la route</a:t>
            </a:r>
          </a:p>
          <a:p>
            <a:pPr lvl="1" algn="just"/>
            <a:r>
              <a:rPr lang="fr-FR" sz="2000" dirty="0" smtClean="0">
                <a:solidFill>
                  <a:schemeClr val="tx1"/>
                </a:solidFill>
                <a:latin typeface="Arial" charset="0"/>
              </a:rPr>
              <a:t>Signaler tout retard</a:t>
            </a:r>
            <a:r>
              <a:rPr lang="fr-FR" sz="2000" dirty="0" smtClean="0">
                <a:solidFill>
                  <a:srgbClr val="FFFF00"/>
                </a:solidFill>
                <a:latin typeface="Arial" charset="0"/>
              </a:rPr>
              <a:t> </a:t>
            </a:r>
            <a:r>
              <a:rPr lang="fr-FR" sz="2000" dirty="0" smtClean="0">
                <a:latin typeface="Arial" charset="0"/>
              </a:rPr>
              <a:t>et prendre des mesures en cas de retards dus à une panne ou à une avarie survenue sur le véhicule</a:t>
            </a:r>
          </a:p>
          <a:p>
            <a:pPr lvl="1" algn="just"/>
            <a:r>
              <a:rPr lang="fr-FR" sz="2000" dirty="0" smtClean="0">
                <a:solidFill>
                  <a:schemeClr val="tx1"/>
                </a:solidFill>
                <a:latin typeface="Arial" charset="0"/>
              </a:rPr>
              <a:t>Avoir l’équipement nécessaire pour charger et décharger </a:t>
            </a:r>
            <a:r>
              <a:rPr lang="fr-FR" sz="2000" dirty="0" smtClean="0">
                <a:latin typeface="Arial" charset="0"/>
              </a:rPr>
              <a:t>la marchandise à bord du véhicule</a:t>
            </a:r>
          </a:p>
          <a:p>
            <a:pPr lvl="1" algn="just"/>
            <a:r>
              <a:rPr lang="fr-FR" sz="2000" dirty="0" smtClean="0">
                <a:solidFill>
                  <a:schemeClr val="tx1"/>
                </a:solidFill>
                <a:latin typeface="Arial" charset="0"/>
              </a:rPr>
              <a:t>Vérifier si l’équipement</a:t>
            </a:r>
            <a:r>
              <a:rPr lang="fr-FR" sz="2000" dirty="0" smtClean="0">
                <a:latin typeface="Arial" charset="0"/>
              </a:rPr>
              <a:t> nécessaire pour charger et décharger la marchandise fonctionne bien</a:t>
            </a:r>
          </a:p>
          <a:p>
            <a:pPr lvl="1" algn="just"/>
            <a:r>
              <a:rPr lang="fr-FR" sz="2000" dirty="0" smtClean="0">
                <a:solidFill>
                  <a:schemeClr val="tx1"/>
                </a:solidFill>
                <a:latin typeface="Arial" charset="0"/>
              </a:rPr>
              <a:t>Vérifier et détecter </a:t>
            </a:r>
            <a:r>
              <a:rPr lang="fr-FR" sz="2000" dirty="0" smtClean="0">
                <a:latin typeface="Arial" charset="0"/>
              </a:rPr>
              <a:t>tout conteneur ou benne endommagé ou incomplet</a:t>
            </a:r>
          </a:p>
          <a:p>
            <a:pPr lvl="2" algn="just"/>
            <a:r>
              <a:rPr lang="fr-FR" sz="1600" dirty="0" smtClean="0">
                <a:latin typeface="Arial" charset="0"/>
              </a:rPr>
              <a:t>Le chargement, le déchargement et l’arrimage de diverses marchandises</a:t>
            </a:r>
          </a:p>
          <a:p>
            <a:pPr lvl="2" algn="just"/>
            <a:r>
              <a:rPr lang="fr-FR" sz="1600" dirty="0" smtClean="0">
                <a:latin typeface="Arial" charset="0"/>
              </a:rPr>
              <a:t>Le chargement et le déchargement de liquides</a:t>
            </a:r>
          </a:p>
          <a:p>
            <a:pPr lvl="2" algn="just"/>
            <a:r>
              <a:rPr lang="fr-FR" sz="1600" dirty="0" smtClean="0">
                <a:latin typeface="Arial" charset="0"/>
              </a:rPr>
              <a:t>La répartition du chargement dans les compartiments</a:t>
            </a:r>
          </a:p>
          <a:p>
            <a:endParaRPr lang="fr-CH" dirty="0"/>
          </a:p>
        </p:txBody>
      </p:sp>
      <p:sp>
        <p:nvSpPr>
          <p:cNvPr id="3" name="Title 2"/>
          <p:cNvSpPr>
            <a:spLocks noGrp="1"/>
          </p:cNvSpPr>
          <p:nvPr>
            <p:ph type="title"/>
          </p:nvPr>
        </p:nvSpPr>
        <p:spPr/>
        <p:txBody>
          <a:bodyPr/>
          <a:lstStyle/>
          <a:p>
            <a:pPr eaLnBrk="0" hangingPunct="0">
              <a:defRPr/>
            </a:pPr>
            <a:r>
              <a:rPr lang="fr-CH" dirty="0" smtClean="0"/>
              <a:t>Responsabilités </a:t>
            </a:r>
            <a:r>
              <a:rPr lang="fr-FR" dirty="0" smtClean="0"/>
              <a:t>des conducteurs</a:t>
            </a:r>
            <a:endParaRPr lang="en-GB"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674" y="1375264"/>
            <a:ext cx="8784976" cy="5280586"/>
          </a:xfrm>
        </p:spPr>
        <p:txBody>
          <a:bodyPr>
            <a:normAutofit lnSpcReduction="10000"/>
          </a:bodyPr>
          <a:lstStyle/>
          <a:p>
            <a:pPr lvl="1" algn="just"/>
            <a:r>
              <a:rPr lang="fr-FR" sz="2100" dirty="0" smtClean="0">
                <a:solidFill>
                  <a:schemeClr val="tx1"/>
                </a:solidFill>
                <a:latin typeface="Arial" pitchFamily="34" charset="0"/>
                <a:cs typeface="Arial" pitchFamily="34" charset="0"/>
              </a:rPr>
              <a:t>La livraison du nombre de colis prévu </a:t>
            </a:r>
            <a:r>
              <a:rPr lang="fr-FR" sz="2100" dirty="0" smtClean="0">
                <a:latin typeface="Arial" pitchFamily="34" charset="0"/>
                <a:cs typeface="Arial" pitchFamily="34" charset="0"/>
              </a:rPr>
              <a:t>et la réception du paiement des marchandises</a:t>
            </a:r>
          </a:p>
          <a:p>
            <a:pPr lvl="1" algn="just"/>
            <a:r>
              <a:rPr lang="fr-FR" sz="2100" dirty="0" smtClean="0">
                <a:solidFill>
                  <a:schemeClr val="tx1"/>
                </a:solidFill>
                <a:latin typeface="Arial" pitchFamily="34" charset="0"/>
                <a:cs typeface="Arial" pitchFamily="34" charset="0"/>
              </a:rPr>
              <a:t>Vérifier l’exactitude des documents</a:t>
            </a:r>
            <a:r>
              <a:rPr lang="fr-FR" sz="2100" dirty="0" smtClean="0">
                <a:solidFill>
                  <a:srgbClr val="FFFF00"/>
                </a:solidFill>
                <a:latin typeface="Arial" pitchFamily="34" charset="0"/>
                <a:cs typeface="Arial" pitchFamily="34" charset="0"/>
              </a:rPr>
              <a:t> </a:t>
            </a:r>
            <a:r>
              <a:rPr lang="fr-FR" sz="2100" dirty="0" smtClean="0">
                <a:latin typeface="Arial" pitchFamily="34" charset="0"/>
                <a:cs typeface="Arial" pitchFamily="34" charset="0"/>
              </a:rPr>
              <a:t>accompagnant le chargement</a:t>
            </a:r>
          </a:p>
          <a:p>
            <a:pPr lvl="1" algn="just"/>
            <a:r>
              <a:rPr lang="fr-FR" sz="2100" dirty="0" smtClean="0">
                <a:solidFill>
                  <a:schemeClr val="tx1"/>
                </a:solidFill>
                <a:latin typeface="Arial" pitchFamily="34" charset="0"/>
                <a:cs typeface="Arial" pitchFamily="34" charset="0"/>
              </a:rPr>
              <a:t>Signaler les avaries</a:t>
            </a:r>
            <a:r>
              <a:rPr lang="fr-FR" sz="2100" dirty="0" smtClean="0">
                <a:latin typeface="Arial" pitchFamily="34" charset="0"/>
                <a:cs typeface="Arial" pitchFamily="34" charset="0"/>
              </a:rPr>
              <a:t>, commentaires et défauts concernant le chargement</a:t>
            </a:r>
          </a:p>
          <a:p>
            <a:pPr lvl="1" algn="just"/>
            <a:r>
              <a:rPr lang="fr-FR" sz="2100" dirty="0" smtClean="0">
                <a:solidFill>
                  <a:schemeClr val="tx1"/>
                </a:solidFill>
                <a:latin typeface="Arial" pitchFamily="34" charset="0"/>
                <a:cs typeface="Arial" pitchFamily="34" charset="0"/>
              </a:rPr>
              <a:t>Effectuer le transport conformément aux</a:t>
            </a:r>
            <a:r>
              <a:rPr lang="fr-FR" sz="2100" dirty="0" smtClean="0">
                <a:solidFill>
                  <a:srgbClr val="FFFF00"/>
                </a:solidFill>
                <a:latin typeface="Arial" pitchFamily="34" charset="0"/>
                <a:cs typeface="Arial" pitchFamily="34" charset="0"/>
              </a:rPr>
              <a:t> </a:t>
            </a:r>
            <a:r>
              <a:rPr lang="fr-FR" sz="2100" dirty="0" smtClean="0">
                <a:latin typeface="Arial" pitchFamily="34" charset="0"/>
                <a:cs typeface="Arial" pitchFamily="34" charset="0"/>
              </a:rPr>
              <a:t>souhaits et </a:t>
            </a:r>
            <a:r>
              <a:rPr lang="fr-FR" sz="2100" dirty="0" smtClean="0">
                <a:solidFill>
                  <a:schemeClr val="tx1"/>
                </a:solidFill>
                <a:latin typeface="Arial" pitchFamily="34" charset="0"/>
                <a:cs typeface="Arial" pitchFamily="34" charset="0"/>
              </a:rPr>
              <a:t>exigences </a:t>
            </a:r>
            <a:r>
              <a:rPr lang="fr-FR" sz="2100" dirty="0" smtClean="0">
                <a:latin typeface="Arial" pitchFamily="34" charset="0"/>
                <a:cs typeface="Arial" pitchFamily="34" charset="0"/>
              </a:rPr>
              <a:t>du transporteur et de l’expéditeur</a:t>
            </a:r>
          </a:p>
          <a:p>
            <a:pPr lvl="1" algn="just"/>
            <a:r>
              <a:rPr lang="fr-FR" sz="2100" dirty="0" smtClean="0">
                <a:solidFill>
                  <a:schemeClr val="tx1"/>
                </a:solidFill>
                <a:latin typeface="Arial" pitchFamily="34" charset="0"/>
                <a:cs typeface="Arial" pitchFamily="34" charset="0"/>
              </a:rPr>
              <a:t>Conduire, manœuvrer, charger et décharger de façon sûre et économique</a:t>
            </a:r>
          </a:p>
          <a:p>
            <a:pPr lvl="1" algn="just"/>
            <a:r>
              <a:rPr lang="fr-FR" sz="2100" dirty="0" smtClean="0">
                <a:latin typeface="Arial" pitchFamily="34" charset="0"/>
                <a:cs typeface="Arial" pitchFamily="34" charset="0"/>
              </a:rPr>
              <a:t>Tenir à jour </a:t>
            </a:r>
            <a:r>
              <a:rPr lang="fr-FR" sz="2100" dirty="0" smtClean="0">
                <a:solidFill>
                  <a:schemeClr val="tx1"/>
                </a:solidFill>
                <a:latin typeface="Arial" pitchFamily="34" charset="0"/>
                <a:cs typeface="Arial" pitchFamily="34" charset="0"/>
              </a:rPr>
              <a:t>les rapports </a:t>
            </a:r>
            <a:r>
              <a:rPr lang="fr-FR" sz="2100" dirty="0" smtClean="0">
                <a:latin typeface="Arial" pitchFamily="34" charset="0"/>
                <a:cs typeface="Arial" pitchFamily="34" charset="0"/>
              </a:rPr>
              <a:t>sur le trajet</a:t>
            </a:r>
          </a:p>
          <a:p>
            <a:pPr lvl="1" algn="just"/>
            <a:r>
              <a:rPr lang="fr-FR" sz="2100" dirty="0" smtClean="0">
                <a:solidFill>
                  <a:schemeClr val="tx1"/>
                </a:solidFill>
                <a:latin typeface="Arial" pitchFamily="34" charset="0"/>
                <a:cs typeface="Arial" pitchFamily="34" charset="0"/>
              </a:rPr>
              <a:t>Respecter la réglementation de l’entreprise </a:t>
            </a:r>
            <a:r>
              <a:rPr lang="fr-FR" sz="2100" dirty="0" smtClean="0">
                <a:latin typeface="Arial" pitchFamily="34" charset="0"/>
                <a:cs typeface="Arial" pitchFamily="34" charset="0"/>
              </a:rPr>
              <a:t>relative aux consignes d’habillement</a:t>
            </a:r>
          </a:p>
          <a:p>
            <a:pPr lvl="1" algn="r">
              <a:buNone/>
            </a:pPr>
            <a:r>
              <a:rPr lang="fr-FR" sz="2100" dirty="0" smtClean="0">
                <a:latin typeface="Arial" pitchFamily="34" charset="0"/>
                <a:cs typeface="Arial" pitchFamily="34" charset="0"/>
              </a:rPr>
              <a:t>Etc.</a:t>
            </a:r>
            <a:endParaRPr lang="en-GB" dirty="0" smtClean="0"/>
          </a:p>
          <a:p>
            <a:pPr lvl="1"/>
            <a:endParaRPr lang="en-GB" dirty="0" smtClean="0"/>
          </a:p>
          <a:p>
            <a:pPr lvl="3"/>
            <a:endParaRPr lang="en-GB" dirty="0" smtClean="0"/>
          </a:p>
          <a:p>
            <a:pPr lvl="4"/>
            <a:endParaRPr lang="en-GB" dirty="0" smtClean="0"/>
          </a:p>
          <a:p>
            <a:pPr lvl="5"/>
            <a:endParaRPr lang="en-GB" dirty="0" smtClean="0"/>
          </a:p>
          <a:p>
            <a:pPr lvl="6"/>
            <a:endParaRPr lang="en-GB" dirty="0"/>
          </a:p>
        </p:txBody>
      </p:sp>
      <p:sp>
        <p:nvSpPr>
          <p:cNvPr id="5" name="Title 4"/>
          <p:cNvSpPr>
            <a:spLocks noGrp="1"/>
          </p:cNvSpPr>
          <p:nvPr>
            <p:ph type="title"/>
          </p:nvPr>
        </p:nvSpPr>
        <p:spPr/>
        <p:txBody>
          <a:bodyPr>
            <a:normAutofit/>
          </a:bodyPr>
          <a:lstStyle/>
          <a:p>
            <a:r>
              <a:rPr lang="fr-CH" dirty="0" smtClean="0"/>
              <a:t>Responsabilités </a:t>
            </a:r>
            <a:r>
              <a:rPr lang="fr-FR" dirty="0" smtClean="0"/>
              <a:t>des conducteurs</a:t>
            </a:r>
            <a:endParaRPr lang="fr-CH"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934" y="1362738"/>
            <a:ext cx="5219206" cy="5280586"/>
          </a:xfrm>
        </p:spPr>
        <p:txBody>
          <a:bodyPr>
            <a:normAutofit lnSpcReduction="10000"/>
          </a:bodyPr>
          <a:lstStyle/>
          <a:p>
            <a:r>
              <a:rPr lang="fr-CH" dirty="0" smtClean="0"/>
              <a:t>Objectifs: </a:t>
            </a:r>
          </a:p>
          <a:p>
            <a:endParaRPr lang="fr-CH" sz="1800" dirty="0" smtClean="0"/>
          </a:p>
          <a:p>
            <a:pPr lvl="1"/>
            <a:r>
              <a:rPr lang="fr-CH" dirty="0" smtClean="0"/>
              <a:t>Professionnalisation du secteur</a:t>
            </a:r>
          </a:p>
          <a:p>
            <a:pPr lvl="1"/>
            <a:r>
              <a:rPr lang="fr-CH" dirty="0" smtClean="0"/>
              <a:t>S</a:t>
            </a:r>
            <a:r>
              <a:rPr lang="fr-FR" dirty="0" err="1" smtClean="0"/>
              <a:t>écurité</a:t>
            </a:r>
            <a:r>
              <a:rPr lang="fr-FR" dirty="0" smtClean="0"/>
              <a:t> routière au travers de la conduite défensive;</a:t>
            </a:r>
          </a:p>
          <a:p>
            <a:pPr lvl="1"/>
            <a:r>
              <a:rPr lang="fr-FR" dirty="0" smtClean="0"/>
              <a:t>Equité sociale;</a:t>
            </a:r>
          </a:p>
          <a:p>
            <a:pPr lvl="1"/>
            <a:r>
              <a:rPr lang="fr-FR" dirty="0" smtClean="0"/>
              <a:t>Contribution à la réduction des émissions de gaz carbonique (CO2) via la conduite économique;</a:t>
            </a:r>
          </a:p>
          <a:p>
            <a:pPr lvl="1"/>
            <a:r>
              <a:rPr lang="fr-FR" dirty="0" smtClean="0"/>
              <a:t>Amélioration de l’image du secteur et de la profession.</a:t>
            </a:r>
          </a:p>
        </p:txBody>
      </p:sp>
      <p:sp>
        <p:nvSpPr>
          <p:cNvPr id="3" name="Title 2"/>
          <p:cNvSpPr>
            <a:spLocks noGrp="1"/>
          </p:cNvSpPr>
          <p:nvPr>
            <p:ph type="title"/>
          </p:nvPr>
        </p:nvSpPr>
        <p:spPr>
          <a:xfrm>
            <a:off x="1403648" y="307104"/>
            <a:ext cx="7740352" cy="601616"/>
          </a:xfrm>
        </p:spPr>
        <p:txBody>
          <a:bodyPr>
            <a:normAutofit fontScale="90000"/>
          </a:bodyPr>
          <a:lstStyle/>
          <a:p>
            <a:r>
              <a:rPr lang="fr-CH" dirty="0" smtClean="0"/>
              <a:t>Résolution Consolidée de l’ONU sur le Trafic Routier (Annexe IV, V3.4 et VI)</a:t>
            </a:r>
            <a:r>
              <a:rPr lang="fr-FR" dirty="0" smtClean="0"/>
              <a:t> et </a:t>
            </a:r>
            <a:r>
              <a:rPr lang="en-GB" dirty="0" smtClean="0"/>
              <a:t>directive 59/2003</a:t>
            </a:r>
            <a:endParaRPr lang="fr-CH" dirty="0"/>
          </a:p>
        </p:txBody>
      </p:sp>
      <p:pic>
        <p:nvPicPr>
          <p:cNvPr id="4" name="Picture 12"/>
          <p:cNvPicPr>
            <a:picLocks noChangeAspect="1" noChangeArrowheads="1"/>
          </p:cNvPicPr>
          <p:nvPr/>
        </p:nvPicPr>
        <p:blipFill>
          <a:blip r:embed="rId3" cstate="print"/>
          <a:srcRect/>
          <a:stretch>
            <a:fillRect/>
          </a:stretch>
        </p:blipFill>
        <p:spPr bwMode="auto">
          <a:xfrm>
            <a:off x="5311036" y="1248737"/>
            <a:ext cx="2357308" cy="3329639"/>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4" cstate="print"/>
          <a:srcRect/>
          <a:stretch>
            <a:fillRect/>
          </a:stretch>
        </p:blipFill>
        <p:spPr bwMode="auto">
          <a:xfrm>
            <a:off x="6308028" y="2745522"/>
            <a:ext cx="2454736" cy="3464406"/>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25160"/>
            <a:ext cx="8784976" cy="5280586"/>
          </a:xfrm>
        </p:spPr>
        <p:txBody>
          <a:bodyPr>
            <a:normAutofit/>
          </a:bodyPr>
          <a:lstStyle/>
          <a:p>
            <a:r>
              <a:rPr lang="fr-FR" sz="2200" dirty="0" smtClean="0"/>
              <a:t>Le CCP conducteur couvre la qualification initiale et la formation périodique des conducteurs professionnels. Il met l’accent sur la sécurité routière, l’économie de carburant, la réduction des émissions CO2, les aspects de santé, ainsi que certaines considérations techniques. Les sujets abordés incluent:</a:t>
            </a:r>
          </a:p>
        </p:txBody>
      </p:sp>
      <p:sp>
        <p:nvSpPr>
          <p:cNvPr id="3" name="Title 2"/>
          <p:cNvSpPr>
            <a:spLocks noGrp="1"/>
          </p:cNvSpPr>
          <p:nvPr>
            <p:ph type="title"/>
          </p:nvPr>
        </p:nvSpPr>
        <p:spPr/>
        <p:txBody>
          <a:bodyPr/>
          <a:lstStyle/>
          <a:p>
            <a:r>
              <a:rPr lang="fr-FR" dirty="0" smtClean="0"/>
              <a:t>CCP Conducteur</a:t>
            </a:r>
            <a:endParaRPr lang="fr-CH" dirty="0"/>
          </a:p>
        </p:txBody>
      </p:sp>
      <p:pic>
        <p:nvPicPr>
          <p:cNvPr id="4" name="Picture 4"/>
          <p:cNvPicPr>
            <a:picLocks noChangeAspect="1" noChangeArrowheads="1"/>
          </p:cNvPicPr>
          <p:nvPr/>
        </p:nvPicPr>
        <p:blipFill>
          <a:blip r:embed="rId3" cstate="print"/>
          <a:srcRect/>
          <a:stretch>
            <a:fillRect/>
          </a:stretch>
        </p:blipFill>
        <p:spPr bwMode="auto">
          <a:xfrm>
            <a:off x="7816242" y="87682"/>
            <a:ext cx="1114816" cy="782771"/>
          </a:xfrm>
          <a:prstGeom prst="rect">
            <a:avLst/>
          </a:prstGeom>
          <a:noFill/>
          <a:ln w="9525">
            <a:solidFill>
              <a:schemeClr val="accent4">
                <a:lumMod val="60000"/>
                <a:lumOff val="40000"/>
              </a:schemeClr>
            </a:solidFill>
            <a:miter lim="800000"/>
            <a:headEnd/>
            <a:tailEnd/>
          </a:ln>
        </p:spPr>
      </p:pic>
      <p:sp>
        <p:nvSpPr>
          <p:cNvPr id="5" name="Content Placeholder 2"/>
          <p:cNvSpPr txBox="1">
            <a:spLocks/>
          </p:cNvSpPr>
          <p:nvPr/>
        </p:nvSpPr>
        <p:spPr>
          <a:xfrm>
            <a:off x="502922" y="3440410"/>
            <a:ext cx="6164808" cy="4800600"/>
          </a:xfrm>
          <a:prstGeom prst="rect">
            <a:avLst/>
          </a:prstGeom>
        </p:spPr>
        <p:txBody>
          <a:bodyPr vert="horz" lIns="91440" tIns="45720" rIns="91440" bIns="45720" rtlCol="0">
            <a:normAutofit/>
          </a:bodyPr>
          <a:lstStyle/>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Objectif du CCP conducteur</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Cahier des charges</a:t>
            </a:r>
            <a:br>
              <a:rPr kumimoji="0" lang="fr-FR" sz="1600" b="0" i="0" u="none" strike="noStrike" kern="1200" cap="none" spc="0" normalizeH="0" baseline="0" noProof="0" dirty="0" smtClean="0">
                <a:ln>
                  <a:noFill/>
                </a:ln>
                <a:solidFill>
                  <a:schemeClr val="accent1"/>
                </a:solidFill>
                <a:effectLst/>
                <a:uLnTx/>
                <a:uFillTx/>
                <a:latin typeface="+mn-lt"/>
                <a:ea typeface="+mn-ea"/>
                <a:cs typeface="+mn-cs"/>
              </a:rPr>
            </a:b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la vie d’un conducteur professionnel</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Types de véhicules et fonctions</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Eléments techniques: moteur et transmission</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Eléments techniques: équipement de sécurité</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Couplage de véhicules</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r>
              <a:rPr kumimoji="0" lang="fr-FR" sz="1600" b="0" i="0" u="none" strike="noStrike" kern="1200" cap="none" spc="0" normalizeH="0" baseline="0" noProof="0" dirty="0" smtClean="0">
                <a:ln>
                  <a:noFill/>
                </a:ln>
                <a:solidFill>
                  <a:schemeClr val="accent1"/>
                </a:solidFill>
                <a:effectLst/>
                <a:uLnTx/>
                <a:uFillTx/>
                <a:latin typeface="+mn-lt"/>
                <a:ea typeface="+mn-ea"/>
                <a:cs typeface="+mn-cs"/>
              </a:rPr>
              <a:t>Conduite défensive et rationnelle</a:t>
            </a:r>
          </a:p>
          <a:p>
            <a:pPr marL="93663" marR="0" lvl="0" indent="-93663" algn="l" defTabSz="914400" rtl="0" eaLnBrk="1" fontAlgn="auto" latinLnBrk="0" hangingPunct="1">
              <a:lnSpc>
                <a:spcPct val="100000"/>
              </a:lnSpc>
              <a:spcBef>
                <a:spcPts val="600"/>
              </a:spcBef>
              <a:spcAft>
                <a:spcPts val="600"/>
              </a:spcAft>
              <a:buClr>
                <a:schemeClr val="accent1"/>
              </a:buClr>
              <a:buSzPct val="100000"/>
              <a:buFont typeface="Arial" pitchFamily="34" charset="0"/>
              <a:buChar char="•"/>
              <a:tabLst/>
              <a:defRPr/>
            </a:pPr>
            <a:endParaRPr kumimoji="0" lang="fr-FR" sz="2600" b="0" i="0" u="none" strike="noStrike" kern="1200" cap="none" spc="0" normalizeH="0" baseline="0" noProof="0" dirty="0">
              <a:ln>
                <a:noFill/>
              </a:ln>
              <a:solidFill>
                <a:schemeClr val="accent1"/>
              </a:solidFill>
              <a:effectLst/>
              <a:uLnTx/>
              <a:uFillTx/>
              <a:latin typeface="+mn-lt"/>
              <a:ea typeface="+mn-ea"/>
              <a:cs typeface="+mn-cs"/>
            </a:endParaRPr>
          </a:p>
        </p:txBody>
      </p:sp>
      <p:sp>
        <p:nvSpPr>
          <p:cNvPr id="6" name="Rectangle 5"/>
          <p:cNvSpPr/>
          <p:nvPr/>
        </p:nvSpPr>
        <p:spPr>
          <a:xfrm>
            <a:off x="4525726" y="3444175"/>
            <a:ext cx="4247560" cy="2286780"/>
          </a:xfrm>
          <a:prstGeom prst="rect">
            <a:avLst/>
          </a:prstGeom>
        </p:spPr>
        <p:txBody>
          <a:bodyPr wrap="square">
            <a:spAutoFit/>
          </a:bodyPr>
          <a:lstStyle/>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Chargement et arrimage sécurisés</a:t>
            </a:r>
          </a:p>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Cadre social et réglementaire</a:t>
            </a:r>
          </a:p>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Sécurité routière</a:t>
            </a:r>
          </a:p>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Santé</a:t>
            </a:r>
          </a:p>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Situations d’urgence</a:t>
            </a:r>
          </a:p>
          <a:p>
            <a:pPr marL="663575" lvl="1" indent="-185738" algn="just" hangingPunct="0">
              <a:lnSpc>
                <a:spcPct val="105000"/>
              </a:lnSpc>
              <a:spcAft>
                <a:spcPts val="600"/>
              </a:spcAft>
              <a:buClr>
                <a:schemeClr val="accent1"/>
              </a:buClr>
              <a:buFont typeface="Arial" pitchFamily="34" charset="0"/>
              <a:buChar char="•"/>
              <a:defRPr/>
            </a:pPr>
            <a:r>
              <a:rPr lang="fr-FR" sz="1600" dirty="0" smtClean="0">
                <a:solidFill>
                  <a:schemeClr val="accent1"/>
                </a:solidFill>
                <a:latin typeface="+mn-lt"/>
                <a:cs typeface="+mn-cs"/>
              </a:rPr>
              <a:t>Contexte socio-économique et image de la profession</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5484" y="1124744"/>
            <a:ext cx="3465562" cy="5280586"/>
          </a:xfrm>
        </p:spPr>
        <p:txBody>
          <a:bodyPr>
            <a:normAutofit lnSpcReduction="10000"/>
          </a:bodyPr>
          <a:lstStyle/>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Plans de cours détaillés pour le transport de marchandises et de personnes</a:t>
            </a:r>
          </a:p>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Ressources</a:t>
            </a:r>
          </a:p>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Meilleures pratiques</a:t>
            </a:r>
          </a:p>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Recommandations</a:t>
            </a:r>
          </a:p>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Banque de questions</a:t>
            </a:r>
          </a:p>
          <a:p>
            <a:pPr lvl="1" indent="-457200" eaLnBrk="0" hangingPunct="0">
              <a:lnSpc>
                <a:spcPct val="150000"/>
              </a:lnSpc>
              <a:buFontTx/>
              <a:buChar char="•"/>
              <a:tabLst>
                <a:tab pos="914400" algn="l"/>
              </a:tabLst>
              <a:defRPr/>
            </a:pPr>
            <a:r>
              <a:rPr lang="fr-FR" sz="2000" dirty="0" smtClean="0">
                <a:ea typeface="Calibri" pitchFamily="34" charset="0"/>
                <a:cs typeface="Arial" pitchFamily="34" charset="0"/>
              </a:rPr>
              <a:t>Etudes de cas</a:t>
            </a:r>
          </a:p>
        </p:txBody>
      </p:sp>
      <p:sp>
        <p:nvSpPr>
          <p:cNvPr id="3" name="Title 2"/>
          <p:cNvSpPr>
            <a:spLocks noGrp="1"/>
          </p:cNvSpPr>
          <p:nvPr>
            <p:ph type="title"/>
          </p:nvPr>
        </p:nvSpPr>
        <p:spPr/>
        <p:txBody>
          <a:bodyPr>
            <a:normAutofit fontScale="90000"/>
          </a:bodyPr>
          <a:lstStyle/>
          <a:p>
            <a:r>
              <a:rPr lang="fr-FR" dirty="0" smtClean="0"/>
              <a:t>Programmes CCP Conducteur de           l’Académie de l’IRU</a:t>
            </a:r>
            <a:endParaRPr lang="fr-CH" dirty="0"/>
          </a:p>
        </p:txBody>
      </p:sp>
      <p:pic>
        <p:nvPicPr>
          <p:cNvPr id="4" name="Picture 4"/>
          <p:cNvPicPr>
            <a:picLocks noChangeAspect="1" noChangeArrowheads="1"/>
          </p:cNvPicPr>
          <p:nvPr/>
        </p:nvPicPr>
        <p:blipFill>
          <a:blip r:embed="rId3" cstate="print"/>
          <a:srcRect/>
          <a:stretch>
            <a:fillRect/>
          </a:stretch>
        </p:blipFill>
        <p:spPr bwMode="auto">
          <a:xfrm>
            <a:off x="7816242" y="87682"/>
            <a:ext cx="1114816" cy="782771"/>
          </a:xfrm>
          <a:prstGeom prst="rect">
            <a:avLst/>
          </a:prstGeom>
          <a:noFill/>
          <a:ln w="9525">
            <a:solidFill>
              <a:schemeClr val="accent4">
                <a:lumMod val="60000"/>
                <a:lumOff val="40000"/>
              </a:schemeClr>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020438" y="3544816"/>
            <a:ext cx="3362325" cy="1652588"/>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5" cstate="print"/>
          <a:srcRect/>
          <a:stretch>
            <a:fillRect/>
          </a:stretch>
        </p:blipFill>
        <p:spPr bwMode="auto">
          <a:xfrm>
            <a:off x="148230" y="2161606"/>
            <a:ext cx="3458145" cy="1527226"/>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pic>
        <p:nvPicPr>
          <p:cNvPr id="7" name="Picture 1"/>
          <p:cNvPicPr>
            <a:picLocks noChangeAspect="1" noChangeArrowheads="1"/>
          </p:cNvPicPr>
          <p:nvPr/>
        </p:nvPicPr>
        <p:blipFill>
          <a:blip r:embed="rId6" cstate="print"/>
          <a:srcRect/>
          <a:stretch>
            <a:fillRect/>
          </a:stretch>
        </p:blipFill>
        <p:spPr bwMode="auto">
          <a:xfrm>
            <a:off x="2982766" y="1406480"/>
            <a:ext cx="2437656" cy="1703872"/>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pic>
        <p:nvPicPr>
          <p:cNvPr id="8" name="Picture 4"/>
          <p:cNvPicPr>
            <a:picLocks noChangeAspect="1" noChangeArrowheads="1"/>
          </p:cNvPicPr>
          <p:nvPr/>
        </p:nvPicPr>
        <p:blipFill>
          <a:blip r:embed="rId7" cstate="print"/>
          <a:srcRect/>
          <a:stretch>
            <a:fillRect/>
          </a:stretch>
        </p:blipFill>
        <p:spPr bwMode="auto">
          <a:xfrm>
            <a:off x="220238" y="3727061"/>
            <a:ext cx="1800200" cy="2482051"/>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CCP Conducteur</a:t>
            </a:r>
            <a:endParaRPr lang="fr-CH" dirty="0"/>
          </a:p>
        </p:txBody>
      </p:sp>
      <p:pic>
        <p:nvPicPr>
          <p:cNvPr id="4" name="Picture 4"/>
          <p:cNvPicPr>
            <a:picLocks noChangeAspect="1" noChangeArrowheads="1"/>
          </p:cNvPicPr>
          <p:nvPr/>
        </p:nvPicPr>
        <p:blipFill>
          <a:blip r:embed="rId3" cstate="print"/>
          <a:srcRect/>
          <a:stretch>
            <a:fillRect/>
          </a:stretch>
        </p:blipFill>
        <p:spPr bwMode="auto">
          <a:xfrm>
            <a:off x="7816242" y="87682"/>
            <a:ext cx="1114816" cy="782771"/>
          </a:xfrm>
          <a:prstGeom prst="rect">
            <a:avLst/>
          </a:prstGeom>
          <a:noFill/>
          <a:ln w="9525">
            <a:solidFill>
              <a:schemeClr val="accent4">
                <a:lumMod val="60000"/>
                <a:lumOff val="40000"/>
              </a:schemeClr>
            </a:solid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37170" y="1584926"/>
            <a:ext cx="4449121" cy="3140968"/>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5" cstate="print"/>
          <a:srcRect/>
          <a:stretch>
            <a:fillRect/>
          </a:stretch>
        </p:blipFill>
        <p:spPr bwMode="auto">
          <a:xfrm>
            <a:off x="3745482" y="3125336"/>
            <a:ext cx="4392488" cy="3099164"/>
          </a:xfrm>
          <a:prstGeom prst="rect">
            <a:avLst/>
          </a:prstGeom>
          <a:noFill/>
          <a:ln w="9525">
            <a:solidFill>
              <a:schemeClr val="accent4">
                <a:lumMod val="60000"/>
                <a:lumOff val="40000"/>
              </a:schemeClr>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0181"/>
            <a:ext cx="9144000" cy="5273457"/>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Title 2"/>
          <p:cNvSpPr>
            <a:spLocks noGrp="1"/>
          </p:cNvSpPr>
          <p:nvPr>
            <p:ph type="title"/>
          </p:nvPr>
        </p:nvSpPr>
        <p:spPr/>
        <p:txBody>
          <a:bodyPr>
            <a:normAutofit fontScale="90000"/>
          </a:bodyPr>
          <a:lstStyle/>
          <a:p>
            <a:r>
              <a:rPr lang="fr-FR" dirty="0" smtClean="0"/>
              <a:t>Diminution des accidents en 2012 dans les pays de l’OCDE</a:t>
            </a:r>
            <a:endParaRPr lang="fr-CH" dirty="0"/>
          </a:p>
        </p:txBody>
      </p:sp>
      <p:pic>
        <p:nvPicPr>
          <p:cNvPr id="4" name="Picture 2"/>
          <p:cNvPicPr>
            <a:picLocks noChangeAspect="1" noChangeArrowheads="1"/>
          </p:cNvPicPr>
          <p:nvPr/>
        </p:nvPicPr>
        <p:blipFill>
          <a:blip r:embed="rId2" cstate="print"/>
          <a:srcRect/>
          <a:stretch>
            <a:fillRect/>
          </a:stretch>
        </p:blipFill>
        <p:spPr bwMode="auto">
          <a:xfrm>
            <a:off x="467544" y="2060848"/>
            <a:ext cx="3276034" cy="3894728"/>
          </a:xfrm>
          <a:prstGeom prst="rect">
            <a:avLst/>
          </a:prstGeom>
          <a:noFill/>
          <a:ln w="9525">
            <a:noFill/>
            <a:miter lim="800000"/>
            <a:headEnd/>
            <a:tailEnd/>
          </a:ln>
        </p:spPr>
      </p:pic>
      <p:sp>
        <p:nvSpPr>
          <p:cNvPr id="5" name="TextBox 4"/>
          <p:cNvSpPr txBox="1"/>
          <p:nvPr/>
        </p:nvSpPr>
        <p:spPr>
          <a:xfrm>
            <a:off x="6228184" y="4293096"/>
            <a:ext cx="2952328" cy="2062103"/>
          </a:xfrm>
          <a:prstGeom prst="rect">
            <a:avLst/>
          </a:prstGeom>
          <a:noFill/>
        </p:spPr>
        <p:txBody>
          <a:bodyPr wrap="square" rtlCol="0">
            <a:spAutoFit/>
          </a:bodyPr>
          <a:lstStyle/>
          <a:p>
            <a:pPr algn="ctr"/>
            <a:r>
              <a:rPr lang="fr-FR" sz="3200" dirty="0" smtClean="0">
                <a:solidFill>
                  <a:schemeClr val="bg1"/>
                </a:solidFill>
              </a:rPr>
              <a:t>Certaines politiques portent leurs fruits!</a:t>
            </a:r>
            <a:endParaRPr lang="fr-FR" sz="3200" dirty="0">
              <a:solidFill>
                <a:schemeClr val="bg1"/>
              </a:solidFill>
            </a:endParaRPr>
          </a:p>
        </p:txBody>
      </p:sp>
      <p:pic>
        <p:nvPicPr>
          <p:cNvPr id="7" name="Picture 2"/>
          <p:cNvPicPr>
            <a:picLocks noChangeAspect="1" noChangeArrowheads="1"/>
          </p:cNvPicPr>
          <p:nvPr/>
        </p:nvPicPr>
        <p:blipFill>
          <a:blip r:embed="rId3" cstate="print"/>
          <a:srcRect l="32025" t="15120" r="33326" b="6761"/>
          <a:stretch>
            <a:fillRect/>
          </a:stretch>
        </p:blipFill>
        <p:spPr bwMode="auto">
          <a:xfrm>
            <a:off x="3779912" y="1268760"/>
            <a:ext cx="2555123" cy="3600400"/>
          </a:xfrm>
          <a:prstGeom prst="rect">
            <a:avLst/>
          </a:prstGeom>
          <a:noFill/>
          <a:ln w="9525">
            <a:solidFill>
              <a:schemeClr val="bg2">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smtClean="0"/>
          </a:p>
          <a:p>
            <a:pPr lvl="1"/>
            <a:endParaRPr lang="en-GB" dirty="0" smtClean="0"/>
          </a:p>
          <a:p>
            <a:pPr lvl="3"/>
            <a:endParaRPr lang="en-GB" dirty="0" smtClean="0"/>
          </a:p>
          <a:p>
            <a:pPr lvl="4"/>
            <a:endParaRPr lang="en-GB" dirty="0" smtClean="0"/>
          </a:p>
          <a:p>
            <a:pPr lvl="5"/>
            <a:endParaRPr lang="en-GB" dirty="0" smtClean="0"/>
          </a:p>
          <a:p>
            <a:pPr lvl="6"/>
            <a:endParaRPr lang="en-GB" dirty="0"/>
          </a:p>
        </p:txBody>
      </p:sp>
      <p:sp>
        <p:nvSpPr>
          <p:cNvPr id="5" name="Title 4"/>
          <p:cNvSpPr>
            <a:spLocks noGrp="1"/>
          </p:cNvSpPr>
          <p:nvPr>
            <p:ph type="title"/>
          </p:nvPr>
        </p:nvSpPr>
        <p:spPr/>
        <p:txBody>
          <a:bodyPr/>
          <a:lstStyle/>
          <a:p>
            <a:r>
              <a:rPr lang="en-GB" dirty="0" smtClean="0"/>
              <a:t>Impact de la Formation</a:t>
            </a:r>
            <a:endParaRPr lang="fr-CH" dirty="0"/>
          </a:p>
        </p:txBody>
      </p:sp>
      <p:pic>
        <p:nvPicPr>
          <p:cNvPr id="6" name="Picture 4" descr="skilled_workers"/>
          <p:cNvPicPr>
            <a:picLocks noChangeAspect="1" noChangeArrowheads="1"/>
          </p:cNvPicPr>
          <p:nvPr/>
        </p:nvPicPr>
        <p:blipFill>
          <a:blip r:embed="rId3" cstate="print"/>
          <a:srcRect/>
          <a:stretch>
            <a:fillRect/>
          </a:stretch>
        </p:blipFill>
        <p:spPr bwMode="auto">
          <a:xfrm>
            <a:off x="793650" y="2596536"/>
            <a:ext cx="7868728" cy="3826844"/>
          </a:xfrm>
          <a:prstGeom prst="rect">
            <a:avLst/>
          </a:prstGeom>
          <a:ln>
            <a:noFill/>
          </a:ln>
          <a:effectLst>
            <a:outerShdw blurRad="292100" dist="139700" dir="2700000" algn="tl" rotWithShape="0">
              <a:srgbClr val="333333">
                <a:alpha val="65000"/>
              </a:srgbClr>
            </a:outerShdw>
          </a:effectLst>
        </p:spPr>
      </p:pic>
      <p:sp>
        <p:nvSpPr>
          <p:cNvPr id="7" name="Rectangle 3"/>
          <p:cNvSpPr txBox="1">
            <a:spLocks noChangeArrowheads="1"/>
          </p:cNvSpPr>
          <p:nvPr/>
        </p:nvSpPr>
        <p:spPr>
          <a:xfrm>
            <a:off x="839244" y="2947448"/>
            <a:ext cx="4397720" cy="3200400"/>
          </a:xfrm>
          <a:prstGeom prst="rect">
            <a:avLst/>
          </a:prstGeom>
          <a:noFill/>
        </p:spPr>
        <p:txBody>
          <a:bodyPr vert="horz" lIns="91440" tIns="45720" rIns="91440" bIns="45720" rtlCol="0">
            <a:normAutofit/>
          </a:bodyPr>
          <a:lstStyle/>
          <a:p>
            <a:pPr marL="93663" marR="0" lvl="0" indent="-15875" algn="ctr" defTabSz="914400" rtl="0" eaLnBrk="1" fontAlgn="auto" latinLnBrk="0" hangingPunct="1">
              <a:lnSpc>
                <a:spcPct val="100000"/>
              </a:lnSpc>
              <a:spcBef>
                <a:spcPts val="600"/>
              </a:spcBef>
              <a:spcAft>
                <a:spcPts val="600"/>
              </a:spcAft>
              <a:buClr>
                <a:schemeClr val="bg1"/>
              </a:buClr>
              <a:buSzPct val="50000"/>
              <a:tabLst/>
              <a:defRPr/>
            </a:pPr>
            <a:r>
              <a:rPr kumimoji="0" lang="fr-FR" sz="2200" b="0" i="0" u="none" strike="noStrike" kern="1200" cap="none" spc="0" normalizeH="0" baseline="0" noProof="0" dirty="0" smtClean="0">
                <a:ln>
                  <a:noFill/>
                </a:ln>
                <a:solidFill>
                  <a:schemeClr val="bg1"/>
                </a:solidFill>
                <a:effectLst/>
                <a:uLnTx/>
                <a:uFillTx/>
                <a:latin typeface="+mn-lt"/>
                <a:ea typeface="+mn-ea"/>
                <a:cs typeface="+mn-cs"/>
              </a:rPr>
              <a:t>Peu importe la nature ou la taille de votre entreprise, la formation aura un effet favorable sur le niveau de sécurité et de performance, ce qui impactera positivement les résultats et assurera un développement durable de l’industrie du transport routier.</a:t>
            </a:r>
            <a:endParaRPr kumimoji="0" lang="fr-FR"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Box 6"/>
          <p:cNvSpPr txBox="1">
            <a:spLocks noChangeArrowheads="1"/>
          </p:cNvSpPr>
          <p:nvPr/>
        </p:nvSpPr>
        <p:spPr bwMode="auto">
          <a:xfrm>
            <a:off x="285720" y="1421490"/>
            <a:ext cx="8715436" cy="1134093"/>
          </a:xfrm>
          <a:prstGeom prst="rect">
            <a:avLst/>
          </a:prstGeom>
          <a:noFill/>
          <a:ln w="9525" algn="ctr">
            <a:noFill/>
            <a:miter lim="800000"/>
            <a:headEnd/>
            <a:tailEnd/>
          </a:ln>
        </p:spPr>
        <p:txBody>
          <a:bodyPr wrap="square">
            <a:spAutoFit/>
          </a:bodyPr>
          <a:lstStyle/>
          <a:p>
            <a:pPr algn="ctr">
              <a:lnSpc>
                <a:spcPct val="105000"/>
              </a:lnSpc>
              <a:spcBef>
                <a:spcPct val="15000"/>
              </a:spcBef>
              <a:spcAft>
                <a:spcPct val="15000"/>
              </a:spcAft>
              <a:buClr>
                <a:schemeClr val="bg1"/>
              </a:buClr>
              <a:buFont typeface="Wingdings" pitchFamily="2" charset="2"/>
              <a:buNone/>
            </a:pPr>
            <a:r>
              <a:rPr lang="fr-FR" sz="2200" b="1" dirty="0" smtClean="0"/>
              <a:t>L’éducation, la formation professionnelle et l’apprentissage tout au long de la vie jouent un rôle essentiel dans le contexte économique et social.</a:t>
            </a:r>
            <a:endParaRPr lang="en-GB" sz="2200" b="1" dirty="0"/>
          </a:p>
        </p:txBody>
      </p:sp>
      <p:pic>
        <p:nvPicPr>
          <p:cNvPr id="9" name="Picture 2" descr="C:\Documents and Settings\pphilipp\Local Settings\Temporary Internet Files\Content.IE5\Y1XTHRPB\MPj04423630000[1].jpg"/>
          <p:cNvPicPr>
            <a:picLocks noChangeAspect="1" noChangeArrowheads="1"/>
          </p:cNvPicPr>
          <p:nvPr/>
        </p:nvPicPr>
        <p:blipFill>
          <a:blip r:embed="rId4" cstate="print"/>
          <a:srcRect/>
          <a:stretch>
            <a:fillRect/>
          </a:stretch>
        </p:blipFill>
        <p:spPr bwMode="auto">
          <a:xfrm>
            <a:off x="5284415" y="2801325"/>
            <a:ext cx="3393837" cy="334117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142" y="1287582"/>
            <a:ext cx="8784976" cy="5280586"/>
          </a:xfrm>
        </p:spPr>
        <p:txBody>
          <a:bodyPr>
            <a:normAutofit fontScale="25000" lnSpcReduction="20000"/>
          </a:bodyPr>
          <a:lstStyle/>
          <a:p>
            <a:r>
              <a:rPr lang="fr-CH" sz="5500" b="1" dirty="0" smtClean="0"/>
              <a:t>L’accréditation auprès de l’Académie de l’IRU est ouverte notamment à:</a:t>
            </a:r>
          </a:p>
          <a:p>
            <a:endParaRPr lang="fr-CH" sz="1800" dirty="0" smtClean="0"/>
          </a:p>
          <a:p>
            <a:pPr lvl="1">
              <a:lnSpc>
                <a:spcPct val="120000"/>
              </a:lnSpc>
              <a:buSzPct val="100000"/>
            </a:pPr>
            <a:r>
              <a:rPr lang="fr-CH" sz="6400" dirty="0" smtClean="0">
                <a:solidFill>
                  <a:srgbClr val="0068E6"/>
                </a:solidFill>
              </a:rPr>
              <a:t>Des Fédérations et Associations professionnelles</a:t>
            </a:r>
          </a:p>
          <a:p>
            <a:pPr lvl="1">
              <a:lnSpc>
                <a:spcPct val="120000"/>
              </a:lnSpc>
              <a:buSzPct val="100000"/>
            </a:pPr>
            <a:r>
              <a:rPr lang="fr-CH" sz="6400" dirty="0" smtClean="0">
                <a:solidFill>
                  <a:srgbClr val="0068E6"/>
                </a:solidFill>
              </a:rPr>
              <a:t>Des Centres de formation professionnelle</a:t>
            </a:r>
          </a:p>
          <a:p>
            <a:pPr lvl="1">
              <a:lnSpc>
                <a:spcPct val="120000"/>
              </a:lnSpc>
              <a:buSzPct val="100000"/>
            </a:pPr>
            <a:r>
              <a:rPr lang="fr-CH" sz="6400" dirty="0" smtClean="0">
                <a:solidFill>
                  <a:srgbClr val="0068E6"/>
                </a:solidFill>
              </a:rPr>
              <a:t>Des Universités</a:t>
            </a:r>
          </a:p>
          <a:p>
            <a:pPr lvl="1">
              <a:lnSpc>
                <a:spcPct val="120000"/>
              </a:lnSpc>
              <a:buSzPct val="100000"/>
            </a:pPr>
            <a:r>
              <a:rPr lang="fr-CH" sz="6400" dirty="0" smtClean="0">
                <a:solidFill>
                  <a:srgbClr val="0068E6"/>
                </a:solidFill>
              </a:rPr>
              <a:t>Des Opérateurs de Transports</a:t>
            </a:r>
          </a:p>
          <a:p>
            <a:endParaRPr lang="fr-CH" sz="1800" dirty="0" smtClean="0"/>
          </a:p>
          <a:p>
            <a:r>
              <a:rPr lang="fr-CH" sz="5500" b="1" dirty="0" smtClean="0"/>
              <a:t>Afin d’obtenir une accréditation de l’IRU, les centres de formation doivent justifier des éléments suivants:</a:t>
            </a:r>
          </a:p>
          <a:p>
            <a:endParaRPr lang="fr-CH" sz="1800" dirty="0" smtClean="0"/>
          </a:p>
          <a:p>
            <a:pPr lvl="1">
              <a:lnSpc>
                <a:spcPct val="120000"/>
              </a:lnSpc>
              <a:buSzPct val="100000"/>
            </a:pPr>
            <a:r>
              <a:rPr lang="fr-CH" sz="6400" dirty="0" smtClean="0">
                <a:solidFill>
                  <a:srgbClr val="0068E6"/>
                </a:solidFill>
              </a:rPr>
              <a:t>D’infrastructure de formation (pour la théorie et la pratique)</a:t>
            </a:r>
          </a:p>
          <a:p>
            <a:pPr lvl="1">
              <a:lnSpc>
                <a:spcPct val="120000"/>
              </a:lnSpc>
              <a:buSzPct val="100000"/>
            </a:pPr>
            <a:r>
              <a:rPr lang="fr-CH" sz="6400" dirty="0" smtClean="0">
                <a:solidFill>
                  <a:srgbClr val="0068E6"/>
                </a:solidFill>
              </a:rPr>
              <a:t>De formateurs qualifiés</a:t>
            </a:r>
          </a:p>
          <a:p>
            <a:pPr lvl="1">
              <a:lnSpc>
                <a:spcPct val="120000"/>
              </a:lnSpc>
              <a:buSzPct val="100000"/>
            </a:pPr>
            <a:r>
              <a:rPr lang="fr-CH" sz="6400" dirty="0" smtClean="0">
                <a:solidFill>
                  <a:srgbClr val="0068E6"/>
                </a:solidFill>
              </a:rPr>
              <a:t>D’un programme de formation</a:t>
            </a:r>
          </a:p>
          <a:p>
            <a:pPr marL="457200" indent="-457200">
              <a:buAutoNum type="arabicParenR"/>
            </a:pPr>
            <a:endParaRPr lang="fr-CH" sz="1800" dirty="0" smtClean="0">
              <a:solidFill>
                <a:srgbClr val="FFFF00"/>
              </a:solidFill>
            </a:endParaRPr>
          </a:p>
          <a:p>
            <a:r>
              <a:rPr lang="fr-CH" sz="5500" b="1" dirty="0" smtClean="0"/>
              <a:t>Par ailleurs, les </a:t>
            </a:r>
            <a:r>
              <a:rPr lang="fr-CH" sz="5500" b="1" dirty="0" err="1" smtClean="0"/>
              <a:t>ATIs</a:t>
            </a:r>
            <a:r>
              <a:rPr lang="fr-CH" sz="5500" b="1" dirty="0" smtClean="0"/>
              <a:t> doivent établir des liens étroits avec les autorités Nationales compétentes afin de garantir la reconnaissances au niveau national.</a:t>
            </a:r>
          </a:p>
        </p:txBody>
      </p:sp>
      <p:sp>
        <p:nvSpPr>
          <p:cNvPr id="3" name="Title 2"/>
          <p:cNvSpPr>
            <a:spLocks noGrp="1"/>
          </p:cNvSpPr>
          <p:nvPr>
            <p:ph type="title"/>
          </p:nvPr>
        </p:nvSpPr>
        <p:spPr/>
        <p:txBody>
          <a:bodyPr>
            <a:normAutofit fontScale="90000"/>
          </a:bodyPr>
          <a:lstStyle/>
          <a:p>
            <a:r>
              <a:rPr lang="fr-FR" kern="0" dirty="0" smtClean="0"/>
              <a:t>Conditions d’accréditation auprès de l’Académie de l’IRU</a:t>
            </a:r>
            <a:endParaRPr lang="fr-CH"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0285"/>
            <a:ext cx="9144000" cy="4997885"/>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Title 2"/>
          <p:cNvSpPr>
            <a:spLocks noGrp="1"/>
          </p:cNvSpPr>
          <p:nvPr>
            <p:ph type="title"/>
          </p:nvPr>
        </p:nvSpPr>
        <p:spPr/>
        <p:txBody>
          <a:bodyPr>
            <a:normAutofit fontScale="90000"/>
          </a:bodyPr>
          <a:lstStyle/>
          <a:p>
            <a:pPr>
              <a:defRPr/>
            </a:pPr>
            <a:r>
              <a:rPr lang="fr-FR" kern="0" dirty="0" smtClean="0"/>
              <a:t>Procédure d’accréditation auprès de l’Académie de l’IRU</a:t>
            </a:r>
          </a:p>
        </p:txBody>
      </p:sp>
      <p:pic>
        <p:nvPicPr>
          <p:cNvPr id="4" name="Picture 2"/>
          <p:cNvPicPr>
            <a:picLocks noChangeAspect="1" noChangeArrowheads="1"/>
          </p:cNvPicPr>
          <p:nvPr/>
        </p:nvPicPr>
        <p:blipFill>
          <a:blip r:embed="rId2" cstate="print"/>
          <a:srcRect/>
          <a:stretch>
            <a:fillRect/>
          </a:stretch>
        </p:blipFill>
        <p:spPr bwMode="auto">
          <a:xfrm>
            <a:off x="4283968" y="2294440"/>
            <a:ext cx="4860032" cy="3648573"/>
          </a:xfrm>
          <a:prstGeom prst="rect">
            <a:avLst/>
          </a:prstGeom>
          <a:noFill/>
          <a:ln w="9525">
            <a:noFill/>
            <a:miter lim="800000"/>
            <a:headEnd/>
            <a:tailEnd/>
          </a:ln>
        </p:spPr>
      </p:pic>
      <p:cxnSp>
        <p:nvCxnSpPr>
          <p:cNvPr id="5" name="Straight Arrow Connector 4"/>
          <p:cNvCxnSpPr/>
          <p:nvPr/>
        </p:nvCxnSpPr>
        <p:spPr bwMode="auto">
          <a:xfrm flipV="1">
            <a:off x="2411760" y="4670704"/>
            <a:ext cx="2808312" cy="936104"/>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395536" y="5786156"/>
            <a:ext cx="3672408" cy="369332"/>
          </a:xfrm>
          <a:prstGeom prst="rect">
            <a:avLst/>
          </a:prstGeom>
          <a:noFill/>
        </p:spPr>
        <p:txBody>
          <a:bodyPr wrap="square" rtlCol="0">
            <a:spAutoFit/>
          </a:bodyPr>
          <a:lstStyle/>
          <a:p>
            <a:r>
              <a:rPr lang="fr-FR" sz="1800" dirty="0" smtClean="0">
                <a:solidFill>
                  <a:schemeClr val="bg1"/>
                </a:solidFill>
              </a:rPr>
              <a:t>Procédure standard “</a:t>
            </a:r>
            <a:r>
              <a:rPr lang="fr-FR" sz="1800" dirty="0" err="1" smtClean="0">
                <a:solidFill>
                  <a:schemeClr val="bg1"/>
                </a:solidFill>
              </a:rPr>
              <a:t>en-ligne</a:t>
            </a:r>
            <a:r>
              <a:rPr lang="fr-FR" sz="1800" dirty="0" smtClean="0">
                <a:solidFill>
                  <a:schemeClr val="bg1"/>
                </a:solidFill>
              </a:rPr>
              <a:t>”</a:t>
            </a:r>
            <a:endParaRPr lang="fr-FR" sz="1800" dirty="0">
              <a:solidFill>
                <a:schemeClr val="bg1"/>
              </a:solidFill>
            </a:endParaRPr>
          </a:p>
        </p:txBody>
      </p:sp>
      <p:pic>
        <p:nvPicPr>
          <p:cNvPr id="7" name="Picture 4" descr="IRU Academy Key Partners"/>
          <p:cNvPicPr>
            <a:picLocks noChangeAspect="1" noChangeArrowheads="1"/>
          </p:cNvPicPr>
          <p:nvPr/>
        </p:nvPicPr>
        <p:blipFill>
          <a:blip r:embed="rId3" cstate="print"/>
          <a:srcRect/>
          <a:stretch>
            <a:fillRect/>
          </a:stretch>
        </p:blipFill>
        <p:spPr bwMode="auto">
          <a:xfrm>
            <a:off x="1" y="1527242"/>
            <a:ext cx="4211960" cy="2101923"/>
          </a:xfrm>
          <a:prstGeom prst="rect">
            <a:avLst/>
          </a:prstGeom>
          <a:noFill/>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492539" y="1250798"/>
          <a:ext cx="8025160"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367279" y="1263324"/>
          <a:ext cx="8075264"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580220" y="1263324"/>
          <a:ext cx="7774639"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730532" y="1238272"/>
          <a:ext cx="7661905"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705480" y="1250798"/>
          <a:ext cx="7762113"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latin typeface="Arial" pitchFamily="34" charset="0"/>
                <a:cs typeface="Arial" pitchFamily="34" charset="0"/>
              </a:rPr>
              <a:t>Procédure d’accréditation</a:t>
            </a:r>
            <a:br>
              <a:rPr lang="fr-FR" dirty="0" smtClean="0">
                <a:latin typeface="Arial" pitchFamily="34" charset="0"/>
                <a:cs typeface="Arial" pitchFamily="34" charset="0"/>
              </a:rPr>
            </a:br>
            <a:r>
              <a:rPr lang="fr-FR" dirty="0" smtClean="0">
                <a:latin typeface="Arial" pitchFamily="34" charset="0"/>
                <a:cs typeface="Arial" pitchFamily="34" charset="0"/>
              </a:rPr>
              <a:t>Nouveaux </a:t>
            </a:r>
            <a:r>
              <a:rPr lang="fr-FR" dirty="0" err="1" smtClean="0">
                <a:latin typeface="Arial" pitchFamily="34" charset="0"/>
                <a:cs typeface="Arial" pitchFamily="34" charset="0"/>
              </a:rPr>
              <a:t>ATIs</a:t>
            </a:r>
            <a:r>
              <a:rPr lang="fr-FR" dirty="0" smtClean="0">
                <a:latin typeface="Arial" pitchFamily="34" charset="0"/>
                <a:cs typeface="Arial" pitchFamily="34" charset="0"/>
              </a:rPr>
              <a:t> (</a:t>
            </a:r>
            <a:r>
              <a:rPr lang="fr-FR" dirty="0" smtClean="0">
                <a:solidFill>
                  <a:schemeClr val="accent1"/>
                </a:solidFill>
                <a:latin typeface="Arial" pitchFamily="34" charset="0"/>
                <a:cs typeface="Arial" pitchFamily="34" charset="0"/>
              </a:rPr>
              <a:t>première accréditation</a:t>
            </a:r>
            <a:r>
              <a:rPr lang="fr-FR" dirty="0" smtClean="0">
                <a:latin typeface="Arial" pitchFamily="34" charset="0"/>
                <a:cs typeface="Arial" pitchFamily="34" charset="0"/>
              </a:rPr>
              <a:t>)</a:t>
            </a:r>
            <a:endParaRPr lang="fr-CH" dirty="0"/>
          </a:p>
        </p:txBody>
      </p:sp>
      <p:graphicFrame>
        <p:nvGraphicFramePr>
          <p:cNvPr id="4" name="Content Placeholder 3"/>
          <p:cNvGraphicFramePr>
            <a:graphicFrameLocks noGrp="1"/>
          </p:cNvGraphicFramePr>
          <p:nvPr>
            <p:ph idx="1"/>
          </p:nvPr>
        </p:nvGraphicFramePr>
        <p:xfrm>
          <a:off x="768110" y="1263324"/>
          <a:ext cx="7737061" cy="528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72" y="1350212"/>
            <a:ext cx="8601233" cy="5280586"/>
          </a:xfrm>
        </p:spPr>
        <p:txBody>
          <a:bodyPr>
            <a:normAutofit fontScale="70000" lnSpcReduction="20000"/>
          </a:bodyPr>
          <a:lstStyle/>
          <a:p>
            <a:pPr marL="361950" indent="-361950">
              <a:buClr>
                <a:schemeClr val="tx1"/>
              </a:buClr>
              <a:buSzPct val="100000"/>
              <a:defRPr/>
            </a:pPr>
            <a:r>
              <a:rPr lang="fr-FR" sz="2800" dirty="0" smtClean="0"/>
              <a:t>Reconnaissance internationale par le secteur du transport routier</a:t>
            </a:r>
          </a:p>
          <a:p>
            <a:pPr marL="361950" indent="-361950">
              <a:buClr>
                <a:schemeClr val="tx1"/>
              </a:buClr>
              <a:buSzPct val="100000"/>
              <a:defRPr/>
            </a:pPr>
            <a:endParaRPr lang="fr-FR" sz="1800" dirty="0" smtClean="0"/>
          </a:p>
          <a:p>
            <a:pPr marL="361950" indent="-361950">
              <a:buClr>
                <a:schemeClr val="tx1"/>
              </a:buClr>
              <a:buSzPct val="100000"/>
              <a:defRPr/>
            </a:pPr>
            <a:r>
              <a:rPr lang="fr-FR" sz="2800" dirty="0" smtClean="0"/>
              <a:t>Outils de formation de haut niveau en transport routier et technologies de formation qui proposent des simulations en ligne, la formation interactive, les meilleures pratiques et du matériel de référence</a:t>
            </a:r>
          </a:p>
          <a:p>
            <a:pPr marL="361950" indent="-361950">
              <a:buClr>
                <a:schemeClr val="tx1"/>
              </a:buClr>
              <a:buSzPct val="100000"/>
              <a:defRPr/>
            </a:pPr>
            <a:endParaRPr lang="fr-FR" sz="1800" dirty="0" smtClean="0"/>
          </a:p>
          <a:p>
            <a:pPr marL="361950" indent="-361950">
              <a:buClr>
                <a:schemeClr val="tx1"/>
              </a:buClr>
              <a:buSzPct val="100000"/>
              <a:defRPr/>
            </a:pPr>
            <a:r>
              <a:rPr lang="fr-FR" sz="2800" dirty="0" smtClean="0"/>
              <a:t>Formation continue par des experts afin d'assurer le transfert de connaissances complet aux formateurs des Instituts de Formation Accrédités (</a:t>
            </a:r>
            <a:r>
              <a:rPr lang="fr-FR" sz="2800" dirty="0" err="1" smtClean="0"/>
              <a:t>ATIs</a:t>
            </a:r>
            <a:r>
              <a:rPr lang="fr-FR" sz="2800" dirty="0" smtClean="0"/>
              <a:t> = </a:t>
            </a:r>
            <a:r>
              <a:rPr lang="fr-FR" sz="2800" dirty="0" err="1" smtClean="0"/>
              <a:t>Accredited</a:t>
            </a:r>
            <a:r>
              <a:rPr lang="fr-FR" sz="2800" dirty="0" smtClean="0"/>
              <a:t> Training Institutes)</a:t>
            </a:r>
          </a:p>
          <a:p>
            <a:pPr marL="361950" indent="-361950">
              <a:buClr>
                <a:schemeClr val="tx1"/>
              </a:buClr>
              <a:buSzPct val="100000"/>
              <a:defRPr/>
            </a:pPr>
            <a:endParaRPr lang="fr-FR" sz="1800" dirty="0" smtClean="0"/>
          </a:p>
          <a:p>
            <a:pPr marL="361950" indent="-361950">
              <a:buClr>
                <a:schemeClr val="tx1"/>
              </a:buClr>
              <a:buSzPct val="100000"/>
              <a:defRPr/>
            </a:pPr>
            <a:r>
              <a:rPr lang="fr-FR" sz="2800" dirty="0" smtClean="0"/>
              <a:t>Faire partie du plus grand réseau de centres de formation et donc  bénéficier des mises à jour régulières sur les pratiques et les derniers développements en matière de formation en transport routier</a:t>
            </a:r>
            <a:br>
              <a:rPr lang="fr-FR" sz="2800" dirty="0" smtClean="0"/>
            </a:br>
            <a:endParaRPr lang="fr-FR" sz="1800" dirty="0" smtClean="0"/>
          </a:p>
          <a:p>
            <a:pPr marL="361950" indent="-361950">
              <a:buClr>
                <a:schemeClr val="tx1"/>
              </a:buClr>
              <a:buSzPct val="100000"/>
              <a:defRPr/>
            </a:pPr>
            <a:r>
              <a:rPr lang="fr-FR" sz="2800" dirty="0" smtClean="0"/>
              <a:t>Le droit exclusif d'émettre les certificats et diplômes de l’Académie de l'IRU à tous les diplômés qui ont suivi les programmes de formation et ont passé les examens avec succès.</a:t>
            </a:r>
            <a:endParaRPr lang="fr-CH" dirty="0"/>
          </a:p>
        </p:txBody>
      </p:sp>
      <p:sp>
        <p:nvSpPr>
          <p:cNvPr id="3" name="Title 2"/>
          <p:cNvSpPr>
            <a:spLocks noGrp="1"/>
          </p:cNvSpPr>
          <p:nvPr>
            <p:ph type="title"/>
          </p:nvPr>
        </p:nvSpPr>
        <p:spPr/>
        <p:txBody>
          <a:bodyPr>
            <a:normAutofit fontScale="90000"/>
          </a:bodyPr>
          <a:lstStyle/>
          <a:p>
            <a:pPr>
              <a:defRPr/>
            </a:pPr>
            <a:r>
              <a:rPr lang="fr-FR" dirty="0" smtClean="0">
                <a:latin typeface="Arial" pitchFamily="34" charset="0"/>
                <a:cs typeface="Arial" pitchFamily="34" charset="0"/>
              </a:rPr>
              <a:t>Travailler en partenariat avec </a:t>
            </a:r>
            <a:br>
              <a:rPr lang="fr-FR" dirty="0" smtClean="0">
                <a:latin typeface="Arial" pitchFamily="34" charset="0"/>
                <a:cs typeface="Arial" pitchFamily="34" charset="0"/>
              </a:rPr>
            </a:br>
            <a:r>
              <a:rPr lang="fr-FR" dirty="0" smtClean="0">
                <a:latin typeface="Arial" pitchFamily="34" charset="0"/>
                <a:cs typeface="Arial" pitchFamily="34" charset="0"/>
              </a:rPr>
              <a:t>l’Académie de l’IRU permet l’accès à:</a:t>
            </a:r>
            <a:endParaRPr lang="fr-CH"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smtClean="0"/>
              <a:t>Engagement IRU</a:t>
            </a:r>
            <a:br>
              <a:rPr lang="fr-FR" dirty="0" smtClean="0"/>
            </a:br>
            <a:r>
              <a:rPr lang="fr-FR" dirty="0" smtClean="0"/>
              <a:t>Sécurité Routière – Priorité Absolue</a:t>
            </a:r>
            <a:endParaRPr lang="fr-CH" dirty="0"/>
          </a:p>
        </p:txBody>
      </p:sp>
      <p:sp>
        <p:nvSpPr>
          <p:cNvPr id="4" name="Rectangle 3"/>
          <p:cNvSpPr txBox="1">
            <a:spLocks noChangeArrowheads="1"/>
          </p:cNvSpPr>
          <p:nvPr/>
        </p:nvSpPr>
        <p:spPr>
          <a:xfrm>
            <a:off x="-62630" y="1588718"/>
            <a:ext cx="4748213" cy="4800600"/>
          </a:xfrm>
          <a:prstGeom prst="rect">
            <a:avLst/>
          </a:prstGeom>
          <a:effectLst/>
        </p:spPr>
        <p:txBody>
          <a:bodyPr vert="horz" lIns="91440" tIns="45720" rIns="91440" bIns="45720" rtlCol="0">
            <a:normAutofit/>
          </a:bodyPr>
          <a:lstStyle/>
          <a:p>
            <a:pPr marL="58738" marR="0" lvl="0" indent="-58738" algn="ctr" defTabSz="914400" rtl="0" eaLnBrk="1" fontAlgn="auto" latinLnBrk="0" hangingPunct="1">
              <a:lnSpc>
                <a:spcPct val="95000"/>
              </a:lnSpc>
              <a:spcBef>
                <a:spcPts val="600"/>
              </a:spcBef>
              <a:spcAft>
                <a:spcPts val="600"/>
              </a:spcAft>
              <a:buClr>
                <a:schemeClr val="bg1"/>
              </a:buClr>
              <a:buSzPct val="50000"/>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L'IRU soutient toutes les mesures qui améliorent la sécurité routière</a:t>
            </a:r>
          </a:p>
          <a:p>
            <a:pPr marL="58738" marR="0" lvl="0" indent="-58738" algn="ctr" defTabSz="914400" rtl="0" eaLnBrk="1" fontAlgn="auto" latinLnBrk="0" hangingPunct="1">
              <a:lnSpc>
                <a:spcPct val="95000"/>
              </a:lnSpc>
              <a:spcBef>
                <a:spcPts val="600"/>
              </a:spcBef>
              <a:spcAft>
                <a:spcPts val="600"/>
              </a:spcAft>
              <a:buClr>
                <a:schemeClr val="bg1"/>
              </a:buClr>
              <a:buSzPct val="50000"/>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58738" marR="0" lvl="0" indent="-58738" algn="l" defTabSz="914400" rtl="0" eaLnBrk="1" fontAlgn="auto" latinLnBrk="0" hangingPunct="1">
              <a:lnSpc>
                <a:spcPct val="95000"/>
              </a:lnSpc>
              <a:spcBef>
                <a:spcPts val="600"/>
              </a:spcBef>
              <a:spcAft>
                <a:spcPts val="600"/>
              </a:spcAft>
              <a:buClr>
                <a:schemeClr val="bg1"/>
              </a:buClr>
              <a:buSzPct val="50000"/>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0" i="0" u="none" strike="noStrike" kern="1200" cap="none" spc="0" normalizeH="0" baseline="0" noProof="0" dirty="0" smtClean="0">
                <a:ln>
                  <a:noFill/>
                </a:ln>
                <a:solidFill>
                  <a:srgbClr val="FFFF00"/>
                </a:solidFill>
                <a:effectLst/>
                <a:uLnTx/>
                <a:uFillTx/>
                <a:latin typeface="+mn-lt"/>
                <a:ea typeface="+mn-ea"/>
                <a:cs typeface="+mn-cs"/>
              </a:rPr>
              <a:t>	</a:t>
            </a:r>
            <a:r>
              <a:rPr kumimoji="0" lang="fr-FR" sz="2400" b="0" i="0" u="none" strike="noStrike" kern="1200" cap="none" spc="0" normalizeH="0" baseline="0" noProof="0" dirty="0" smtClean="0">
                <a:ln>
                  <a:noFill/>
                </a:ln>
                <a:solidFill>
                  <a:schemeClr val="accent1"/>
                </a:solidFill>
                <a:effectLst/>
                <a:uLnTx/>
                <a:uFillTx/>
                <a:latin typeface="+mn-lt"/>
                <a:ea typeface="+mn-ea"/>
                <a:cs typeface="+mn-cs"/>
              </a:rPr>
              <a:t>   si</a:t>
            </a:r>
          </a:p>
          <a:p>
            <a:pPr marL="58738" marR="0" lvl="0" indent="-58738" algn="ctr" defTabSz="914400" rtl="0" eaLnBrk="1" fontAlgn="auto" latinLnBrk="0" hangingPunct="1">
              <a:lnSpc>
                <a:spcPct val="95000"/>
              </a:lnSpc>
              <a:spcBef>
                <a:spcPts val="600"/>
              </a:spcBef>
              <a:spcAft>
                <a:spcPts val="600"/>
              </a:spcAft>
              <a:buClr>
                <a:schemeClr val="bg1"/>
              </a:buClr>
              <a:buSzPct val="50000"/>
              <a:buFont typeface="Arial" pitchFamily="34" charset="0"/>
              <a:buChar char="•"/>
              <a:tabLst/>
              <a:defRPr/>
            </a:pPr>
            <a:r>
              <a:rPr kumimoji="0" lang="fr-FR" sz="2400" b="0" i="0" u="none" strike="noStrike" kern="1200" cap="none" spc="0" normalizeH="0" baseline="0" noProof="0" dirty="0" smtClean="0">
                <a:ln>
                  <a:noFill/>
                </a:ln>
                <a:solidFill>
                  <a:srgbClr val="FF0000"/>
                </a:solidFill>
                <a:effectLst/>
                <a:uLnTx/>
                <a:uFillTx/>
                <a:latin typeface="+mn-lt"/>
                <a:ea typeface="+mn-ea"/>
                <a:cs typeface="+mn-cs"/>
              </a:rPr>
              <a:t/>
            </a:r>
            <a:br>
              <a:rPr kumimoji="0" lang="fr-FR" sz="2400" b="0" i="0" u="none" strike="noStrike" kern="1200" cap="none" spc="0" normalizeH="0" baseline="0" noProof="0" dirty="0" smtClean="0">
                <a:ln>
                  <a:noFill/>
                </a:ln>
                <a:solidFill>
                  <a:srgbClr val="FF0000"/>
                </a:solidFill>
                <a:effectLst/>
                <a:uLnTx/>
                <a:uFillTx/>
                <a:latin typeface="+mn-lt"/>
                <a:ea typeface="+mn-ea"/>
                <a:cs typeface="+mn-cs"/>
              </a:rPr>
            </a:br>
            <a:r>
              <a:rPr kumimoji="0" lang="fr-FR" sz="2400" b="0" i="0" u="none" strike="noStrike" kern="1200" cap="none" spc="0" normalizeH="0" baseline="0" noProof="0" dirty="0" smtClean="0">
                <a:ln>
                  <a:noFill/>
                </a:ln>
                <a:solidFill>
                  <a:schemeClr val="tx1"/>
                </a:solidFill>
                <a:effectLst/>
                <a:uLnTx/>
                <a:uFillTx/>
                <a:latin typeface="+mn-lt"/>
                <a:ea typeface="+mn-ea"/>
                <a:cs typeface="+mn-cs"/>
              </a:rPr>
              <a:t>elles ciblent effectivement les principales causes d'accidents impliquant des poids lourds.</a:t>
            </a:r>
          </a:p>
        </p:txBody>
      </p:sp>
      <p:pic>
        <p:nvPicPr>
          <p:cNvPr id="5" name="Picture 4"/>
          <p:cNvPicPr>
            <a:picLocks noChangeAspect="1" noChangeArrowheads="1"/>
          </p:cNvPicPr>
          <p:nvPr/>
        </p:nvPicPr>
        <p:blipFill>
          <a:blip r:embed="rId3" cstate="print"/>
          <a:srcRect/>
          <a:stretch>
            <a:fillRect/>
          </a:stretch>
        </p:blipFill>
        <p:spPr bwMode="auto">
          <a:xfrm>
            <a:off x="7289953" y="1147176"/>
            <a:ext cx="1728787" cy="10874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Road Safety Charter"/>
          <p:cNvPicPr>
            <a:picLocks noChangeAspect="1" noChangeArrowheads="1"/>
          </p:cNvPicPr>
          <p:nvPr/>
        </p:nvPicPr>
        <p:blipFill>
          <a:blip r:embed="rId4" cstate="print"/>
          <a:srcRect/>
          <a:stretch>
            <a:fillRect/>
          </a:stretch>
        </p:blipFill>
        <p:spPr bwMode="auto">
          <a:xfrm>
            <a:off x="5818340" y="2061576"/>
            <a:ext cx="1825625" cy="25146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pic>
        <p:nvPicPr>
          <p:cNvPr id="7" name="Picture 6"/>
          <p:cNvPicPr>
            <a:picLocks noChangeAspect="1" noChangeArrowheads="1"/>
          </p:cNvPicPr>
          <p:nvPr/>
        </p:nvPicPr>
        <p:blipFill>
          <a:blip r:embed="rId5" cstate="print"/>
          <a:srcRect/>
          <a:stretch>
            <a:fillRect/>
          </a:stretch>
        </p:blipFill>
        <p:spPr bwMode="auto">
          <a:xfrm>
            <a:off x="4583265" y="3628439"/>
            <a:ext cx="1863725" cy="2667000"/>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Cause Principale : Le Facteur Humain</a:t>
            </a:r>
            <a:endParaRPr lang="fr-CH" dirty="0"/>
          </a:p>
        </p:txBody>
      </p:sp>
      <p:sp>
        <p:nvSpPr>
          <p:cNvPr id="4" name="Rectangle 3"/>
          <p:cNvSpPr txBox="1">
            <a:spLocks noChangeArrowheads="1"/>
          </p:cNvSpPr>
          <p:nvPr/>
        </p:nvSpPr>
        <p:spPr>
          <a:xfrm>
            <a:off x="-39396" y="1403472"/>
            <a:ext cx="9144000" cy="4800600"/>
          </a:xfrm>
          <a:prstGeom prst="rect">
            <a:avLst/>
          </a:prstGeom>
        </p:spPr>
        <p:txBody>
          <a:bodyPr vert="horz" lIns="91440" tIns="45720" rIns="91440" bIns="45720" rtlCol="0">
            <a:normAutofit/>
          </a:bodyPr>
          <a:lstStyle/>
          <a:p>
            <a:pPr marL="93663" marR="0" lvl="0" indent="-93663" algn="ctr" defTabSz="914400" rtl="0" eaLnBrk="1" fontAlgn="auto" latinLnBrk="0" hangingPunct="1">
              <a:lnSpc>
                <a:spcPct val="100000"/>
              </a:lnSpc>
              <a:spcBef>
                <a:spcPts val="600"/>
              </a:spcBef>
              <a:spcAft>
                <a:spcPts val="600"/>
              </a:spcAft>
              <a:buClr>
                <a:schemeClr val="bg1"/>
              </a:buClr>
              <a:buSzPct val="50000"/>
              <a:buFont typeface="Arial" pitchFamily="34" charset="0"/>
              <a:buChar char="•"/>
              <a:tabLst/>
              <a:defRPr/>
            </a:pPr>
            <a:r>
              <a:rPr kumimoji="0" lang="fr-FR" sz="2200" b="1" i="0" u="none" strike="noStrike" kern="1200" cap="none" spc="0" normalizeH="0" baseline="0" noProof="0" dirty="0" smtClean="0">
                <a:ln>
                  <a:noFill/>
                </a:ln>
                <a:solidFill>
                  <a:schemeClr val="tx1"/>
                </a:solidFill>
                <a:effectLst/>
                <a:uLnTx/>
                <a:uFillTx/>
                <a:latin typeface="+mn-lt"/>
                <a:ea typeface="+mn-ea"/>
                <a:cs typeface="+mn-cs"/>
              </a:rPr>
              <a:t>L’enquête ETAC portant sur 624 accidents a démontré que la principale cause d'accidents est l'erreur humaine</a:t>
            </a:r>
            <a:endParaRPr kumimoji="0" lang="en-GB" sz="2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1475656" y="2345865"/>
            <a:ext cx="6486525" cy="3228975"/>
          </a:xfrm>
          <a:prstGeom prst="rect">
            <a:avLst/>
          </a:prstGeom>
          <a:noFill/>
          <a:ln w="9525">
            <a:noFill/>
            <a:miter lim="800000"/>
            <a:headEnd/>
            <a:tailEnd/>
          </a:ln>
          <a:effectLst>
            <a:glow rad="63500">
              <a:schemeClr val="accent4">
                <a:satMod val="175000"/>
                <a:alpha val="40000"/>
              </a:schemeClr>
            </a:glow>
          </a:effectLst>
        </p:spPr>
      </p:pic>
      <p:sp>
        <p:nvSpPr>
          <p:cNvPr id="6" name="Rectangle 5"/>
          <p:cNvSpPr>
            <a:spLocks noChangeArrowheads="1"/>
          </p:cNvSpPr>
          <p:nvPr/>
        </p:nvSpPr>
        <p:spPr bwMode="auto">
          <a:xfrm>
            <a:off x="0" y="5548646"/>
            <a:ext cx="9144000" cy="928694"/>
          </a:xfrm>
          <a:prstGeom prst="rect">
            <a:avLst/>
          </a:prstGeom>
          <a:noFill/>
          <a:ln w="9525">
            <a:noFill/>
            <a:miter lim="800000"/>
            <a:headEnd/>
            <a:tailEnd/>
          </a:ln>
          <a:effectLst/>
        </p:spPr>
        <p:txBody>
          <a:bodyPr wrap="none" anchor="ctr">
            <a:noAutofit/>
          </a:bodyPr>
          <a:lstStyle/>
          <a:p>
            <a:pPr algn="ctr">
              <a:defRPr/>
            </a:pPr>
            <a:r>
              <a:rPr lang="en-GB" sz="2600" b="1" i="1" dirty="0" smtClean="0">
                <a:solidFill>
                  <a:srgbClr val="FFFF00"/>
                </a:solidFill>
                <a:effectLst>
                  <a:outerShdw blurRad="38100" dist="38100" dir="2700000" algn="tl">
                    <a:srgbClr val="000000"/>
                  </a:outerShdw>
                </a:effectLst>
                <a:cs typeface="+mn-cs"/>
              </a:rPr>
              <a:t> </a:t>
            </a:r>
            <a:r>
              <a:rPr lang="fr-FR" sz="2200" b="1" i="1" dirty="0" smtClean="0">
                <a:solidFill>
                  <a:schemeClr val="accent1"/>
                </a:solidFill>
                <a:cs typeface="+mn-cs"/>
              </a:rPr>
              <a:t>Cependant, sur les 85,2% liés à une erreur humaine,</a:t>
            </a:r>
          </a:p>
          <a:p>
            <a:pPr algn="ctr">
              <a:defRPr/>
            </a:pPr>
            <a:r>
              <a:rPr lang="fr-FR" sz="2200" b="1" i="1" dirty="0" smtClean="0">
                <a:solidFill>
                  <a:schemeClr val="accent1"/>
                </a:solidFill>
                <a:cs typeface="+mn-cs"/>
              </a:rPr>
              <a:t>75% ont été causés par d'autres usagers de la route!</a:t>
            </a:r>
            <a:endParaRPr lang="en-US" sz="2200" i="1" dirty="0">
              <a:solidFill>
                <a:schemeClr val="accent1"/>
              </a:solidFill>
              <a:cs typeface="+mn-cs"/>
            </a:endParaRPr>
          </a:p>
        </p:txBody>
      </p:sp>
      <p:sp>
        <p:nvSpPr>
          <p:cNvPr id="7" name="Text Box 6"/>
          <p:cNvSpPr txBox="1">
            <a:spLocks noChangeArrowheads="1"/>
          </p:cNvSpPr>
          <p:nvPr/>
        </p:nvSpPr>
        <p:spPr bwMode="auto">
          <a:xfrm>
            <a:off x="0" y="6402888"/>
            <a:ext cx="4519613" cy="276999"/>
          </a:xfrm>
          <a:prstGeom prst="rect">
            <a:avLst/>
          </a:prstGeom>
          <a:noFill/>
          <a:ln w="9525">
            <a:noFill/>
            <a:miter lim="800000"/>
            <a:headEnd/>
            <a:tailEnd/>
          </a:ln>
        </p:spPr>
        <p:txBody>
          <a:bodyPr>
            <a:spAutoFit/>
          </a:bodyPr>
          <a:lstStyle/>
          <a:p>
            <a:pPr>
              <a:spcBef>
                <a:spcPct val="50000"/>
              </a:spcBef>
            </a:pPr>
            <a:r>
              <a:rPr lang="fr-CH" sz="1200" dirty="0">
                <a:solidFill>
                  <a:schemeClr val="tx1"/>
                </a:solidFill>
              </a:rPr>
              <a:t>Source: EU, IRU</a:t>
            </a:r>
            <a:endParaRPr lang="en-GB" sz="1200" dirty="0">
              <a:solidFill>
                <a:schemeClr val="tx1"/>
              </a:solidFill>
            </a:endParaRPr>
          </a:p>
        </p:txBody>
      </p:sp>
      <p:pic>
        <p:nvPicPr>
          <p:cNvPr id="8" name="Picture 2"/>
          <p:cNvPicPr>
            <a:picLocks noChangeAspect="1" noChangeArrowheads="1"/>
          </p:cNvPicPr>
          <p:nvPr/>
        </p:nvPicPr>
        <p:blipFill>
          <a:blip r:embed="rId4" cstate="print"/>
          <a:srcRect/>
          <a:stretch>
            <a:fillRect/>
          </a:stretch>
        </p:blipFill>
        <p:spPr bwMode="auto">
          <a:xfrm>
            <a:off x="4941849" y="2415114"/>
            <a:ext cx="2366455" cy="3096344"/>
          </a:xfrm>
          <a:prstGeom prst="rect">
            <a:avLst/>
          </a:prstGeom>
          <a:noFill/>
          <a:ln w="9525">
            <a:noFill/>
            <a:miter lim="800000"/>
            <a:headEnd/>
            <a:tailEnd/>
          </a:ln>
        </p:spPr>
      </p:pic>
      <p:sp>
        <p:nvSpPr>
          <p:cNvPr id="9" name="Rectangle 8"/>
          <p:cNvSpPr/>
          <p:nvPr/>
        </p:nvSpPr>
        <p:spPr>
          <a:xfrm>
            <a:off x="395536" y="2492987"/>
            <a:ext cx="3816424" cy="243143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800" b="1" spc="5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rPr>
              <a:t>Résultats confirmés par</a:t>
            </a:r>
          </a:p>
          <a:p>
            <a:pPr algn="ctr"/>
            <a:r>
              <a:rPr lang="fr-FR" sz="3800" b="1" spc="5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rPr>
              <a:t>d’autres études</a:t>
            </a:r>
            <a:endParaRPr lang="fr-FR" sz="3800" b="1" dirty="0">
              <a:ln w="11430"/>
              <a:solidFill>
                <a:schemeClr val="accent1"/>
              </a:solidFill>
              <a:effectLst>
                <a:outerShdw blurRad="80000" dist="40000" dir="5040000" algn="tl">
                  <a:srgbClr val="000000">
                    <a:alpha val="30000"/>
                  </a:srgbClr>
                </a:outerShdw>
              </a:effectLst>
            </a:endParaRPr>
          </a:p>
        </p:txBody>
      </p:sp>
      <p:pic>
        <p:nvPicPr>
          <p:cNvPr id="10" name="Picture 2"/>
          <p:cNvPicPr>
            <a:picLocks noChangeAspect="1" noChangeArrowheads="1"/>
          </p:cNvPicPr>
          <p:nvPr/>
        </p:nvPicPr>
        <p:blipFill>
          <a:blip r:embed="rId5" cstate="print"/>
          <a:srcRect/>
          <a:stretch>
            <a:fillRect/>
          </a:stretch>
        </p:blipFill>
        <p:spPr bwMode="auto">
          <a:xfrm>
            <a:off x="7007398" y="2708920"/>
            <a:ext cx="2136602" cy="30223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r-CH"/>
          </a:p>
        </p:txBody>
      </p:sp>
      <p:pic>
        <p:nvPicPr>
          <p:cNvPr id="4" name="Picture 4"/>
          <p:cNvPicPr>
            <a:picLocks noChangeAspect="1" noChangeArrowheads="1"/>
          </p:cNvPicPr>
          <p:nvPr/>
        </p:nvPicPr>
        <p:blipFill>
          <a:blip r:embed="rId3" cstate="print"/>
          <a:srcRect/>
          <a:stretch>
            <a:fillRect/>
          </a:stretch>
        </p:blipFill>
        <p:spPr bwMode="auto">
          <a:xfrm>
            <a:off x="-13390" y="0"/>
            <a:ext cx="9198665" cy="5876925"/>
          </a:xfrm>
          <a:prstGeom prst="rect">
            <a:avLst/>
          </a:prstGeom>
          <a:noFill/>
          <a:ln w="9525" algn="ctr">
            <a:noFill/>
            <a:miter lim="800000"/>
            <a:headEnd/>
            <a:tailEnd/>
          </a:ln>
        </p:spPr>
      </p:pic>
      <p:pic>
        <p:nvPicPr>
          <p:cNvPr id="5" name="Picture 9" descr="academy_ne_ppt.gif"/>
          <p:cNvPicPr>
            <a:picLocks noChangeAspect="1"/>
          </p:cNvPicPr>
          <p:nvPr/>
        </p:nvPicPr>
        <p:blipFill>
          <a:blip r:embed="rId4" cstate="print"/>
          <a:srcRect/>
          <a:stretch>
            <a:fillRect/>
          </a:stretch>
        </p:blipFill>
        <p:spPr bwMode="auto">
          <a:xfrm>
            <a:off x="3303588" y="346075"/>
            <a:ext cx="2532062" cy="1714500"/>
          </a:xfrm>
          <a:prstGeom prst="rect">
            <a:avLst/>
          </a:prstGeom>
          <a:noFill/>
          <a:ln w="9525">
            <a:noFill/>
            <a:miter lim="800000"/>
            <a:headEnd/>
            <a:tailEnd/>
          </a:ln>
        </p:spPr>
      </p:pic>
      <p:sp>
        <p:nvSpPr>
          <p:cNvPr id="6" name="Subtitle 5"/>
          <p:cNvSpPr txBox="1">
            <a:spLocks/>
          </p:cNvSpPr>
          <p:nvPr/>
        </p:nvSpPr>
        <p:spPr>
          <a:xfrm>
            <a:off x="0" y="5874673"/>
            <a:ext cx="9144000" cy="5715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marR="0" lvl="0" algn="ctr" defTabSz="914400" eaLnBrk="0" latinLnBrk="0" hangingPunct="0">
              <a:lnSpc>
                <a:spcPct val="105000"/>
              </a:lnSpc>
              <a:spcBef>
                <a:spcPct val="15000"/>
              </a:spcBef>
              <a:spcAft>
                <a:spcPct val="15000"/>
              </a:spcAft>
              <a:buClr>
                <a:schemeClr val="bg1"/>
              </a:buClr>
              <a:buSzTx/>
              <a:tabLst/>
              <a:defRPr/>
            </a:pPr>
            <a:r>
              <a:rPr lang="fr-CH" sz="2200" dirty="0" smtClean="0">
                <a:solidFill>
                  <a:schemeClr val="accent1"/>
                </a:solidFill>
                <a:latin typeface="+mn-lt"/>
                <a:cs typeface="+mn-cs"/>
              </a:rPr>
              <a:t>Excellence Internationale de la formation professionnelle dans le domaine du transport routier</a:t>
            </a:r>
            <a:endParaRPr lang="fr-CH" sz="2200" dirty="0">
              <a:solidFill>
                <a:schemeClr val="accent1"/>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CH"/>
          </a:p>
        </p:txBody>
      </p:sp>
      <p:sp>
        <p:nvSpPr>
          <p:cNvPr id="3" name="Title 2"/>
          <p:cNvSpPr>
            <a:spLocks noGrp="1"/>
          </p:cNvSpPr>
          <p:nvPr>
            <p:ph type="title"/>
          </p:nvPr>
        </p:nvSpPr>
        <p:spPr/>
        <p:txBody>
          <a:bodyPr/>
          <a:lstStyle/>
          <a:p>
            <a:endParaRPr lang="fr-CH"/>
          </a:p>
        </p:txBody>
      </p:sp>
      <p:pic>
        <p:nvPicPr>
          <p:cNvPr id="4" name="Picture 1" descr="C:\Users\pphilipp\AppData\Local\Microsoft\Windows\Temporary Internet Files\Content.Outlook\C909B8AQ\pACA-aout13-2 (2).jpg"/>
          <p:cNvPicPr>
            <a:picLocks noChangeAspect="1" noChangeArrowheads="1"/>
          </p:cNvPicPr>
          <p:nvPr/>
        </p:nvPicPr>
        <p:blipFill>
          <a:blip r:embed="rId3" cstate="print"/>
          <a:srcRect/>
          <a:stretch>
            <a:fillRect/>
          </a:stretch>
        </p:blipFill>
        <p:spPr bwMode="auto">
          <a:xfrm>
            <a:off x="-12526" y="10868"/>
            <a:ext cx="9165626" cy="6476898"/>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cs typeface="Arial" charset="0"/>
              </a:rPr>
              <a:t>Objectifs de l’Académie de l’IRU</a:t>
            </a:r>
            <a:endParaRPr lang="fr-CH" dirty="0"/>
          </a:p>
        </p:txBody>
      </p:sp>
      <p:sp>
        <p:nvSpPr>
          <p:cNvPr id="6" name="Block Arc 5"/>
          <p:cNvSpPr/>
          <p:nvPr/>
        </p:nvSpPr>
        <p:spPr>
          <a:xfrm>
            <a:off x="2414953" y="1971247"/>
            <a:ext cx="4266065" cy="4266065"/>
          </a:xfrm>
          <a:prstGeom prst="blockArc">
            <a:avLst>
              <a:gd name="adj1" fmla="val 9000000"/>
              <a:gd name="adj2" fmla="val 16200000"/>
              <a:gd name="adj3" fmla="val 4637"/>
            </a:avLst>
          </a:prstGeom>
          <a:solidFill>
            <a:srgbClr val="0070C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11215228"/>
              <a:satOff val="29339"/>
              <a:lumOff val="-37648"/>
              <a:alphaOff val="0"/>
            </a:schemeClr>
          </a:effectRef>
          <a:fontRef idx="minor">
            <a:schemeClr val="lt1"/>
          </a:fontRef>
        </p:style>
      </p:sp>
      <p:sp>
        <p:nvSpPr>
          <p:cNvPr id="7" name="Block Arc 6"/>
          <p:cNvSpPr/>
          <p:nvPr/>
        </p:nvSpPr>
        <p:spPr>
          <a:xfrm>
            <a:off x="2414953" y="1971247"/>
            <a:ext cx="4266065" cy="4266065"/>
          </a:xfrm>
          <a:prstGeom prst="blockArc">
            <a:avLst>
              <a:gd name="adj1" fmla="val 1800000"/>
              <a:gd name="adj2" fmla="val 9000000"/>
              <a:gd name="adj3" fmla="val 4637"/>
            </a:avLst>
          </a:prstGeom>
          <a:gradFill rotWithShape="0">
            <a:gsLst>
              <a:gs pos="0">
                <a:srgbClr val="0070C0"/>
              </a:gs>
              <a:gs pos="80000">
                <a:schemeClr val="accent5">
                  <a:hueOff val="-5607614"/>
                  <a:satOff val="14669"/>
                  <a:lumOff val="-18824"/>
                  <a:alphaOff val="0"/>
                  <a:shade val="93000"/>
                  <a:satMod val="130000"/>
                </a:schemeClr>
              </a:gs>
              <a:gs pos="100000">
                <a:schemeClr val="accent5">
                  <a:hueOff val="-5607614"/>
                  <a:satOff val="14669"/>
                  <a:lumOff val="-18824"/>
                  <a:alphaOff val="0"/>
                  <a:shade val="94000"/>
                  <a:satMod val="135000"/>
                </a:schemeClr>
              </a:gs>
            </a:gsLst>
          </a:gra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5607614"/>
              <a:satOff val="14669"/>
              <a:lumOff val="-18824"/>
              <a:alphaOff val="0"/>
            </a:schemeClr>
          </a:effectRef>
          <a:fontRef idx="minor">
            <a:schemeClr val="lt1"/>
          </a:fontRef>
        </p:style>
      </p:sp>
      <p:sp>
        <p:nvSpPr>
          <p:cNvPr id="8" name="Block Arc 7"/>
          <p:cNvSpPr/>
          <p:nvPr/>
        </p:nvSpPr>
        <p:spPr>
          <a:xfrm>
            <a:off x="2414953" y="1971247"/>
            <a:ext cx="4266065" cy="4266065"/>
          </a:xfrm>
          <a:prstGeom prst="blockArc">
            <a:avLst>
              <a:gd name="adj1" fmla="val 16200000"/>
              <a:gd name="adj2" fmla="val 1800000"/>
              <a:gd name="adj3" fmla="val 4637"/>
            </a:avLst>
          </a:prstGeom>
          <a:solidFill>
            <a:srgbClr val="0070C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Freeform 8"/>
          <p:cNvSpPr/>
          <p:nvPr/>
        </p:nvSpPr>
        <p:spPr>
          <a:xfrm>
            <a:off x="3450567" y="2993365"/>
            <a:ext cx="2104844" cy="2053087"/>
          </a:xfrm>
          <a:custGeom>
            <a:avLst/>
            <a:gdLst>
              <a:gd name="connsiteX0" fmla="*/ 0 w 1962294"/>
              <a:gd name="connsiteY0" fmla="*/ 981147 h 1962294"/>
              <a:gd name="connsiteX1" fmla="*/ 287372 w 1962294"/>
              <a:gd name="connsiteY1" fmla="*/ 287371 h 1962294"/>
              <a:gd name="connsiteX2" fmla="*/ 981148 w 1962294"/>
              <a:gd name="connsiteY2" fmla="*/ 1 h 1962294"/>
              <a:gd name="connsiteX3" fmla="*/ 1674924 w 1962294"/>
              <a:gd name="connsiteY3" fmla="*/ 287373 h 1962294"/>
              <a:gd name="connsiteX4" fmla="*/ 1962294 w 1962294"/>
              <a:gd name="connsiteY4" fmla="*/ 981149 h 1962294"/>
              <a:gd name="connsiteX5" fmla="*/ 1674922 w 1962294"/>
              <a:gd name="connsiteY5" fmla="*/ 1674925 h 1962294"/>
              <a:gd name="connsiteX6" fmla="*/ 981146 w 1962294"/>
              <a:gd name="connsiteY6" fmla="*/ 1962296 h 1962294"/>
              <a:gd name="connsiteX7" fmla="*/ 287370 w 1962294"/>
              <a:gd name="connsiteY7" fmla="*/ 1674924 h 1962294"/>
              <a:gd name="connsiteX8" fmla="*/ -1 w 1962294"/>
              <a:gd name="connsiteY8" fmla="*/ 981148 h 1962294"/>
              <a:gd name="connsiteX9" fmla="*/ 0 w 1962294"/>
              <a:gd name="connsiteY9" fmla="*/ 981147 h 196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294" h="1962294">
                <a:moveTo>
                  <a:pt x="0" y="981147"/>
                </a:moveTo>
                <a:cubicBezTo>
                  <a:pt x="0" y="720931"/>
                  <a:pt x="103371" y="471372"/>
                  <a:pt x="287372" y="287371"/>
                </a:cubicBezTo>
                <a:cubicBezTo>
                  <a:pt x="471373" y="103370"/>
                  <a:pt x="720932" y="0"/>
                  <a:pt x="981148" y="1"/>
                </a:cubicBezTo>
                <a:cubicBezTo>
                  <a:pt x="1241364" y="1"/>
                  <a:pt x="1490923" y="103372"/>
                  <a:pt x="1674924" y="287373"/>
                </a:cubicBezTo>
                <a:cubicBezTo>
                  <a:pt x="1858925" y="471374"/>
                  <a:pt x="1962295" y="720933"/>
                  <a:pt x="1962294" y="981149"/>
                </a:cubicBezTo>
                <a:cubicBezTo>
                  <a:pt x="1962294" y="1241365"/>
                  <a:pt x="1858923" y="1490924"/>
                  <a:pt x="1674922" y="1674925"/>
                </a:cubicBezTo>
                <a:cubicBezTo>
                  <a:pt x="1490921" y="1858926"/>
                  <a:pt x="1241362" y="1962296"/>
                  <a:pt x="981146" y="1962296"/>
                </a:cubicBezTo>
                <a:cubicBezTo>
                  <a:pt x="720930" y="1962296"/>
                  <a:pt x="471371" y="1858925"/>
                  <a:pt x="287370" y="1674924"/>
                </a:cubicBezTo>
                <a:cubicBezTo>
                  <a:pt x="103369" y="1490923"/>
                  <a:pt x="-1" y="1241364"/>
                  <a:pt x="-1" y="981148"/>
                </a:cubicBezTo>
                <a:lnTo>
                  <a:pt x="0" y="981147"/>
                </a:ln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08962" tIns="308961" rIns="308962" bIns="308961" numCol="1" spcCol="1270" anchor="ctr" anchorCtr="0">
            <a:noAutofit/>
          </a:bodyPr>
          <a:lstStyle/>
          <a:p>
            <a:pPr lvl="0" algn="ctr" defTabSz="755650">
              <a:lnSpc>
                <a:spcPct val="90000"/>
              </a:lnSpc>
              <a:spcBef>
                <a:spcPct val="0"/>
              </a:spcBef>
              <a:spcAft>
                <a:spcPct val="35000"/>
              </a:spcAft>
              <a:buNone/>
            </a:pPr>
            <a:r>
              <a:rPr lang="en-GB" sz="1600" kern="1200" dirty="0" err="1" smtClean="0">
                <a:effectLst/>
              </a:rPr>
              <a:t>Développement</a:t>
            </a:r>
            <a:r>
              <a:rPr lang="en-GB" sz="1600" kern="1200" dirty="0" smtClean="0">
                <a:effectLst/>
              </a:rPr>
              <a:t> durable</a:t>
            </a:r>
            <a:endParaRPr lang="en-GB" sz="1600" kern="1200" dirty="0">
              <a:effectLst/>
            </a:endParaRPr>
          </a:p>
        </p:txBody>
      </p:sp>
      <p:sp>
        <p:nvSpPr>
          <p:cNvPr id="10" name="Freeform 9"/>
          <p:cNvSpPr/>
          <p:nvPr/>
        </p:nvSpPr>
        <p:spPr>
          <a:xfrm>
            <a:off x="3628157" y="1136748"/>
            <a:ext cx="1839657" cy="1767899"/>
          </a:xfrm>
          <a:custGeom>
            <a:avLst/>
            <a:gdLst>
              <a:gd name="connsiteX0" fmla="*/ 0 w 1839657"/>
              <a:gd name="connsiteY0" fmla="*/ 883950 h 1767899"/>
              <a:gd name="connsiteX1" fmla="*/ 282476 w 1839657"/>
              <a:gd name="connsiteY1" fmla="*/ 246596 h 1767899"/>
              <a:gd name="connsiteX2" fmla="*/ 919830 w 1839657"/>
              <a:gd name="connsiteY2" fmla="*/ 1 h 1767899"/>
              <a:gd name="connsiteX3" fmla="*/ 1557184 w 1839657"/>
              <a:gd name="connsiteY3" fmla="*/ 246598 h 1767899"/>
              <a:gd name="connsiteX4" fmla="*/ 1839658 w 1839657"/>
              <a:gd name="connsiteY4" fmla="*/ 883953 h 1767899"/>
              <a:gd name="connsiteX5" fmla="*/ 1557183 w 1839657"/>
              <a:gd name="connsiteY5" fmla="*/ 1521307 h 1767899"/>
              <a:gd name="connsiteX6" fmla="*/ 919829 w 1839657"/>
              <a:gd name="connsiteY6" fmla="*/ 1767903 h 1767899"/>
              <a:gd name="connsiteX7" fmla="*/ 282475 w 1839657"/>
              <a:gd name="connsiteY7" fmla="*/ 1521306 h 1767899"/>
              <a:gd name="connsiteX8" fmla="*/ 0 w 1839657"/>
              <a:gd name="connsiteY8" fmla="*/ 883952 h 1767899"/>
              <a:gd name="connsiteX9" fmla="*/ 0 w 1839657"/>
              <a:gd name="connsiteY9" fmla="*/ 883950 h 176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9657" h="1767899">
                <a:moveTo>
                  <a:pt x="0" y="883950"/>
                </a:moveTo>
                <a:cubicBezTo>
                  <a:pt x="0" y="643414"/>
                  <a:pt x="102003" y="413265"/>
                  <a:pt x="282476" y="246596"/>
                </a:cubicBezTo>
                <a:cubicBezTo>
                  <a:pt x="453808" y="88370"/>
                  <a:pt x="682210" y="0"/>
                  <a:pt x="919830" y="1"/>
                </a:cubicBezTo>
                <a:cubicBezTo>
                  <a:pt x="1157451" y="1"/>
                  <a:pt x="1385852" y="88372"/>
                  <a:pt x="1557184" y="246598"/>
                </a:cubicBezTo>
                <a:cubicBezTo>
                  <a:pt x="1737657" y="413267"/>
                  <a:pt x="1839659" y="643416"/>
                  <a:pt x="1839658" y="883953"/>
                </a:cubicBezTo>
                <a:cubicBezTo>
                  <a:pt x="1839658" y="1124489"/>
                  <a:pt x="1737656" y="1354638"/>
                  <a:pt x="1557183" y="1521307"/>
                </a:cubicBezTo>
                <a:cubicBezTo>
                  <a:pt x="1385851" y="1679533"/>
                  <a:pt x="1157450" y="1767903"/>
                  <a:pt x="919829" y="1767903"/>
                </a:cubicBezTo>
                <a:cubicBezTo>
                  <a:pt x="682208" y="1767903"/>
                  <a:pt x="453807" y="1679533"/>
                  <a:pt x="282475" y="1521306"/>
                </a:cubicBezTo>
                <a:cubicBezTo>
                  <a:pt x="102002" y="1354637"/>
                  <a:pt x="0" y="1124488"/>
                  <a:pt x="0" y="883952"/>
                </a:cubicBezTo>
                <a:lnTo>
                  <a:pt x="0" y="8839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94812" tIns="284303" rIns="294812" bIns="284303" numCol="1" spcCol="1270" anchor="ctr" anchorCtr="0">
            <a:noAutofit/>
          </a:bodyPr>
          <a:lstStyle/>
          <a:p>
            <a:pPr lvl="0" algn="ctr" defTabSz="889000">
              <a:lnSpc>
                <a:spcPct val="90000"/>
              </a:lnSpc>
              <a:spcBef>
                <a:spcPct val="0"/>
              </a:spcBef>
              <a:spcAft>
                <a:spcPct val="35000"/>
              </a:spcAft>
              <a:buNone/>
            </a:pPr>
            <a:r>
              <a:rPr lang="en-GB" sz="2000" kern="1200" dirty="0" err="1" smtClean="0">
                <a:effectLst/>
              </a:rPr>
              <a:t>Sécurité</a:t>
            </a:r>
            <a:endParaRPr lang="en-GB" sz="2000" kern="1200" dirty="0">
              <a:effectLst/>
            </a:endParaRPr>
          </a:p>
        </p:txBody>
      </p:sp>
      <p:sp>
        <p:nvSpPr>
          <p:cNvPr id="11" name="Freeform 10"/>
          <p:cNvSpPr/>
          <p:nvPr/>
        </p:nvSpPr>
        <p:spPr>
          <a:xfrm>
            <a:off x="5398425" y="4185109"/>
            <a:ext cx="1968533" cy="1948271"/>
          </a:xfrm>
          <a:custGeom>
            <a:avLst/>
            <a:gdLst>
              <a:gd name="connsiteX0" fmla="*/ 0 w 1907993"/>
              <a:gd name="connsiteY0" fmla="*/ 960961 h 1921922"/>
              <a:gd name="connsiteX1" fmla="*/ 276972 w 1907993"/>
              <a:gd name="connsiteY1" fmla="*/ 283935 h 1921922"/>
              <a:gd name="connsiteX2" fmla="*/ 953999 w 1907993"/>
              <a:gd name="connsiteY2" fmla="*/ 1 h 1921922"/>
              <a:gd name="connsiteX3" fmla="*/ 1631025 w 1907993"/>
              <a:gd name="connsiteY3" fmla="*/ 283937 h 1921922"/>
              <a:gd name="connsiteX4" fmla="*/ 1907995 w 1907993"/>
              <a:gd name="connsiteY4" fmla="*/ 960964 h 1921922"/>
              <a:gd name="connsiteX5" fmla="*/ 1631024 w 1907993"/>
              <a:gd name="connsiteY5" fmla="*/ 1637991 h 1921922"/>
              <a:gd name="connsiteX6" fmla="*/ 953997 w 1907993"/>
              <a:gd name="connsiteY6" fmla="*/ 1921925 h 1921922"/>
              <a:gd name="connsiteX7" fmla="*/ 276971 w 1907993"/>
              <a:gd name="connsiteY7" fmla="*/ 1637990 h 1921922"/>
              <a:gd name="connsiteX8" fmla="*/ 1 w 1907993"/>
              <a:gd name="connsiteY8" fmla="*/ 960963 h 1921922"/>
              <a:gd name="connsiteX9" fmla="*/ 0 w 1907993"/>
              <a:gd name="connsiteY9" fmla="*/ 960961 h 192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93" h="1921922">
                <a:moveTo>
                  <a:pt x="0" y="960961"/>
                </a:moveTo>
                <a:cubicBezTo>
                  <a:pt x="0" y="707309"/>
                  <a:pt x="99561" y="463945"/>
                  <a:pt x="276972" y="283935"/>
                </a:cubicBezTo>
                <a:cubicBezTo>
                  <a:pt x="456077" y="102206"/>
                  <a:pt x="699781" y="1"/>
                  <a:pt x="953999" y="1"/>
                </a:cubicBezTo>
                <a:cubicBezTo>
                  <a:pt x="1208217" y="1"/>
                  <a:pt x="1451921" y="102207"/>
                  <a:pt x="1631025" y="283937"/>
                </a:cubicBezTo>
                <a:cubicBezTo>
                  <a:pt x="1808435" y="463947"/>
                  <a:pt x="1907995" y="707312"/>
                  <a:pt x="1907995" y="960964"/>
                </a:cubicBezTo>
                <a:cubicBezTo>
                  <a:pt x="1907995" y="1214616"/>
                  <a:pt x="1808435" y="1457981"/>
                  <a:pt x="1631024" y="1637991"/>
                </a:cubicBezTo>
                <a:cubicBezTo>
                  <a:pt x="1451919" y="1819720"/>
                  <a:pt x="1208215" y="1921925"/>
                  <a:pt x="953997" y="1921925"/>
                </a:cubicBezTo>
                <a:cubicBezTo>
                  <a:pt x="699779" y="1921925"/>
                  <a:pt x="456075" y="1819719"/>
                  <a:pt x="276971" y="1637990"/>
                </a:cubicBezTo>
                <a:cubicBezTo>
                  <a:pt x="99561" y="1457980"/>
                  <a:pt x="1" y="1214615"/>
                  <a:pt x="1" y="960963"/>
                </a:cubicBezTo>
                <a:cubicBezTo>
                  <a:pt x="1" y="960962"/>
                  <a:pt x="0" y="960962"/>
                  <a:pt x="0" y="960961"/>
                </a:cubicBez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5607614"/>
              <a:satOff val="14669"/>
              <a:lumOff val="-18824"/>
              <a:alphaOff val="0"/>
            </a:schemeClr>
          </a:fillRef>
          <a:effectRef idx="2">
            <a:schemeClr val="accent5">
              <a:hueOff val="-5607614"/>
              <a:satOff val="14669"/>
              <a:lumOff val="-18824"/>
              <a:alphaOff val="0"/>
            </a:schemeClr>
          </a:effectRef>
          <a:fontRef idx="minor">
            <a:schemeClr val="lt1"/>
          </a:fontRef>
        </p:style>
        <p:txBody>
          <a:bodyPr spcFirstLastPara="0" vert="horz" wrap="square" lIns="302279" tIns="304319" rIns="302279" bIns="304319" numCol="1" spcCol="1270" anchor="ctr" anchorCtr="0">
            <a:noAutofit/>
          </a:bodyPr>
          <a:lstStyle/>
          <a:p>
            <a:pPr lvl="0" algn="ctr" defTabSz="800100">
              <a:lnSpc>
                <a:spcPct val="90000"/>
              </a:lnSpc>
              <a:spcBef>
                <a:spcPct val="0"/>
              </a:spcBef>
              <a:spcAft>
                <a:spcPct val="35000"/>
              </a:spcAft>
              <a:buNone/>
            </a:pPr>
            <a:r>
              <a:rPr lang="en-GB" sz="1700" kern="1200" dirty="0" err="1" smtClean="0">
                <a:effectLst/>
              </a:rPr>
              <a:t>Conformité</a:t>
            </a:r>
            <a:r>
              <a:rPr lang="en-GB" sz="1700" kern="1200" dirty="0" smtClean="0">
                <a:effectLst/>
              </a:rPr>
              <a:t> </a:t>
            </a:r>
            <a:r>
              <a:rPr lang="en-GB" sz="1700" kern="1200" dirty="0" err="1" smtClean="0">
                <a:effectLst/>
              </a:rPr>
              <a:t>réglementaire</a:t>
            </a:r>
            <a:endParaRPr lang="en-GB" sz="1700" kern="1200" dirty="0">
              <a:effectLst/>
            </a:endParaRPr>
          </a:p>
        </p:txBody>
      </p:sp>
      <p:sp>
        <p:nvSpPr>
          <p:cNvPr id="12" name="Freeform 11"/>
          <p:cNvSpPr/>
          <p:nvPr/>
        </p:nvSpPr>
        <p:spPr>
          <a:xfrm>
            <a:off x="1763688" y="4185110"/>
            <a:ext cx="1959723" cy="1921922"/>
          </a:xfrm>
          <a:custGeom>
            <a:avLst/>
            <a:gdLst>
              <a:gd name="connsiteX0" fmla="*/ 0 w 1959723"/>
              <a:gd name="connsiteY0" fmla="*/ 960961 h 1921922"/>
              <a:gd name="connsiteX1" fmla="*/ 293776 w 1959723"/>
              <a:gd name="connsiteY1" fmla="*/ 274874 h 1921922"/>
              <a:gd name="connsiteX2" fmla="*/ 979864 w 1959723"/>
              <a:gd name="connsiteY2" fmla="*/ 1 h 1921922"/>
              <a:gd name="connsiteX3" fmla="*/ 1665951 w 1959723"/>
              <a:gd name="connsiteY3" fmla="*/ 274876 h 1921922"/>
              <a:gd name="connsiteX4" fmla="*/ 1959725 w 1959723"/>
              <a:gd name="connsiteY4" fmla="*/ 960964 h 1921922"/>
              <a:gd name="connsiteX5" fmla="*/ 1665950 w 1959723"/>
              <a:gd name="connsiteY5" fmla="*/ 1647051 h 1921922"/>
              <a:gd name="connsiteX6" fmla="*/ 979863 w 1959723"/>
              <a:gd name="connsiteY6" fmla="*/ 1921925 h 1921922"/>
              <a:gd name="connsiteX7" fmla="*/ 293776 w 1959723"/>
              <a:gd name="connsiteY7" fmla="*/ 1647050 h 1921922"/>
              <a:gd name="connsiteX8" fmla="*/ 2 w 1959723"/>
              <a:gd name="connsiteY8" fmla="*/ 960963 h 1921922"/>
              <a:gd name="connsiteX9" fmla="*/ 0 w 1959723"/>
              <a:gd name="connsiteY9" fmla="*/ 960961 h 192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723" h="1921922">
                <a:moveTo>
                  <a:pt x="0" y="960961"/>
                </a:moveTo>
                <a:cubicBezTo>
                  <a:pt x="0" y="702854"/>
                  <a:pt x="105873" y="455597"/>
                  <a:pt x="293776" y="274874"/>
                </a:cubicBezTo>
                <a:cubicBezTo>
                  <a:pt x="476957" y="98692"/>
                  <a:pt x="723293" y="0"/>
                  <a:pt x="979864" y="1"/>
                </a:cubicBezTo>
                <a:cubicBezTo>
                  <a:pt x="1236435" y="1"/>
                  <a:pt x="1482770" y="98694"/>
                  <a:pt x="1665951" y="274876"/>
                </a:cubicBezTo>
                <a:cubicBezTo>
                  <a:pt x="1853853" y="455600"/>
                  <a:pt x="1959726" y="702856"/>
                  <a:pt x="1959725" y="960964"/>
                </a:cubicBezTo>
                <a:cubicBezTo>
                  <a:pt x="1959725" y="1219071"/>
                  <a:pt x="1853852" y="1466328"/>
                  <a:pt x="1665950" y="1647051"/>
                </a:cubicBezTo>
                <a:cubicBezTo>
                  <a:pt x="1482769" y="1823233"/>
                  <a:pt x="1236433" y="1921925"/>
                  <a:pt x="979863" y="1921925"/>
                </a:cubicBezTo>
                <a:cubicBezTo>
                  <a:pt x="723292" y="1921925"/>
                  <a:pt x="476957" y="1823233"/>
                  <a:pt x="293776" y="1647050"/>
                </a:cubicBezTo>
                <a:cubicBezTo>
                  <a:pt x="105874" y="1466326"/>
                  <a:pt x="1" y="1219070"/>
                  <a:pt x="2" y="960963"/>
                </a:cubicBezTo>
                <a:lnTo>
                  <a:pt x="0" y="960961"/>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11215228"/>
              <a:satOff val="29339"/>
              <a:lumOff val="-37648"/>
              <a:alphaOff val="0"/>
            </a:schemeClr>
          </a:effectRef>
          <a:fontRef idx="minor">
            <a:schemeClr val="lt1"/>
          </a:fontRef>
        </p:style>
        <p:txBody>
          <a:bodyPr spcFirstLastPara="0" vert="horz" wrap="square" lIns="309855" tIns="304319" rIns="309855" bIns="304319" numCol="1" spcCol="1270" anchor="ctr" anchorCtr="0">
            <a:noAutofit/>
          </a:bodyPr>
          <a:lstStyle/>
          <a:p>
            <a:pPr lvl="0" algn="ctr" defTabSz="800100">
              <a:lnSpc>
                <a:spcPct val="90000"/>
              </a:lnSpc>
              <a:spcBef>
                <a:spcPct val="0"/>
              </a:spcBef>
              <a:spcAft>
                <a:spcPct val="35000"/>
              </a:spcAft>
              <a:buNone/>
            </a:pPr>
            <a:r>
              <a:rPr lang="en-GB" sz="1800" kern="1200" dirty="0" smtClean="0">
                <a:effectLst/>
              </a:rPr>
              <a:t>Performance</a:t>
            </a:r>
            <a:endParaRPr lang="en-GB" sz="1800" kern="1200" dirty="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smtClean="0"/>
              <a:t>Sécurité</a:t>
            </a:r>
            <a:endParaRPr lang="fr-CH" dirty="0"/>
          </a:p>
        </p:txBody>
      </p:sp>
      <p:grpSp>
        <p:nvGrpSpPr>
          <p:cNvPr id="2" name="Group 364"/>
          <p:cNvGrpSpPr>
            <a:grpSpLocks/>
          </p:cNvGrpSpPr>
          <p:nvPr/>
        </p:nvGrpSpPr>
        <p:grpSpPr bwMode="auto">
          <a:xfrm>
            <a:off x="369518" y="1522391"/>
            <a:ext cx="2265363" cy="4692650"/>
            <a:chOff x="401" y="848"/>
            <a:chExt cx="1427" cy="2956"/>
          </a:xfrm>
        </p:grpSpPr>
        <p:sp>
          <p:nvSpPr>
            <p:cNvPr id="13" name="AutoShape 354"/>
            <p:cNvSpPr>
              <a:spLocks noChangeArrowheads="1"/>
            </p:cNvSpPr>
            <p:nvPr/>
          </p:nvSpPr>
          <p:spPr bwMode="auto">
            <a:xfrm>
              <a:off x="912" y="1104"/>
              <a:ext cx="240" cy="576"/>
            </a:xfrm>
            <a:prstGeom prst="downArrow">
              <a:avLst>
                <a:gd name="adj1" fmla="val 50000"/>
                <a:gd name="adj2" fmla="val 60000"/>
              </a:avLst>
            </a:prstGeom>
            <a:solidFill>
              <a:schemeClr val="accent1">
                <a:alpha val="76077"/>
              </a:schemeClr>
            </a:solidFill>
            <a:ln w="9525" algn="ctr">
              <a:solidFill>
                <a:schemeClr val="accent1"/>
              </a:solidFill>
              <a:miter lim="800000"/>
              <a:headEnd/>
              <a:tailEnd/>
            </a:ln>
          </p:spPr>
          <p:txBody>
            <a:bodyPr wrap="none" anchor="ctr"/>
            <a:lstStyle/>
            <a:p>
              <a:endParaRPr lang="fr-CH" sz="1600">
                <a:solidFill>
                  <a:schemeClr val="tx1"/>
                </a:solidFill>
              </a:endParaRPr>
            </a:p>
          </p:txBody>
        </p:sp>
        <p:sp>
          <p:nvSpPr>
            <p:cNvPr id="14" name="Text Box 357"/>
            <p:cNvSpPr txBox="1">
              <a:spLocks noChangeArrowheads="1"/>
            </p:cNvSpPr>
            <p:nvPr/>
          </p:nvSpPr>
          <p:spPr bwMode="auto">
            <a:xfrm>
              <a:off x="514" y="1680"/>
              <a:ext cx="1229" cy="252"/>
            </a:xfrm>
            <a:prstGeom prst="rect">
              <a:avLst/>
            </a:prstGeom>
            <a:noFill/>
            <a:ln w="9525" algn="ctr">
              <a:noFill/>
              <a:miter lim="800000"/>
              <a:headEnd/>
              <a:tailEnd/>
            </a:ln>
          </p:spPr>
          <p:txBody>
            <a:bodyPr wrap="none">
              <a:spAutoFit/>
            </a:bodyPr>
            <a:lstStyle/>
            <a:p>
              <a:pPr algn="ctr"/>
              <a:r>
                <a:rPr lang="fr-CH" sz="2000" b="1" smtClean="0"/>
                <a:t>La Population</a:t>
              </a:r>
              <a:endParaRPr lang="fr-CH" sz="2000" b="1"/>
            </a:p>
          </p:txBody>
        </p:sp>
        <p:sp>
          <p:nvSpPr>
            <p:cNvPr id="15" name="Text Box 358"/>
            <p:cNvSpPr txBox="1">
              <a:spLocks noChangeArrowheads="1"/>
            </p:cNvSpPr>
            <p:nvPr/>
          </p:nvSpPr>
          <p:spPr bwMode="auto">
            <a:xfrm>
              <a:off x="401" y="3552"/>
              <a:ext cx="1427" cy="252"/>
            </a:xfrm>
            <a:prstGeom prst="rect">
              <a:avLst/>
            </a:prstGeom>
            <a:noFill/>
            <a:ln w="9525" algn="ctr">
              <a:noFill/>
              <a:miter lim="800000"/>
              <a:headEnd/>
              <a:tailEnd/>
            </a:ln>
          </p:spPr>
          <p:txBody>
            <a:bodyPr wrap="none">
              <a:spAutoFit/>
            </a:bodyPr>
            <a:lstStyle/>
            <a:p>
              <a:pPr algn="ctr"/>
              <a:r>
                <a:rPr lang="fr-CH" sz="2000" b="1" dirty="0" smtClean="0"/>
                <a:t>L’Environnement</a:t>
              </a:r>
              <a:endParaRPr lang="fr-CH" sz="2000" b="1" dirty="0"/>
            </a:p>
          </p:txBody>
        </p:sp>
        <p:sp>
          <p:nvSpPr>
            <p:cNvPr id="16" name="Text Box 359"/>
            <p:cNvSpPr txBox="1">
              <a:spLocks noChangeArrowheads="1"/>
            </p:cNvSpPr>
            <p:nvPr/>
          </p:nvSpPr>
          <p:spPr bwMode="auto">
            <a:xfrm>
              <a:off x="523" y="2592"/>
              <a:ext cx="1023" cy="252"/>
            </a:xfrm>
            <a:prstGeom prst="rect">
              <a:avLst/>
            </a:prstGeom>
            <a:noFill/>
            <a:ln w="9525" algn="ctr">
              <a:noFill/>
              <a:miter lim="800000"/>
              <a:headEnd/>
              <a:tailEnd/>
            </a:ln>
          </p:spPr>
          <p:txBody>
            <a:bodyPr wrap="none">
              <a:spAutoFit/>
            </a:bodyPr>
            <a:lstStyle/>
            <a:p>
              <a:pPr algn="ctr"/>
              <a:r>
                <a:rPr lang="fr-CH" sz="2000" b="1" dirty="0" smtClean="0"/>
                <a:t>L’Economie</a:t>
              </a:r>
              <a:endParaRPr lang="fr-CH" sz="2000" b="1" dirty="0"/>
            </a:p>
          </p:txBody>
        </p:sp>
        <p:sp>
          <p:nvSpPr>
            <p:cNvPr id="17" name="Text Box 361"/>
            <p:cNvSpPr txBox="1">
              <a:spLocks noChangeArrowheads="1"/>
            </p:cNvSpPr>
            <p:nvPr/>
          </p:nvSpPr>
          <p:spPr bwMode="auto">
            <a:xfrm>
              <a:off x="553" y="848"/>
              <a:ext cx="1220" cy="252"/>
            </a:xfrm>
            <a:prstGeom prst="rect">
              <a:avLst/>
            </a:prstGeom>
            <a:noFill/>
            <a:ln w="9525" algn="ctr">
              <a:noFill/>
              <a:miter lim="800000"/>
              <a:headEnd/>
              <a:tailEnd/>
            </a:ln>
          </p:spPr>
          <p:txBody>
            <a:bodyPr wrap="none">
              <a:spAutoFit/>
            </a:bodyPr>
            <a:lstStyle/>
            <a:p>
              <a:pPr algn="ctr"/>
              <a:r>
                <a:rPr lang="fr-CH" sz="2000" b="1" dirty="0" smtClean="0"/>
                <a:t>Dommages à :</a:t>
              </a:r>
            </a:p>
          </p:txBody>
        </p:sp>
        <p:sp>
          <p:nvSpPr>
            <p:cNvPr id="18" name="AutoShape 362"/>
            <p:cNvSpPr>
              <a:spLocks noChangeArrowheads="1"/>
            </p:cNvSpPr>
            <p:nvPr/>
          </p:nvSpPr>
          <p:spPr bwMode="auto">
            <a:xfrm>
              <a:off x="912" y="1968"/>
              <a:ext cx="240" cy="576"/>
            </a:xfrm>
            <a:prstGeom prst="downArrow">
              <a:avLst>
                <a:gd name="adj1" fmla="val 50000"/>
                <a:gd name="adj2" fmla="val 60000"/>
              </a:avLst>
            </a:prstGeom>
            <a:solidFill>
              <a:schemeClr val="accent1">
                <a:alpha val="76077"/>
              </a:schemeClr>
            </a:solidFill>
            <a:ln w="9525" algn="ctr">
              <a:solidFill>
                <a:schemeClr val="accent1"/>
              </a:solidFill>
              <a:miter lim="800000"/>
              <a:headEnd/>
              <a:tailEnd/>
            </a:ln>
          </p:spPr>
          <p:txBody>
            <a:bodyPr wrap="none" anchor="ctr"/>
            <a:lstStyle/>
            <a:p>
              <a:endParaRPr lang="fr-CH" sz="1600">
                <a:solidFill>
                  <a:schemeClr val="tx1"/>
                </a:solidFill>
              </a:endParaRPr>
            </a:p>
          </p:txBody>
        </p:sp>
        <p:sp>
          <p:nvSpPr>
            <p:cNvPr id="19" name="AutoShape 363"/>
            <p:cNvSpPr>
              <a:spLocks noChangeArrowheads="1"/>
            </p:cNvSpPr>
            <p:nvPr/>
          </p:nvSpPr>
          <p:spPr bwMode="auto">
            <a:xfrm>
              <a:off x="912" y="2880"/>
              <a:ext cx="240" cy="576"/>
            </a:xfrm>
            <a:prstGeom prst="downArrow">
              <a:avLst>
                <a:gd name="adj1" fmla="val 50000"/>
                <a:gd name="adj2" fmla="val 60000"/>
              </a:avLst>
            </a:prstGeom>
            <a:solidFill>
              <a:schemeClr val="accent1">
                <a:alpha val="76077"/>
              </a:schemeClr>
            </a:solidFill>
            <a:ln w="9525" algn="ctr">
              <a:solidFill>
                <a:schemeClr val="accent1"/>
              </a:solidFill>
              <a:miter lim="800000"/>
              <a:headEnd/>
              <a:tailEnd/>
            </a:ln>
          </p:spPr>
          <p:txBody>
            <a:bodyPr wrap="none" anchor="ctr"/>
            <a:lstStyle/>
            <a:p>
              <a:endParaRPr lang="fr-CH" sz="1600">
                <a:solidFill>
                  <a:schemeClr val="tx1"/>
                </a:solidFill>
              </a:endParaRPr>
            </a:p>
          </p:txBody>
        </p:sp>
      </p:grpSp>
      <p:pic>
        <p:nvPicPr>
          <p:cNvPr id="20" name="Picture 18" descr="13 metaxbil ved Skalborg - 1.bmp"/>
          <p:cNvPicPr>
            <a:picLocks noChangeAspect="1"/>
          </p:cNvPicPr>
          <p:nvPr/>
        </p:nvPicPr>
        <p:blipFill>
          <a:blip r:embed="rId3" cstate="print"/>
          <a:srcRect/>
          <a:stretch>
            <a:fillRect/>
          </a:stretch>
        </p:blipFill>
        <p:spPr bwMode="auto">
          <a:xfrm>
            <a:off x="2731718" y="2148214"/>
            <a:ext cx="6049963" cy="3352800"/>
          </a:xfrm>
          <a:prstGeom prst="rect">
            <a:avLst/>
          </a:prstGeom>
          <a:no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ew Template 4-3 Academy">
  <a:themeElements>
    <a:clrScheme name="IRU">
      <a:dk1>
        <a:srgbClr val="3F3F3F"/>
      </a:dk1>
      <a:lt1>
        <a:sysClr val="window" lastClr="FFFFFF"/>
      </a:lt1>
      <a:dk2>
        <a:srgbClr val="3F3F3F"/>
      </a:dk2>
      <a:lt2>
        <a:srgbClr val="FFFFFF"/>
      </a:lt2>
      <a:accent1>
        <a:srgbClr val="0059C2"/>
      </a:accent1>
      <a:accent2>
        <a:srgbClr val="433C8B"/>
      </a:accent2>
      <a:accent3>
        <a:srgbClr val="5EB130"/>
      </a:accent3>
      <a:accent4>
        <a:srgbClr val="7393B3"/>
      </a:accent4>
      <a:accent5>
        <a:srgbClr val="EB1719"/>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spPr>
      <a:bodyPr rtlCol="0" anchor="ctr">
        <a:normAutofit/>
      </a:bodyPr>
      <a:lstStyle>
        <a:defPPr algn="ctr">
          <a:defRPr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bg2"/>
            </a:solidFill>
          </a:defRPr>
        </a:defPPr>
      </a:lstStyle>
    </a:txDef>
  </a:objectDefaults>
  <a:extraClrSchemeLst/>
</a:theme>
</file>

<file path=ppt/theme/theme2.xml><?xml version="1.0" encoding="utf-8"?>
<a:theme xmlns:a="http://schemas.openxmlformats.org/drawingml/2006/main" name="Slides">
  <a:themeElements>
    <a:clrScheme name="IRU">
      <a:dk1>
        <a:srgbClr val="3F3F3F"/>
      </a:dk1>
      <a:lt1>
        <a:sysClr val="window" lastClr="FFFFFF"/>
      </a:lt1>
      <a:dk2>
        <a:srgbClr val="3F3F3F"/>
      </a:dk2>
      <a:lt2>
        <a:srgbClr val="FFFFFF"/>
      </a:lt2>
      <a:accent1>
        <a:srgbClr val="0059C2"/>
      </a:accent1>
      <a:accent2>
        <a:srgbClr val="433C8B"/>
      </a:accent2>
      <a:accent3>
        <a:srgbClr val="5EB130"/>
      </a:accent3>
      <a:accent4>
        <a:srgbClr val="7393B3"/>
      </a:accent4>
      <a:accent5>
        <a:srgbClr val="EB1719"/>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3.xml><?xml version="1.0" encoding="utf-8"?>
<a:theme xmlns:a="http://schemas.openxmlformats.org/drawingml/2006/main" name="1_Key messages 2">
  <a:themeElements>
    <a:clrScheme name="IRU">
      <a:dk1>
        <a:srgbClr val="3F3F3F"/>
      </a:dk1>
      <a:lt1>
        <a:sysClr val="window" lastClr="FFFFFF"/>
      </a:lt1>
      <a:dk2>
        <a:srgbClr val="3F3F3F"/>
      </a:dk2>
      <a:lt2>
        <a:srgbClr val="FFFFFF"/>
      </a:lt2>
      <a:accent1>
        <a:srgbClr val="0059C2"/>
      </a:accent1>
      <a:accent2>
        <a:srgbClr val="433C8B"/>
      </a:accent2>
      <a:accent3>
        <a:srgbClr val="5EB130"/>
      </a:accent3>
      <a:accent4>
        <a:srgbClr val="7393B3"/>
      </a:accent4>
      <a:accent5>
        <a:srgbClr val="EB1719"/>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effectLst/>
      </a:spPr>
      <a:bodyPr rtlCol="0" anchor="ctr"/>
      <a:lstStyle>
        <a:defPPr algn="ctr">
          <a:defRPr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bg2"/>
            </a:solidFill>
          </a:defRPr>
        </a:defPPr>
      </a:lstStyle>
    </a:txDef>
  </a:objectDefaults>
  <a:extraClrSchemeLst/>
</a:theme>
</file>

<file path=ppt/theme/theme4.xml><?xml version="1.0" encoding="utf-8"?>
<a:theme xmlns:a="http://schemas.openxmlformats.org/drawingml/2006/main" name="Picture Slides">
  <a:themeElements>
    <a:clrScheme name="IRU">
      <a:dk1>
        <a:srgbClr val="3F3F3F"/>
      </a:dk1>
      <a:lt1>
        <a:sysClr val="window" lastClr="FFFFFF"/>
      </a:lt1>
      <a:dk2>
        <a:srgbClr val="3F3F3F"/>
      </a:dk2>
      <a:lt2>
        <a:srgbClr val="FFFFFF"/>
      </a:lt2>
      <a:accent1>
        <a:srgbClr val="0059C2"/>
      </a:accent1>
      <a:accent2>
        <a:srgbClr val="433C8B"/>
      </a:accent2>
      <a:accent3>
        <a:srgbClr val="5EB130"/>
      </a:accent3>
      <a:accent4>
        <a:srgbClr val="7393B3"/>
      </a:accent4>
      <a:accent5>
        <a:srgbClr val="EB1719"/>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3200" baseline="0" dirty="0" err="1" smtClean="0">
            <a:solidFill>
              <a:schemeClr val="tx1"/>
            </a:solidFill>
          </a:defRPr>
        </a:defPPr>
      </a:lstStyle>
    </a:txDef>
  </a:objectDefaults>
  <a:extraClrSchemeLst/>
</a:theme>
</file>

<file path=ppt/theme/theme5.xml><?xml version="1.0" encoding="utf-8"?>
<a:theme xmlns:a="http://schemas.openxmlformats.org/drawingml/2006/main" name="Closure page">
  <a:themeElements>
    <a:clrScheme name="IRU">
      <a:dk1>
        <a:srgbClr val="3F3F3F"/>
      </a:dk1>
      <a:lt1>
        <a:sysClr val="window" lastClr="FFFFFF"/>
      </a:lt1>
      <a:dk2>
        <a:srgbClr val="3F3F3F"/>
      </a:dk2>
      <a:lt2>
        <a:srgbClr val="FFFFFF"/>
      </a:lt2>
      <a:accent1>
        <a:srgbClr val="0059C2"/>
      </a:accent1>
      <a:accent2>
        <a:srgbClr val="433C8B"/>
      </a:accent2>
      <a:accent3>
        <a:srgbClr val="5EB130"/>
      </a:accent3>
      <a:accent4>
        <a:srgbClr val="7393B3"/>
      </a:accent4>
      <a:accent5>
        <a:srgbClr val="EB1719"/>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3"/>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lumMod val="75000"/>
                <a:lumOff val="25000"/>
              </a:schemeClr>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Template 4-3 Academy</Template>
  <TotalTime>1624</TotalTime>
  <Words>3321</Words>
  <Application>Microsoft Office PowerPoint</Application>
  <PresentationFormat>On-screen Show (4:3)</PresentationFormat>
  <Paragraphs>301</Paragraphs>
  <Slides>40</Slides>
  <Notes>23</Notes>
  <HiddenSlides>15</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New Template 4-3 Academy</vt:lpstr>
      <vt:lpstr>Slides</vt:lpstr>
      <vt:lpstr>1_Key messages 2</vt:lpstr>
      <vt:lpstr>Picture Slides</vt:lpstr>
      <vt:lpstr>Closure page</vt:lpstr>
      <vt:lpstr>Contribution de l’Académie de l’IRU à la formation professionnelle dans les domaines de la sécurité routière et de la prévention des accidents de la circulation </vt:lpstr>
      <vt:lpstr>Slide 2</vt:lpstr>
      <vt:lpstr>Diminution des accidents en 2012 dans les pays de l’OCDE</vt:lpstr>
      <vt:lpstr>Engagement IRU Sécurité Routière – Priorité Absolue</vt:lpstr>
      <vt:lpstr>Cause Principale : Le Facteur Humain</vt:lpstr>
      <vt:lpstr>Slide 6</vt:lpstr>
      <vt:lpstr>Slide 7</vt:lpstr>
      <vt:lpstr>Objectifs de l’Académie de l’IRU</vt:lpstr>
      <vt:lpstr>Sécurité</vt:lpstr>
      <vt:lpstr>Contribution à la sécurité routière</vt:lpstr>
      <vt:lpstr>Programmes de l’Académie de l’IRU</vt:lpstr>
      <vt:lpstr>Slide 12</vt:lpstr>
      <vt:lpstr>Programme sur le Tachygraphe et les temps de conduite et de repos</vt:lpstr>
      <vt:lpstr>Programme sur le transport de Marchandises Dangereuses (ADR)</vt:lpstr>
      <vt:lpstr>Programme à l’Eco-conduite et à la conduite défensive</vt:lpstr>
      <vt:lpstr>Programme de prévention des accidents</vt:lpstr>
      <vt:lpstr>Gestion des contenus de l’Académie de l’IRU - Accessibilité</vt:lpstr>
      <vt:lpstr>Séminaires pratiques - Formation de Formateurs</vt:lpstr>
      <vt:lpstr>Reconnaissance Internationale – Comité Consultatif de l'Académie IRU</vt:lpstr>
      <vt:lpstr>Certification –  IRU Academy Online (AOL)</vt:lpstr>
      <vt:lpstr>Programmes disponibles actuellement en français</vt:lpstr>
      <vt:lpstr>Formation et qualification des conducteurs</vt:lpstr>
      <vt:lpstr>Rôle des conducteurs</vt:lpstr>
      <vt:lpstr>Responsabilités des conducteurs</vt:lpstr>
      <vt:lpstr>Responsabilités des conducteurs</vt:lpstr>
      <vt:lpstr>Résolution Consolidée de l’ONU sur le Trafic Routier (Annexe IV, V3.4 et VI) et directive 59/2003</vt:lpstr>
      <vt:lpstr>CCP Conducteur</vt:lpstr>
      <vt:lpstr>Programmes CCP Conducteur de           l’Académie de l’IRU</vt:lpstr>
      <vt:lpstr>CCP Conducteur</vt:lpstr>
      <vt:lpstr>Impact de la Formation</vt:lpstr>
      <vt:lpstr>Conditions d’accréditation auprès de l’Académie de l’IRU</vt:lpstr>
      <vt:lpstr>Procédure d’accréditation auprès de l’Académie de l’IRU</vt:lpstr>
      <vt:lpstr>Procédure d’accréditation Nouveaux ATIs (première accréditation)</vt:lpstr>
      <vt:lpstr>Procédure d’accréditation Nouveaux ATIs (première accréditation)</vt:lpstr>
      <vt:lpstr>Procédure d’accréditation Nouveaux ATIs (première accréditation)</vt:lpstr>
      <vt:lpstr>Procédure d’accréditation Nouveaux ATIs (première accréditation)</vt:lpstr>
      <vt:lpstr>Procédure d’accréditation Nouveaux ATIs (première accréditation)</vt:lpstr>
      <vt:lpstr>Procédure d’accréditation Nouveaux ATIs (première accréditation)</vt:lpstr>
      <vt:lpstr>Travailler en partenariat avec  l’Académie de l’IRU permet l’accès à:</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svoitenkova</dc:creator>
  <cp:lastModifiedBy>cmauley</cp:lastModifiedBy>
  <cp:revision>169</cp:revision>
  <dcterms:created xsi:type="dcterms:W3CDTF">2014-01-10T08:39:04Z</dcterms:created>
  <dcterms:modified xsi:type="dcterms:W3CDTF">2014-01-23T10:18:00Z</dcterms:modified>
</cp:coreProperties>
</file>