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28"/>
  </p:notesMasterIdLst>
  <p:sldIdLst>
    <p:sldId id="256" r:id="rId14"/>
    <p:sldId id="286" r:id="rId15"/>
    <p:sldId id="287" r:id="rId16"/>
    <p:sldId id="289" r:id="rId17"/>
    <p:sldId id="292" r:id="rId18"/>
    <p:sldId id="294" r:id="rId19"/>
    <p:sldId id="295" r:id="rId20"/>
    <p:sldId id="298" r:id="rId21"/>
    <p:sldId id="312" r:id="rId22"/>
    <p:sldId id="304" r:id="rId23"/>
    <p:sldId id="305" r:id="rId24"/>
    <p:sldId id="306" r:id="rId25"/>
    <p:sldId id="307" r:id="rId26"/>
    <p:sldId id="260" r:id="rId27"/>
  </p:sldIdLst>
  <p:sldSz cx="9144000" cy="6858000" type="screen4x3"/>
  <p:notesSz cx="6669088" cy="100504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E6"/>
    <a:srgbClr val="006FF6"/>
    <a:srgbClr val="9933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C66BD-9B58-4FCF-B10B-CCFDD2285FAD}" type="datetimeFigureOut">
              <a:rPr lang="fr-CH" smtClean="0"/>
              <a:pPr/>
              <a:t>11.02.2014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3970"/>
            <a:ext cx="5335270" cy="452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877CD-B2B8-4651-B378-F68E55336179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181F3-6079-4322-BE09-8656B34B26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877CD-B2B8-4651-B378-F68E55336179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CH" noProof="0" dirty="0" smtClean="0"/>
              <a:t>Titre de la présentation</a:t>
            </a:r>
            <a:endParaRPr lang="fr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noProof="0" dirty="0" smtClean="0"/>
              <a:t>Lieu de la présentation, date</a:t>
            </a:r>
          </a:p>
          <a:p>
            <a:endParaRPr lang="fr-CH" noProof="0" dirty="0" smtClean="0"/>
          </a:p>
          <a:p>
            <a:endParaRPr lang="fr-CH" noProof="0" dirty="0" smtClean="0"/>
          </a:p>
          <a:p>
            <a:endParaRPr lang="fr-CH" noProof="0" dirty="0" smtClean="0"/>
          </a:p>
          <a:p>
            <a:endParaRPr lang="fr-CH" noProof="0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CH" noProof="0" dirty="0" smtClean="0"/>
              <a:t>Nom et titre du présentateur</a:t>
            </a:r>
            <a:endParaRPr lang="fr-CH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CH" noProof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93663" indent="-93663">
              <a:buFont typeface="Arial" pitchFamily="34" charset="0"/>
              <a:buChar char="•"/>
              <a:defRPr sz="2000"/>
            </a:lvl1pPr>
            <a:lvl2pPr marL="457200" indent="169863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 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fr-CH" noProof="0" smtClean="0"/>
              <a:t>Click to edit Master title style</a:t>
            </a:r>
            <a:endParaRPr lang="fr-CH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noProof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fr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CH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title</a:t>
            </a:r>
            <a:r>
              <a:rPr lang="fr-CH" noProof="0" dirty="0" smtClean="0"/>
              <a:t> style</a:t>
            </a:r>
            <a:endParaRPr lang="fr-CH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dirty="0" smtClean="0"/>
              <a:t>Click to </a:t>
            </a:r>
            <a:r>
              <a:rPr lang="fr-CH" noProof="0" dirty="0" err="1" smtClean="0"/>
              <a:t>edit</a:t>
            </a:r>
            <a:r>
              <a:rPr lang="fr-CH" noProof="0" dirty="0" smtClean="0"/>
              <a:t> Master </a:t>
            </a:r>
            <a:r>
              <a:rPr lang="fr-CH" noProof="0" dirty="0" err="1" smtClean="0"/>
              <a:t>text</a:t>
            </a:r>
            <a:r>
              <a:rPr lang="fr-CH" noProof="0" dirty="0" smtClean="0"/>
              <a:t> styles</a:t>
            </a:r>
          </a:p>
          <a:p>
            <a:pPr lvl="1"/>
            <a:r>
              <a:rPr lang="fr-CH" noProof="0" dirty="0" smtClean="0"/>
              <a:t>Second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2"/>
            <a:r>
              <a:rPr lang="fr-CH" noProof="0" dirty="0" err="1" smtClean="0"/>
              <a:t>Third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3"/>
            <a:r>
              <a:rPr lang="fr-CH" noProof="0" dirty="0" err="1" smtClean="0"/>
              <a:t>Fourth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4"/>
            <a:r>
              <a:rPr lang="fr-CH" noProof="0" dirty="0" err="1" smtClean="0"/>
              <a:t>Fifth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 smtClean="0"/>
          </a:p>
          <a:p>
            <a:pPr lvl="5"/>
            <a:r>
              <a:rPr lang="fr-CH" noProof="0" dirty="0" err="1" smtClean="0"/>
              <a:t>Sixth</a:t>
            </a:r>
            <a:r>
              <a:rPr lang="fr-CH" noProof="0" dirty="0" smtClean="0"/>
              <a:t> </a:t>
            </a:r>
            <a:r>
              <a:rPr lang="fr-CH" noProof="0" dirty="0" err="1" smtClean="0"/>
              <a:t>level</a:t>
            </a:r>
            <a:endParaRPr lang="fr-CH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hyperlink" Target="http://www.euratlas.com/Atlas/maroc/fr_index.html" TargetMode="Externa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dirty="0" smtClean="0"/>
              <a:t>La gestion et la prévention du risque d’accidents de la circulation dans les entreprises de transport routier de marchandises et de </a:t>
            </a:r>
            <a:r>
              <a:rPr lang="fr-CH" dirty="0" smtClean="0"/>
              <a:t>personnes</a:t>
            </a:r>
            <a:endParaRPr lang="fr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Rabat, 18 février 2014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Jean Acri, Responsable </a:t>
            </a:r>
            <a:r>
              <a:rPr lang="fr-CH" dirty="0" smtClean="0"/>
              <a:t>- Secrétariat du Comité </a:t>
            </a:r>
            <a:r>
              <a:rPr lang="fr-CH" dirty="0" smtClean="0"/>
              <a:t>Régional de l’IRU pour l’Afrique</a:t>
            </a:r>
            <a:endParaRPr lang="fr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472608"/>
          </a:xfrm>
        </p:spPr>
        <p:txBody>
          <a:bodyPr>
            <a:normAutofit fontScale="25000" lnSpcReduction="200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12000" b="1" dirty="0" smtClean="0">
                <a:solidFill>
                  <a:schemeClr val="accent1">
                    <a:lumMod val="75000"/>
                  </a:schemeClr>
                </a:solidFill>
              </a:rPr>
              <a:t>La relation avec les clients:</a:t>
            </a:r>
          </a:p>
          <a:p>
            <a:r>
              <a:rPr lang="en-GB" sz="9600" dirty="0" smtClean="0">
                <a:solidFill>
                  <a:srgbClr val="0068E6"/>
                </a:solidFill>
              </a:rPr>
              <a:t>     La prévention des risques d’accidents est aussi dans</a:t>
            </a:r>
            <a:br>
              <a:rPr lang="en-GB" sz="9600" dirty="0" smtClean="0">
                <a:solidFill>
                  <a:srgbClr val="0068E6"/>
                </a:solidFill>
              </a:rPr>
            </a:br>
            <a:r>
              <a:rPr lang="en-GB" sz="9600" dirty="0" smtClean="0">
                <a:solidFill>
                  <a:srgbClr val="0068E6"/>
                </a:solidFill>
              </a:rPr>
              <a:t>     l’intérêt des clients:</a:t>
            </a:r>
          </a:p>
          <a:p>
            <a:pPr lvl="1" algn="just">
              <a:buSzPct val="100000"/>
              <a:buFont typeface="Arial" pitchFamily="34" charset="0"/>
              <a:buChar char="-"/>
            </a:pPr>
            <a:r>
              <a:rPr lang="fr-CH" sz="8800" dirty="0" smtClean="0">
                <a:solidFill>
                  <a:srgbClr val="0068E6"/>
                </a:solidFill>
              </a:rPr>
              <a:t>Conditions Générales de l'IRU pour le Transport International de Marchandises par Route (3 novembre 2011)</a:t>
            </a:r>
          </a:p>
          <a:p>
            <a:pPr lvl="2" algn="just">
              <a:buSzPct val="100000"/>
              <a:buNone/>
            </a:pPr>
            <a:r>
              <a:rPr lang="fr-CH" sz="8800" dirty="0" smtClean="0">
                <a:solidFill>
                  <a:srgbClr val="0068E6"/>
                </a:solidFill>
              </a:rPr>
              <a:t>et</a:t>
            </a:r>
            <a:endParaRPr lang="en-GB" sz="8800" dirty="0" smtClean="0">
              <a:solidFill>
                <a:srgbClr val="0068E6"/>
              </a:solidFill>
            </a:endParaRPr>
          </a:p>
          <a:p>
            <a:pPr lvl="1" algn="just">
              <a:buSzPct val="100000"/>
              <a:buNone/>
            </a:pPr>
            <a:r>
              <a:rPr lang="fr-CH" sz="9200" dirty="0" smtClean="0">
                <a:solidFill>
                  <a:srgbClr val="0068E6"/>
                </a:solidFill>
              </a:rPr>
              <a:t>	</a:t>
            </a:r>
            <a:r>
              <a:rPr lang="fr-CH" sz="8800" dirty="0" smtClean="0">
                <a:solidFill>
                  <a:srgbClr val="0068E6"/>
                </a:solidFill>
              </a:rPr>
              <a:t>Conditions Générales de l'IRU pour le Transport International   de Marchandises par Route et les Prestations Logistiques</a:t>
            </a:r>
            <a:br>
              <a:rPr lang="fr-CH" sz="8800" dirty="0" smtClean="0">
                <a:solidFill>
                  <a:srgbClr val="0068E6"/>
                </a:solidFill>
              </a:rPr>
            </a:br>
            <a:r>
              <a:rPr lang="fr-CH" sz="8800" dirty="0" smtClean="0">
                <a:solidFill>
                  <a:srgbClr val="0068E6"/>
                </a:solidFill>
              </a:rPr>
              <a:t>(3 novembre 2011)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  <a:buSzPct val="100000"/>
              <a:buNone/>
            </a:pPr>
            <a:r>
              <a:rPr lang="fr-CH" sz="8800" dirty="0" smtClean="0">
                <a:solidFill>
                  <a:srgbClr val="0068E6"/>
                </a:solidFill>
              </a:rPr>
              <a:t>- 	Responsabiliser les clients</a:t>
            </a:r>
          </a:p>
          <a:p>
            <a:pPr lvl="1">
              <a:buFont typeface="Arial" pitchFamily="34" charset="0"/>
              <a:buChar char="-"/>
            </a:pPr>
            <a:r>
              <a:rPr lang="en-GB" sz="8800" dirty="0" smtClean="0">
                <a:solidFill>
                  <a:srgbClr val="0068E6"/>
                </a:solidFill>
              </a:rPr>
              <a:t>Refus des surcharges</a:t>
            </a:r>
          </a:p>
          <a:p>
            <a:pPr lvl="1">
              <a:buFont typeface="Arial" pitchFamily="34" charset="0"/>
              <a:buChar char="-"/>
            </a:pPr>
            <a:r>
              <a:rPr lang="en-GB" sz="8800" dirty="0" smtClean="0">
                <a:solidFill>
                  <a:srgbClr val="0068E6"/>
                </a:solidFill>
              </a:rPr>
              <a:t>Refus d’instructions compromettant la sécurité (entraînant des temps de conduite trop longs et/ou des excès de vitesse), ......... .</a:t>
            </a:r>
          </a:p>
          <a:p>
            <a:endParaRPr lang="en-GB" sz="8800" dirty="0" smtClean="0">
              <a:solidFill>
                <a:srgbClr val="0068E6"/>
              </a:solidFill>
            </a:endParaRPr>
          </a:p>
          <a:p>
            <a:endParaRPr lang="en-GB" sz="2800" dirty="0" smtClean="0">
              <a:solidFill>
                <a:srgbClr val="0068E6"/>
              </a:solidFill>
            </a:endParaRPr>
          </a:p>
          <a:p>
            <a:r>
              <a:rPr lang="en-GB" sz="2800" dirty="0" smtClean="0">
                <a:solidFill>
                  <a:srgbClr val="0068E6"/>
                </a:solidFill>
              </a:rPr>
              <a:t>		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sp>
        <p:nvSpPr>
          <p:cNvPr id="9" name="Right Arrow 8"/>
          <p:cNvSpPr/>
          <p:nvPr/>
        </p:nvSpPr>
        <p:spPr>
          <a:xfrm>
            <a:off x="107504" y="2420888"/>
            <a:ext cx="360040" cy="144016"/>
          </a:xfrm>
          <a:prstGeom prst="rightArrow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CH" dirty="0" err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47260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GB" sz="7500" b="1" dirty="0" smtClean="0">
                <a:solidFill>
                  <a:schemeClr val="accent1">
                    <a:lumMod val="75000"/>
                  </a:schemeClr>
                </a:solidFill>
              </a:rPr>
              <a:t>Le rôle des Assureurs: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GB" sz="6000" dirty="0" smtClean="0">
                <a:solidFill>
                  <a:srgbClr val="0068E6"/>
                </a:solidFill>
              </a:rPr>
              <a:t>Les Assureurs doivent reconnaître les efforts de l’entreprise</a:t>
            </a:r>
            <a:br>
              <a:rPr lang="en-GB" sz="6000" dirty="0" smtClean="0">
                <a:solidFill>
                  <a:srgbClr val="0068E6"/>
                </a:solidFill>
              </a:rPr>
            </a:br>
            <a:r>
              <a:rPr lang="en-GB" sz="6000" dirty="0" smtClean="0">
                <a:solidFill>
                  <a:srgbClr val="0068E6"/>
                </a:solidFill>
              </a:rPr>
              <a:t>    dans le domaine de la prévention des accidents en: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6000" dirty="0" smtClean="0">
                <a:solidFill>
                  <a:srgbClr val="0068E6"/>
                </a:solidFill>
              </a:rPr>
              <a:t>Accordant des participations aux bénéfices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6000" dirty="0" smtClean="0">
                <a:solidFill>
                  <a:srgbClr val="0068E6"/>
                </a:solidFill>
              </a:rPr>
              <a:t>Soutenant  des réseaux d’assistance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6000" dirty="0" smtClean="0">
                <a:solidFill>
                  <a:srgbClr val="0068E6"/>
                </a:solidFill>
              </a:rPr>
              <a:t>Abaissant ou élevant les franchises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6000" dirty="0" smtClean="0">
                <a:solidFill>
                  <a:srgbClr val="0068E6"/>
                </a:solidFill>
              </a:rPr>
              <a:t> ……………………………</a:t>
            </a:r>
          </a:p>
          <a:p>
            <a:endParaRPr lang="fr-CH" sz="2800" b="1" dirty="0" smtClean="0"/>
          </a:p>
          <a:p>
            <a:r>
              <a:rPr lang="fr-CH" sz="5000" b="1" dirty="0" smtClean="0"/>
              <a:t>Se référer au</a:t>
            </a:r>
            <a:r>
              <a:rPr lang="fr-CH" sz="5000" dirty="0" smtClean="0"/>
              <a:t> </a:t>
            </a:r>
            <a:r>
              <a:rPr lang="fr-CH" sz="7000" b="1" dirty="0" smtClean="0"/>
              <a:t>Guide de bonnes pratiques de l’IRU pour les transporteurs routiers en matière d’assurance </a:t>
            </a:r>
          </a:p>
          <a:p>
            <a:r>
              <a:rPr lang="fr-CH" sz="3200" dirty="0" smtClean="0">
                <a:solidFill>
                  <a:srgbClr val="0068E6"/>
                </a:solidFill>
              </a:rPr>
              <a:t>(http://www.iru.org/cms-filesystem-action/2009_InsuranceContracts/Guidelines-insurance.F.pdf )</a:t>
            </a:r>
            <a:endParaRPr lang="en-GB" sz="3200" dirty="0" smtClean="0">
              <a:solidFill>
                <a:srgbClr val="0068E6"/>
              </a:solidFill>
            </a:endParaRPr>
          </a:p>
          <a:p>
            <a:endParaRPr lang="en-GB" sz="2800" dirty="0" smtClean="0">
              <a:solidFill>
                <a:srgbClr val="0068E6"/>
              </a:solidFill>
            </a:endParaRPr>
          </a:p>
          <a:p>
            <a:r>
              <a:rPr lang="en-GB" sz="2800" dirty="0" smtClean="0">
                <a:solidFill>
                  <a:srgbClr val="0068E6"/>
                </a:solidFill>
              </a:rPr>
              <a:t>		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2736"/>
            <a:ext cx="6876256" cy="55446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GB" sz="3500" b="1" dirty="0" smtClean="0">
                <a:solidFill>
                  <a:schemeClr val="accent1">
                    <a:lumMod val="75000"/>
                  </a:schemeClr>
                </a:solidFill>
              </a:rPr>
              <a:t>Le rôle clé des Pouvoirs publics: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2800" dirty="0" smtClean="0">
                <a:solidFill>
                  <a:srgbClr val="0068E6"/>
                </a:solidFill>
              </a:rPr>
              <a:t>Responsabiliser les donneurs d’ordre:</a:t>
            </a:r>
          </a:p>
          <a:p>
            <a:pPr lvl="3" algn="just">
              <a:buSzPct val="100000"/>
              <a:buFont typeface="Arial" pitchFamily="34" charset="0"/>
              <a:buChar char="-"/>
            </a:pPr>
            <a:r>
              <a:rPr lang="fr-CH" sz="2200" dirty="0" smtClean="0">
                <a:solidFill>
                  <a:srgbClr val="0068E6"/>
                </a:solidFill>
              </a:rPr>
              <a:t>Surcharge</a:t>
            </a:r>
          </a:p>
          <a:p>
            <a:pPr lvl="3" algn="just">
              <a:buSzPct val="100000"/>
              <a:buFont typeface="Arial" pitchFamily="34" charset="0"/>
              <a:buChar char="-"/>
            </a:pPr>
            <a:r>
              <a:rPr lang="fr-CH" sz="2200" dirty="0" smtClean="0">
                <a:solidFill>
                  <a:srgbClr val="0068E6"/>
                </a:solidFill>
              </a:rPr>
              <a:t>Non-respect des règles de sécurité en raison d’instructions entraînant:</a:t>
            </a:r>
          </a:p>
          <a:p>
            <a:pPr lvl="4" algn="just">
              <a:buSzPct val="100000"/>
              <a:buFont typeface="Arial" pitchFamily="34" charset="0"/>
              <a:buChar char="-"/>
            </a:pPr>
            <a:r>
              <a:rPr lang="fr-CH" sz="2000" dirty="0" smtClean="0">
                <a:solidFill>
                  <a:srgbClr val="0068E6"/>
                </a:solidFill>
              </a:rPr>
              <a:t>Excès de vitesse</a:t>
            </a:r>
          </a:p>
          <a:p>
            <a:pPr lvl="4" algn="just">
              <a:buSzPct val="100000"/>
              <a:buFont typeface="Arial" pitchFamily="34" charset="0"/>
              <a:buChar char="-"/>
            </a:pPr>
            <a:r>
              <a:rPr lang="fr-CH" sz="2000" dirty="0" smtClean="0">
                <a:solidFill>
                  <a:srgbClr val="0068E6"/>
                </a:solidFill>
              </a:rPr>
              <a:t>Non-respect des temps de conduite ou de repos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2800" dirty="0" smtClean="0">
                <a:solidFill>
                  <a:srgbClr val="0068E6"/>
                </a:solidFill>
              </a:rPr>
              <a:t>Contrôler la sous-traitance</a:t>
            </a:r>
          </a:p>
          <a:p>
            <a:pPr lvl="3" algn="just">
              <a:buSzPct val="100000"/>
              <a:buFont typeface="Arial" pitchFamily="34" charset="0"/>
              <a:buChar char="-"/>
            </a:pPr>
            <a:r>
              <a:rPr lang="fr-CH" sz="2200" dirty="0" smtClean="0">
                <a:solidFill>
                  <a:srgbClr val="0068E6"/>
                </a:solidFill>
              </a:rPr>
              <a:t>Interdiction de prix très bas ne permettant pas la couverture des coûts minimaux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2800" dirty="0" smtClean="0">
                <a:solidFill>
                  <a:srgbClr val="0068E6"/>
                </a:solidFill>
              </a:rPr>
              <a:t>Contrôler et sanctionner de manière effective</a:t>
            </a:r>
            <a:br>
              <a:rPr lang="fr-CH" sz="2800" dirty="0" smtClean="0">
                <a:solidFill>
                  <a:srgbClr val="0068E6"/>
                </a:solidFill>
              </a:rPr>
            </a:br>
            <a:r>
              <a:rPr lang="fr-CH" sz="2800" dirty="0" smtClean="0">
                <a:solidFill>
                  <a:srgbClr val="0068E6"/>
                </a:solidFill>
              </a:rPr>
              <a:t>et déterminée</a:t>
            </a:r>
          </a:p>
          <a:p>
            <a:endParaRPr lang="en-GB" sz="2800" dirty="0" smtClean="0">
              <a:solidFill>
                <a:srgbClr val="0068E6"/>
              </a:solidFill>
            </a:endParaRPr>
          </a:p>
          <a:p>
            <a:r>
              <a:rPr lang="en-GB" sz="2800" dirty="0" smtClean="0">
                <a:solidFill>
                  <a:srgbClr val="0068E6"/>
                </a:solidFill>
              </a:rPr>
              <a:t>		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452320" y="2204864"/>
          <a:ext cx="1295400" cy="1196975"/>
        </p:xfrm>
        <a:graphic>
          <a:graphicData uri="http://schemas.openxmlformats.org/presentationml/2006/ole">
            <p:oleObj spid="_x0000_s8194" name="Photo Editor Photo" r:id="rId3" imgW="685714" imgH="695238" progId="">
              <p:embed/>
            </p:oleObj>
          </a:graphicData>
        </a:graphic>
      </p:graphicFrame>
      <p:pic>
        <p:nvPicPr>
          <p:cNvPr id="6" name="Picture 2" descr="C:\Users\cmauley\AppData\Local\Microsoft\Windows\Temporary Internet Files\Content.Outlook\ADY5UE1T\iStock_000006225747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4149080"/>
            <a:ext cx="2304256" cy="1533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    Le rôle clé des Pouvoirs publics (suite):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2600" dirty="0" smtClean="0">
                <a:solidFill>
                  <a:srgbClr val="0068E6"/>
                </a:solidFill>
              </a:rPr>
              <a:t>Mesures de financement incitatives pour permettre le renouvellement des flottes </a:t>
            </a:r>
          </a:p>
          <a:p>
            <a:pPr lvl="2" algn="just">
              <a:buSzPct val="100000"/>
              <a:buFont typeface="Arial" pitchFamily="34" charset="0"/>
              <a:buChar char="-"/>
            </a:pPr>
            <a:r>
              <a:rPr lang="fr-CH" sz="2600" dirty="0" smtClean="0">
                <a:solidFill>
                  <a:srgbClr val="0068E6"/>
                </a:solidFill>
              </a:rPr>
              <a:t>Mesures incitatives pour financer la formation des conducteurs et compenser la perte subie par l’entreprise pendant les périodes de formation</a:t>
            </a:r>
          </a:p>
          <a:p>
            <a:endParaRPr lang="en-GB" sz="2800" dirty="0" smtClean="0">
              <a:solidFill>
                <a:srgbClr val="0068E6"/>
              </a:solidFill>
            </a:endParaRPr>
          </a:p>
          <a:p>
            <a:r>
              <a:rPr lang="en-GB" sz="2800" dirty="0" smtClean="0">
                <a:solidFill>
                  <a:srgbClr val="0068E6"/>
                </a:solidFill>
              </a:rPr>
              <a:t>		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834" y="0"/>
            <a:ext cx="4742117" cy="661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800" cy="601616"/>
          </a:xfrm>
        </p:spPr>
        <p:txBody>
          <a:bodyPr/>
          <a:lstStyle/>
          <a:p>
            <a:pPr algn="ctr"/>
            <a:r>
              <a:rPr lang="fr-CH" dirty="0" smtClean="0"/>
              <a:t>Ce qu’on ne veut plus voir</a:t>
            </a:r>
            <a:endParaRPr lang="fr-CH" dirty="0"/>
          </a:p>
        </p:txBody>
      </p:sp>
      <p:pic>
        <p:nvPicPr>
          <p:cNvPr id="4" name="Picture 18" descr="13 metaxbil ved Skalborg - 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699792" cy="18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cmauley\AppData\Local\Microsoft\Windows\Temporary Internet Files\Content.Outlook\ADY5UE1T\iStock_000016186533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24058" cy="2880320"/>
          </a:xfrm>
          <a:prstGeom prst="rect">
            <a:avLst/>
          </a:prstGeom>
          <a:noFill/>
        </p:spPr>
      </p:pic>
      <p:pic>
        <p:nvPicPr>
          <p:cNvPr id="7" name="Picture 2" descr="C:\Users\cmauley\AppData\Local\Microsoft\Windows\Temporary Internet Files\Content.Outlook\ADY5UE1T\iStock_000001025160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5"/>
            <a:ext cx="4248472" cy="2880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4293096"/>
            <a:ext cx="2808312" cy="20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3.gstatic.com/images?q=tbn:ANd9GcRO4sc9AbyWjzs4EFCIYC_SKUO_JpQk9y_wMBvo7e6B3sDwBR8y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619375" cy="1743076"/>
          </a:xfrm>
          <a:prstGeom prst="rect">
            <a:avLst/>
          </a:prstGeom>
          <a:noFill/>
        </p:spPr>
      </p:pic>
      <p:pic>
        <p:nvPicPr>
          <p:cNvPr id="8" name="Picture 2" descr="http://blogscd.paris-sorbonne.fr/wp-content/uploads/2013/03/download_fichier_fr_bonhomme.coul_.spme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1656184" cy="17047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88224" y="3789040"/>
            <a:ext cx="2555776" cy="576064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en-GB" sz="1800" baseline="0" dirty="0" smtClean="0">
                <a:solidFill>
                  <a:schemeClr val="tx1"/>
                </a:solidFill>
              </a:rPr>
              <a:t>Transporteur routier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1268760"/>
            <a:ext cx="1692696" cy="43204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en-GB" sz="1800" baseline="0" dirty="0" smtClean="0">
                <a:solidFill>
                  <a:schemeClr val="tx1"/>
                </a:solidFill>
              </a:rPr>
              <a:t>Destinataire</a:t>
            </a:r>
          </a:p>
        </p:txBody>
      </p:sp>
      <p:sp>
        <p:nvSpPr>
          <p:cNvPr id="14" name="Oval 13"/>
          <p:cNvSpPr/>
          <p:nvPr/>
        </p:nvSpPr>
        <p:spPr>
          <a:xfrm>
            <a:off x="6444208" y="1124744"/>
            <a:ext cx="2232248" cy="2304256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CH" dirty="0" err="1" smtClean="0"/>
          </a:p>
        </p:txBody>
      </p:sp>
      <p:pic>
        <p:nvPicPr>
          <p:cNvPr id="15" name="Picture 2" descr="fes_pala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4175" b="27551"/>
          <a:stretch>
            <a:fillRect/>
          </a:stretch>
        </p:blipFill>
        <p:spPr bwMode="auto">
          <a:xfrm>
            <a:off x="179512" y="1988840"/>
            <a:ext cx="2636108" cy="11521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5856" y="3212976"/>
            <a:ext cx="2520280" cy="43204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fr-CH" dirty="0" smtClean="0"/>
              <a:t> C’est l’affaire de tous</a:t>
            </a:r>
            <a:endParaRPr lang="fr-CH" sz="1800" baseline="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89040"/>
            <a:ext cx="3995936" cy="36004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fr-CH" baseline="0" dirty="0" smtClean="0">
                <a:solidFill>
                  <a:schemeClr val="tx1"/>
                </a:solidFill>
              </a:rPr>
              <a:t>Expéditeur/organisateur de transport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1556792"/>
            <a:ext cx="2304256" cy="43204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fr-CH" sz="1800" baseline="0" dirty="0" smtClean="0">
                <a:solidFill>
                  <a:schemeClr val="tx1"/>
                </a:solidFill>
              </a:rPr>
              <a:t>Pouvoirs publics</a:t>
            </a:r>
          </a:p>
        </p:txBody>
      </p:sp>
      <p:pic>
        <p:nvPicPr>
          <p:cNvPr id="19" name="Picture 4" descr="http://lepotentielonline.com/site2/images/embouteillage.jpg"/>
          <p:cNvPicPr>
            <a:picLocks noChangeAspect="1" noChangeArrowheads="1"/>
          </p:cNvPicPr>
          <p:nvPr/>
        </p:nvPicPr>
        <p:blipFill>
          <a:blip r:embed="rId7" cstate="print"/>
          <a:srcRect t="13813"/>
          <a:stretch>
            <a:fillRect/>
          </a:stretch>
        </p:blipFill>
        <p:spPr bwMode="auto">
          <a:xfrm>
            <a:off x="3275856" y="4725144"/>
            <a:ext cx="2736304" cy="17661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491880" y="4365104"/>
            <a:ext cx="2232248" cy="360040"/>
          </a:xfrm>
          <a:prstGeom prst="rect">
            <a:avLst/>
          </a:prstGeom>
          <a:noFill/>
          <a:effectLst/>
        </p:spPr>
        <p:txBody>
          <a:bodyPr wrap="square" rtlCol="0">
            <a:normAutofit lnSpcReduction="10000"/>
          </a:bodyPr>
          <a:lstStyle/>
          <a:p>
            <a:r>
              <a:rPr lang="fr-CH" sz="1800" baseline="0" dirty="0" smtClean="0">
                <a:solidFill>
                  <a:schemeClr val="tx1"/>
                </a:solidFill>
              </a:rPr>
              <a:t>Les</a:t>
            </a:r>
            <a:r>
              <a:rPr lang="fr-CH" sz="1800" dirty="0" smtClean="0">
                <a:solidFill>
                  <a:schemeClr val="tx1"/>
                </a:solidFill>
              </a:rPr>
              <a:t> autres usagers</a:t>
            </a:r>
            <a:endParaRPr lang="fr-CH" sz="1800" baseline="0" dirty="0" smtClean="0">
              <a:solidFill>
                <a:schemeClr val="tx1"/>
              </a:solidFill>
            </a:endParaRPr>
          </a:p>
        </p:txBody>
      </p:sp>
      <p:pic>
        <p:nvPicPr>
          <p:cNvPr id="21" name="Picture 2" descr="http://www.marketing-chine.com/wp-content/uploads/2010/12/industrie-chinoi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09552"/>
            <a:ext cx="2618708" cy="1915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6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GB" dirty="0" smtClean="0"/>
              <a:t>  La sécurité routière et la prévention des accidents</a:t>
            </a:r>
            <a:br>
              <a:rPr lang="en-GB" dirty="0" smtClean="0"/>
            </a:br>
            <a:r>
              <a:rPr lang="en-GB" dirty="0" smtClean="0"/>
              <a:t>au  centre de la culture d’entreprise</a:t>
            </a:r>
          </a:p>
          <a:p>
            <a:pPr lvl="3">
              <a:buClrTx/>
            </a:pPr>
            <a:r>
              <a:rPr lang="en-GB" sz="2000" dirty="0" smtClean="0"/>
              <a:t>Organisation</a:t>
            </a:r>
          </a:p>
          <a:p>
            <a:pPr lvl="3">
              <a:buClrTx/>
            </a:pPr>
            <a:r>
              <a:rPr lang="en-GB" sz="2000" dirty="0" smtClean="0"/>
              <a:t>Les Ressources Humaines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Commercial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Technique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Conducteurs</a:t>
            </a:r>
          </a:p>
          <a:p>
            <a:pPr lvl="4">
              <a:spcBef>
                <a:spcPts val="0"/>
              </a:spcBef>
              <a:buClrTx/>
            </a:pPr>
            <a:r>
              <a:rPr lang="en-GB" dirty="0" smtClean="0"/>
              <a:t>Administratif et financier</a:t>
            </a:r>
          </a:p>
          <a:p>
            <a:pPr lvl="3">
              <a:buClrTx/>
            </a:pPr>
            <a:r>
              <a:rPr lang="en-GB" sz="2000" dirty="0" smtClean="0"/>
              <a:t>Les procédures</a:t>
            </a:r>
          </a:p>
          <a:p>
            <a:pPr lvl="3">
              <a:buClrTx/>
            </a:pPr>
            <a:r>
              <a:rPr lang="en-GB" sz="2000" dirty="0" smtClean="0"/>
              <a:t>Le matériel</a:t>
            </a:r>
          </a:p>
          <a:p>
            <a:pPr lvl="3">
              <a:buClrTx/>
            </a:pPr>
            <a:r>
              <a:rPr lang="en-GB" sz="2000" dirty="0" smtClean="0"/>
              <a:t>La relation avec les clients</a:t>
            </a:r>
          </a:p>
          <a:p>
            <a:pPr lvl="3">
              <a:buClrTx/>
            </a:pPr>
            <a:r>
              <a:rPr lang="en-GB" sz="2000" dirty="0" smtClean="0"/>
              <a:t>Le rôle des Assureurs</a:t>
            </a:r>
          </a:p>
          <a:p>
            <a:pPr lvl="3">
              <a:buClrTx/>
            </a:pPr>
            <a:r>
              <a:rPr lang="en-GB" sz="2000" dirty="0" smtClean="0"/>
              <a:t>Le rôle clé des Pouvoirs publics</a:t>
            </a:r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sp>
        <p:nvSpPr>
          <p:cNvPr id="15" name="Right Arrow 14"/>
          <p:cNvSpPr/>
          <p:nvPr/>
        </p:nvSpPr>
        <p:spPr>
          <a:xfrm>
            <a:off x="971600" y="2132856"/>
            <a:ext cx="504056" cy="216024"/>
          </a:xfrm>
          <a:prstGeom prst="rightArrow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CH" dirty="0" err="1" smtClean="0"/>
          </a:p>
        </p:txBody>
      </p:sp>
      <p:pic>
        <p:nvPicPr>
          <p:cNvPr id="6" name="Picture 4" descr="http://blogue.edithluc.com/wp-content/uploads/2011/05/common_objective-e1320419297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80586"/>
          </a:xfrm>
        </p:spPr>
        <p:txBody>
          <a:bodyPr/>
          <a:lstStyle/>
          <a:p>
            <a:pPr algn="just"/>
            <a:r>
              <a:rPr lang="en-GB" dirty="0" smtClean="0"/>
              <a:t>         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Organisation de l’entreprise:</a:t>
            </a:r>
          </a:p>
          <a:p>
            <a:pPr lvl="2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sp>
        <p:nvSpPr>
          <p:cNvPr id="15" name="Right Arrow 14"/>
          <p:cNvSpPr/>
          <p:nvPr/>
        </p:nvSpPr>
        <p:spPr>
          <a:xfrm>
            <a:off x="899592" y="2492896"/>
            <a:ext cx="720080" cy="288032"/>
          </a:xfrm>
          <a:prstGeom prst="rightArrow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CH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611560" y="2348880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Rôle clé du Chef d’entreprise</a:t>
            </a:r>
          </a:p>
          <a:p>
            <a:pPr lvl="3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Implication personnelle</a:t>
            </a:r>
          </a:p>
          <a:p>
            <a:pPr lvl="3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  Relayée à tous les niveaux de l’entreprise</a:t>
            </a:r>
          </a:p>
        </p:txBody>
      </p:sp>
      <p:pic>
        <p:nvPicPr>
          <p:cNvPr id="7" name="Picture 2" descr="http://www.jflarouche.com/blogue/wp-content/uploads/2013/04/Leadership-abstract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901447" cy="2340868"/>
          </a:xfrm>
          <a:prstGeom prst="rect">
            <a:avLst/>
          </a:prstGeom>
          <a:noFill/>
        </p:spPr>
      </p:pic>
      <p:pic>
        <p:nvPicPr>
          <p:cNvPr id="8" name="Picture 2" descr="C:\Users\cmauley\AppData\Local\Microsoft\Windows\Temporary Internet Files\Content.Outlook\ADY5UE1T\dreamstime_9672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157192"/>
            <a:ext cx="1728192" cy="11479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6"/>
            <a:ext cx="6048672" cy="52805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  Ressources Humaines:</a:t>
            </a:r>
          </a:p>
          <a:p>
            <a:pPr lvl="1"/>
            <a:r>
              <a:rPr lang="en-GB" dirty="0" smtClean="0"/>
              <a:t>Recrutement: Vérification des références,</a:t>
            </a:r>
            <a:br>
              <a:rPr lang="en-GB" dirty="0" smtClean="0"/>
            </a:br>
            <a:r>
              <a:rPr lang="en-GB" dirty="0" smtClean="0"/>
              <a:t>		        y compris dans le domaine</a:t>
            </a:r>
            <a:br>
              <a:rPr lang="en-GB" dirty="0" smtClean="0"/>
            </a:br>
            <a:r>
              <a:rPr lang="en-GB" dirty="0" smtClean="0"/>
              <a:t>		        de la sécurité routière</a:t>
            </a:r>
          </a:p>
          <a:p>
            <a:pPr lvl="1"/>
            <a:r>
              <a:rPr lang="en-GB" dirty="0" smtClean="0"/>
              <a:t>Formation continue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Prévention des comportements à risque: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Vitesse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Alcool / hygiène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 smtClean="0"/>
              <a:t>Surcharge</a:t>
            </a:r>
          </a:p>
          <a:p>
            <a:pPr lvl="2">
              <a:spcBef>
                <a:spcPts val="0"/>
              </a:spcBef>
              <a:buClrTx/>
            </a:pPr>
            <a:r>
              <a:rPr lang="en-GB" dirty="0" smtClean="0"/>
              <a:t>Temps de conduite et de repos</a:t>
            </a:r>
          </a:p>
          <a:p>
            <a:pPr lvl="1">
              <a:spcAft>
                <a:spcPts val="0"/>
              </a:spcAft>
              <a:buNone/>
            </a:pPr>
            <a:r>
              <a:rPr lang="en-GB" dirty="0" smtClean="0"/>
              <a:t>		Formation / information</a:t>
            </a:r>
          </a:p>
          <a:p>
            <a:pPr lvl="1">
              <a:spcBef>
                <a:spcPts val="0"/>
              </a:spcBef>
              <a:buNone/>
            </a:pPr>
            <a:r>
              <a:rPr lang="en-GB" dirty="0" smtClean="0"/>
              <a:t>		Aide-</a:t>
            </a:r>
            <a:r>
              <a:rPr lang="en-GB" dirty="0" err="1" smtClean="0"/>
              <a:t>mémoires</a:t>
            </a:r>
            <a:r>
              <a:rPr lang="en-GB" dirty="0" smtClean="0"/>
              <a:t> / premiers secours</a:t>
            </a:r>
          </a:p>
          <a:p>
            <a:pPr lvl="1">
              <a:spcBef>
                <a:spcPts val="0"/>
              </a:spcBef>
              <a:buNone/>
            </a:pPr>
            <a:r>
              <a:rPr lang="en-GB" dirty="0" smtClean="0"/>
              <a:t>		Identification des incidents</a:t>
            </a:r>
          </a:p>
          <a:p>
            <a:pPr lvl="1">
              <a:spcBef>
                <a:spcPts val="0"/>
              </a:spcBef>
              <a:buNone/>
            </a:pPr>
            <a:r>
              <a:rPr lang="en-GB" dirty="0" smtClean="0"/>
              <a:t>		Analyse et gestion des incidents</a:t>
            </a:r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sp>
        <p:nvSpPr>
          <p:cNvPr id="6" name="Right Arrow 5"/>
          <p:cNvSpPr/>
          <p:nvPr/>
        </p:nvSpPr>
        <p:spPr>
          <a:xfrm>
            <a:off x="179512" y="4653136"/>
            <a:ext cx="432048" cy="288032"/>
          </a:xfrm>
          <a:prstGeom prst="rightArrow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CH" dirty="0" err="1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5576" y="4797152"/>
            <a:ext cx="360040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5576" y="5445224"/>
            <a:ext cx="360040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5576" y="5805264"/>
            <a:ext cx="360040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1371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5339">
            <a:off x="7323955" y="4363349"/>
            <a:ext cx="1371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4744"/>
            <a:ext cx="7020272" cy="4248472"/>
          </a:xfrm>
        </p:spPr>
        <p:txBody>
          <a:bodyPr>
            <a:normAutofit fontScale="92500" lnSpcReduction="200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Les procédures commerciales et</a:t>
            </a:r>
            <a:b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opérationelles :</a:t>
            </a:r>
          </a:p>
          <a:p>
            <a:endParaRPr lang="en-GB" dirty="0" smtClean="0">
              <a:solidFill>
                <a:srgbClr val="0068E6"/>
              </a:solidFill>
            </a:endParaRPr>
          </a:p>
          <a:p>
            <a:r>
              <a:rPr lang="en-GB" dirty="0" smtClean="0">
                <a:solidFill>
                  <a:srgbClr val="0068E6"/>
                </a:solidFill>
              </a:rPr>
              <a:t>		</a:t>
            </a:r>
            <a:r>
              <a:rPr lang="en-GB" sz="2800" dirty="0" smtClean="0">
                <a:solidFill>
                  <a:srgbClr val="0068E6"/>
                </a:solidFill>
              </a:rPr>
              <a:t>Cadres</a:t>
            </a:r>
          </a:p>
          <a:p>
            <a:r>
              <a:rPr lang="en-GB" sz="2800" dirty="0" smtClean="0">
                <a:solidFill>
                  <a:srgbClr val="0068E6"/>
                </a:solidFill>
              </a:rPr>
              <a:t>		Personnel commercial</a:t>
            </a:r>
          </a:p>
          <a:p>
            <a:r>
              <a:rPr lang="en-GB" sz="2800" dirty="0" smtClean="0">
                <a:solidFill>
                  <a:srgbClr val="0068E6"/>
                </a:solidFill>
              </a:rPr>
              <a:t>		Personnel technique</a:t>
            </a:r>
          </a:p>
          <a:p>
            <a:r>
              <a:rPr lang="en-GB" sz="2800" dirty="0" smtClean="0">
                <a:solidFill>
                  <a:srgbClr val="0068E6"/>
                </a:solidFill>
              </a:rPr>
              <a:t>		Personnel administratif et</a:t>
            </a:r>
            <a:br>
              <a:rPr lang="en-GB" sz="2800" dirty="0" smtClean="0">
                <a:solidFill>
                  <a:srgbClr val="0068E6"/>
                </a:solidFill>
              </a:rPr>
            </a:br>
            <a:r>
              <a:rPr lang="en-GB" sz="2800" dirty="0" smtClean="0">
                <a:solidFill>
                  <a:srgbClr val="0068E6"/>
                </a:solidFill>
              </a:rPr>
              <a:t>      		financier</a:t>
            </a:r>
          </a:p>
          <a:p>
            <a:r>
              <a:rPr lang="en-GB" sz="2800" dirty="0" smtClean="0">
                <a:solidFill>
                  <a:srgbClr val="0068E6"/>
                </a:solidFill>
              </a:rPr>
              <a:t>		Conducteurs et assistants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2564904"/>
            <a:ext cx="432048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59632" y="3068960"/>
            <a:ext cx="432048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59632" y="3573016"/>
            <a:ext cx="432048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59632" y="4005064"/>
            <a:ext cx="432048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59632" y="4797152"/>
            <a:ext cx="432048" cy="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2105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cmauley\AppData\Local\Microsoft\Windows\Temporary Internet Files\Content.Outlook\ADY5UE1T\iStock_000021748014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13176"/>
            <a:ext cx="3312368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280586"/>
          </a:xfrm>
        </p:spPr>
        <p:txBody>
          <a:bodyPr>
            <a:normAutofit fontScale="25000" lnSpcReduction="200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GB" sz="12000" b="1" dirty="0" smtClean="0">
                <a:solidFill>
                  <a:schemeClr val="accent1">
                    <a:lumMod val="75000"/>
                  </a:schemeClr>
                </a:solidFill>
              </a:rPr>
              <a:t>Le matériel: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9600" dirty="0" smtClean="0">
                <a:solidFill>
                  <a:srgbClr val="0068E6"/>
                </a:solidFill>
              </a:rPr>
              <a:t>	 </a:t>
            </a:r>
            <a:r>
              <a:rPr lang="en-GB" sz="9600" dirty="0" err="1" smtClean="0">
                <a:solidFill>
                  <a:srgbClr val="0068E6"/>
                </a:solidFill>
              </a:rPr>
              <a:t>Entretien</a:t>
            </a:r>
            <a:r>
              <a:rPr lang="en-GB" sz="9600" dirty="0" smtClean="0">
                <a:solidFill>
                  <a:srgbClr val="0068E6"/>
                </a:solidFill>
              </a:rPr>
              <a:t> régulier du Parc de Véhicules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Identification de chaque véhicule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Cahier d’entretien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Cahier d’anomalies (à bord)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Calendrier de révisions périodiques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Contrôles inopinés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7400" dirty="0" smtClean="0"/>
              <a:t>Contrôles visuels et sonores à chaque retour</a:t>
            </a:r>
          </a:p>
          <a:p>
            <a:pPr lvl="3">
              <a:lnSpc>
                <a:spcPct val="110000"/>
              </a:lnSpc>
              <a:spcBef>
                <a:spcPts val="0"/>
              </a:spcBef>
              <a:buClrTx/>
            </a:pPr>
            <a:r>
              <a:rPr lang="en-GB" sz="7400" dirty="0" smtClean="0"/>
              <a:t>Pouvoir du chef </a:t>
            </a:r>
            <a:r>
              <a:rPr lang="en-GB" sz="7400" dirty="0" err="1" smtClean="0"/>
              <a:t>d’atelier</a:t>
            </a:r>
            <a:r>
              <a:rPr lang="en-GB" sz="7400" dirty="0" smtClean="0"/>
              <a:t> d’empêcher la sortie d’un véhicule non conforme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9600" dirty="0" smtClean="0">
                <a:solidFill>
                  <a:srgbClr val="0068E6"/>
                </a:solidFill>
              </a:rPr>
              <a:t>	</a:t>
            </a:r>
            <a:r>
              <a:rPr lang="en-GB" sz="9600" dirty="0" err="1" smtClean="0">
                <a:solidFill>
                  <a:srgbClr val="0068E6"/>
                </a:solidFill>
              </a:rPr>
              <a:t>Calendrier</a:t>
            </a:r>
            <a:r>
              <a:rPr lang="en-GB" sz="9600" dirty="0" smtClean="0">
                <a:solidFill>
                  <a:srgbClr val="0068E6"/>
                </a:solidFill>
              </a:rPr>
              <a:t> et budget pour le renouvellement du </a:t>
            </a:r>
            <a:r>
              <a:rPr lang="en-GB" sz="9600" dirty="0" err="1" smtClean="0">
                <a:solidFill>
                  <a:srgbClr val="0068E6"/>
                </a:solidFill>
              </a:rPr>
              <a:t>parc</a:t>
            </a:r>
            <a:endParaRPr lang="en-GB" sz="9600" dirty="0" smtClean="0">
              <a:solidFill>
                <a:srgbClr val="0068E6"/>
              </a:solidFill>
            </a:endParaRPr>
          </a:p>
          <a:p>
            <a:pPr lvl="1">
              <a:lnSpc>
                <a:spcPct val="120000"/>
              </a:lnSpc>
              <a:buSzPct val="100000"/>
            </a:pPr>
            <a:r>
              <a:rPr lang="en-GB" sz="9600" dirty="0" smtClean="0">
                <a:solidFill>
                  <a:srgbClr val="0068E6"/>
                </a:solidFill>
              </a:rPr>
              <a:t>	</a:t>
            </a:r>
            <a:r>
              <a:rPr lang="en-GB" sz="9600" dirty="0" err="1" smtClean="0">
                <a:solidFill>
                  <a:srgbClr val="0068E6"/>
                </a:solidFill>
              </a:rPr>
              <a:t>Matériel</a:t>
            </a:r>
            <a:r>
              <a:rPr lang="en-GB" sz="9600" dirty="0" smtClean="0">
                <a:solidFill>
                  <a:srgbClr val="0068E6"/>
                </a:solidFill>
              </a:rPr>
              <a:t> de protection et de premiers secours à bord et 	</a:t>
            </a:r>
            <a:r>
              <a:rPr lang="en-GB" sz="9600" dirty="0" err="1" smtClean="0">
                <a:solidFill>
                  <a:srgbClr val="0068E6"/>
                </a:solidFill>
              </a:rPr>
              <a:t>régulièrement</a:t>
            </a:r>
            <a:r>
              <a:rPr lang="en-GB" sz="9600" dirty="0" smtClean="0">
                <a:solidFill>
                  <a:srgbClr val="0068E6"/>
                </a:solidFill>
              </a:rPr>
              <a:t> </a:t>
            </a:r>
            <a:r>
              <a:rPr lang="en-GB" sz="9600" dirty="0" err="1" smtClean="0">
                <a:solidFill>
                  <a:srgbClr val="0068E6"/>
                </a:solidFill>
              </a:rPr>
              <a:t>vérifié</a:t>
            </a:r>
            <a:endParaRPr lang="en-GB" sz="9600" dirty="0" smtClean="0">
              <a:solidFill>
                <a:srgbClr val="0068E6"/>
              </a:solidFill>
            </a:endParaRPr>
          </a:p>
          <a:p>
            <a:pPr lvl="1">
              <a:spcBef>
                <a:spcPts val="0"/>
              </a:spcBef>
              <a:buNone/>
            </a:pPr>
            <a:endParaRPr lang="en-GB" sz="2800" dirty="0" smtClean="0">
              <a:solidFill>
                <a:srgbClr val="0068E6"/>
              </a:solidFill>
            </a:endParaRPr>
          </a:p>
          <a:p>
            <a:pPr>
              <a:buFont typeface="Arial" pitchFamily="34" charset="0"/>
              <a:buChar char="-"/>
            </a:pPr>
            <a:endParaRPr lang="en-GB" sz="2400" dirty="0" smtClean="0">
              <a:solidFill>
                <a:srgbClr val="0068E6"/>
              </a:solidFill>
            </a:endParaRPr>
          </a:p>
          <a:p>
            <a:endParaRPr lang="en-GB" sz="2400" dirty="0" smtClean="0">
              <a:solidFill>
                <a:srgbClr val="0068E6"/>
              </a:solidFill>
            </a:endParaRPr>
          </a:p>
          <a:p>
            <a:r>
              <a:rPr lang="en-GB" dirty="0" smtClean="0">
                <a:solidFill>
                  <a:srgbClr val="0068E6"/>
                </a:solidFill>
              </a:rPr>
              <a:t>		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646240"/>
          </a:xfrm>
        </p:spPr>
        <p:txBody>
          <a:bodyPr>
            <a:noAutofit/>
          </a:bodyPr>
          <a:lstStyle/>
          <a:p>
            <a:pPr algn="ctr"/>
            <a:r>
              <a:rPr lang="fr-CH" sz="2400" dirty="0" smtClean="0"/>
              <a:t>La sécurité routière et la prévention des accidents</a:t>
            </a:r>
            <a:br>
              <a:rPr lang="fr-CH" sz="2400" dirty="0" smtClean="0"/>
            </a:br>
            <a:r>
              <a:rPr lang="fr-CH" sz="2400" dirty="0" smtClean="0"/>
              <a:t>dans les entreprises de transport routier</a:t>
            </a:r>
            <a:endParaRPr lang="fr-CH" sz="2400" dirty="0"/>
          </a:p>
        </p:txBody>
      </p:sp>
      <p:pic>
        <p:nvPicPr>
          <p:cNvPr id="6146" name="Picture 2" descr="http://static.wixstatic.com/media/aaa88d_16b64db7901ab77776f968b7041dd3d6.png_srz_250_270_85_22_0.50_1.20_0.00_pn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01208"/>
            <a:ext cx="1080120" cy="116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registresetdocuments.com/userfiles/image/CARNET%20ENTRETIEN%20ASCENSEUR%20%20%20CE_ASC2%20%20INTERIEUR%202009%2010%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832"/>
            <a:ext cx="2184862" cy="1544600"/>
          </a:xfrm>
          <a:prstGeom prst="rect">
            <a:avLst/>
          </a:prstGeom>
          <a:noFill/>
        </p:spPr>
      </p:pic>
      <p:pic>
        <p:nvPicPr>
          <p:cNvPr id="6152" name="Picture 8" descr="http://ts1.mm.bing.net/th?id=H.4608797495789208&amp;w=211&amp;h=155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301208"/>
            <a:ext cx="1617680" cy="11883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Watermark 4-3 F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ransport de personn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émi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Développement Durabl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ransport de marchandis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Watermark 4-3 FR</Template>
  <TotalTime>264</TotalTime>
  <Words>317</Words>
  <Application>Microsoft Office PowerPoint</Application>
  <PresentationFormat>On-screen Show (4:3)</PresentationFormat>
  <Paragraphs>137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New Template Watermark 4-3 FR</vt:lpstr>
      <vt:lpstr>Slides</vt:lpstr>
      <vt:lpstr>Globe</vt:lpstr>
      <vt:lpstr>Académie</vt:lpstr>
      <vt:lpstr>TIR</vt:lpstr>
      <vt:lpstr>Développement Durable</vt:lpstr>
      <vt:lpstr>Facilitation</vt:lpstr>
      <vt:lpstr>Transport de marchandises</vt:lpstr>
      <vt:lpstr>Taxi</vt:lpstr>
      <vt:lpstr>Transport de personnes</vt:lpstr>
      <vt:lpstr>1_Key messages 2</vt:lpstr>
      <vt:lpstr>Picture Slides</vt:lpstr>
      <vt:lpstr>Closure page</vt:lpstr>
      <vt:lpstr>Photo Editor Photo</vt:lpstr>
      <vt:lpstr>La gestion et la prévention du risque d’accidents de la circulation dans les entreprises de transport routier de marchandises et de personnes</vt:lpstr>
      <vt:lpstr>Slide 2</vt:lpstr>
      <vt:lpstr>Ce qu’on ne veut plus voir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La sécurité routière et la prévention des accidents dans les entreprises de transport routier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cmauley</dc:creator>
  <cp:lastModifiedBy>cmauley</cp:lastModifiedBy>
  <cp:revision>67</cp:revision>
  <dcterms:created xsi:type="dcterms:W3CDTF">2014-01-21T12:45:23Z</dcterms:created>
  <dcterms:modified xsi:type="dcterms:W3CDTF">2014-02-11T11:02:26Z</dcterms:modified>
</cp:coreProperties>
</file>