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62" r:id="rId2"/>
    <p:sldId id="331" r:id="rId3"/>
    <p:sldId id="337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33" r:id="rId16"/>
    <p:sldId id="308" r:id="rId17"/>
    <p:sldId id="334" r:id="rId18"/>
    <p:sldId id="335" r:id="rId19"/>
    <p:sldId id="311" r:id="rId20"/>
    <p:sldId id="312" r:id="rId21"/>
    <p:sldId id="336" r:id="rId22"/>
    <p:sldId id="314" r:id="rId23"/>
    <p:sldId id="315" r:id="rId24"/>
    <p:sldId id="316" r:id="rId25"/>
    <p:sldId id="329" r:id="rId26"/>
    <p:sldId id="330" r:id="rId27"/>
    <p:sldId id="319" r:id="rId28"/>
    <p:sldId id="320" r:id="rId29"/>
    <p:sldId id="338" r:id="rId30"/>
    <p:sldId id="339" r:id="rId31"/>
    <p:sldId id="323" r:id="rId32"/>
    <p:sldId id="324" r:id="rId33"/>
    <p:sldId id="328" r:id="rId34"/>
    <p:sldId id="325" r:id="rId35"/>
    <p:sldId id="326" r:id="rId36"/>
    <p:sldId id="327" r:id="rId37"/>
    <p:sldId id="290" r:id="rId38"/>
    <p:sldId id="292" r:id="rId39"/>
  </p:sldIdLst>
  <p:sldSz cx="9144000" cy="6858000" type="screen4x3"/>
  <p:notesSz cx="6805613" cy="9939338"/>
  <p:defaultTextStyle>
    <a:defPPr>
      <a:defRPr lang="en-US"/>
    </a:defPPr>
    <a:lvl1pPr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5EA4"/>
    <a:srgbClr val="008000"/>
    <a:srgbClr val="006600"/>
    <a:srgbClr val="FFFF00"/>
    <a:srgbClr val="DD9F19"/>
    <a:srgbClr val="A0BC30"/>
    <a:srgbClr val="005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663" autoAdjust="0"/>
  </p:normalViewPr>
  <p:slideViewPr>
    <p:cSldViewPr>
      <p:cViewPr varScale="1">
        <p:scale>
          <a:sx n="113" d="100"/>
          <a:sy n="113" d="100"/>
        </p:scale>
        <p:origin x="-6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E2C52-F114-4E72-90B3-431990A47D60}" type="doc">
      <dgm:prSet loTypeId="urn:microsoft.com/office/officeart/2005/8/layout/vList3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ADBCD8-15BC-4824-AB46-B14949D1491C}">
      <dgm:prSet/>
      <dgm:spPr/>
      <dgm:t>
        <a:bodyPr/>
        <a:lstStyle/>
        <a:p>
          <a:pPr rtl="0"/>
          <a:r>
            <a:rPr lang="es-ES" b="0" dirty="0" smtClean="0">
              <a:effectLst/>
            </a:rPr>
            <a:t>Cada vehículo debe tener un certificado válido de aprobación emitido por las autoridades nacionales competentes (Anexo 3)</a:t>
          </a:r>
          <a:endParaRPr lang="en-US" b="0" dirty="0">
            <a:effectLst/>
          </a:endParaRPr>
        </a:p>
      </dgm:t>
    </dgm:pt>
    <dgm:pt modelId="{79A9365C-1AA7-4E14-BAD2-5B20566E79CF}" type="parTrans" cxnId="{9E368E0E-E70B-4804-A51F-8F995BA4DF39}">
      <dgm:prSet/>
      <dgm:spPr/>
      <dgm:t>
        <a:bodyPr/>
        <a:lstStyle/>
        <a:p>
          <a:endParaRPr lang="en-US"/>
        </a:p>
      </dgm:t>
    </dgm:pt>
    <dgm:pt modelId="{AF51D7C7-B528-47A0-BE40-1E0A72A6FA78}" type="sibTrans" cxnId="{9E368E0E-E70B-4804-A51F-8F995BA4DF39}">
      <dgm:prSet/>
      <dgm:spPr/>
      <dgm:t>
        <a:bodyPr/>
        <a:lstStyle/>
        <a:p>
          <a:endParaRPr lang="en-US"/>
        </a:p>
      </dgm:t>
    </dgm:pt>
    <dgm:pt modelId="{E2C0269B-2A38-4738-BE0E-633542138D24}">
      <dgm:prSet/>
      <dgm:spPr/>
      <dgm:t>
        <a:bodyPr/>
        <a:lstStyle/>
        <a:p>
          <a:pPr rtl="0"/>
          <a:r>
            <a:rPr lang="es-AR" noProof="0" dirty="0" smtClean="0"/>
            <a:t>Certificado de aprobación - Principios básicos (Anexo 3)</a:t>
          </a:r>
        </a:p>
      </dgm:t>
    </dgm:pt>
    <dgm:pt modelId="{3ED880EF-D35E-42C4-A867-6FAAAB660976}" type="parTrans" cxnId="{36B4E0F8-405C-4982-897F-3A7F1A51EAAB}">
      <dgm:prSet/>
      <dgm:spPr/>
      <dgm:t>
        <a:bodyPr/>
        <a:lstStyle/>
        <a:p>
          <a:endParaRPr lang="en-US"/>
        </a:p>
      </dgm:t>
    </dgm:pt>
    <dgm:pt modelId="{91CD581F-C4C4-4608-B1AD-6AA29F7C4A84}" type="sibTrans" cxnId="{36B4E0F8-405C-4982-897F-3A7F1A51EAAB}">
      <dgm:prSet/>
      <dgm:spPr/>
      <dgm:t>
        <a:bodyPr/>
        <a:lstStyle/>
        <a:p>
          <a:endParaRPr lang="en-US"/>
        </a:p>
      </dgm:t>
    </dgm:pt>
    <dgm:pt modelId="{885A35A8-03A7-4F65-90BB-67D091A463C8}">
      <dgm:prSet/>
      <dgm:spPr/>
      <dgm:t>
        <a:bodyPr/>
        <a:lstStyle/>
        <a:p>
          <a:pPr rtl="0"/>
          <a:r>
            <a:rPr lang="es-AR" noProof="0" dirty="0" smtClean="0"/>
            <a:t>Formato estándar - Anexo 4</a:t>
          </a:r>
          <a:endParaRPr lang="es-AR" noProof="0" dirty="0"/>
        </a:p>
      </dgm:t>
    </dgm:pt>
    <dgm:pt modelId="{9322609E-A0C9-4393-B35B-0E37C59D1692}" type="sibTrans" cxnId="{42D63BB2-CC43-4C24-A1A6-3B3271E758C5}">
      <dgm:prSet/>
      <dgm:spPr/>
      <dgm:t>
        <a:bodyPr/>
        <a:lstStyle/>
        <a:p>
          <a:endParaRPr lang="en-US"/>
        </a:p>
      </dgm:t>
    </dgm:pt>
    <dgm:pt modelId="{F3D1CD38-392E-4F4D-A55E-554CE2A59A16}" type="parTrans" cxnId="{42D63BB2-CC43-4C24-A1A6-3B3271E758C5}">
      <dgm:prSet/>
      <dgm:spPr/>
      <dgm:t>
        <a:bodyPr/>
        <a:lstStyle/>
        <a:p>
          <a:endParaRPr lang="en-US"/>
        </a:p>
      </dgm:t>
    </dgm:pt>
    <dgm:pt modelId="{ED9C1321-30E6-423C-94A4-9124A9EE7EFB}" type="pres">
      <dgm:prSet presAssocID="{181E2C52-F114-4E72-90B3-431990A47D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5D6BDF-B66C-446D-8A79-72A99C823D53}" type="pres">
      <dgm:prSet presAssocID="{6DADBCD8-15BC-4824-AB46-B14949D1491C}" presName="composite" presStyleCnt="0"/>
      <dgm:spPr/>
    </dgm:pt>
    <dgm:pt modelId="{33FC1E5B-3D0A-4882-9248-F9916619CE0D}" type="pres">
      <dgm:prSet presAssocID="{6DADBCD8-15BC-4824-AB46-B14949D1491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448230-323E-4BBF-9EAA-55AC01922390}" type="pres">
      <dgm:prSet presAssocID="{6DADBCD8-15BC-4824-AB46-B14949D1491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96EDB-D0C0-4E55-AFBE-D0D1E3907D80}" type="pres">
      <dgm:prSet presAssocID="{AF51D7C7-B528-47A0-BE40-1E0A72A6FA78}" presName="spacing" presStyleCnt="0"/>
      <dgm:spPr/>
    </dgm:pt>
    <dgm:pt modelId="{11EADD3D-930E-4BB0-9E47-1261D4F2B7C0}" type="pres">
      <dgm:prSet presAssocID="{E2C0269B-2A38-4738-BE0E-633542138D24}" presName="composite" presStyleCnt="0"/>
      <dgm:spPr/>
    </dgm:pt>
    <dgm:pt modelId="{A455D55C-0414-41B0-AC6F-2E8742E608EF}" type="pres">
      <dgm:prSet presAssocID="{E2C0269B-2A38-4738-BE0E-633542138D24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0CDC6E-C479-4E17-A151-448C32E6C915}" type="pres">
      <dgm:prSet presAssocID="{E2C0269B-2A38-4738-BE0E-633542138D24}" presName="txShp" presStyleLbl="node1" presStyleIdx="1" presStyleCnt="2" custScaleX="104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B87E5-A84D-4964-BBFF-2CEB641FA3C9}" type="presOf" srcId="{181E2C52-F114-4E72-90B3-431990A47D60}" destId="{ED9C1321-30E6-423C-94A4-9124A9EE7EFB}" srcOrd="0" destOrd="0" presId="urn:microsoft.com/office/officeart/2005/8/layout/vList3"/>
    <dgm:cxn modelId="{3FCFD8A2-ED4F-4A7D-ADE9-C97AD9F1D253}" type="presOf" srcId="{885A35A8-03A7-4F65-90BB-67D091A463C8}" destId="{CF0CDC6E-C479-4E17-A151-448C32E6C915}" srcOrd="0" destOrd="1" presId="urn:microsoft.com/office/officeart/2005/8/layout/vList3"/>
    <dgm:cxn modelId="{BD802D95-7C50-4F88-95F8-BB6296D92A9D}" type="presOf" srcId="{6DADBCD8-15BC-4824-AB46-B14949D1491C}" destId="{53448230-323E-4BBF-9EAA-55AC01922390}" srcOrd="0" destOrd="0" presId="urn:microsoft.com/office/officeart/2005/8/layout/vList3"/>
    <dgm:cxn modelId="{42D63BB2-CC43-4C24-A1A6-3B3271E758C5}" srcId="{E2C0269B-2A38-4738-BE0E-633542138D24}" destId="{885A35A8-03A7-4F65-90BB-67D091A463C8}" srcOrd="0" destOrd="0" parTransId="{F3D1CD38-392E-4F4D-A55E-554CE2A59A16}" sibTransId="{9322609E-A0C9-4393-B35B-0E37C59D1692}"/>
    <dgm:cxn modelId="{9E368E0E-E70B-4804-A51F-8F995BA4DF39}" srcId="{181E2C52-F114-4E72-90B3-431990A47D60}" destId="{6DADBCD8-15BC-4824-AB46-B14949D1491C}" srcOrd="0" destOrd="0" parTransId="{79A9365C-1AA7-4E14-BAD2-5B20566E79CF}" sibTransId="{AF51D7C7-B528-47A0-BE40-1E0A72A6FA78}"/>
    <dgm:cxn modelId="{36B4E0F8-405C-4982-897F-3A7F1A51EAAB}" srcId="{181E2C52-F114-4E72-90B3-431990A47D60}" destId="{E2C0269B-2A38-4738-BE0E-633542138D24}" srcOrd="1" destOrd="0" parTransId="{3ED880EF-D35E-42C4-A867-6FAAAB660976}" sibTransId="{91CD581F-C4C4-4608-B1AD-6AA29F7C4A84}"/>
    <dgm:cxn modelId="{4AC39CBF-5A07-4996-9CEA-5CC289AEE6A0}" type="presOf" srcId="{E2C0269B-2A38-4738-BE0E-633542138D24}" destId="{CF0CDC6E-C479-4E17-A151-448C32E6C915}" srcOrd="0" destOrd="0" presId="urn:microsoft.com/office/officeart/2005/8/layout/vList3"/>
    <dgm:cxn modelId="{64519162-CB9B-4C96-A875-C471878AD79F}" type="presParOf" srcId="{ED9C1321-30E6-423C-94A4-9124A9EE7EFB}" destId="{EF5D6BDF-B66C-446D-8A79-72A99C823D53}" srcOrd="0" destOrd="0" presId="urn:microsoft.com/office/officeart/2005/8/layout/vList3"/>
    <dgm:cxn modelId="{F1E2EFD7-5D5C-4B42-B756-53A0CD2697A4}" type="presParOf" srcId="{EF5D6BDF-B66C-446D-8A79-72A99C823D53}" destId="{33FC1E5B-3D0A-4882-9248-F9916619CE0D}" srcOrd="0" destOrd="0" presId="urn:microsoft.com/office/officeart/2005/8/layout/vList3"/>
    <dgm:cxn modelId="{86660670-571A-4046-91C7-3BBA8B8B4DC9}" type="presParOf" srcId="{EF5D6BDF-B66C-446D-8A79-72A99C823D53}" destId="{53448230-323E-4BBF-9EAA-55AC01922390}" srcOrd="1" destOrd="0" presId="urn:microsoft.com/office/officeart/2005/8/layout/vList3"/>
    <dgm:cxn modelId="{A028388A-0323-4948-B2D8-AE51779116AE}" type="presParOf" srcId="{ED9C1321-30E6-423C-94A4-9124A9EE7EFB}" destId="{70396EDB-D0C0-4E55-AFBE-D0D1E3907D80}" srcOrd="1" destOrd="0" presId="urn:microsoft.com/office/officeart/2005/8/layout/vList3"/>
    <dgm:cxn modelId="{517B4492-7689-45C0-91F2-B78C36D37EC2}" type="presParOf" srcId="{ED9C1321-30E6-423C-94A4-9124A9EE7EFB}" destId="{11EADD3D-930E-4BB0-9E47-1261D4F2B7C0}" srcOrd="2" destOrd="0" presId="urn:microsoft.com/office/officeart/2005/8/layout/vList3"/>
    <dgm:cxn modelId="{31A1E255-65BB-44FC-A216-C32C7CB56C0D}" type="presParOf" srcId="{11EADD3D-930E-4BB0-9E47-1261D4F2B7C0}" destId="{A455D55C-0414-41B0-AC6F-2E8742E608EF}" srcOrd="0" destOrd="0" presId="urn:microsoft.com/office/officeart/2005/8/layout/vList3"/>
    <dgm:cxn modelId="{3F659815-5103-4D1D-BEA7-9A99EDEC77E5}" type="presParOf" srcId="{11EADD3D-930E-4BB0-9E47-1261D4F2B7C0}" destId="{CF0CDC6E-C479-4E17-A151-448C32E6C9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FA780-3332-4637-9946-CF8F2752F598}" type="doc">
      <dgm:prSet loTypeId="urn:microsoft.com/office/officeart/2005/8/layout/equation2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39E4132-6C45-4FA0-916F-0DFEFA425E5D}">
      <dgm:prSet/>
      <dgm:spPr/>
      <dgm:t>
        <a:bodyPr lIns="0" tIns="0" rIns="0" bIns="0"/>
        <a:lstStyle/>
        <a:p>
          <a:pPr algn="ctr" rtl="0"/>
          <a:r>
            <a:rPr lang="es-ES" dirty="0" smtClean="0"/>
            <a:t>Los derechos de aduana y los impuestos a riesgo están cubiertos a través de la "Escritura de Garantía" con una Asociación Garante nacional TIR</a:t>
          </a:r>
          <a:endParaRPr lang="en-US" dirty="0"/>
        </a:p>
      </dgm:t>
    </dgm:pt>
    <dgm:pt modelId="{06FF4F31-354C-462E-A43B-8E8D3C450089}" type="parTrans" cxnId="{2640AF48-F1BC-446B-9E5E-A035AC51EFE2}">
      <dgm:prSet/>
      <dgm:spPr/>
      <dgm:t>
        <a:bodyPr/>
        <a:lstStyle/>
        <a:p>
          <a:endParaRPr lang="en-US"/>
        </a:p>
      </dgm:t>
    </dgm:pt>
    <dgm:pt modelId="{AFF25139-A2BB-4898-A535-D4BF03CD12AF}" type="sibTrans" cxnId="{2640AF48-F1BC-446B-9E5E-A035AC51EFE2}">
      <dgm:prSet/>
      <dgm:spPr/>
      <dgm:t>
        <a:bodyPr/>
        <a:lstStyle/>
        <a:p>
          <a:endParaRPr lang="en-US" dirty="0"/>
        </a:p>
      </dgm:t>
    </dgm:pt>
    <dgm:pt modelId="{4CCA3D7A-64D6-4D47-BB84-18F97928A332}">
      <dgm:prSet/>
      <dgm:spPr/>
      <dgm:t>
        <a:bodyPr/>
        <a:lstStyle/>
        <a:p>
          <a:pPr algn="ctr" rtl="0"/>
          <a:r>
            <a:rPr lang="es-ES" b="0" dirty="0" smtClean="0">
              <a:effectLst/>
            </a:rPr>
            <a:t>Las mercancías transportadas bajo el marco del procedimiento TIR no están sujetos al pago o al depósito de los derechos e impuestos de importación o exportación en las Aduanas de tránsito (artículo 4)</a:t>
          </a:r>
          <a:endParaRPr lang="en-US" b="0" dirty="0"/>
        </a:p>
      </dgm:t>
    </dgm:pt>
    <dgm:pt modelId="{FBEA2EBC-AD88-42D2-B65A-765686DB0832}" type="sibTrans" cxnId="{EF109D57-A464-4C80-9FBF-56BFED63E0D6}">
      <dgm:prSet/>
      <dgm:spPr/>
      <dgm:t>
        <a:bodyPr/>
        <a:lstStyle/>
        <a:p>
          <a:endParaRPr lang="en-US"/>
        </a:p>
      </dgm:t>
    </dgm:pt>
    <dgm:pt modelId="{D85B3998-5394-4729-A6D9-3581D2307F2F}" type="parTrans" cxnId="{EF109D57-A464-4C80-9FBF-56BFED63E0D6}">
      <dgm:prSet/>
      <dgm:spPr/>
      <dgm:t>
        <a:bodyPr/>
        <a:lstStyle/>
        <a:p>
          <a:endParaRPr lang="en-US"/>
        </a:p>
      </dgm:t>
    </dgm:pt>
    <dgm:pt modelId="{D6537598-EBC8-4756-B398-91ADE01F960F}">
      <dgm:prSet/>
      <dgm:spPr/>
      <dgm:t>
        <a:bodyPr/>
        <a:lstStyle/>
        <a:p>
          <a:pPr algn="ctr" rtl="0"/>
          <a:r>
            <a:rPr lang="es-ES" dirty="0" smtClean="0"/>
            <a:t>La asociación garante es el socio nacional de las autoridades aduaneras para resolver irregularidades por cualquier Titular TIR</a:t>
          </a:r>
          <a:endParaRPr lang="en-US" dirty="0"/>
        </a:p>
      </dgm:t>
    </dgm:pt>
    <dgm:pt modelId="{A2C3018E-759E-48BC-B1E7-4262A5D354A7}" type="sibTrans" cxnId="{162F6E76-BEDF-41FA-8A48-A67B0C9EDB94}">
      <dgm:prSet/>
      <dgm:spPr/>
      <dgm:t>
        <a:bodyPr/>
        <a:lstStyle/>
        <a:p>
          <a:endParaRPr lang="en-US" dirty="0"/>
        </a:p>
      </dgm:t>
    </dgm:pt>
    <dgm:pt modelId="{8897C184-9047-43A3-B34F-4F4F27BEAE94}" type="parTrans" cxnId="{162F6E76-BEDF-41FA-8A48-A67B0C9EDB94}">
      <dgm:prSet/>
      <dgm:spPr/>
      <dgm:t>
        <a:bodyPr/>
        <a:lstStyle/>
        <a:p>
          <a:endParaRPr lang="en-US"/>
        </a:p>
      </dgm:t>
    </dgm:pt>
    <dgm:pt modelId="{1B6ACDD1-1C91-4D17-8EE8-91E7026DE6B9}" type="pres">
      <dgm:prSet presAssocID="{202FA780-3332-4637-9946-CF8F2752F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7271E-4419-4DF5-B6D4-9B05F3868E35}" type="pres">
      <dgm:prSet presAssocID="{202FA780-3332-4637-9946-CF8F2752F598}" presName="vNodes" presStyleCnt="0"/>
      <dgm:spPr/>
    </dgm:pt>
    <dgm:pt modelId="{1F327DB6-64B7-425D-AEC2-FC86C32A7A5E}" type="pres">
      <dgm:prSet presAssocID="{439E4132-6C45-4FA0-916F-0DFEFA425E5D}" presName="node" presStyleLbl="node1" presStyleIdx="0" presStyleCnt="3" custScaleX="483620" custScaleY="479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253D9-0785-4D22-9480-6AF86F3E6E0A}" type="pres">
      <dgm:prSet presAssocID="{AFF25139-A2BB-4898-A535-D4BF03CD12AF}" presName="spacerT" presStyleCnt="0"/>
      <dgm:spPr/>
    </dgm:pt>
    <dgm:pt modelId="{C9EC1E66-9A21-4658-BDD6-653CFCA7C115}" type="pres">
      <dgm:prSet presAssocID="{AFF25139-A2BB-4898-A535-D4BF03CD12AF}" presName="sibTrans" presStyleLbl="sibTrans2D1" presStyleIdx="0" presStyleCnt="2" custScaleX="199434" custScaleY="178463"/>
      <dgm:spPr/>
      <dgm:t>
        <a:bodyPr/>
        <a:lstStyle/>
        <a:p>
          <a:endParaRPr lang="en-US"/>
        </a:p>
      </dgm:t>
    </dgm:pt>
    <dgm:pt modelId="{8354F10F-8D65-489A-9F80-EA4396DD0643}" type="pres">
      <dgm:prSet presAssocID="{AFF25139-A2BB-4898-A535-D4BF03CD12AF}" presName="spacerB" presStyleCnt="0"/>
      <dgm:spPr/>
    </dgm:pt>
    <dgm:pt modelId="{4BB59B40-1F36-4A06-A801-AA9C785C8E0E}" type="pres">
      <dgm:prSet presAssocID="{D6537598-EBC8-4756-B398-91ADE01F960F}" presName="node" presStyleLbl="node1" presStyleIdx="1" presStyleCnt="3" custScaleX="483620" custScaleY="479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7CFEA-DE3D-4C86-A222-A79FE86C8810}" type="pres">
      <dgm:prSet presAssocID="{202FA780-3332-4637-9946-CF8F2752F598}" presName="sibTransLast" presStyleLbl="sibTrans2D1" presStyleIdx="1" presStyleCnt="2" custScaleY="257995"/>
      <dgm:spPr/>
      <dgm:t>
        <a:bodyPr/>
        <a:lstStyle/>
        <a:p>
          <a:endParaRPr lang="en-US"/>
        </a:p>
      </dgm:t>
    </dgm:pt>
    <dgm:pt modelId="{25F1A339-B91F-4853-8927-93A330955E0F}" type="pres">
      <dgm:prSet presAssocID="{202FA780-3332-4637-9946-CF8F2752F5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2CFC3B2-36E1-4D0F-A14D-6DC19B6837BD}" type="pres">
      <dgm:prSet presAssocID="{202FA780-3332-4637-9946-CF8F2752F598}" presName="lastNode" presStyleLbl="node1" presStyleIdx="2" presStyleCnt="3" custScaleX="349032" custScaleY="332531" custLinFactX="54017" custLinFactNeighborX="100000" custLinFactNeighborY="-1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09D57-A464-4C80-9FBF-56BFED63E0D6}" srcId="{202FA780-3332-4637-9946-CF8F2752F598}" destId="{4CCA3D7A-64D6-4D47-BB84-18F97928A332}" srcOrd="2" destOrd="0" parTransId="{D85B3998-5394-4729-A6D9-3581D2307F2F}" sibTransId="{FBEA2EBC-AD88-42D2-B65A-765686DB0832}"/>
    <dgm:cxn modelId="{36C7193C-E96C-4298-8CC8-95CDA95D5F01}" type="presOf" srcId="{AFF25139-A2BB-4898-A535-D4BF03CD12AF}" destId="{C9EC1E66-9A21-4658-BDD6-653CFCA7C115}" srcOrd="0" destOrd="0" presId="urn:microsoft.com/office/officeart/2005/8/layout/equation2"/>
    <dgm:cxn modelId="{A039A6AC-6486-4B52-8069-587A3AAF4251}" type="presOf" srcId="{4CCA3D7A-64D6-4D47-BB84-18F97928A332}" destId="{E2CFC3B2-36E1-4D0F-A14D-6DC19B6837BD}" srcOrd="0" destOrd="0" presId="urn:microsoft.com/office/officeart/2005/8/layout/equation2"/>
    <dgm:cxn modelId="{571C115D-8DDB-4FE3-8601-8FB5BA05C2A3}" type="presOf" srcId="{A2C3018E-759E-48BC-B1E7-4262A5D354A7}" destId="{25F1A339-B91F-4853-8927-93A330955E0F}" srcOrd="1" destOrd="0" presId="urn:microsoft.com/office/officeart/2005/8/layout/equation2"/>
    <dgm:cxn modelId="{85BC77EC-2107-47B1-A732-CB4DD3266419}" type="presOf" srcId="{202FA780-3332-4637-9946-CF8F2752F598}" destId="{1B6ACDD1-1C91-4D17-8EE8-91E7026DE6B9}" srcOrd="0" destOrd="0" presId="urn:microsoft.com/office/officeart/2005/8/layout/equation2"/>
    <dgm:cxn modelId="{2640AF48-F1BC-446B-9E5E-A035AC51EFE2}" srcId="{202FA780-3332-4637-9946-CF8F2752F598}" destId="{439E4132-6C45-4FA0-916F-0DFEFA425E5D}" srcOrd="0" destOrd="0" parTransId="{06FF4F31-354C-462E-A43B-8E8D3C450089}" sibTransId="{AFF25139-A2BB-4898-A535-D4BF03CD12AF}"/>
    <dgm:cxn modelId="{142DB90B-4FA7-4172-BD93-FB24EF0DF6A8}" type="presOf" srcId="{439E4132-6C45-4FA0-916F-0DFEFA425E5D}" destId="{1F327DB6-64B7-425D-AEC2-FC86C32A7A5E}" srcOrd="0" destOrd="0" presId="urn:microsoft.com/office/officeart/2005/8/layout/equation2"/>
    <dgm:cxn modelId="{162F6E76-BEDF-41FA-8A48-A67B0C9EDB94}" srcId="{202FA780-3332-4637-9946-CF8F2752F598}" destId="{D6537598-EBC8-4756-B398-91ADE01F960F}" srcOrd="1" destOrd="0" parTransId="{8897C184-9047-43A3-B34F-4F4F27BEAE94}" sibTransId="{A2C3018E-759E-48BC-B1E7-4262A5D354A7}"/>
    <dgm:cxn modelId="{6742BD39-1168-4756-9412-BB860FFD8950}" type="presOf" srcId="{D6537598-EBC8-4756-B398-91ADE01F960F}" destId="{4BB59B40-1F36-4A06-A801-AA9C785C8E0E}" srcOrd="0" destOrd="0" presId="urn:microsoft.com/office/officeart/2005/8/layout/equation2"/>
    <dgm:cxn modelId="{54EFB8B4-8CD8-4819-B044-DC28931855DE}" type="presOf" srcId="{A2C3018E-759E-48BC-B1E7-4262A5D354A7}" destId="{00A7CFEA-DE3D-4C86-A222-A79FE86C8810}" srcOrd="0" destOrd="0" presId="urn:microsoft.com/office/officeart/2005/8/layout/equation2"/>
    <dgm:cxn modelId="{AEEB2406-3F3A-4D88-808A-80F2F8C3B7C6}" type="presParOf" srcId="{1B6ACDD1-1C91-4D17-8EE8-91E7026DE6B9}" destId="{F527271E-4419-4DF5-B6D4-9B05F3868E35}" srcOrd="0" destOrd="0" presId="urn:microsoft.com/office/officeart/2005/8/layout/equation2"/>
    <dgm:cxn modelId="{99542008-3B62-4D2F-B0D1-A6A87A922CFC}" type="presParOf" srcId="{F527271E-4419-4DF5-B6D4-9B05F3868E35}" destId="{1F327DB6-64B7-425D-AEC2-FC86C32A7A5E}" srcOrd="0" destOrd="0" presId="urn:microsoft.com/office/officeart/2005/8/layout/equation2"/>
    <dgm:cxn modelId="{63A2C464-72B5-45AA-8B12-050C3CEB4EFE}" type="presParOf" srcId="{F527271E-4419-4DF5-B6D4-9B05F3868E35}" destId="{9AC253D9-0785-4D22-9480-6AF86F3E6E0A}" srcOrd="1" destOrd="0" presId="urn:microsoft.com/office/officeart/2005/8/layout/equation2"/>
    <dgm:cxn modelId="{0846E944-8FE3-4104-99EA-58A9358A315C}" type="presParOf" srcId="{F527271E-4419-4DF5-B6D4-9B05F3868E35}" destId="{C9EC1E66-9A21-4658-BDD6-653CFCA7C115}" srcOrd="2" destOrd="0" presId="urn:microsoft.com/office/officeart/2005/8/layout/equation2"/>
    <dgm:cxn modelId="{8B62A5C2-951F-4FF8-8529-3DE6CB0D025A}" type="presParOf" srcId="{F527271E-4419-4DF5-B6D4-9B05F3868E35}" destId="{8354F10F-8D65-489A-9F80-EA4396DD0643}" srcOrd="3" destOrd="0" presId="urn:microsoft.com/office/officeart/2005/8/layout/equation2"/>
    <dgm:cxn modelId="{6F689677-F077-4DBE-9AC4-8C7A55DD851B}" type="presParOf" srcId="{F527271E-4419-4DF5-B6D4-9B05F3868E35}" destId="{4BB59B40-1F36-4A06-A801-AA9C785C8E0E}" srcOrd="4" destOrd="0" presId="urn:microsoft.com/office/officeart/2005/8/layout/equation2"/>
    <dgm:cxn modelId="{F429ED41-3A21-4392-AD4E-99AD5D79645C}" type="presParOf" srcId="{1B6ACDD1-1C91-4D17-8EE8-91E7026DE6B9}" destId="{00A7CFEA-DE3D-4C86-A222-A79FE86C8810}" srcOrd="1" destOrd="0" presId="urn:microsoft.com/office/officeart/2005/8/layout/equation2"/>
    <dgm:cxn modelId="{534AA255-D4AB-40D7-A0F8-868246228DB9}" type="presParOf" srcId="{00A7CFEA-DE3D-4C86-A222-A79FE86C8810}" destId="{25F1A339-B91F-4853-8927-93A330955E0F}" srcOrd="0" destOrd="0" presId="urn:microsoft.com/office/officeart/2005/8/layout/equation2"/>
    <dgm:cxn modelId="{5C7CFD40-F436-4121-8D3B-0FE85E063449}" type="presParOf" srcId="{1B6ACDD1-1C91-4D17-8EE8-91E7026DE6B9}" destId="{E2CFC3B2-36E1-4D0F-A14D-6DC19B6837B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BADD7-0ACE-470F-BF07-4F3FF82AC414}" type="doc">
      <dgm:prSet loTypeId="urn:microsoft.com/office/officeart/2005/8/layout/vList3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8C27347-A3AE-441D-B03B-D01D237D69E2}">
      <dgm:prSet/>
      <dgm:spPr/>
      <dgm:t>
        <a:bodyPr/>
        <a:lstStyle/>
        <a:p>
          <a:pPr rtl="0"/>
          <a:r>
            <a:rPr lang="es-ES" dirty="0" smtClean="0"/>
            <a:t>Un elemento clave del Convenio TIR es el reconocimiento mutuo de los controles aduaneros</a:t>
          </a:r>
          <a:r>
            <a:rPr lang="en-GB" dirty="0" smtClean="0"/>
            <a:t>f all Customs Controls</a:t>
          </a:r>
          <a:endParaRPr lang="en-US" dirty="0"/>
        </a:p>
      </dgm:t>
    </dgm:pt>
    <dgm:pt modelId="{4D305278-AD4C-4CD2-B77D-0322C7F9DB1D}" type="parTrans" cxnId="{1CFBB7C7-3EA7-48EF-90F1-C8ECFC24EC62}">
      <dgm:prSet/>
      <dgm:spPr/>
      <dgm:t>
        <a:bodyPr/>
        <a:lstStyle/>
        <a:p>
          <a:endParaRPr lang="en-US"/>
        </a:p>
      </dgm:t>
    </dgm:pt>
    <dgm:pt modelId="{F1442A6F-4268-4EF9-9ABE-9B1C1384D89A}" type="sibTrans" cxnId="{1CFBB7C7-3EA7-48EF-90F1-C8ECFC24EC62}">
      <dgm:prSet/>
      <dgm:spPr/>
      <dgm:t>
        <a:bodyPr/>
        <a:lstStyle/>
        <a:p>
          <a:endParaRPr lang="en-US"/>
        </a:p>
      </dgm:t>
    </dgm:pt>
    <dgm:pt modelId="{CEC2562B-558C-4634-96B9-DEE50DEE2DC4}" type="pres">
      <dgm:prSet presAssocID="{838BADD7-0ACE-470F-BF07-4F3FF82AC4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FC5C8D-8FF5-4A37-92AD-160E684F9A8D}" type="pres">
      <dgm:prSet presAssocID="{68C27347-A3AE-441D-B03B-D01D237D69E2}" presName="composite" presStyleCnt="0"/>
      <dgm:spPr/>
    </dgm:pt>
    <dgm:pt modelId="{280E755F-9627-4640-9F07-61E9E13F26D8}" type="pres">
      <dgm:prSet presAssocID="{68C27347-A3AE-441D-B03B-D01D237D69E2}" presName="imgShp" presStyleLbl="fgImgPlace1" presStyleIdx="0" presStyleCnt="1" custLinFactNeighborY="-125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7A3D3E-CC61-4B9F-B927-19DFE8AF5F4F}" type="pres">
      <dgm:prSet presAssocID="{68C27347-A3AE-441D-B03B-D01D237D69E2}" presName="txShp" presStyleLbl="node1" presStyleIdx="0" presStyleCnt="1" custLinFactNeighborY="-12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8BEFB9-BF19-4E94-B2EF-EE259725C500}" type="presOf" srcId="{68C27347-A3AE-441D-B03B-D01D237D69E2}" destId="{D67A3D3E-CC61-4B9F-B927-19DFE8AF5F4F}" srcOrd="0" destOrd="0" presId="urn:microsoft.com/office/officeart/2005/8/layout/vList3"/>
    <dgm:cxn modelId="{D2957387-D527-4C31-B564-7A0993B5C047}" type="presOf" srcId="{838BADD7-0ACE-470F-BF07-4F3FF82AC414}" destId="{CEC2562B-558C-4634-96B9-DEE50DEE2DC4}" srcOrd="0" destOrd="0" presId="urn:microsoft.com/office/officeart/2005/8/layout/vList3"/>
    <dgm:cxn modelId="{1CFBB7C7-3EA7-48EF-90F1-C8ECFC24EC62}" srcId="{838BADD7-0ACE-470F-BF07-4F3FF82AC414}" destId="{68C27347-A3AE-441D-B03B-D01D237D69E2}" srcOrd="0" destOrd="0" parTransId="{4D305278-AD4C-4CD2-B77D-0322C7F9DB1D}" sibTransId="{F1442A6F-4268-4EF9-9ABE-9B1C1384D89A}"/>
    <dgm:cxn modelId="{BD3F81F0-1179-4747-B9D2-46B095285422}" type="presParOf" srcId="{CEC2562B-558C-4634-96B9-DEE50DEE2DC4}" destId="{21FC5C8D-8FF5-4A37-92AD-160E684F9A8D}" srcOrd="0" destOrd="0" presId="urn:microsoft.com/office/officeart/2005/8/layout/vList3"/>
    <dgm:cxn modelId="{B6810F07-B785-466A-B80C-6DAB4F36E770}" type="presParOf" srcId="{21FC5C8D-8FF5-4A37-92AD-160E684F9A8D}" destId="{280E755F-9627-4640-9F07-61E9E13F26D8}" srcOrd="0" destOrd="0" presId="urn:microsoft.com/office/officeart/2005/8/layout/vList3"/>
    <dgm:cxn modelId="{3E1BF8D3-8F0F-4547-819B-23A74DFB8F4D}" type="presParOf" srcId="{21FC5C8D-8FF5-4A37-92AD-160E684F9A8D}" destId="{D67A3D3E-CC61-4B9F-B927-19DFE8AF5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35C209-4959-40F2-AB5C-D6823782DEF5}" type="doc">
      <dgm:prSet loTypeId="urn:microsoft.com/office/officeart/2005/8/layout/v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08549C3-B50E-4128-A9F4-FD5FB0DA02C5}">
      <dgm:prSet custT="1"/>
      <dgm:spPr/>
      <dgm:t>
        <a:bodyPr/>
        <a:lstStyle/>
        <a:p>
          <a:pPr rtl="0"/>
          <a:r>
            <a:rPr lang="es-ES" sz="2400" dirty="0" smtClean="0"/>
            <a:t>Aduanas autoriza el acceso al procedimiento TIR para:</a:t>
          </a:r>
          <a:r>
            <a:rPr lang="en-GB" sz="2400" dirty="0" smtClean="0"/>
            <a:t>:</a:t>
          </a:r>
          <a:endParaRPr lang="en-US" sz="2400" dirty="0"/>
        </a:p>
      </dgm:t>
    </dgm:pt>
    <dgm:pt modelId="{5C20220C-69A8-4871-A988-2AF11E2DC7EE}" type="parTrans" cxnId="{C27B1A16-C2B0-477F-9777-11D73783CC3B}">
      <dgm:prSet/>
      <dgm:spPr/>
      <dgm:t>
        <a:bodyPr/>
        <a:lstStyle/>
        <a:p>
          <a:endParaRPr lang="en-US"/>
        </a:p>
      </dgm:t>
    </dgm:pt>
    <dgm:pt modelId="{37565F18-0293-446A-BD55-F601098CF5F4}" type="sibTrans" cxnId="{C27B1A16-C2B0-477F-9777-11D73783CC3B}">
      <dgm:prSet/>
      <dgm:spPr/>
      <dgm:t>
        <a:bodyPr/>
        <a:lstStyle/>
        <a:p>
          <a:endParaRPr lang="en-US"/>
        </a:p>
      </dgm:t>
    </dgm:pt>
    <dgm:pt modelId="{F6871D35-D0A6-4669-B26E-DA63875F263B}">
      <dgm:prSet custT="1"/>
      <dgm:spPr/>
      <dgm:t>
        <a:bodyPr anchor="ctr" anchorCtr="0"/>
        <a:lstStyle/>
        <a:p>
          <a:pPr rtl="0"/>
          <a:r>
            <a:rPr lang="es-ES" sz="1800" dirty="0" smtClean="0"/>
            <a:t>Asociaciones Nacionales TIR para emitir y garantizar los cuadernos TIR</a:t>
          </a:r>
          <a:endParaRPr lang="en-US" sz="1800" dirty="0"/>
        </a:p>
      </dgm:t>
    </dgm:pt>
    <dgm:pt modelId="{2D92748A-C12B-412B-AAD0-AEE02D200E46}" type="parTrans" cxnId="{7118D4A4-FD59-445D-A1C6-E2F847A47888}">
      <dgm:prSet/>
      <dgm:spPr/>
      <dgm:t>
        <a:bodyPr/>
        <a:lstStyle/>
        <a:p>
          <a:endParaRPr lang="en-US"/>
        </a:p>
      </dgm:t>
    </dgm:pt>
    <dgm:pt modelId="{974783BE-2D7E-464C-B684-290C2A701834}" type="sibTrans" cxnId="{7118D4A4-FD59-445D-A1C6-E2F847A47888}">
      <dgm:prSet/>
      <dgm:spPr/>
      <dgm:t>
        <a:bodyPr/>
        <a:lstStyle/>
        <a:p>
          <a:endParaRPr lang="en-US"/>
        </a:p>
      </dgm:t>
    </dgm:pt>
    <dgm:pt modelId="{FA5CBCEA-2A12-40FF-81DC-B1A69840D1D8}">
      <dgm:prSet custT="1"/>
      <dgm:spPr/>
      <dgm:t>
        <a:bodyPr anchor="ctr" anchorCtr="0"/>
        <a:lstStyle/>
        <a:p>
          <a:pPr rtl="0"/>
          <a:r>
            <a:rPr lang="es-ES" sz="1800" dirty="0" smtClean="0"/>
            <a:t>Los operadores de transporte (personas físicas y jurídicas)  para utilizar los cuadernos TIR</a:t>
          </a:r>
          <a:endParaRPr lang="en-US" sz="1800" dirty="0"/>
        </a:p>
      </dgm:t>
    </dgm:pt>
    <dgm:pt modelId="{92CB216D-E7EA-494C-BEAB-D9A988105E3E}" type="parTrans" cxnId="{53984437-31ED-41D6-84BB-ED499B54C9FA}">
      <dgm:prSet/>
      <dgm:spPr/>
      <dgm:t>
        <a:bodyPr/>
        <a:lstStyle/>
        <a:p>
          <a:endParaRPr lang="en-US"/>
        </a:p>
      </dgm:t>
    </dgm:pt>
    <dgm:pt modelId="{7618F393-59B1-407B-85A8-B32CA35FA1AE}" type="sibTrans" cxnId="{53984437-31ED-41D6-84BB-ED499B54C9FA}">
      <dgm:prSet/>
      <dgm:spPr/>
      <dgm:t>
        <a:bodyPr/>
        <a:lstStyle/>
        <a:p>
          <a:endParaRPr lang="en-US"/>
        </a:p>
      </dgm:t>
    </dgm:pt>
    <dgm:pt modelId="{577F9398-7798-4343-918C-CDC0DDAF1BEC}" type="pres">
      <dgm:prSet presAssocID="{8435C209-4959-40F2-AB5C-D6823782DE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C7B626-5ED7-4984-B42E-61D4C4741EAE}" type="pres">
      <dgm:prSet presAssocID="{C08549C3-B50E-4128-A9F4-FD5FB0DA02C5}" presName="linNode" presStyleCnt="0"/>
      <dgm:spPr/>
    </dgm:pt>
    <dgm:pt modelId="{7522EFE7-A204-44A9-A1FF-8FFA0E7B538C}" type="pres">
      <dgm:prSet presAssocID="{C08549C3-B50E-4128-A9F4-FD5FB0DA02C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309F6-E0A7-4D6A-ACDE-772F8D83AE73}" type="pres">
      <dgm:prSet presAssocID="{C08549C3-B50E-4128-A9F4-FD5FB0DA02C5}" presName="childShp" presStyleLbl="bgAccFollowNode1" presStyleIdx="0" presStyleCnt="1" custLinFactNeighborX="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84437-31ED-41D6-84BB-ED499B54C9FA}" srcId="{C08549C3-B50E-4128-A9F4-FD5FB0DA02C5}" destId="{FA5CBCEA-2A12-40FF-81DC-B1A69840D1D8}" srcOrd="1" destOrd="0" parTransId="{92CB216D-E7EA-494C-BEAB-D9A988105E3E}" sibTransId="{7618F393-59B1-407B-85A8-B32CA35FA1AE}"/>
    <dgm:cxn modelId="{C27B1A16-C2B0-477F-9777-11D73783CC3B}" srcId="{8435C209-4959-40F2-AB5C-D6823782DEF5}" destId="{C08549C3-B50E-4128-A9F4-FD5FB0DA02C5}" srcOrd="0" destOrd="0" parTransId="{5C20220C-69A8-4871-A988-2AF11E2DC7EE}" sibTransId="{37565F18-0293-446A-BD55-F601098CF5F4}"/>
    <dgm:cxn modelId="{7E1DAD96-B697-4146-8D27-2715EB742514}" type="presOf" srcId="{C08549C3-B50E-4128-A9F4-FD5FB0DA02C5}" destId="{7522EFE7-A204-44A9-A1FF-8FFA0E7B538C}" srcOrd="0" destOrd="0" presId="urn:microsoft.com/office/officeart/2005/8/layout/vList6"/>
    <dgm:cxn modelId="{18CF523A-9508-4DFF-ABC9-74D2183740B0}" type="presOf" srcId="{FA5CBCEA-2A12-40FF-81DC-B1A69840D1D8}" destId="{F57309F6-E0A7-4D6A-ACDE-772F8D83AE73}" srcOrd="0" destOrd="1" presId="urn:microsoft.com/office/officeart/2005/8/layout/vList6"/>
    <dgm:cxn modelId="{3F1E93E1-0994-499F-9C3C-C579C1D8701E}" type="presOf" srcId="{8435C209-4959-40F2-AB5C-D6823782DEF5}" destId="{577F9398-7798-4343-918C-CDC0DDAF1BEC}" srcOrd="0" destOrd="0" presId="urn:microsoft.com/office/officeart/2005/8/layout/vList6"/>
    <dgm:cxn modelId="{8AE96CAB-F23A-46BC-A928-A33E05B08B86}" type="presOf" srcId="{F6871D35-D0A6-4669-B26E-DA63875F263B}" destId="{F57309F6-E0A7-4D6A-ACDE-772F8D83AE73}" srcOrd="0" destOrd="0" presId="urn:microsoft.com/office/officeart/2005/8/layout/vList6"/>
    <dgm:cxn modelId="{7118D4A4-FD59-445D-A1C6-E2F847A47888}" srcId="{C08549C3-B50E-4128-A9F4-FD5FB0DA02C5}" destId="{F6871D35-D0A6-4669-B26E-DA63875F263B}" srcOrd="0" destOrd="0" parTransId="{2D92748A-C12B-412B-AAD0-AEE02D200E46}" sibTransId="{974783BE-2D7E-464C-B684-290C2A701834}"/>
    <dgm:cxn modelId="{D6A15B47-E5D3-4BCB-B3B4-C600B014F1D0}" type="presParOf" srcId="{577F9398-7798-4343-918C-CDC0DDAF1BEC}" destId="{A8C7B626-5ED7-4984-B42E-61D4C4741EAE}" srcOrd="0" destOrd="0" presId="urn:microsoft.com/office/officeart/2005/8/layout/vList6"/>
    <dgm:cxn modelId="{D226FC28-032A-44AA-A165-928069A0C6AD}" type="presParOf" srcId="{A8C7B626-5ED7-4984-B42E-61D4C4741EAE}" destId="{7522EFE7-A204-44A9-A1FF-8FFA0E7B538C}" srcOrd="0" destOrd="0" presId="urn:microsoft.com/office/officeart/2005/8/layout/vList6"/>
    <dgm:cxn modelId="{EE39B5D7-9580-4FD0-B3BC-8D39C0D0299C}" type="presParOf" srcId="{A8C7B626-5ED7-4984-B42E-61D4C4741EAE}" destId="{F57309F6-E0A7-4D6A-ACDE-772F8D83AE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73CABD0-DA0B-43D0-A19D-4BCDAEA30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7AB961A-9295-45FB-A4D7-850BCEDA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557AA-441A-4DFD-B0A1-CCB4CDF27FE6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39893-83C2-4739-97DE-C1D1B56A3FBF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4942" y="9440647"/>
            <a:ext cx="294909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3DE4FF4C-6CEF-469E-9EBA-9B4F68BDE51A}" type="slidenum">
              <a:rPr lang="en-US" sz="1200">
                <a:solidFill>
                  <a:schemeClr val="tx1"/>
                </a:solidFill>
              </a:rPr>
              <a:pPr algn="r"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FE7C4-D55F-4573-B524-E81BC5391B6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54942" y="9440646"/>
            <a:ext cx="294909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1269A095-AC4A-4269-9A63-2D8D7AAE917E}" type="slidenum">
              <a:rPr lang="en-US" sz="1200">
                <a:solidFill>
                  <a:schemeClr val="tx1"/>
                </a:solidFill>
              </a:rPr>
              <a:pPr algn="r"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6813" cy="37338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1191"/>
            <a:ext cx="4990784" cy="4472702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928CE-3E03-4051-9096-12D49BF249C1}" type="slidenum">
              <a:rPr lang="en-GB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4113" cy="37242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47" y="4718814"/>
            <a:ext cx="5445722" cy="4474736"/>
          </a:xfrm>
          <a:noFill/>
          <a:ln/>
        </p:spPr>
        <p:txBody>
          <a:bodyPr/>
          <a:lstStyle/>
          <a:p>
            <a:pPr marL="228580" indent="-228580"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415EA-3F65-44C9-917C-417AC4BC0D54}" type="slidenum">
              <a:rPr lang="en-GB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91EB2-7F16-49FE-870A-29FE95D7DC8B}" type="slidenum">
              <a:rPr lang="en-GB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FB5F9-152E-46B9-831D-EB42FE510054}" type="slidenum">
              <a:rPr lang="en-GB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smtClean="0">
                <a:latin typeface="Arial" pitchFamily="34" charset="0"/>
              </a:rPr>
              <a:t>Medidas de control de aduana de origen son aceptadas por todos los países de tránsito y destino</a:t>
            </a:r>
          </a:p>
          <a:p>
            <a:pPr eaLnBrk="1" hangingPunct="1"/>
            <a:r>
              <a:rPr lang="es-ES" dirty="0" smtClean="0">
                <a:latin typeface="Arial" pitchFamily="34" charset="0"/>
              </a:rPr>
              <a:t>Las mercancías en los compartimientos de carga o contenedores precintados no se examinan en las Aduanas de tránsito (controles in situ en casos excepcionales)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B95D9-0AB1-4B5A-87F9-5D107AEB3612}" type="slidenum">
              <a:rPr lang="en-GB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961A-9295-45FB-A4D7-850BCEDA9B4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557AA-441A-4DFD-B0A1-CCB4CDF27FE6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dirty="0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A3607-E493-446F-9291-1F5E19AE8F55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961A-9295-45FB-A4D7-850BCEDA9B4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93EE7-5389-4C07-8D0D-0510987F561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54940" y="9440646"/>
            <a:ext cx="29491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A029AF-F9C2-49F3-8737-30A2926968BA}" type="slidenum">
              <a:rPr lang="en-US" sz="1200">
                <a:solidFill>
                  <a:schemeClr val="tx1"/>
                </a:solidFill>
              </a:rPr>
              <a:pPr algn="r"/>
              <a:t>33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0463" cy="3729038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21187"/>
            <a:ext cx="4990783" cy="4472702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A2411-1DE2-44F6-BCAF-A8FC55B0BF23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21187"/>
            <a:ext cx="4990783" cy="4472702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961A-9295-45FB-A4D7-850BCEDA9B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33393-D3AA-4B32-8F7A-55A63E1F17B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54942" y="9440647"/>
            <a:ext cx="294909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E6E08252-84EB-4C71-8670-14810E0C1EFA}" type="slidenum">
              <a:rPr lang="en-US" sz="1200">
                <a:solidFill>
                  <a:schemeClr val="tx1"/>
                </a:solidFill>
              </a:rPr>
              <a:pPr algn="r"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1190"/>
            <a:ext cx="4990784" cy="447270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961A-9295-45FB-A4D7-850BCEDA9B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E64C9-3737-4F35-8A5B-BE065C5A5AAC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3" y="4719321"/>
            <a:ext cx="5444815" cy="4474529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fr-CH" dirty="0"/>
              <a:t>Mais également licences de transport (ex. permis)</a:t>
            </a:r>
          </a:p>
          <a:p>
            <a:pPr>
              <a:spcBef>
                <a:spcPct val="60000"/>
              </a:spcBef>
            </a:pPr>
            <a:r>
              <a:rPr lang="fr-CH" dirty="0"/>
              <a:t>VISAS</a:t>
            </a:r>
          </a:p>
          <a:p>
            <a:pPr>
              <a:spcBef>
                <a:spcPct val="60000"/>
              </a:spcBef>
            </a:pPr>
            <a:r>
              <a:rPr lang="fr-CH" dirty="0"/>
              <a:t>Phyto sanitary controls etc….??????????????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E8BB6-8F4A-4F44-B28E-3C365CCA7762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3" y="4719321"/>
            <a:ext cx="5444815" cy="447452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11</a:t>
            </a:fld>
            <a:endParaRPr lang="en-GB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7" y="4721188"/>
            <a:ext cx="4990783" cy="447270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86C230E-A44D-4759-8D0B-06D7A6B126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B76CF821-0C42-46A1-B0BF-157FB17C98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C1B13B0-FFC3-4F71-9348-F6DBF8F4F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 smtClean="0"/>
              <a:t>Click icon to add </a:t>
            </a:r>
            <a:r>
              <a:rPr lang="en-US" noProof="0" dirty="0" err="1" smtClean="0"/>
              <a:t>SmartArt</a:t>
            </a:r>
            <a:r>
              <a:rPr lang="en-US" noProof="0" dirty="0" smtClean="0"/>
              <a:t> graphic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01076355-ED06-4F11-BEB5-88507D3AD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B679249A-C40E-4AE3-80AB-978A0C84B9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439863" indent="-211138">
              <a:buClr>
                <a:schemeClr val="bg1"/>
              </a:buClr>
              <a:buFont typeface="Wingdings" pitchFamily="2" charset="2"/>
              <a:buChar char="§"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701800" indent="-127000">
              <a:buClr>
                <a:schemeClr val="bg1"/>
              </a:buClr>
              <a:buFont typeface="Arial" pitchFamily="34" charset="0"/>
              <a:buChar char="-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E4324F84-85F6-407D-B0D9-7D48FD87B6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78957121-4DAE-46FF-B551-477FD69FAC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BE3C692A-9EDF-4688-A0F8-7F2245B0CE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E6E49AE2-2C5D-4DAA-8C7E-FD7CCC36E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B587FC3-DFA6-4D92-A8EF-E4D39B273B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DC3B3471-F096-44BD-BCDF-CC8C9252E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5E1F631D-F57E-4AE2-BC72-4DFD52DC91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ru_ne_pp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6100" y="66294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938EEA65-2CC3-4D3B-A23F-343223F31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9" y="6629400"/>
            <a:ext cx="3428992" cy="457200"/>
          </a:xfrm>
          <a:prstGeom prst="rect">
            <a:avLst/>
          </a:prstGeom>
          <a:effectLst/>
        </p:spPr>
        <p:txBody>
          <a:bodyPr/>
          <a:lstStyle>
            <a:lvl1pPr>
              <a:buNone/>
              <a:defRPr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63575" indent="-185738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1050925" indent="-196850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2197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gif"/><Relationship Id="rId9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s-AR" sz="4400" noProof="0" dirty="0" smtClean="0">
                <a:effectLst/>
              </a:rPr>
              <a:t>Asamblea extraordinaria de la CIT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933056"/>
            <a:ext cx="6656784" cy="1705744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noProof="0" dirty="0" smtClean="0">
                <a:effectLst/>
              </a:rPr>
              <a:t>Montevideo, el 5 de Julio 2013</a:t>
            </a:r>
          </a:p>
        </p:txBody>
      </p:sp>
      <p:pic>
        <p:nvPicPr>
          <p:cNvPr id="2052" name="Picture 4" descr="iru_na3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5650" y="5876925"/>
            <a:ext cx="33083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387975"/>
            <a:ext cx="65135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225" indent="-22225"/>
            <a:endParaRPr lang="en-GB" sz="2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754" y="3733800"/>
            <a:ext cx="2192215" cy="990600"/>
            <a:chOff x="308" y="2352"/>
            <a:chExt cx="1920" cy="624"/>
          </a:xfrm>
        </p:grpSpPr>
        <p:pic>
          <p:nvPicPr>
            <p:cNvPr id="248835" name="Picture 3" descr="IRU Truck 2 (2)"/>
            <p:cNvPicPr>
              <a:picLocks noChangeAspect="1" noChangeArrowheads="1"/>
            </p:cNvPicPr>
            <p:nvPr/>
          </p:nvPicPr>
          <p:blipFill>
            <a:blip r:embed="rId3" cstate="screen">
              <a:lum bright="-18000" contrast="70000"/>
            </a:blip>
            <a:srcRect/>
            <a:stretch>
              <a:fillRect/>
            </a:stretch>
          </p:blipFill>
          <p:spPr bwMode="auto">
            <a:xfrm>
              <a:off x="308" y="2352"/>
              <a:ext cx="1920" cy="624"/>
            </a:xfrm>
            <a:prstGeom prst="rect">
              <a:avLst/>
            </a:prstGeom>
            <a:noFill/>
          </p:spPr>
        </p:pic>
        <p:sp>
          <p:nvSpPr>
            <p:cNvPr id="248836" name="Rectangle 4"/>
            <p:cNvSpPr>
              <a:spLocks noChangeArrowheads="1"/>
            </p:cNvSpPr>
            <p:nvPr/>
          </p:nvSpPr>
          <p:spPr bwMode="auto">
            <a:xfrm>
              <a:off x="761" y="2432"/>
              <a:ext cx="590" cy="227"/>
            </a:xfrm>
            <a:prstGeom prst="rect">
              <a:avLst/>
            </a:prstGeom>
            <a:solidFill>
              <a:srgbClr val="FFFF00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2310912" y="1484313"/>
            <a:ext cx="199292" cy="5111750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 sz="2800" b="1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5502520" y="1484313"/>
            <a:ext cx="199292" cy="5111750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 sz="2800" b="1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251520" y="5911851"/>
            <a:ext cx="2076977" cy="51341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AR" sz="2800" b="1" dirty="0" smtClean="0">
                <a:solidFill>
                  <a:srgbClr val="FFFF00"/>
                </a:solidFill>
                <a:effectLst/>
              </a:rPr>
              <a:t>País A</a:t>
            </a:r>
            <a:endParaRPr lang="es-AR" sz="2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868145" y="5911851"/>
            <a:ext cx="2150440" cy="51341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AR" sz="2800" b="1" dirty="0" smtClean="0">
                <a:solidFill>
                  <a:srgbClr val="FFFF00"/>
                </a:solidFill>
                <a:effectLst/>
              </a:rPr>
              <a:t>País C</a:t>
            </a:r>
            <a:endParaRPr lang="es-AR" sz="2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2987824" y="5911851"/>
            <a:ext cx="2006207" cy="51341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AR" sz="2800" b="1" dirty="0" smtClean="0">
                <a:solidFill>
                  <a:srgbClr val="FFFF00"/>
                </a:solidFill>
                <a:effectLst/>
              </a:rPr>
              <a:t>País B</a:t>
            </a:r>
            <a:endParaRPr lang="es-AR" sz="2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48864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AR" sz="2800" b="0" dirty="0" smtClean="0">
                <a:effectLst/>
              </a:rPr>
              <a:t>La frontera es un obstáculo para el libre comercio</a:t>
            </a:r>
            <a:endParaRPr lang="es-AR" sz="2800" b="0" dirty="0"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11760" y="2780928"/>
            <a:ext cx="4572000" cy="2045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Normativas técnicas y</a:t>
            </a:r>
          </a:p>
          <a:p>
            <a:pPr>
              <a:spcAft>
                <a:spcPts val="0"/>
              </a:spcAft>
              <a:buClr>
                <a:srgbClr val="FFFF00"/>
              </a:buClr>
              <a:buNone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 de trafico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 reglamentación Veterinaria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inmigración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Aduanas y seguridad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Las relaciones contractuales</a:t>
            </a:r>
            <a:endParaRPr lang="es-AR" sz="1800" dirty="0"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2120" y="2780928"/>
            <a:ext cx="4572000" cy="204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Normativas técnicas y </a:t>
            </a:r>
          </a:p>
          <a:p>
            <a:pPr>
              <a:spcAft>
                <a:spcPts val="0"/>
              </a:spcAft>
              <a:buClr>
                <a:srgbClr val="FFFF00"/>
              </a:buClr>
              <a:buNone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de trafico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 reglamentación Veterinaria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inmigración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Aduanas y seguridad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1800" dirty="0" smtClean="0">
                <a:solidFill>
                  <a:srgbClr val="FFFF00"/>
                </a:solidFill>
                <a:effectLst/>
              </a:rPr>
              <a:t>Las relaciones contractuales</a:t>
            </a:r>
            <a:endParaRPr lang="es-AR" sz="1800" dirty="0">
              <a:effectLst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10</a:t>
            </a:fld>
            <a:endParaRPr lang="en-US" dirty="0">
              <a:effectLst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40760" cy="954360"/>
          </a:xfrm>
          <a:effectLst/>
        </p:spPr>
        <p:txBody>
          <a:bodyPr/>
          <a:lstStyle/>
          <a:p>
            <a:pPr>
              <a:defRPr/>
            </a:pPr>
            <a:r>
              <a:rPr lang="es-AR" sz="2400" b="0" noProof="0" dirty="0" smtClean="0">
                <a:effectLst/>
              </a:rPr>
              <a:t>¿Cómo podemos cambiar este punto de vista y así permitir al transporte por carretera de conducir el comercio, el progreso y la prosperidad?</a:t>
            </a:r>
          </a:p>
        </p:txBody>
      </p:sp>
      <p:pic>
        <p:nvPicPr>
          <p:cNvPr id="98305" name="Picture 1" descr="\\Chihuahua\iru2\Official IRU Photo Archive\1 IRU Activities\2012\UNECE Photo contest\UDP\iStock_000001248749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484784"/>
            <a:ext cx="7701441" cy="512064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11</a:t>
            </a:fld>
            <a:endParaRPr lang="en-US" dirty="0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64288" cy="1143000"/>
          </a:xfrm>
        </p:spPr>
        <p:txBody>
          <a:bodyPr/>
          <a:lstStyle/>
          <a:p>
            <a:r>
              <a:rPr lang="es-AR" sz="2400" b="0" noProof="0" dirty="0" smtClean="0">
                <a:effectLst/>
              </a:rPr>
              <a:t>Implementar los instrumentos fundamentales de facilitación de la ONU para permitir al transporte de carretera conducir el comercio</a:t>
            </a:r>
            <a:r>
              <a:rPr lang="es-AR" sz="2800" b="0" noProof="0" dirty="0" smtClean="0">
                <a:effectLst/>
              </a:rPr>
              <a:t>!</a:t>
            </a:r>
            <a:endParaRPr lang="es-AR" sz="2800" b="0" noProof="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45460" y="1556792"/>
            <a:ext cx="1512168" cy="20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2887" y="1556792"/>
            <a:ext cx="1512168" cy="20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1556792"/>
            <a:ext cx="15206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312" y="1556792"/>
            <a:ext cx="1512168" cy="20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005064"/>
            <a:ext cx="15128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76230" y="4005064"/>
            <a:ext cx="1728192" cy="2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1556792"/>
            <a:ext cx="14907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76257" y="4005065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84256" y="4005064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12</a:t>
            </a:fld>
            <a:endParaRPr lang="en-US" dirty="0">
              <a:effectLst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TIRfra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412875"/>
            <a:ext cx="770413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213100"/>
            <a:ext cx="9144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s-AR" sz="4800" b="1" dirty="0" smtClean="0">
                <a:solidFill>
                  <a:srgbClr val="FFFF00"/>
                </a:solidFill>
                <a:effectLst/>
              </a:rPr>
              <a:t>Transports </a:t>
            </a:r>
          </a:p>
          <a:p>
            <a:pPr algn="ctr">
              <a:buNone/>
              <a:defRPr/>
            </a:pPr>
            <a:r>
              <a:rPr lang="es-AR" sz="4800" b="1" dirty="0" smtClean="0">
                <a:solidFill>
                  <a:srgbClr val="FFFF00"/>
                </a:solidFill>
                <a:effectLst/>
              </a:rPr>
              <a:t>Internationaux Routiers</a:t>
            </a:r>
            <a:endParaRPr lang="es-AR" sz="4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771775" y="5229225"/>
            <a:ext cx="3649663" cy="1325094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s-AR" sz="2800" b="1" dirty="0" smtClean="0">
                <a:solidFill>
                  <a:schemeClr val="tx1"/>
                </a:solidFill>
                <a:effectLst/>
                <a:cs typeface="+mn-cs"/>
              </a:rPr>
              <a:t>Administrado por la IRU desde 1949</a:t>
            </a:r>
            <a:endParaRPr lang="es-AR" sz="2800" b="1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s-AR" sz="3200" kern="0" dirty="0" smtClean="0">
                <a:effectLst/>
                <a:latin typeface="+mj-lt"/>
                <a:ea typeface="+mj-ea"/>
                <a:cs typeface="+mj-cs"/>
              </a:rPr>
              <a:t>Asegurar y facilitar comercio y transporte internacional por carretera</a:t>
            </a:r>
            <a:endParaRPr kumimoji="0" lang="es-AR" sz="320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13</a:t>
            </a:fld>
            <a:endParaRPr lang="en-US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s-AR" b="0" noProof="0" dirty="0" smtClean="0">
                <a:effectLst/>
              </a:rPr>
              <a:t>Qué es el sistema TIR?</a:t>
            </a:r>
            <a:endParaRPr lang="es-AR" b="0" noProof="0" dirty="0">
              <a:effectLst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s-AR" sz="2000" noProof="0" dirty="0" smtClean="0">
                <a:effectLst/>
              </a:rPr>
              <a:t>Un instrumento de facilitación accesible de probada eficacia para el transporte y el comercio internacional</a:t>
            </a:r>
          </a:p>
          <a:p>
            <a:pPr lvl="1">
              <a:defRPr/>
            </a:pPr>
            <a:r>
              <a:rPr lang="es-AR" noProof="0" dirty="0" smtClean="0">
                <a:effectLst/>
              </a:rPr>
              <a:t>Multilateral</a:t>
            </a:r>
          </a:p>
          <a:p>
            <a:pPr lvl="1">
              <a:defRPr/>
            </a:pPr>
            <a:r>
              <a:rPr lang="es-AR" noProof="0" dirty="0" smtClean="0">
                <a:effectLst/>
              </a:rPr>
              <a:t>Multimodal </a:t>
            </a:r>
            <a:r>
              <a:rPr lang="es-AR" sz="2000" noProof="0" dirty="0" smtClean="0">
                <a:solidFill>
                  <a:schemeClr val="bg1"/>
                </a:solidFill>
                <a:effectLst/>
              </a:rPr>
              <a:t>(carretera-ferrocarril, carretera-marítimo,</a:t>
            </a:r>
          </a:p>
          <a:p>
            <a:pPr lvl="1">
              <a:buNone/>
              <a:defRPr/>
            </a:pPr>
            <a:r>
              <a:rPr lang="es-AR" sz="2000" noProof="0" dirty="0" smtClean="0">
                <a:solidFill>
                  <a:schemeClr val="bg1"/>
                </a:solidFill>
                <a:effectLst/>
              </a:rPr>
              <a:t> carretera-aéreo)</a:t>
            </a:r>
          </a:p>
          <a:p>
            <a:pPr lvl="1">
              <a:defRPr/>
            </a:pPr>
            <a:r>
              <a:rPr lang="es-AR" noProof="0" dirty="0" smtClean="0">
                <a:effectLst/>
              </a:rPr>
              <a:t>Global</a:t>
            </a:r>
          </a:p>
          <a:p>
            <a:pPr>
              <a:defRPr/>
            </a:pPr>
            <a:r>
              <a:rPr lang="es-AR" sz="1800" noProof="0" dirty="0" smtClean="0">
                <a:effectLst/>
              </a:rPr>
              <a:t>Basado sobre el </a:t>
            </a:r>
            <a:r>
              <a:rPr lang="es-AR" sz="1800" noProof="0" dirty="0" smtClean="0">
                <a:solidFill>
                  <a:srgbClr val="FFFF00"/>
                </a:solidFill>
                <a:effectLst/>
              </a:rPr>
              <a:t>Convenio TIR </a:t>
            </a:r>
            <a:r>
              <a:rPr lang="es-AR" sz="1800" noProof="0" dirty="0" smtClean="0">
                <a:effectLst/>
              </a:rPr>
              <a:t>de 1975 firmado por </a:t>
            </a:r>
            <a:r>
              <a:rPr lang="es-AR" sz="1800" noProof="0" dirty="0" smtClean="0">
                <a:solidFill>
                  <a:srgbClr val="FFFF00"/>
                </a:solidFill>
                <a:effectLst/>
              </a:rPr>
              <a:t>68</a:t>
            </a:r>
            <a:r>
              <a:rPr lang="es-AR" sz="1800" noProof="0" dirty="0" smtClean="0">
                <a:effectLst/>
              </a:rPr>
              <a:t> partes contratantes</a:t>
            </a:r>
            <a:endParaRPr lang="es-AR" sz="1800" noProof="0" dirty="0">
              <a:effectLst/>
            </a:endParaRPr>
          </a:p>
        </p:txBody>
      </p:sp>
      <p:pic>
        <p:nvPicPr>
          <p:cNvPr id="73732" name="Picture 4" descr="Cover of the TIR Handbook 2005 (English version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2060848"/>
            <a:ext cx="1341561" cy="20662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683568" y="4725144"/>
            <a:ext cx="8114842" cy="1656184"/>
            <a:chOff x="683568" y="4725144"/>
            <a:chExt cx="8114842" cy="1656184"/>
          </a:xfrm>
        </p:grpSpPr>
        <p:pic>
          <p:nvPicPr>
            <p:cNvPr id="11" name="Picture 10" descr="truck_TI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3568" y="4725144"/>
              <a:ext cx="2376264" cy="1585944"/>
            </a:xfrm>
            <a:prstGeom prst="rect">
              <a:avLst/>
            </a:prstGeom>
          </p:spPr>
        </p:pic>
        <p:pic>
          <p:nvPicPr>
            <p:cNvPr id="12" name="Picture 11" descr="train_TIR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491880" y="4725144"/>
              <a:ext cx="2448272" cy="1634003"/>
            </a:xfrm>
            <a:prstGeom prst="rect">
              <a:avLst/>
            </a:prstGeom>
          </p:spPr>
        </p:pic>
        <p:pic>
          <p:nvPicPr>
            <p:cNvPr id="13" name="Picture 12" descr="Ship_TIR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300192" y="4725144"/>
              <a:ext cx="2498218" cy="1656184"/>
            </a:xfrm>
            <a:prstGeom prst="rect">
              <a:avLst/>
            </a:prstGeom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4355976" y="6629400"/>
            <a:ext cx="1336675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14</a:t>
            </a:fld>
            <a:endParaRPr lang="en-US" dirty="0">
              <a:effectLst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s-ES" sz="3400" kern="0" dirty="0" smtClean="0">
                <a:effectLst/>
                <a:latin typeface="+mj-lt"/>
                <a:ea typeface="+mj-ea"/>
                <a:cs typeface="+mj-cs"/>
              </a:rPr>
              <a:t>Ámbito geográfico del Convenio TIR</a:t>
            </a:r>
            <a:endParaRPr kumimoji="0" lang="en-GB" sz="3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8965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15</a:t>
            </a:fld>
            <a:endParaRPr lang="en-US" dirty="0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692150"/>
            <a:ext cx="7104062" cy="450850"/>
          </a:xfrm>
        </p:spPr>
        <p:txBody>
          <a:bodyPr/>
          <a:lstStyle/>
          <a:p>
            <a:pPr>
              <a:defRPr/>
            </a:pPr>
            <a:r>
              <a:rPr lang="es-AR" sz="2800" b="0" noProof="0" dirty="0" smtClean="0">
                <a:effectLst/>
              </a:rPr>
              <a:t>TIR es multimodal</a:t>
            </a:r>
            <a:r>
              <a:rPr lang="es-AR" sz="2800" noProof="0" dirty="0" smtClean="0"/>
              <a:t/>
            </a:r>
            <a:br>
              <a:rPr lang="es-AR" sz="2800" noProof="0" dirty="0" smtClean="0"/>
            </a:br>
            <a:endParaRPr lang="es-AR" sz="2800" noProof="0" dirty="0"/>
          </a:p>
        </p:txBody>
      </p:sp>
      <p:pic>
        <p:nvPicPr>
          <p:cNvPr id="13314" name="Picture 2" descr="V:\COUNTRIES\France\2011-12 - Marseille and Toulon Ports\Photos\IMG_1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363" y="1466850"/>
            <a:ext cx="2735262" cy="205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 descr="V:\COUNTRIES\France\2011-12 - Marseille and Toulon Ports\Photos\IMG_1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6613" y="1566863"/>
            <a:ext cx="3840162" cy="287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1" name="Picture 4" descr="V:\COUNTRIES\France\2011-12 - Marseille and Toulon Ports\Photos\IMG_10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4638" y="4010025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V:\COUNTRIES\France\2011-12 - Marseille and Toulon Ports\Photos\IMG_1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62213" y="4567238"/>
            <a:ext cx="2805112" cy="210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16</a:t>
            </a:fld>
            <a:endParaRPr lang="en-US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61" name="Picture 45" descr="Carn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8538" y="2520950"/>
            <a:ext cx="92233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2598738" y="1484313"/>
            <a:ext cx="198437" cy="5111750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 sz="2800" b="1" i="1" dirty="0">
              <a:solidFill>
                <a:schemeClr val="tx1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82625" y="1484313"/>
            <a:ext cx="1906588" cy="781752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es-AR" sz="2800" b="1" dirty="0" smtClean="0">
                <a:solidFill>
                  <a:schemeClr val="hlink"/>
                </a:solidFill>
                <a:effectLst/>
              </a:rPr>
              <a:t>Cruce de frontera</a:t>
            </a:r>
            <a:endParaRPr lang="es-AR" sz="2800" b="1" dirty="0">
              <a:solidFill>
                <a:schemeClr val="hlink"/>
              </a:solidFill>
              <a:effectLst/>
            </a:endParaRP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8913813" y="1484313"/>
            <a:ext cx="200025" cy="5111750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 sz="2800" b="1" i="1" dirty="0">
              <a:solidFill>
                <a:schemeClr val="tx1"/>
              </a:solidFill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946900" y="1484313"/>
            <a:ext cx="2028825" cy="77470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es-AR" sz="2800" b="1" dirty="0" smtClean="0">
                <a:solidFill>
                  <a:schemeClr val="hlink"/>
                </a:solidFill>
                <a:effectLst/>
              </a:rPr>
              <a:t>Cruce de frontera</a:t>
            </a:r>
            <a:endParaRPr lang="es-AR" sz="2800" b="1" dirty="0">
              <a:solidFill>
                <a:schemeClr val="hlink"/>
              </a:solidFill>
              <a:effectLst/>
            </a:endParaRPr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5789613" y="1484313"/>
            <a:ext cx="200025" cy="5111750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 sz="2800" b="1" i="1" dirty="0">
              <a:solidFill>
                <a:schemeClr val="tx1"/>
              </a:solidFill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2627313" y="1484313"/>
            <a:ext cx="2448743" cy="781752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es-AR" sz="2800" b="1" dirty="0" smtClean="0">
                <a:solidFill>
                  <a:schemeClr val="hlink"/>
                </a:solidFill>
                <a:effectLst/>
              </a:rPr>
              <a:t>Cruce de frontera</a:t>
            </a:r>
            <a:endParaRPr lang="es-AR" sz="2800" b="1" dirty="0">
              <a:solidFill>
                <a:schemeClr val="hlink"/>
              </a:solidFill>
              <a:effectLst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443663" y="5911850"/>
            <a:ext cx="1862137" cy="498342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AR" sz="2700" b="1" dirty="0" smtClean="0">
                <a:solidFill>
                  <a:srgbClr val="FFFF00"/>
                </a:solidFill>
                <a:effectLst/>
              </a:rPr>
              <a:t>País C</a:t>
            </a:r>
            <a:endParaRPr lang="es-AR" sz="2700" b="1" dirty="0">
              <a:solidFill>
                <a:srgbClr val="FFFF00"/>
              </a:solidFill>
              <a:effectLst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27313" y="4148139"/>
            <a:ext cx="2592388" cy="1441451"/>
            <a:chOff x="1565" y="1525"/>
            <a:chExt cx="1633" cy="908"/>
          </a:xfrm>
        </p:grpSpPr>
        <p:sp>
          <p:nvSpPr>
            <p:cNvPr id="27686" name="Text Box 12"/>
            <p:cNvSpPr txBox="1">
              <a:spLocks noChangeArrowheads="1"/>
            </p:cNvSpPr>
            <p:nvPr/>
          </p:nvSpPr>
          <p:spPr bwMode="auto">
            <a:xfrm>
              <a:off x="1610" y="1525"/>
              <a:ext cx="1588" cy="628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FF"/>
                  </a:solidFill>
                  <a:effectLst/>
                </a:rPr>
                <a:t>Importación temporaria</a:t>
              </a:r>
              <a:endParaRPr lang="es-AR" sz="2800" b="1" dirty="0"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367629" name="AutoShape 13"/>
            <p:cNvSpPr>
              <a:spLocks noChangeArrowheads="1"/>
            </p:cNvSpPr>
            <p:nvPr/>
          </p:nvSpPr>
          <p:spPr bwMode="auto">
            <a:xfrm>
              <a:off x="1565" y="2160"/>
              <a:ext cx="1179" cy="273"/>
            </a:xfrm>
            <a:prstGeom prst="curvedUpArrow">
              <a:avLst>
                <a:gd name="adj1" fmla="val 86374"/>
                <a:gd name="adj2" fmla="val 172747"/>
                <a:gd name="adj3" fmla="val 33333"/>
              </a:avLst>
            </a:prstGeom>
            <a:solidFill>
              <a:srgbClr val="00FFFF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11638" y="5145088"/>
            <a:ext cx="2593050" cy="987425"/>
            <a:chOff x="2757" y="2251"/>
            <a:chExt cx="1770" cy="622"/>
          </a:xfrm>
        </p:grpSpPr>
        <p:sp>
          <p:nvSpPr>
            <p:cNvPr id="27684" name="Text Box 15"/>
            <p:cNvSpPr txBox="1">
              <a:spLocks noChangeArrowheads="1"/>
            </p:cNvSpPr>
            <p:nvPr/>
          </p:nvSpPr>
          <p:spPr bwMode="auto">
            <a:xfrm>
              <a:off x="2757" y="2550"/>
              <a:ext cx="1770" cy="323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FF"/>
                  </a:solidFill>
                  <a:effectLst/>
                </a:rPr>
                <a:t>Exportación</a:t>
              </a:r>
              <a:endParaRPr lang="es-AR" sz="2800" b="1" dirty="0"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367632" name="AutoShape 16"/>
            <p:cNvSpPr>
              <a:spLocks noChangeArrowheads="1"/>
            </p:cNvSpPr>
            <p:nvPr/>
          </p:nvSpPr>
          <p:spPr bwMode="auto">
            <a:xfrm>
              <a:off x="2803" y="2251"/>
              <a:ext cx="1179" cy="318"/>
            </a:xfrm>
            <a:prstGeom prst="curvedDownArrow">
              <a:avLst>
                <a:gd name="adj1" fmla="val 74214"/>
                <a:gd name="adj2" fmla="val 148428"/>
                <a:gd name="adj3" fmla="val 33333"/>
              </a:avLst>
            </a:prstGeom>
            <a:solidFill>
              <a:srgbClr val="00FFFF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22964" y="4148138"/>
            <a:ext cx="2321428" cy="1441450"/>
            <a:chOff x="3846" y="1480"/>
            <a:chExt cx="1584" cy="908"/>
          </a:xfrm>
        </p:grpSpPr>
        <p:sp>
          <p:nvSpPr>
            <p:cNvPr id="27682" name="Text Box 18"/>
            <p:cNvSpPr txBox="1">
              <a:spLocks noChangeArrowheads="1"/>
            </p:cNvSpPr>
            <p:nvPr/>
          </p:nvSpPr>
          <p:spPr bwMode="auto">
            <a:xfrm>
              <a:off x="3846" y="1480"/>
              <a:ext cx="1584" cy="628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FF"/>
                  </a:solidFill>
                  <a:effectLst/>
                </a:rPr>
                <a:t>importación temporal</a:t>
              </a:r>
              <a:endParaRPr lang="es-AR" sz="2800" b="1" dirty="0"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367635" name="AutoShape 19"/>
            <p:cNvSpPr>
              <a:spLocks noChangeArrowheads="1"/>
            </p:cNvSpPr>
            <p:nvPr/>
          </p:nvSpPr>
          <p:spPr bwMode="auto">
            <a:xfrm>
              <a:off x="3891" y="2115"/>
              <a:ext cx="1315" cy="273"/>
            </a:xfrm>
            <a:prstGeom prst="curvedUpArrow">
              <a:avLst>
                <a:gd name="adj1" fmla="val 96337"/>
                <a:gd name="adj2" fmla="val 192674"/>
                <a:gd name="adj3" fmla="val 33333"/>
              </a:avLst>
            </a:prstGeom>
            <a:solidFill>
              <a:srgbClr val="00FFFF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834314" y="5229225"/>
            <a:ext cx="2426083" cy="1001713"/>
            <a:chOff x="4798" y="2296"/>
            <a:chExt cx="1656" cy="631"/>
          </a:xfrm>
        </p:grpSpPr>
        <p:sp>
          <p:nvSpPr>
            <p:cNvPr id="27680" name="Text Box 21"/>
            <p:cNvSpPr txBox="1">
              <a:spLocks noChangeArrowheads="1"/>
            </p:cNvSpPr>
            <p:nvPr/>
          </p:nvSpPr>
          <p:spPr bwMode="auto">
            <a:xfrm>
              <a:off x="4889" y="2604"/>
              <a:ext cx="1565" cy="323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FF"/>
                  </a:solidFill>
                  <a:effectLst/>
                </a:rPr>
                <a:t>Exportación</a:t>
              </a:r>
              <a:endParaRPr lang="es-AR" sz="2800" b="1" dirty="0"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367638" name="AutoShape 22"/>
            <p:cNvSpPr>
              <a:spLocks noChangeArrowheads="1"/>
            </p:cNvSpPr>
            <p:nvPr/>
          </p:nvSpPr>
          <p:spPr bwMode="auto">
            <a:xfrm>
              <a:off x="4798" y="2296"/>
              <a:ext cx="1180" cy="318"/>
            </a:xfrm>
            <a:prstGeom prst="curvedDownArrow">
              <a:avLst>
                <a:gd name="adj1" fmla="val 74214"/>
                <a:gd name="adj2" fmla="val 148428"/>
                <a:gd name="adj3" fmla="val 33333"/>
              </a:avLst>
            </a:prstGeom>
            <a:solidFill>
              <a:srgbClr val="00FFFF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698750" y="2132013"/>
            <a:ext cx="2924175" cy="1584325"/>
            <a:chOff x="1759" y="3022"/>
            <a:chExt cx="1996" cy="635"/>
          </a:xfrm>
        </p:grpSpPr>
        <p:sp>
          <p:nvSpPr>
            <p:cNvPr id="367640" name="AutoShape 24"/>
            <p:cNvSpPr>
              <a:spLocks noChangeArrowheads="1"/>
            </p:cNvSpPr>
            <p:nvPr/>
          </p:nvSpPr>
          <p:spPr bwMode="auto">
            <a:xfrm>
              <a:off x="1759" y="3340"/>
              <a:ext cx="1996" cy="317"/>
            </a:xfrm>
            <a:prstGeom prst="leftRightArrow">
              <a:avLst>
                <a:gd name="adj1" fmla="val 50000"/>
                <a:gd name="adj2" fmla="val 125931"/>
              </a:avLst>
            </a:prstGeom>
            <a:solidFill>
              <a:srgbClr val="00FF00"/>
            </a:solidFill>
            <a:ln w="1651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  <p:sp>
          <p:nvSpPr>
            <p:cNvPr id="27679" name="Text Box 25"/>
            <p:cNvSpPr txBox="1">
              <a:spLocks noChangeArrowheads="1"/>
            </p:cNvSpPr>
            <p:nvPr/>
          </p:nvSpPr>
          <p:spPr bwMode="auto">
            <a:xfrm>
              <a:off x="1805" y="3022"/>
              <a:ext cx="1950" cy="38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00"/>
                  </a:solidFill>
                  <a:effectLst/>
                  <a:latin typeface="Tahoma" pitchFamily="34" charset="0"/>
                </a:rPr>
                <a:t>Garantía nacional</a:t>
              </a:r>
              <a:endParaRPr lang="es-AR" sz="2800" b="1" dirty="0">
                <a:solidFill>
                  <a:srgbClr val="00FF00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922963" y="2060575"/>
            <a:ext cx="2998787" cy="1728788"/>
            <a:chOff x="3846" y="3022"/>
            <a:chExt cx="2046" cy="635"/>
          </a:xfrm>
        </p:grpSpPr>
        <p:sp>
          <p:nvSpPr>
            <p:cNvPr id="367643" name="AutoShape 27"/>
            <p:cNvSpPr>
              <a:spLocks noChangeArrowheads="1"/>
            </p:cNvSpPr>
            <p:nvPr/>
          </p:nvSpPr>
          <p:spPr bwMode="auto">
            <a:xfrm>
              <a:off x="3891" y="3340"/>
              <a:ext cx="2001" cy="317"/>
            </a:xfrm>
            <a:prstGeom prst="leftRightArrow">
              <a:avLst>
                <a:gd name="adj1" fmla="val 50000"/>
                <a:gd name="adj2" fmla="val 125931"/>
              </a:avLst>
            </a:prstGeom>
            <a:solidFill>
              <a:srgbClr val="00FF00"/>
            </a:solidFill>
            <a:ln w="1651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  <p:sp>
          <p:nvSpPr>
            <p:cNvPr id="27677" name="Text Box 28"/>
            <p:cNvSpPr txBox="1">
              <a:spLocks noChangeArrowheads="1"/>
            </p:cNvSpPr>
            <p:nvPr/>
          </p:nvSpPr>
          <p:spPr bwMode="auto">
            <a:xfrm>
              <a:off x="3846" y="3022"/>
              <a:ext cx="1950" cy="352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234000" rIns="0"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00"/>
                  </a:solidFill>
                  <a:effectLst/>
                  <a:latin typeface="Tahoma" pitchFamily="34" charset="0"/>
                </a:rPr>
                <a:t>Garantía nacional</a:t>
              </a:r>
              <a:endParaRPr lang="es-AR" sz="2800" b="1" dirty="0">
                <a:solidFill>
                  <a:srgbClr val="00FF00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67645" name="Rectangle 29"/>
          <p:cNvSpPr>
            <a:spLocks noGrp="1" noChangeArrowheads="1"/>
          </p:cNvSpPr>
          <p:nvPr>
            <p:ph type="title"/>
          </p:nvPr>
        </p:nvSpPr>
        <p:spPr>
          <a:xfrm>
            <a:off x="2039938" y="228600"/>
            <a:ext cx="710565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b="0" dirty="0" smtClean="0">
                <a:effectLst/>
              </a:rPr>
              <a:t>Transporte conforme al TIR</a:t>
            </a:r>
          </a:p>
        </p:txBody>
      </p:sp>
      <p:pic>
        <p:nvPicPr>
          <p:cNvPr id="367649" name="Picture 3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400794"/>
              </a:clrFrom>
              <a:clrTo>
                <a:srgbClr val="400794">
                  <a:alpha val="0"/>
                </a:srgbClr>
              </a:clrTo>
            </a:clrChange>
            <a:lum bright="12000" contrast="6000"/>
          </a:blip>
          <a:srcRect/>
          <a:stretch>
            <a:fillRect/>
          </a:stretch>
        </p:blipFill>
        <p:spPr bwMode="auto">
          <a:xfrm>
            <a:off x="-469900" y="4221163"/>
            <a:ext cx="19796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95325" y="5013325"/>
            <a:ext cx="2292725" cy="987425"/>
            <a:chOff x="2757" y="2251"/>
            <a:chExt cx="1565" cy="622"/>
          </a:xfrm>
        </p:grpSpPr>
        <p:sp>
          <p:nvSpPr>
            <p:cNvPr id="27674" name="Text Box 36"/>
            <p:cNvSpPr txBox="1">
              <a:spLocks noChangeArrowheads="1"/>
            </p:cNvSpPr>
            <p:nvPr/>
          </p:nvSpPr>
          <p:spPr bwMode="auto">
            <a:xfrm>
              <a:off x="2757" y="2550"/>
              <a:ext cx="1565" cy="323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s-AR" sz="2800" b="1" dirty="0" smtClean="0">
                  <a:solidFill>
                    <a:srgbClr val="00FFFF"/>
                  </a:solidFill>
                  <a:effectLst/>
                </a:rPr>
                <a:t>Exportación</a:t>
              </a:r>
              <a:endParaRPr lang="es-AR" sz="2800" b="1" dirty="0"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367653" name="AutoShape 37"/>
            <p:cNvSpPr>
              <a:spLocks noChangeArrowheads="1"/>
            </p:cNvSpPr>
            <p:nvPr/>
          </p:nvSpPr>
          <p:spPr bwMode="auto">
            <a:xfrm>
              <a:off x="2803" y="2251"/>
              <a:ext cx="1179" cy="318"/>
            </a:xfrm>
            <a:prstGeom prst="curvedDownArrow">
              <a:avLst>
                <a:gd name="adj1" fmla="val 74214"/>
                <a:gd name="adj2" fmla="val 148428"/>
                <a:gd name="adj3" fmla="val 33333"/>
              </a:avLst>
            </a:prstGeom>
            <a:solidFill>
              <a:srgbClr val="00FFFF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</p:grpSp>
      <p:pic>
        <p:nvPicPr>
          <p:cNvPr id="367659" name="Picture 4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60" y="2563813"/>
            <a:ext cx="91001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60" name="Picture 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12710" y="2598738"/>
            <a:ext cx="91001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62" name="Picture 4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65885" y="2535238"/>
            <a:ext cx="91001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17</a:t>
            </a:fld>
            <a:endParaRPr lang="en-US" dirty="0">
              <a:effectLst/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419475" y="5911850"/>
            <a:ext cx="2089150" cy="51341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AR" sz="2800" b="1" dirty="0" smtClean="0">
                <a:solidFill>
                  <a:srgbClr val="FFFF00"/>
                </a:solidFill>
                <a:effectLst/>
              </a:rPr>
              <a:t>País B</a:t>
            </a:r>
            <a:endParaRPr lang="es-AR" sz="2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67654" name="Picture 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920904"/>
            <a:ext cx="3009900" cy="517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36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36994E-6 L 0.11806 -2.36994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36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1.6185E-6 L 0.45885 0.003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6 0.00301 L 0.79757 0.003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3" dur="500"/>
                                        <p:tgtEl>
                                          <p:spTgt spid="36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757 0.00301 L 1.15191 0.0030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animBg="1"/>
      <p:bldP spid="367620" grpId="0" animBg="1"/>
      <p:bldP spid="3676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 txBox="1">
            <a:spLocks noChangeArrowheads="1"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s-ES" sz="3400" kern="0" dirty="0" smtClean="0">
                <a:effectLst/>
                <a:latin typeface="+mj-lt"/>
                <a:ea typeface="+mj-ea"/>
                <a:cs typeface="+mj-cs"/>
              </a:rPr>
              <a:t>Los seis pilares del sistema TIR</a:t>
            </a:r>
            <a:endParaRPr kumimoji="0" lang="en-GB" sz="3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1559931"/>
            <a:ext cx="7056785" cy="48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18</a:t>
            </a:fld>
            <a:endParaRPr lang="en-US" dirty="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9938" y="228600"/>
            <a:ext cx="5052342" cy="914400"/>
          </a:xfrm>
        </p:spPr>
        <p:txBody>
          <a:bodyPr/>
          <a:lstStyle/>
          <a:p>
            <a:pPr>
              <a:defRPr/>
            </a:pPr>
            <a:r>
              <a:rPr lang="es-AR" b="0" dirty="0" smtClean="0">
                <a:effectLst/>
              </a:rPr>
              <a:t>Vehículos y contenedores seguros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215900" y="1604865"/>
          <a:ext cx="8864600" cy="466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19</a:t>
            </a:fld>
            <a:endParaRPr lang="en-US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38733" y="93982"/>
            <a:ext cx="1707293" cy="11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AR" sz="4800" noProof="0" dirty="0" smtClean="0">
                <a:effectLst/>
              </a:rPr>
              <a:t>El Sistema global de Transito TIR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85184"/>
            <a:ext cx="4427984" cy="1512168"/>
          </a:xfrm>
        </p:spPr>
        <p:txBody>
          <a:bodyPr/>
          <a:lstStyle/>
          <a:p>
            <a:pPr eaLnBrk="1" hangingPunct="1">
              <a:defRPr/>
            </a:pPr>
            <a:r>
              <a:rPr lang="es-AR" sz="3200" noProof="0" dirty="0" smtClean="0">
                <a:effectLst/>
              </a:rPr>
              <a:t>Jean Acri</a:t>
            </a:r>
          </a:p>
          <a:p>
            <a:pPr>
              <a:defRPr/>
            </a:pPr>
            <a:r>
              <a:rPr lang="es-AR" sz="3200" noProof="0" dirty="0" smtClean="0">
                <a:effectLst/>
              </a:rPr>
              <a:t>Asesor Especial TIR</a:t>
            </a:r>
          </a:p>
        </p:txBody>
      </p:sp>
      <p:pic>
        <p:nvPicPr>
          <p:cNvPr id="2052" name="Picture 4" descr="iru_na3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5650" y="5876925"/>
            <a:ext cx="33083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387975"/>
            <a:ext cx="65135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225" indent="-22225"/>
            <a:endParaRPr lang="en-GB" sz="2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075" y="228600"/>
            <a:ext cx="5405438" cy="914400"/>
          </a:xfrm>
        </p:spPr>
        <p:txBody>
          <a:bodyPr/>
          <a:lstStyle/>
          <a:p>
            <a:pPr>
              <a:defRPr/>
            </a:pPr>
            <a:r>
              <a:rPr lang="es-AR" sz="3000" b="0" noProof="0" dirty="0" smtClean="0">
                <a:effectLst/>
              </a:rPr>
              <a:t>Cadena Internacional de Garantía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-550506" y="1408922"/>
          <a:ext cx="10338318" cy="54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20</a:t>
            </a:fld>
            <a:endParaRPr lang="en-US" dirty="0">
              <a:effectLst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38733" y="93982"/>
            <a:ext cx="1707293" cy="11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b="0" dirty="0" smtClean="0">
                <a:effectLst/>
              </a:rPr>
              <a:t>Cuaderno TIR</a:t>
            </a:r>
            <a:endParaRPr lang="es-AR" b="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2286000"/>
            <a:ext cx="4572000" cy="3931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s-AR" sz="2000" dirty="0" smtClean="0">
                <a:effectLst/>
              </a:rPr>
              <a:t>Declaración Aduanera de tránsito</a:t>
            </a:r>
            <a:endParaRPr lang="es-AR" sz="20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3" y="3929063"/>
            <a:ext cx="3929062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s-AR" sz="2000" dirty="0" smtClean="0">
                <a:effectLst/>
              </a:rPr>
              <a:t>Prueba de la garantía financiera para las Autoridades Aduaneras (hasta 60'000 EUR)</a:t>
            </a:r>
            <a:endParaRPr lang="es-AR" sz="2000" dirty="0"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9063" y="2500313"/>
            <a:ext cx="142875" cy="71437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3714750" y="785813"/>
            <a:ext cx="1857375" cy="1428750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607469" y="3036094"/>
            <a:ext cx="1857375" cy="1214437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2"/>
            </a:outerShdw>
          </a:effectLst>
        </p:spPr>
      </p:cxnSp>
      <p:sp>
        <p:nvSpPr>
          <p:cNvPr id="17" name="Striped Right Arrow 16"/>
          <p:cNvSpPr/>
          <p:nvPr/>
        </p:nvSpPr>
        <p:spPr bwMode="auto">
          <a:xfrm rot="19881492">
            <a:off x="2911475" y="2784475"/>
            <a:ext cx="1285875" cy="382588"/>
          </a:xfrm>
          <a:prstGeom prst="stripedRightArrow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Striped Right Arrow 17"/>
          <p:cNvSpPr/>
          <p:nvPr/>
        </p:nvSpPr>
        <p:spPr bwMode="auto">
          <a:xfrm rot="1034137">
            <a:off x="3035300" y="4038600"/>
            <a:ext cx="1285875" cy="430213"/>
          </a:xfrm>
          <a:prstGeom prst="stripedRightArrow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1754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3895" y="1773238"/>
            <a:ext cx="2491011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38733" y="93982"/>
            <a:ext cx="1707293" cy="11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21</a:t>
            </a:fld>
            <a:endParaRPr lang="en-US" dirty="0">
              <a:effectLst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863" y="282575"/>
            <a:ext cx="4906962" cy="914400"/>
          </a:xfrm>
        </p:spPr>
        <p:txBody>
          <a:bodyPr/>
          <a:lstStyle/>
          <a:p>
            <a:pPr>
              <a:defRPr/>
            </a:pPr>
            <a:r>
              <a:rPr lang="es-AR" sz="3200" b="0" noProof="0" dirty="0" smtClean="0">
                <a:effectLst/>
              </a:rPr>
              <a:t>Reconocimiento mutuo de los controles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27641" y="1460240"/>
          <a:ext cx="858202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487018" y="5507040"/>
            <a:ext cx="8290477" cy="1036636"/>
          </a:xfrm>
          <a:prstGeom prst="roundRect">
            <a:avLst/>
          </a:prstGeom>
          <a:solidFill>
            <a:srgbClr val="FFFF0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normAutofit fontScale="92500"/>
          </a:bodyPr>
          <a:lstStyle/>
          <a:p>
            <a:pPr marL="447675" algn="ctr">
              <a:spcBef>
                <a:spcPct val="50000"/>
              </a:spcBef>
              <a:buNone/>
              <a:defRPr/>
            </a:pPr>
            <a:r>
              <a:rPr lang="es-ES" sz="2800" dirty="0" smtClean="0">
                <a:solidFill>
                  <a:srgbClr val="003399"/>
                </a:solidFill>
                <a:effectLst/>
              </a:rPr>
              <a:t>Las Aduanas controlan cuidadosamente el vehículo, los bienes y el cuaderno TIR en la aduana de origen</a:t>
            </a:r>
            <a:endParaRPr lang="en-US" sz="2800" dirty="0">
              <a:solidFill>
                <a:srgbClr val="003399"/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22</a:t>
            </a:fld>
            <a:endParaRPr lang="en-US" dirty="0">
              <a:effectLst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38733" y="93982"/>
            <a:ext cx="1707293" cy="11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47650"/>
            <a:ext cx="4722812" cy="914400"/>
          </a:xfrm>
        </p:spPr>
        <p:txBody>
          <a:bodyPr/>
          <a:lstStyle/>
          <a:p>
            <a:pPr>
              <a:defRPr/>
            </a:pPr>
            <a:r>
              <a:rPr lang="es-AR" sz="3000" b="0" dirty="0" smtClean="0">
                <a:effectLst/>
              </a:rPr>
              <a:t>Acceso controlado</a:t>
            </a:r>
            <a:endParaRPr lang="es-AR" b="0" dirty="0" smtClean="0">
              <a:effectLst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87325" y="1514475"/>
          <a:ext cx="6381750" cy="339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09575" y="2274888"/>
            <a:ext cx="8734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AR" sz="26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73838" y="2551113"/>
            <a:ext cx="2373312" cy="1203325"/>
            <a:chOff x="3786" y="792"/>
            <a:chExt cx="1495" cy="758"/>
          </a:xfrm>
        </p:grpSpPr>
        <p:sp>
          <p:nvSpPr>
            <p:cNvPr id="263174" name="AutoShape 6"/>
            <p:cNvSpPr>
              <a:spLocks noChangeArrowheads="1"/>
            </p:cNvSpPr>
            <p:nvPr/>
          </p:nvSpPr>
          <p:spPr bwMode="auto">
            <a:xfrm>
              <a:off x="3786" y="792"/>
              <a:ext cx="1495" cy="758"/>
            </a:xfrm>
            <a:prstGeom prst="flowChartPunchedTap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>
                <a:latin typeface="Arial" charset="0"/>
                <a:cs typeface="+mn-cs"/>
              </a:endParaRPr>
            </a:p>
          </p:txBody>
        </p:sp>
        <p:sp>
          <p:nvSpPr>
            <p:cNvPr id="263175" name="Text Box 7"/>
            <p:cNvSpPr txBox="1">
              <a:spLocks noChangeArrowheads="1"/>
            </p:cNvSpPr>
            <p:nvPr/>
          </p:nvSpPr>
          <p:spPr bwMode="auto">
            <a:xfrm>
              <a:off x="4015" y="902"/>
              <a:ext cx="123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2000" bIns="0">
              <a:spAutoFit/>
            </a:bodyPr>
            <a:lstStyle/>
            <a:p>
              <a:pPr>
                <a:spcBef>
                  <a:spcPct val="50000"/>
                </a:spcBef>
                <a:buNone/>
                <a:defRPr/>
              </a:pPr>
              <a:r>
                <a:rPr lang="es-AR" sz="2000" b="1" dirty="0" smtClean="0">
                  <a:solidFill>
                    <a:srgbClr val="FF0066"/>
                  </a:solidFill>
                  <a:effectLst/>
                  <a:latin typeface="Arial" charset="0"/>
                  <a:cs typeface="+mn-cs"/>
                </a:rPr>
                <a:t>Anexo 9 </a:t>
              </a:r>
            </a:p>
            <a:p>
              <a:pPr>
                <a:buNone/>
                <a:defRPr/>
              </a:pPr>
              <a:r>
                <a:rPr lang="es-AR" sz="2000" b="1" dirty="0" smtClean="0">
                  <a:solidFill>
                    <a:srgbClr val="FF0066"/>
                  </a:solidFill>
                  <a:effectLst/>
                  <a:latin typeface="Arial" charset="0"/>
                  <a:cs typeface="+mn-cs"/>
                </a:rPr>
                <a:t>Parte I y II</a:t>
              </a:r>
              <a:endParaRPr lang="es-AR" sz="2000" b="1" dirty="0">
                <a:solidFill>
                  <a:srgbClr val="FF0066"/>
                </a:solidFill>
                <a:effectLst/>
                <a:latin typeface="Arial" charset="0"/>
                <a:cs typeface="+mn-cs"/>
              </a:endParaRPr>
            </a:p>
          </p:txBody>
        </p:sp>
      </p:grp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223736" y="5560540"/>
            <a:ext cx="8667345" cy="1225868"/>
          </a:xfrm>
          <a:prstGeom prst="round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77813">
              <a:lnSpc>
                <a:spcPct val="110000"/>
              </a:lnSpc>
              <a:buNone/>
              <a:defRPr/>
            </a:pPr>
            <a:r>
              <a:rPr lang="es-AR" sz="2000" b="1" dirty="0" smtClean="0">
                <a:solidFill>
                  <a:srgbClr val="003399"/>
                </a:solidFill>
                <a:effectLst/>
                <a:cs typeface="+mn-cs"/>
              </a:rPr>
              <a:t>La información sobre todos los operadores de transporte autorizados como titulares TIR son almacenados por la UNECE en el Banco Internacional de Datos TIR</a:t>
            </a:r>
            <a:r>
              <a:rPr lang="es-AR" sz="2000" b="1" dirty="0" smtClean="0">
                <a:solidFill>
                  <a:srgbClr val="003399"/>
                </a:solidFill>
                <a:effectLst/>
                <a:latin typeface="Arial" charset="0"/>
                <a:cs typeface="+mn-cs"/>
              </a:rPr>
              <a:t>(ITDB)</a:t>
            </a:r>
            <a:endParaRPr lang="es-AR" sz="2000" b="1" dirty="0">
              <a:solidFill>
                <a:srgbClr val="003399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23</a:t>
            </a:fld>
            <a:endParaRPr lang="en-US" dirty="0">
              <a:effectLst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38733" y="93982"/>
            <a:ext cx="1707293" cy="11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b="0" noProof="0" dirty="0" smtClean="0">
                <a:effectLst/>
              </a:rPr>
              <a:t>11/9 Los requisitos de seguridad en todo el mundo cambiaron para siempre</a:t>
            </a:r>
            <a:endParaRPr lang="es-AR" sz="2800" b="0" noProof="0" dirty="0">
              <a:effectLst/>
            </a:endParaRPr>
          </a:p>
        </p:txBody>
      </p:sp>
      <p:pic>
        <p:nvPicPr>
          <p:cNvPr id="80900" name="Picture 4" descr="http://3.bp.blogspot.com/-R5ns-WHu_so/Tm36tTwheRI/AAAAAAAAFcM/nexkU7LjzSg/s1600/9+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4470276" cy="499726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484784"/>
            <a:ext cx="1360664" cy="16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http://www.pcb.ca/images/services/pip-220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149080"/>
            <a:ext cx="1482269" cy="1152128"/>
          </a:xfrm>
          <a:prstGeom prst="rect">
            <a:avLst/>
          </a:prstGeom>
          <a:noFill/>
        </p:spPr>
      </p:pic>
      <p:grpSp>
        <p:nvGrpSpPr>
          <p:cNvPr id="3" name="Group 20"/>
          <p:cNvGrpSpPr/>
          <p:nvPr/>
        </p:nvGrpSpPr>
        <p:grpSpPr>
          <a:xfrm>
            <a:off x="5076056" y="2348880"/>
            <a:ext cx="3448489" cy="1631816"/>
            <a:chOff x="5436096" y="3212976"/>
            <a:chExt cx="3448489" cy="1631816"/>
          </a:xfrm>
        </p:grpSpPr>
        <p:pic>
          <p:nvPicPr>
            <p:cNvPr id="80902" name="Picture 6" descr="http://www.greenwoodsecurity.com/images/header/ctpat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36096" y="3212976"/>
              <a:ext cx="2439194" cy="1077556"/>
            </a:xfrm>
            <a:prstGeom prst="rect">
              <a:avLst/>
            </a:prstGeom>
            <a:noFill/>
          </p:spPr>
        </p:pic>
        <p:pic>
          <p:nvPicPr>
            <p:cNvPr id="80908" name="Picture 12" descr="http://www.midwestexpressgroup.com/Images/fast_logo.gi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588224" y="4221088"/>
              <a:ext cx="2296361" cy="623704"/>
            </a:xfrm>
            <a:prstGeom prst="rect">
              <a:avLst/>
            </a:prstGeom>
            <a:noFill/>
          </p:spPr>
        </p:pic>
      </p:grpSp>
      <p:grpSp>
        <p:nvGrpSpPr>
          <p:cNvPr id="4" name="Group 18"/>
          <p:cNvGrpSpPr/>
          <p:nvPr/>
        </p:nvGrpSpPr>
        <p:grpSpPr>
          <a:xfrm>
            <a:off x="7452320" y="4149080"/>
            <a:ext cx="1475657" cy="1448780"/>
            <a:chOff x="7305675" y="5013176"/>
            <a:chExt cx="1838326" cy="1736812"/>
          </a:xfrm>
        </p:grpSpPr>
        <p:pic>
          <p:nvPicPr>
            <p:cNvPr id="80910" name="Picture 14" descr="http://www.nafta-mexico.org/images/importa/aduana_mexico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305675" y="5013176"/>
              <a:ext cx="1838325" cy="447675"/>
            </a:xfrm>
            <a:prstGeom prst="rect">
              <a:avLst/>
            </a:prstGeom>
            <a:noFill/>
          </p:spPr>
        </p:pic>
        <p:pic>
          <p:nvPicPr>
            <p:cNvPr id="80918" name="Picture 22" descr="http://img.docstoccdn.com/thumb/orig/50277999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308305" y="5373216"/>
              <a:ext cx="1835696" cy="1376772"/>
            </a:xfrm>
            <a:prstGeom prst="rect">
              <a:avLst/>
            </a:prstGeom>
            <a:noFill/>
          </p:spPr>
        </p:pic>
      </p:grpSp>
      <p:pic>
        <p:nvPicPr>
          <p:cNvPr id="80920" name="Picture 24" descr="http://www.shipsupply.eu/image/news/3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36096" y="5628915"/>
            <a:ext cx="1929830" cy="1229085"/>
          </a:xfrm>
          <a:prstGeom prst="rect">
            <a:avLst/>
          </a:prstGeo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24</a:t>
            </a:fld>
            <a:endParaRPr lang="en-US" dirty="0">
              <a:effectLst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0" noProof="0" dirty="0" smtClean="0">
                <a:effectLst/>
              </a:rPr>
              <a:t>Marco Normativo SAFE de la OMA</a:t>
            </a:r>
            <a:endParaRPr lang="es-AR" sz="3000" b="0" noProof="0" dirty="0"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489193"/>
            <a:ext cx="41148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20312865">
            <a:off x="914400" y="3907929"/>
            <a:ext cx="3038207" cy="2616692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1054180"/>
                <a:gd name="adj2" fmla="val 50130"/>
              </a:avLst>
            </a:prstTxWarp>
          </a:bodyPr>
          <a:lstStyle/>
          <a:p>
            <a:pPr algn="ctr">
              <a:buNone/>
            </a:pPr>
            <a:r>
              <a:rPr lang="en-US" sz="18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Requirement </a:t>
            </a:r>
          </a:p>
          <a:p>
            <a:pPr algn="ctr"/>
            <a:r>
              <a:rPr lang="en-US" sz="18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>
              <a:buNone/>
            </a:pPr>
            <a:r>
              <a:rPr lang="en-US" sz="1800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fulfilled </a:t>
            </a:r>
            <a:r>
              <a:rPr lang="en-US" sz="18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by </a:t>
            </a:r>
          </a:p>
        </p:txBody>
      </p:sp>
      <p:pic>
        <p:nvPicPr>
          <p:cNvPr id="9" name="Picture 8" descr="TIRfra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312865">
            <a:off x="1855926" y="4843270"/>
            <a:ext cx="1363839" cy="78985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0" name="Oval 11"/>
          <p:cNvSpPr>
            <a:spLocks noChangeArrowheads="1"/>
          </p:cNvSpPr>
          <p:nvPr/>
        </p:nvSpPr>
        <p:spPr bwMode="auto">
          <a:xfrm rot="20312865">
            <a:off x="934082" y="3863032"/>
            <a:ext cx="3119438" cy="2667358"/>
          </a:xfrm>
          <a:prstGeom prst="ellips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20312865">
            <a:off x="3425425" y="4627011"/>
            <a:ext cx="10509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sym typeface="Wingdings" pitchFamily="2" charset="2"/>
              </a:rPr>
              <a:t></a:t>
            </a:r>
            <a:endParaRPr lang="en-GB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20312865">
            <a:off x="980795" y="5508943"/>
            <a:ext cx="1050925" cy="8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  <a:sym typeface="Wingdings" pitchFamily="2" charset="2"/>
              </a:rPr>
              <a:t></a:t>
            </a:r>
            <a:endParaRPr lang="en-GB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489193"/>
            <a:ext cx="3600400" cy="518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25</a:t>
            </a:fld>
            <a:endParaRPr lang="en-US" dirty="0">
              <a:effectLst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975600" cy="936625"/>
          </a:xfrm>
        </p:spPr>
        <p:txBody>
          <a:bodyPr/>
          <a:lstStyle/>
          <a:p>
            <a:pPr marL="647700" indent="-647700">
              <a:defRPr/>
            </a:pPr>
            <a:r>
              <a:rPr lang="es-AR" sz="2400" noProof="0" dirty="0" smtClean="0">
                <a:effectLst/>
              </a:rPr>
              <a:t>	</a:t>
            </a:r>
            <a:r>
              <a:rPr lang="es-AR" sz="2400" b="0" noProof="0" dirty="0" smtClean="0">
                <a:effectLst/>
              </a:rPr>
              <a:t>Los requisitos de la OMA – SAFE y OEA</a:t>
            </a:r>
            <a:br>
              <a:rPr lang="es-AR" sz="2400" b="0" noProof="0" dirty="0" smtClean="0">
                <a:effectLst/>
              </a:rPr>
            </a:br>
            <a:r>
              <a:rPr lang="es-AR" sz="2400" b="0" noProof="0" dirty="0" smtClean="0">
                <a:effectLst/>
              </a:rPr>
              <a:t> pueden cumplirse en su totalidad </a:t>
            </a:r>
            <a:br>
              <a:rPr lang="es-AR" sz="2400" b="0" noProof="0" dirty="0" smtClean="0">
                <a:effectLst/>
              </a:rPr>
            </a:br>
            <a:r>
              <a:rPr lang="es-AR" sz="2400" b="0" noProof="0" dirty="0" smtClean="0">
                <a:effectLst/>
              </a:rPr>
              <a:t>por medio del Convenio TIR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17500" y="1412875"/>
            <a:ext cx="8532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FFFF00"/>
                </a:solidFill>
                <a:effectLst/>
              </a:rPr>
              <a:t>Los cuatro elementos clave del Marco Normativo SAFE de la OMA</a:t>
            </a:r>
            <a:endParaRPr lang="es-ES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505075" y="4054475"/>
            <a:ext cx="2078038" cy="1588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672013" y="1931988"/>
            <a:ext cx="2093912" cy="2144712"/>
          </a:xfrm>
          <a:prstGeom prst="rect">
            <a:avLst/>
          </a:prstGeom>
          <a:solidFill>
            <a:srgbClr val="C0C0C0"/>
          </a:solidFill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678363" y="1916113"/>
            <a:ext cx="2079625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gray">
          <a:xfrm>
            <a:off x="5400675" y="2916238"/>
            <a:ext cx="368300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gray">
          <a:xfrm>
            <a:off x="4664075" y="4051300"/>
            <a:ext cx="2101850" cy="428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672013" y="2074863"/>
            <a:ext cx="2063750" cy="193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90500" indent="-190500">
              <a:defRPr/>
            </a:pP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gray">
          <a:xfrm>
            <a:off x="4678363" y="4068763"/>
            <a:ext cx="2079625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gray">
          <a:xfrm>
            <a:off x="2514600" y="4040188"/>
            <a:ext cx="2078038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34963" y="4040188"/>
            <a:ext cx="2078037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506663" y="1944688"/>
            <a:ext cx="2093912" cy="2144712"/>
          </a:xfrm>
          <a:prstGeom prst="rect">
            <a:avLst/>
          </a:prstGeom>
          <a:solidFill>
            <a:srgbClr val="C0C0C0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14600" y="1916113"/>
            <a:ext cx="2078038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gray">
          <a:xfrm>
            <a:off x="3148013" y="2932113"/>
            <a:ext cx="428625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2506663" y="1938338"/>
            <a:ext cx="2065337" cy="193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Clr>
                <a:srgbClr val="FFFF00"/>
              </a:buClr>
              <a:buNone/>
              <a:defRPr/>
            </a:pPr>
            <a:r>
              <a:rPr lang="es-ES" sz="2300" dirty="0" smtClean="0">
                <a:solidFill>
                  <a:srgbClr val="FF0000"/>
                </a:solidFill>
                <a:effectLst/>
              </a:rPr>
              <a:t>Proporción de  </a:t>
            </a:r>
            <a:r>
              <a:rPr lang="es-ES" sz="2300" dirty="0">
                <a:solidFill>
                  <a:srgbClr val="FF0000"/>
                </a:solidFill>
                <a:effectLst/>
              </a:rPr>
              <a:t>información avanzada sobre la carga</a:t>
            </a:r>
          </a:p>
          <a:p>
            <a:pPr eaLnBrk="0" hangingPunct="0">
              <a:spcBef>
                <a:spcPct val="40000"/>
              </a:spcBef>
              <a:buClr>
                <a:schemeClr val="tx1"/>
              </a:buClr>
              <a:buSzPct val="60000"/>
              <a:buFontTx/>
              <a:buChar char="•"/>
              <a:defRPr/>
            </a:pPr>
            <a:endParaRPr lang="en-GB" sz="1600" dirty="0">
              <a:solidFill>
                <a:srgbClr val="FF6600"/>
              </a:solidFill>
              <a:effectLst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28613" y="1944688"/>
            <a:ext cx="2092325" cy="2144712"/>
          </a:xfrm>
          <a:prstGeom prst="rect">
            <a:avLst/>
          </a:prstGeom>
          <a:solidFill>
            <a:srgbClr val="C0C0C0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34963" y="1916113"/>
            <a:ext cx="2078037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gray">
          <a:xfrm>
            <a:off x="969963" y="2924175"/>
            <a:ext cx="430212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331788" y="1898650"/>
            <a:ext cx="2035175" cy="193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Examen previo a la salida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20675" y="4051300"/>
            <a:ext cx="2100263" cy="428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4662488" y="4835525"/>
            <a:ext cx="2092325" cy="1803400"/>
          </a:xfrm>
          <a:prstGeom prst="rect">
            <a:avLst/>
          </a:prstGeom>
          <a:solidFill>
            <a:srgbClr val="3366FF"/>
          </a:solidFill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gray">
          <a:xfrm>
            <a:off x="4654550" y="6956425"/>
            <a:ext cx="2100263" cy="682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gray">
          <a:xfrm>
            <a:off x="4668838" y="6945313"/>
            <a:ext cx="2079625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gray">
          <a:xfrm>
            <a:off x="2505075" y="6945313"/>
            <a:ext cx="2078038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>
            <a:off x="325438" y="6945313"/>
            <a:ext cx="2078037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2497138" y="4848225"/>
            <a:ext cx="2093912" cy="1803400"/>
          </a:xfrm>
          <a:prstGeom prst="rect">
            <a:avLst/>
          </a:prstGeom>
          <a:solidFill>
            <a:srgbClr val="3366FF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2452688" y="5072063"/>
            <a:ext cx="2065337" cy="163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FFFF00"/>
              </a:buClr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Pre-declaración electrónica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gray">
          <a:xfrm>
            <a:off x="2489200" y="6956425"/>
            <a:ext cx="2101850" cy="682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317500" y="4848225"/>
            <a:ext cx="2093913" cy="1803400"/>
          </a:xfrm>
          <a:prstGeom prst="rect">
            <a:avLst/>
          </a:prstGeom>
          <a:solidFill>
            <a:srgbClr val="3366FF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325438" y="4054475"/>
            <a:ext cx="2078037" cy="1588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gray">
          <a:xfrm>
            <a:off x="1914525" y="5514975"/>
            <a:ext cx="50800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BFBFFF"/>
                </a:solidFill>
                <a:effectLst/>
              </a:rPr>
              <a:t>1</a:t>
            </a:r>
          </a:p>
        </p:txBody>
      </p:sp>
      <p:sp>
        <p:nvSpPr>
          <p:cNvPr id="93217" name="Rectangle 33"/>
          <p:cNvSpPr>
            <a:spLocks noChangeArrowheads="1"/>
          </p:cNvSpPr>
          <p:nvPr/>
        </p:nvSpPr>
        <p:spPr bwMode="auto">
          <a:xfrm>
            <a:off x="255588" y="5046663"/>
            <a:ext cx="2206625" cy="163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Reconocimiento mutuo y acceso controlado</a:t>
            </a:r>
          </a:p>
        </p:txBody>
      </p:sp>
      <p:sp>
        <p:nvSpPr>
          <p:cNvPr id="93218" name="Rectangle 34"/>
          <p:cNvSpPr>
            <a:spLocks noChangeArrowheads="1"/>
          </p:cNvSpPr>
          <p:nvPr/>
        </p:nvSpPr>
        <p:spPr bwMode="auto">
          <a:xfrm>
            <a:off x="311150" y="6956425"/>
            <a:ext cx="2100263" cy="682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4716016" y="5039041"/>
            <a:ext cx="1975221" cy="18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s-ES" sz="2100" dirty="0" smtClean="0">
                <a:solidFill>
                  <a:srgbClr val="FFFF00"/>
                </a:solidFill>
                <a:effectLst/>
              </a:rPr>
              <a:t>Gestión </a:t>
            </a:r>
            <a:r>
              <a:rPr lang="es-ES" sz="2100" dirty="0">
                <a:solidFill>
                  <a:srgbClr val="FFFF00"/>
                </a:solidFill>
                <a:effectLst/>
              </a:rPr>
              <a:t>de 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riesgos 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en el Convenio</a:t>
            </a:r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TIR</a:t>
            </a:r>
          </a:p>
          <a:p>
            <a:pPr algn="ctr">
              <a:buNone/>
              <a:defRPr/>
            </a:pPr>
            <a:r>
              <a:rPr lang="es-ES" sz="1600" dirty="0">
                <a:solidFill>
                  <a:srgbClr val="FFFF00"/>
                </a:solidFill>
                <a:effectLst/>
              </a:rPr>
              <a:t>(ej. Anexo10)</a:t>
            </a:r>
          </a:p>
          <a:p>
            <a:pPr algn="ctr">
              <a:buNone/>
              <a:defRPr/>
            </a:pPr>
            <a:r>
              <a:rPr lang="es-E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3220" name="Picture 36" descr="TIRfra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1700" y="4292600"/>
            <a:ext cx="944563" cy="722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93221" name="Text Box 37"/>
          <p:cNvSpPr txBox="1">
            <a:spLocks noChangeArrowheads="1"/>
          </p:cNvSpPr>
          <p:nvPr/>
        </p:nvSpPr>
        <p:spPr bwMode="gray">
          <a:xfrm>
            <a:off x="3973513" y="5495925"/>
            <a:ext cx="50800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BFBFFF"/>
                </a:solidFill>
                <a:effectLst/>
              </a:rPr>
              <a:t>2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gray">
          <a:xfrm>
            <a:off x="6126163" y="5492750"/>
            <a:ext cx="434975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BFBFFF"/>
                </a:solidFill>
                <a:effectLst/>
              </a:rPr>
              <a:t>3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4662562" y="1949450"/>
            <a:ext cx="2085827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Gestión de 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Riesgos para 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la seguridad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6840538" y="1931988"/>
            <a:ext cx="2093912" cy="2144712"/>
          </a:xfrm>
          <a:prstGeom prst="rect">
            <a:avLst/>
          </a:prstGeom>
          <a:solidFill>
            <a:srgbClr val="C0C0C0"/>
          </a:solidFill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6848475" y="1916113"/>
            <a:ext cx="2078038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gray">
          <a:xfrm>
            <a:off x="7461250" y="2924175"/>
            <a:ext cx="36830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 smtClean="0">
                <a:solidFill>
                  <a:srgbClr val="FF0000"/>
                </a:solidFill>
                <a:effectLst/>
              </a:rPr>
              <a:t>4</a:t>
            </a:r>
            <a:endParaRPr lang="en-GB" sz="8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gray">
          <a:xfrm>
            <a:off x="6832600" y="4051300"/>
            <a:ext cx="2101850" cy="428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6840538" y="2074863"/>
            <a:ext cx="2065337" cy="193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90500" indent="-190500">
              <a:defRPr/>
            </a:pP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gray">
          <a:xfrm>
            <a:off x="6848475" y="4068763"/>
            <a:ext cx="2078038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6831013" y="4835525"/>
            <a:ext cx="2093912" cy="1803400"/>
          </a:xfrm>
          <a:prstGeom prst="rect">
            <a:avLst/>
          </a:prstGeom>
          <a:solidFill>
            <a:srgbClr val="3366FF"/>
          </a:solidFill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231" name="Text Box 47"/>
          <p:cNvSpPr txBox="1">
            <a:spLocks noChangeArrowheads="1"/>
          </p:cNvSpPr>
          <p:nvPr/>
        </p:nvSpPr>
        <p:spPr bwMode="gray">
          <a:xfrm>
            <a:off x="8275638" y="5492750"/>
            <a:ext cx="433387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None/>
            </a:pPr>
            <a:r>
              <a:rPr lang="en-GB" sz="8800" b="1" dirty="0">
                <a:solidFill>
                  <a:srgbClr val="BFBFFF"/>
                </a:solidFill>
                <a:effectLst/>
              </a:rPr>
              <a:t>4</a:t>
            </a:r>
          </a:p>
        </p:txBody>
      </p:sp>
      <p:sp>
        <p:nvSpPr>
          <p:cNvPr id="93232" name="Text Box 48"/>
          <p:cNvSpPr txBox="1">
            <a:spLocks noChangeArrowheads="1"/>
          </p:cNvSpPr>
          <p:nvPr/>
        </p:nvSpPr>
        <p:spPr bwMode="auto">
          <a:xfrm>
            <a:off x="7014762" y="1895475"/>
            <a:ext cx="16914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Beneficios </a:t>
            </a:r>
          </a:p>
          <a:p>
            <a:pPr algn="ctr"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para el </a:t>
            </a:r>
          </a:p>
          <a:p>
            <a:pPr algn="ctr">
              <a:buNone/>
              <a:defRPr/>
            </a:pPr>
            <a:r>
              <a:rPr lang="es-ES" dirty="0">
                <a:solidFill>
                  <a:srgbClr val="FF0000"/>
                </a:solidFill>
                <a:effectLst/>
              </a:rPr>
              <a:t>comercio</a:t>
            </a:r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gray">
          <a:xfrm>
            <a:off x="6872288" y="6972300"/>
            <a:ext cx="2079625" cy="1588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gray">
          <a:xfrm>
            <a:off x="6832600" y="6961188"/>
            <a:ext cx="2101850" cy="68262"/>
          </a:xfrm>
          <a:prstGeom prst="rect">
            <a:avLst/>
          </a:prstGeom>
          <a:solidFill>
            <a:srgbClr val="000099"/>
          </a:solidFill>
          <a:ln w="12700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235" name="Line 51"/>
          <p:cNvSpPr>
            <a:spLocks noChangeShapeType="1"/>
          </p:cNvSpPr>
          <p:nvPr/>
        </p:nvSpPr>
        <p:spPr bwMode="gray">
          <a:xfrm>
            <a:off x="6848475" y="6950075"/>
            <a:ext cx="2078038" cy="1588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sp>
        <p:nvSpPr>
          <p:cNvPr id="93236" name="Text Box 52"/>
          <p:cNvSpPr txBox="1">
            <a:spLocks noChangeArrowheads="1"/>
          </p:cNvSpPr>
          <p:nvPr/>
        </p:nvSpPr>
        <p:spPr bwMode="auto">
          <a:xfrm>
            <a:off x="6809296" y="5035550"/>
            <a:ext cx="1996059" cy="2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Plataforma de </a:t>
            </a:r>
          </a:p>
          <a:p>
            <a:pPr algn="ctr"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comunicación </a:t>
            </a:r>
          </a:p>
          <a:p>
            <a:pPr algn="ctr"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entre OEA y </a:t>
            </a:r>
          </a:p>
          <a:p>
            <a:pPr algn="ctr">
              <a:buNone/>
              <a:defRPr/>
            </a:pPr>
            <a:r>
              <a:rPr lang="es-ES" sz="2100" dirty="0">
                <a:solidFill>
                  <a:srgbClr val="FFFF00"/>
                </a:solidFill>
                <a:effectLst/>
              </a:rPr>
              <a:t>autoridades</a:t>
            </a:r>
          </a:p>
          <a:p>
            <a:pPr algn="ctr">
              <a:defRPr/>
            </a:pPr>
            <a:endParaRPr lang="fr-CH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gray">
          <a:xfrm>
            <a:off x="2524125" y="4062413"/>
            <a:ext cx="2079625" cy="1587"/>
          </a:xfrm>
          <a:prstGeom prst="line">
            <a:avLst/>
          </a:prstGeom>
          <a:noFill/>
          <a:ln w="3175">
            <a:solidFill>
              <a:srgbClr val="000099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dirty="0"/>
          </a:p>
        </p:txBody>
      </p:sp>
      <p:pic>
        <p:nvPicPr>
          <p:cNvPr id="93238" name="Picture 54" descr="TIRfra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4284663"/>
            <a:ext cx="944562" cy="7223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93239" name="Picture 55" descr="TIRfra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4293096"/>
            <a:ext cx="946150" cy="722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93240" name="Picture 56" descr="TIRfra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46688" y="4292600"/>
            <a:ext cx="944562" cy="722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26</a:t>
            </a:fld>
            <a:endParaRPr lang="en-US" dirty="0">
              <a:effectLst/>
            </a:endParaRPr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6" grpId="0" animBg="1"/>
      <p:bldP spid="93209" grpId="0" animBg="1"/>
      <p:bldP spid="93210" grpId="0" animBg="1"/>
      <p:bldP spid="93211" grpId="0" animBg="1"/>
      <p:bldP spid="93212" grpId="0"/>
      <p:bldP spid="93213" grpId="0" animBg="1"/>
      <p:bldP spid="93214" grpId="0" animBg="1"/>
      <p:bldP spid="93216" grpId="0"/>
      <p:bldP spid="93217" grpId="0"/>
      <p:bldP spid="93218" grpId="0" animBg="1"/>
      <p:bldP spid="93219" grpId="0"/>
      <p:bldP spid="93221" grpId="0"/>
      <p:bldP spid="93222" grpId="0"/>
      <p:bldP spid="93230" grpId="0" animBg="1"/>
      <p:bldP spid="93231" grpId="0"/>
      <p:bldP spid="93233" grpId="0" animBg="1"/>
      <p:bldP spid="93235" grpId="0" animBg="1"/>
      <p:bldP spid="932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3600" b="0" noProof="0" dirty="0" smtClean="0">
                <a:effectLst/>
              </a:rPr>
              <a:t>TIR IT Herramientas de Gestión de Riesgos : IRU TIR-EPD</a:t>
            </a:r>
            <a:endParaRPr lang="es-AR" b="0" noProof="0" dirty="0" smtClean="0">
              <a:effectLst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221679" y="1843464"/>
            <a:ext cx="562768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grpSp>
        <p:nvGrpSpPr>
          <p:cNvPr id="2" name="Group 103"/>
          <p:cNvGrpSpPr/>
          <p:nvPr/>
        </p:nvGrpSpPr>
        <p:grpSpPr>
          <a:xfrm>
            <a:off x="226441" y="1556792"/>
            <a:ext cx="5630862" cy="4424362"/>
            <a:chOff x="226441" y="1678686"/>
            <a:chExt cx="5630862" cy="442436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2791" y="1678686"/>
              <a:ext cx="5595937" cy="33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26441" y="4955286"/>
              <a:ext cx="965200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37566" y="5020374"/>
              <a:ext cx="80327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37566" y="5118799"/>
              <a:ext cx="80327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94741" y="522674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94741" y="5321999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94741" y="542994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94741" y="553789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94741" y="5633149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94741" y="574109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94741" y="5837936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94741" y="5942711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37666" y="4955286"/>
              <a:ext cx="439737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248791" y="5020374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248791" y="51187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248791" y="52267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248791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248791" y="54299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248791" y="55378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248791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248791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248791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248791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002979" y="4955286"/>
              <a:ext cx="954087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106166" y="5020374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106166" y="51187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106166" y="52267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106166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106166" y="54299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1101111001010101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106166" y="55378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0010111001010101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106166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106166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106166" y="5837936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1110111001010101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106166" y="5942711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1101011001010101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957066" y="4955286"/>
              <a:ext cx="976312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065016" y="5020374"/>
              <a:ext cx="7080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065016" y="5118799"/>
              <a:ext cx="7604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065016" y="5226749"/>
              <a:ext cx="79508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065016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605577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065016" y="5429949"/>
              <a:ext cx="7604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110100100111010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4065016" y="55378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00100010111010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4065016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065016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4065016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065016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847653" y="4955286"/>
              <a:ext cx="974725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955603" y="5020374"/>
              <a:ext cx="6651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955603" y="511879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955603" y="5226749"/>
              <a:ext cx="79508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955603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497752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955603" y="54299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11010      01010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955603" y="55378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00100      10101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955603" y="5633149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11010      00101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955603" y="57410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11100      11010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955603" y="5837936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4955603" y="5942711"/>
              <a:ext cx="9017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523429" y="4955286"/>
              <a:ext cx="1050925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1632966" y="5020374"/>
              <a:ext cx="7080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632966" y="511879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632966" y="5226749"/>
              <a:ext cx="79508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632966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137791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632966" y="542994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110100100111010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632966" y="55378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00100010111010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632966" y="5633149"/>
              <a:ext cx="6651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11010   11101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632966" y="57410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11100    10101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632966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2110028" y="5837936"/>
              <a:ext cx="376237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00111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632966" y="5942711"/>
              <a:ext cx="24846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152890" y="5942711"/>
              <a:ext cx="611187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2414016" y="4955286"/>
              <a:ext cx="654050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 dirty="0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547366" y="5336286"/>
              <a:ext cx="407987" cy="409575"/>
              <a:chOff x="2580" y="3300"/>
              <a:chExt cx="257" cy="258"/>
            </a:xfrm>
          </p:grpSpPr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788" y="3371"/>
                <a:ext cx="47" cy="7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1" y="12"/>
                  </a:cxn>
                  <a:cxn ang="0">
                    <a:pos x="43" y="16"/>
                  </a:cxn>
                  <a:cxn ang="0">
                    <a:pos x="44" y="20"/>
                  </a:cxn>
                  <a:cxn ang="0">
                    <a:pos x="45" y="24"/>
                  </a:cxn>
                  <a:cxn ang="0">
                    <a:pos x="46" y="28"/>
                  </a:cxn>
                  <a:cxn ang="0">
                    <a:pos x="47" y="32"/>
                  </a:cxn>
                  <a:cxn ang="0">
                    <a:pos x="47" y="36"/>
                  </a:cxn>
                  <a:cxn ang="0">
                    <a:pos x="46" y="40"/>
                  </a:cxn>
                  <a:cxn ang="0">
                    <a:pos x="44" y="44"/>
                  </a:cxn>
                  <a:cxn ang="0">
                    <a:pos x="43" y="47"/>
                  </a:cxn>
                  <a:cxn ang="0">
                    <a:pos x="41" y="50"/>
                  </a:cxn>
                  <a:cxn ang="0">
                    <a:pos x="39" y="53"/>
                  </a:cxn>
                  <a:cxn ang="0">
                    <a:pos x="36" y="56"/>
                  </a:cxn>
                  <a:cxn ang="0">
                    <a:pos x="33" y="59"/>
                  </a:cxn>
                  <a:cxn ang="0">
                    <a:pos x="30" y="62"/>
                  </a:cxn>
                  <a:cxn ang="0">
                    <a:pos x="27" y="65"/>
                  </a:cxn>
                  <a:cxn ang="0">
                    <a:pos x="23" y="67"/>
                  </a:cxn>
                  <a:cxn ang="0">
                    <a:pos x="20" y="70"/>
                  </a:cxn>
                  <a:cxn ang="0">
                    <a:pos x="16" y="72"/>
                  </a:cxn>
                  <a:cxn ang="0">
                    <a:pos x="12" y="75"/>
                  </a:cxn>
                  <a:cxn ang="0">
                    <a:pos x="8" y="77"/>
                  </a:cxn>
                  <a:cxn ang="0">
                    <a:pos x="4" y="79"/>
                  </a:cxn>
                  <a:cxn ang="0">
                    <a:pos x="4" y="75"/>
                  </a:cxn>
                  <a:cxn ang="0">
                    <a:pos x="4" y="70"/>
                  </a:cxn>
                  <a:cxn ang="0">
                    <a:pos x="4" y="65"/>
                  </a:cxn>
                  <a:cxn ang="0">
                    <a:pos x="4" y="61"/>
                  </a:cxn>
                  <a:cxn ang="0">
                    <a:pos x="4" y="60"/>
                  </a:cxn>
                  <a:cxn ang="0">
                    <a:pos x="3" y="58"/>
                  </a:cxn>
                  <a:cxn ang="0">
                    <a:pos x="3" y="57"/>
                  </a:cxn>
                  <a:cxn ang="0">
                    <a:pos x="3" y="56"/>
                  </a:cxn>
                  <a:cxn ang="0">
                    <a:pos x="3" y="50"/>
                  </a:cxn>
                  <a:cxn ang="0">
                    <a:pos x="2" y="44"/>
                  </a:cxn>
                  <a:cxn ang="0">
                    <a:pos x="1" y="39"/>
                  </a:cxn>
                  <a:cxn ang="0">
                    <a:pos x="0" y="33"/>
                  </a:cxn>
                  <a:cxn ang="0">
                    <a:pos x="3" y="31"/>
                  </a:cxn>
                  <a:cxn ang="0">
                    <a:pos x="6" y="30"/>
                  </a:cxn>
                  <a:cxn ang="0">
                    <a:pos x="9" y="28"/>
                  </a:cxn>
                  <a:cxn ang="0">
                    <a:pos x="12" y="26"/>
                  </a:cxn>
                  <a:cxn ang="0">
                    <a:pos x="15" y="24"/>
                  </a:cxn>
                  <a:cxn ang="0">
                    <a:pos x="17" y="22"/>
                  </a:cxn>
                  <a:cxn ang="0">
                    <a:pos x="20" y="20"/>
                  </a:cxn>
                  <a:cxn ang="0">
                    <a:pos x="22" y="18"/>
                  </a:cxn>
                  <a:cxn ang="0">
                    <a:pos x="25" y="16"/>
                  </a:cxn>
                  <a:cxn ang="0">
                    <a:pos x="27" y="14"/>
                  </a:cxn>
                  <a:cxn ang="0">
                    <a:pos x="29" y="12"/>
                  </a:cxn>
                  <a:cxn ang="0">
                    <a:pos x="30" y="10"/>
                  </a:cxn>
                  <a:cxn ang="0">
                    <a:pos x="32" y="7"/>
                  </a:cxn>
                  <a:cxn ang="0">
                    <a:pos x="34" y="5"/>
                  </a:cxn>
                  <a:cxn ang="0">
                    <a:pos x="35" y="3"/>
                  </a:cxn>
                  <a:cxn ang="0">
                    <a:pos x="36" y="0"/>
                  </a:cxn>
                </a:cxnLst>
                <a:rect l="0" t="0" r="r" b="b"/>
                <a:pathLst>
                  <a:path w="47" h="79">
                    <a:moveTo>
                      <a:pt x="36" y="0"/>
                    </a:moveTo>
                    <a:lnTo>
                      <a:pt x="38" y="4"/>
                    </a:lnTo>
                    <a:lnTo>
                      <a:pt x="40" y="8"/>
                    </a:lnTo>
                    <a:lnTo>
                      <a:pt x="41" y="12"/>
                    </a:lnTo>
                    <a:lnTo>
                      <a:pt x="43" y="16"/>
                    </a:lnTo>
                    <a:lnTo>
                      <a:pt x="44" y="20"/>
                    </a:lnTo>
                    <a:lnTo>
                      <a:pt x="45" y="24"/>
                    </a:lnTo>
                    <a:lnTo>
                      <a:pt x="46" y="28"/>
                    </a:lnTo>
                    <a:lnTo>
                      <a:pt x="47" y="32"/>
                    </a:lnTo>
                    <a:lnTo>
                      <a:pt x="47" y="36"/>
                    </a:lnTo>
                    <a:lnTo>
                      <a:pt x="46" y="40"/>
                    </a:lnTo>
                    <a:lnTo>
                      <a:pt x="44" y="44"/>
                    </a:lnTo>
                    <a:lnTo>
                      <a:pt x="43" y="47"/>
                    </a:lnTo>
                    <a:lnTo>
                      <a:pt x="41" y="50"/>
                    </a:lnTo>
                    <a:lnTo>
                      <a:pt x="39" y="53"/>
                    </a:lnTo>
                    <a:lnTo>
                      <a:pt x="36" y="56"/>
                    </a:lnTo>
                    <a:lnTo>
                      <a:pt x="33" y="59"/>
                    </a:lnTo>
                    <a:lnTo>
                      <a:pt x="30" y="62"/>
                    </a:lnTo>
                    <a:lnTo>
                      <a:pt x="27" y="65"/>
                    </a:lnTo>
                    <a:lnTo>
                      <a:pt x="23" y="67"/>
                    </a:lnTo>
                    <a:lnTo>
                      <a:pt x="20" y="70"/>
                    </a:lnTo>
                    <a:lnTo>
                      <a:pt x="16" y="72"/>
                    </a:lnTo>
                    <a:lnTo>
                      <a:pt x="12" y="75"/>
                    </a:lnTo>
                    <a:lnTo>
                      <a:pt x="8" y="77"/>
                    </a:lnTo>
                    <a:lnTo>
                      <a:pt x="4" y="79"/>
                    </a:lnTo>
                    <a:lnTo>
                      <a:pt x="4" y="75"/>
                    </a:lnTo>
                    <a:lnTo>
                      <a:pt x="4" y="70"/>
                    </a:lnTo>
                    <a:lnTo>
                      <a:pt x="4" y="65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6" y="3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4" y="5"/>
                    </a:lnTo>
                    <a:lnTo>
                      <a:pt x="35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714" y="3409"/>
                <a:ext cx="65" cy="61"/>
              </a:xfrm>
              <a:custGeom>
                <a:avLst/>
                <a:gdLst/>
                <a:ahLst/>
                <a:cxnLst>
                  <a:cxn ang="0">
                    <a:pos x="65" y="23"/>
                  </a:cxn>
                  <a:cxn ang="0">
                    <a:pos x="65" y="30"/>
                  </a:cxn>
                  <a:cxn ang="0">
                    <a:pos x="65" y="36"/>
                  </a:cxn>
                  <a:cxn ang="0">
                    <a:pos x="65" y="42"/>
                  </a:cxn>
                  <a:cxn ang="0">
                    <a:pos x="65" y="48"/>
                  </a:cxn>
                  <a:cxn ang="0">
                    <a:pos x="62" y="49"/>
                  </a:cxn>
                  <a:cxn ang="0">
                    <a:pos x="59" y="50"/>
                  </a:cxn>
                  <a:cxn ang="0">
                    <a:pos x="55" y="51"/>
                  </a:cxn>
                  <a:cxn ang="0">
                    <a:pos x="52" y="53"/>
                  </a:cxn>
                  <a:cxn ang="0">
                    <a:pos x="48" y="54"/>
                  </a:cxn>
                  <a:cxn ang="0">
                    <a:pos x="44" y="55"/>
                  </a:cxn>
                  <a:cxn ang="0">
                    <a:pos x="40" y="56"/>
                  </a:cxn>
                  <a:cxn ang="0">
                    <a:pos x="36" y="57"/>
                  </a:cxn>
                  <a:cxn ang="0">
                    <a:pos x="32" y="57"/>
                  </a:cxn>
                  <a:cxn ang="0">
                    <a:pos x="27" y="58"/>
                  </a:cxn>
                  <a:cxn ang="0">
                    <a:pos x="23" y="59"/>
                  </a:cxn>
                  <a:cxn ang="0">
                    <a:pos x="18" y="60"/>
                  </a:cxn>
                  <a:cxn ang="0">
                    <a:pos x="14" y="60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0" y="35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3" y="11"/>
                  </a:cxn>
                  <a:cxn ang="0">
                    <a:pos x="17" y="10"/>
                  </a:cxn>
                  <a:cxn ang="0">
                    <a:pos x="21" y="10"/>
                  </a:cxn>
                  <a:cxn ang="0">
                    <a:pos x="25" y="9"/>
                  </a:cxn>
                  <a:cxn ang="0">
                    <a:pos x="29" y="9"/>
                  </a:cxn>
                  <a:cxn ang="0">
                    <a:pos x="33" y="8"/>
                  </a:cxn>
                  <a:cxn ang="0">
                    <a:pos x="37" y="7"/>
                  </a:cxn>
                  <a:cxn ang="0">
                    <a:pos x="41" y="6"/>
                  </a:cxn>
                  <a:cxn ang="0">
                    <a:pos x="44" y="5"/>
                  </a:cxn>
                  <a:cxn ang="0">
                    <a:pos x="48" y="4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8" y="1"/>
                  </a:cxn>
                  <a:cxn ang="0">
                    <a:pos x="62" y="0"/>
                  </a:cxn>
                  <a:cxn ang="0">
                    <a:pos x="63" y="5"/>
                  </a:cxn>
                  <a:cxn ang="0">
                    <a:pos x="63" y="9"/>
                  </a:cxn>
                  <a:cxn ang="0">
                    <a:pos x="64" y="14"/>
                  </a:cxn>
                  <a:cxn ang="0">
                    <a:pos x="64" y="19"/>
                  </a:cxn>
                  <a:cxn ang="0">
                    <a:pos x="65" y="20"/>
                  </a:cxn>
                  <a:cxn ang="0">
                    <a:pos x="65" y="21"/>
                  </a:cxn>
                  <a:cxn ang="0">
                    <a:pos x="65" y="22"/>
                  </a:cxn>
                  <a:cxn ang="0">
                    <a:pos x="65" y="23"/>
                  </a:cxn>
                </a:cxnLst>
                <a:rect l="0" t="0" r="r" b="b"/>
                <a:pathLst>
                  <a:path w="65" h="61">
                    <a:moveTo>
                      <a:pt x="65" y="23"/>
                    </a:moveTo>
                    <a:lnTo>
                      <a:pt x="65" y="30"/>
                    </a:lnTo>
                    <a:lnTo>
                      <a:pt x="65" y="36"/>
                    </a:lnTo>
                    <a:lnTo>
                      <a:pt x="65" y="42"/>
                    </a:lnTo>
                    <a:lnTo>
                      <a:pt x="65" y="48"/>
                    </a:lnTo>
                    <a:lnTo>
                      <a:pt x="62" y="49"/>
                    </a:lnTo>
                    <a:lnTo>
                      <a:pt x="59" y="50"/>
                    </a:lnTo>
                    <a:lnTo>
                      <a:pt x="55" y="51"/>
                    </a:lnTo>
                    <a:lnTo>
                      <a:pt x="52" y="53"/>
                    </a:lnTo>
                    <a:lnTo>
                      <a:pt x="48" y="54"/>
                    </a:lnTo>
                    <a:lnTo>
                      <a:pt x="44" y="55"/>
                    </a:lnTo>
                    <a:lnTo>
                      <a:pt x="40" y="56"/>
                    </a:lnTo>
                    <a:lnTo>
                      <a:pt x="36" y="57"/>
                    </a:lnTo>
                    <a:lnTo>
                      <a:pt x="32" y="57"/>
                    </a:lnTo>
                    <a:lnTo>
                      <a:pt x="27" y="58"/>
                    </a:lnTo>
                    <a:lnTo>
                      <a:pt x="23" y="59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35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7" y="10"/>
                    </a:lnTo>
                    <a:lnTo>
                      <a:pt x="21" y="10"/>
                    </a:lnTo>
                    <a:lnTo>
                      <a:pt x="25" y="9"/>
                    </a:lnTo>
                    <a:lnTo>
                      <a:pt x="29" y="9"/>
                    </a:lnTo>
                    <a:lnTo>
                      <a:pt x="33" y="8"/>
                    </a:lnTo>
                    <a:lnTo>
                      <a:pt x="37" y="7"/>
                    </a:lnTo>
                    <a:lnTo>
                      <a:pt x="41" y="6"/>
                    </a:lnTo>
                    <a:lnTo>
                      <a:pt x="44" y="5"/>
                    </a:lnTo>
                    <a:lnTo>
                      <a:pt x="48" y="4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3" y="5"/>
                    </a:lnTo>
                    <a:lnTo>
                      <a:pt x="63" y="9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640" y="3470"/>
                <a:ext cx="64" cy="53"/>
              </a:xfrm>
              <a:custGeom>
                <a:avLst/>
                <a:gdLst/>
                <a:ahLst/>
                <a:cxnLst>
                  <a:cxn ang="0">
                    <a:pos x="62" y="53"/>
                  </a:cxn>
                  <a:cxn ang="0">
                    <a:pos x="59" y="53"/>
                  </a:cxn>
                  <a:cxn ang="0">
                    <a:pos x="56" y="53"/>
                  </a:cxn>
                  <a:cxn ang="0">
                    <a:pos x="53" y="53"/>
                  </a:cxn>
                  <a:cxn ang="0">
                    <a:pos x="50" y="52"/>
                  </a:cxn>
                  <a:cxn ang="0">
                    <a:pos x="47" y="52"/>
                  </a:cxn>
                  <a:cxn ang="0">
                    <a:pos x="44" y="51"/>
                  </a:cxn>
                  <a:cxn ang="0">
                    <a:pos x="41" y="51"/>
                  </a:cxn>
                  <a:cxn ang="0">
                    <a:pos x="37" y="51"/>
                  </a:cxn>
                  <a:cxn ang="0">
                    <a:pos x="34" y="50"/>
                  </a:cxn>
                  <a:cxn ang="0">
                    <a:pos x="31" y="49"/>
                  </a:cxn>
                  <a:cxn ang="0">
                    <a:pos x="27" y="48"/>
                  </a:cxn>
                  <a:cxn ang="0">
                    <a:pos x="24" y="47"/>
                  </a:cxn>
                  <a:cxn ang="0">
                    <a:pos x="20" y="47"/>
                  </a:cxn>
                  <a:cxn ang="0">
                    <a:pos x="17" y="46"/>
                  </a:cxn>
                  <a:cxn ang="0">
                    <a:pos x="14" y="45"/>
                  </a:cxn>
                  <a:cxn ang="0">
                    <a:pos x="11" y="41"/>
                  </a:cxn>
                  <a:cxn ang="0">
                    <a:pos x="8" y="35"/>
                  </a:cxn>
                  <a:cxn ang="0">
                    <a:pos x="6" y="29"/>
                  </a:cxn>
                  <a:cxn ang="0">
                    <a:pos x="4" y="22"/>
                  </a:cxn>
                  <a:cxn ang="0">
                    <a:pos x="3" y="15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10" y="4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23" y="7"/>
                  </a:cxn>
                  <a:cxn ang="0">
                    <a:pos x="27" y="8"/>
                  </a:cxn>
                  <a:cxn ang="0">
                    <a:pos x="32" y="9"/>
                  </a:cxn>
                  <a:cxn ang="0">
                    <a:pos x="36" y="10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7" y="11"/>
                  </a:cxn>
                  <a:cxn ang="0">
                    <a:pos x="50" y="12"/>
                  </a:cxn>
                  <a:cxn ang="0">
                    <a:pos x="54" y="12"/>
                  </a:cxn>
                  <a:cxn ang="0">
                    <a:pos x="58" y="12"/>
                  </a:cxn>
                  <a:cxn ang="0">
                    <a:pos x="62" y="12"/>
                  </a:cxn>
                  <a:cxn ang="0">
                    <a:pos x="64" y="31"/>
                  </a:cxn>
                </a:cxnLst>
                <a:rect l="0" t="0" r="r" b="b"/>
                <a:pathLst>
                  <a:path w="64" h="53">
                    <a:moveTo>
                      <a:pt x="64" y="53"/>
                    </a:moveTo>
                    <a:lnTo>
                      <a:pt x="62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0" y="47"/>
                    </a:lnTo>
                    <a:lnTo>
                      <a:pt x="19" y="46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31"/>
                    </a:lnTo>
                    <a:lnTo>
                      <a:pt x="64" y="5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639" y="3409"/>
                <a:ext cx="65" cy="61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7" y="4"/>
                  </a:cxn>
                  <a:cxn ang="0">
                    <a:pos x="19" y="5"/>
                  </a:cxn>
                  <a:cxn ang="0">
                    <a:pos x="22" y="6"/>
                  </a:cxn>
                  <a:cxn ang="0">
                    <a:pos x="26" y="7"/>
                  </a:cxn>
                  <a:cxn ang="0">
                    <a:pos x="31" y="8"/>
                  </a:cxn>
                  <a:cxn ang="0">
                    <a:pos x="36" y="9"/>
                  </a:cxn>
                  <a:cxn ang="0">
                    <a:pos x="41" y="9"/>
                  </a:cxn>
                  <a:cxn ang="0">
                    <a:pos x="46" y="10"/>
                  </a:cxn>
                  <a:cxn ang="0">
                    <a:pos x="51" y="10"/>
                  </a:cxn>
                  <a:cxn ang="0">
                    <a:pos x="56" y="11"/>
                  </a:cxn>
                  <a:cxn ang="0">
                    <a:pos x="62" y="11"/>
                  </a:cxn>
                  <a:cxn ang="0">
                    <a:pos x="65" y="35"/>
                  </a:cxn>
                  <a:cxn ang="0">
                    <a:pos x="62" y="61"/>
                  </a:cxn>
                  <a:cxn ang="0">
                    <a:pos x="58" y="61"/>
                  </a:cxn>
                  <a:cxn ang="0">
                    <a:pos x="53" y="60"/>
                  </a:cxn>
                  <a:cxn ang="0">
                    <a:pos x="48" y="60"/>
                  </a:cxn>
                  <a:cxn ang="0">
                    <a:pos x="44" y="59"/>
                  </a:cxn>
                  <a:cxn ang="0">
                    <a:pos x="39" y="58"/>
                  </a:cxn>
                  <a:cxn ang="0">
                    <a:pos x="34" y="58"/>
                  </a:cxn>
                  <a:cxn ang="0">
                    <a:pos x="30" y="57"/>
                  </a:cxn>
                  <a:cxn ang="0">
                    <a:pos x="26" y="56"/>
                  </a:cxn>
                  <a:cxn ang="0">
                    <a:pos x="22" y="55"/>
                  </a:cxn>
                  <a:cxn ang="0">
                    <a:pos x="18" y="54"/>
                  </a:cxn>
                  <a:cxn ang="0">
                    <a:pos x="14" y="53"/>
                  </a:cxn>
                  <a:cxn ang="0">
                    <a:pos x="11" y="52"/>
                  </a:cxn>
                  <a:cxn ang="0">
                    <a:pos x="7" y="51"/>
                  </a:cxn>
                  <a:cxn ang="0">
                    <a:pos x="4" y="49"/>
                  </a:cxn>
                  <a:cxn ang="0">
                    <a:pos x="1" y="48"/>
                  </a:cxn>
                  <a:cxn ang="0">
                    <a:pos x="0" y="42"/>
                  </a:cxn>
                  <a:cxn ang="0">
                    <a:pos x="0" y="30"/>
                  </a:cxn>
                </a:cxnLst>
                <a:rect l="0" t="0" r="r" b="b"/>
                <a:pathLst>
                  <a:path w="65" h="61">
                    <a:moveTo>
                      <a:pt x="0" y="23"/>
                    </a:move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9" y="11"/>
                    </a:lnTo>
                    <a:lnTo>
                      <a:pt x="62" y="11"/>
                    </a:lnTo>
                    <a:lnTo>
                      <a:pt x="65" y="11"/>
                    </a:lnTo>
                    <a:lnTo>
                      <a:pt x="65" y="35"/>
                    </a:lnTo>
                    <a:lnTo>
                      <a:pt x="65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59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4" y="58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2714" y="3352"/>
                <a:ext cx="59" cy="5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7" y="6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4" y="4"/>
                  </a:cxn>
                  <a:cxn ang="0">
                    <a:pos x="27" y="4"/>
                  </a:cxn>
                  <a:cxn ang="0">
                    <a:pos x="29" y="3"/>
                  </a:cxn>
                  <a:cxn ang="0">
                    <a:pos x="31" y="3"/>
                  </a:cxn>
                  <a:cxn ang="0">
                    <a:pos x="34" y="2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41" y="0"/>
                  </a:cxn>
                  <a:cxn ang="0">
                    <a:pos x="42" y="3"/>
                  </a:cxn>
                  <a:cxn ang="0">
                    <a:pos x="44" y="6"/>
                  </a:cxn>
                  <a:cxn ang="0">
                    <a:pos x="46" y="9"/>
                  </a:cxn>
                  <a:cxn ang="0">
                    <a:pos x="47" y="13"/>
                  </a:cxn>
                  <a:cxn ang="0">
                    <a:pos x="49" y="16"/>
                  </a:cxn>
                  <a:cxn ang="0">
                    <a:pos x="50" y="19"/>
                  </a:cxn>
                  <a:cxn ang="0">
                    <a:pos x="52" y="23"/>
                  </a:cxn>
                  <a:cxn ang="0">
                    <a:pos x="54" y="27"/>
                  </a:cxn>
                  <a:cxn ang="0">
                    <a:pos x="54" y="29"/>
                  </a:cxn>
                  <a:cxn ang="0">
                    <a:pos x="55" y="31"/>
                  </a:cxn>
                  <a:cxn ang="0">
                    <a:pos x="56" y="33"/>
                  </a:cxn>
                  <a:cxn ang="0">
                    <a:pos x="56" y="35"/>
                  </a:cxn>
                  <a:cxn ang="0">
                    <a:pos x="57" y="38"/>
                  </a:cxn>
                  <a:cxn ang="0">
                    <a:pos x="58" y="40"/>
                  </a:cxn>
                  <a:cxn ang="0">
                    <a:pos x="58" y="42"/>
                  </a:cxn>
                  <a:cxn ang="0">
                    <a:pos x="59" y="44"/>
                  </a:cxn>
                  <a:cxn ang="0">
                    <a:pos x="56" y="46"/>
                  </a:cxn>
                  <a:cxn ang="0">
                    <a:pos x="53" y="47"/>
                  </a:cxn>
                  <a:cxn ang="0">
                    <a:pos x="49" y="48"/>
                  </a:cxn>
                  <a:cxn ang="0">
                    <a:pos x="46" y="49"/>
                  </a:cxn>
                  <a:cxn ang="0">
                    <a:pos x="42" y="50"/>
                  </a:cxn>
                  <a:cxn ang="0">
                    <a:pos x="39" y="51"/>
                  </a:cxn>
                  <a:cxn ang="0">
                    <a:pos x="35" y="52"/>
                  </a:cxn>
                  <a:cxn ang="0">
                    <a:pos x="32" y="52"/>
                  </a:cxn>
                  <a:cxn ang="0">
                    <a:pos x="28" y="53"/>
                  </a:cxn>
                  <a:cxn ang="0">
                    <a:pos x="24" y="54"/>
                  </a:cxn>
                  <a:cxn ang="0">
                    <a:pos x="20" y="54"/>
                  </a:cxn>
                  <a:cxn ang="0">
                    <a:pos x="16" y="55"/>
                  </a:cxn>
                  <a:cxn ang="0">
                    <a:pos x="12" y="55"/>
                  </a:cxn>
                  <a:cxn ang="0">
                    <a:pos x="8" y="55"/>
                  </a:cxn>
                  <a:cxn ang="0">
                    <a:pos x="4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59" h="56">
                    <a:moveTo>
                      <a:pt x="0" y="7"/>
                    </a:moveTo>
                    <a:lnTo>
                      <a:pt x="3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7" y="4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1" y="0"/>
                    </a:lnTo>
                    <a:lnTo>
                      <a:pt x="42" y="3"/>
                    </a:lnTo>
                    <a:lnTo>
                      <a:pt x="44" y="6"/>
                    </a:lnTo>
                    <a:lnTo>
                      <a:pt x="46" y="9"/>
                    </a:lnTo>
                    <a:lnTo>
                      <a:pt x="47" y="13"/>
                    </a:lnTo>
                    <a:lnTo>
                      <a:pt x="49" y="16"/>
                    </a:lnTo>
                    <a:lnTo>
                      <a:pt x="50" y="19"/>
                    </a:lnTo>
                    <a:lnTo>
                      <a:pt x="52" y="23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5" y="31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9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49" y="48"/>
                    </a:lnTo>
                    <a:lnTo>
                      <a:pt x="46" y="49"/>
                    </a:lnTo>
                    <a:lnTo>
                      <a:pt x="42" y="50"/>
                    </a:lnTo>
                    <a:lnTo>
                      <a:pt x="39" y="51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28" y="53"/>
                    </a:lnTo>
                    <a:lnTo>
                      <a:pt x="24" y="54"/>
                    </a:lnTo>
                    <a:lnTo>
                      <a:pt x="20" y="54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8" y="55"/>
                    </a:lnTo>
                    <a:lnTo>
                      <a:pt x="4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645" y="3352"/>
                <a:ext cx="59" cy="56"/>
              </a:xfrm>
              <a:custGeom>
                <a:avLst/>
                <a:gdLst/>
                <a:ahLst/>
                <a:cxnLst>
                  <a:cxn ang="0">
                    <a:pos x="59" y="56"/>
                  </a:cxn>
                  <a:cxn ang="0">
                    <a:pos x="54" y="56"/>
                  </a:cxn>
                  <a:cxn ang="0">
                    <a:pos x="50" y="55"/>
                  </a:cxn>
                  <a:cxn ang="0">
                    <a:pos x="46" y="55"/>
                  </a:cxn>
                  <a:cxn ang="0">
                    <a:pos x="42" y="55"/>
                  </a:cxn>
                  <a:cxn ang="0">
                    <a:pos x="38" y="54"/>
                  </a:cxn>
                  <a:cxn ang="0">
                    <a:pos x="34" y="54"/>
                  </a:cxn>
                  <a:cxn ang="0">
                    <a:pos x="30" y="53"/>
                  </a:cxn>
                  <a:cxn ang="0">
                    <a:pos x="26" y="52"/>
                  </a:cxn>
                  <a:cxn ang="0">
                    <a:pos x="22" y="51"/>
                  </a:cxn>
                  <a:cxn ang="0">
                    <a:pos x="19" y="51"/>
                  </a:cxn>
                  <a:cxn ang="0">
                    <a:pos x="15" y="50"/>
                  </a:cxn>
                  <a:cxn ang="0">
                    <a:pos x="12" y="49"/>
                  </a:cxn>
                  <a:cxn ang="0">
                    <a:pos x="9" y="48"/>
                  </a:cxn>
                  <a:cxn ang="0">
                    <a:pos x="6" y="47"/>
                  </a:cxn>
                  <a:cxn ang="0">
                    <a:pos x="3" y="46"/>
                  </a:cxn>
                  <a:cxn ang="0">
                    <a:pos x="0" y="44"/>
                  </a:cxn>
                  <a:cxn ang="0">
                    <a:pos x="1" y="39"/>
                  </a:cxn>
                  <a:cxn ang="0">
                    <a:pos x="3" y="34"/>
                  </a:cxn>
                  <a:cxn ang="0">
                    <a:pos x="4" y="30"/>
                  </a:cxn>
                  <a:cxn ang="0">
                    <a:pos x="6" y="25"/>
                  </a:cxn>
                  <a:cxn ang="0">
                    <a:pos x="9" y="18"/>
                  </a:cxn>
                  <a:cxn ang="0">
                    <a:pos x="12" y="12"/>
                  </a:cxn>
                  <a:cxn ang="0">
                    <a:pos x="15" y="6"/>
                  </a:cxn>
                  <a:cxn ang="0">
                    <a:pos x="18" y="0"/>
                  </a:cxn>
                  <a:cxn ang="0">
                    <a:pos x="22" y="1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5" y="4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4" y="6"/>
                  </a:cxn>
                  <a:cxn ang="0">
                    <a:pos x="46" y="6"/>
                  </a:cxn>
                  <a:cxn ang="0">
                    <a:pos x="49" y="7"/>
                  </a:cxn>
                  <a:cxn ang="0">
                    <a:pos x="52" y="7"/>
                  </a:cxn>
                  <a:cxn ang="0">
                    <a:pos x="55" y="7"/>
                  </a:cxn>
                  <a:cxn ang="0">
                    <a:pos x="59" y="7"/>
                  </a:cxn>
                </a:cxnLst>
                <a:rect l="0" t="0" r="r" b="b"/>
                <a:pathLst>
                  <a:path w="59" h="56">
                    <a:moveTo>
                      <a:pt x="59" y="31"/>
                    </a:moveTo>
                    <a:lnTo>
                      <a:pt x="59" y="56"/>
                    </a:lnTo>
                    <a:lnTo>
                      <a:pt x="56" y="56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7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0"/>
                    </a:lnTo>
                    <a:lnTo>
                      <a:pt x="5" y="27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31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714" y="3470"/>
                <a:ext cx="63" cy="5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9" y="12"/>
                  </a:cxn>
                  <a:cxn ang="0">
                    <a:pos x="13" y="12"/>
                  </a:cxn>
                  <a:cxn ang="0">
                    <a:pos x="17" y="11"/>
                  </a:cxn>
                  <a:cxn ang="0">
                    <a:pos x="21" y="11"/>
                  </a:cxn>
                  <a:cxn ang="0">
                    <a:pos x="25" y="10"/>
                  </a:cxn>
                  <a:cxn ang="0">
                    <a:pos x="29" y="9"/>
                  </a:cxn>
                  <a:cxn ang="0">
                    <a:pos x="33" y="9"/>
                  </a:cxn>
                  <a:cxn ang="0">
                    <a:pos x="37" y="8"/>
                  </a:cxn>
                  <a:cxn ang="0">
                    <a:pos x="41" y="7"/>
                  </a:cxn>
                  <a:cxn ang="0">
                    <a:pos x="45" y="6"/>
                  </a:cxn>
                  <a:cxn ang="0">
                    <a:pos x="49" y="5"/>
                  </a:cxn>
                  <a:cxn ang="0">
                    <a:pos x="52" y="4"/>
                  </a:cxn>
                  <a:cxn ang="0">
                    <a:pos x="56" y="3"/>
                  </a:cxn>
                  <a:cxn ang="0">
                    <a:pos x="60" y="2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2" y="7"/>
                  </a:cxn>
                  <a:cxn ang="0">
                    <a:pos x="62" y="9"/>
                  </a:cxn>
                  <a:cxn ang="0">
                    <a:pos x="61" y="13"/>
                  </a:cxn>
                  <a:cxn ang="0">
                    <a:pos x="61" y="16"/>
                  </a:cxn>
                  <a:cxn ang="0">
                    <a:pos x="60" y="19"/>
                  </a:cxn>
                  <a:cxn ang="0">
                    <a:pos x="60" y="21"/>
                  </a:cxn>
                  <a:cxn ang="0">
                    <a:pos x="59" y="24"/>
                  </a:cxn>
                  <a:cxn ang="0">
                    <a:pos x="58" y="27"/>
                  </a:cxn>
                  <a:cxn ang="0">
                    <a:pos x="58" y="29"/>
                  </a:cxn>
                  <a:cxn ang="0">
                    <a:pos x="57" y="32"/>
                  </a:cxn>
                  <a:cxn ang="0">
                    <a:pos x="56" y="34"/>
                  </a:cxn>
                  <a:cxn ang="0">
                    <a:pos x="55" y="37"/>
                  </a:cxn>
                  <a:cxn ang="0">
                    <a:pos x="54" y="39"/>
                  </a:cxn>
                  <a:cxn ang="0">
                    <a:pos x="53" y="42"/>
                  </a:cxn>
                  <a:cxn ang="0">
                    <a:pos x="51" y="44"/>
                  </a:cxn>
                  <a:cxn ang="0">
                    <a:pos x="48" y="45"/>
                  </a:cxn>
                  <a:cxn ang="0">
                    <a:pos x="45" y="46"/>
                  </a:cxn>
                  <a:cxn ang="0">
                    <a:pos x="42" y="47"/>
                  </a:cxn>
                  <a:cxn ang="0">
                    <a:pos x="39" y="48"/>
                  </a:cxn>
                  <a:cxn ang="0">
                    <a:pos x="36" y="48"/>
                  </a:cxn>
                  <a:cxn ang="0">
                    <a:pos x="33" y="49"/>
                  </a:cxn>
                  <a:cxn ang="0">
                    <a:pos x="30" y="50"/>
                  </a:cxn>
                  <a:cxn ang="0">
                    <a:pos x="27" y="50"/>
                  </a:cxn>
                  <a:cxn ang="0">
                    <a:pos x="24" y="51"/>
                  </a:cxn>
                  <a:cxn ang="0">
                    <a:pos x="20" y="51"/>
                  </a:cxn>
                  <a:cxn ang="0">
                    <a:pos x="17" y="52"/>
                  </a:cxn>
                  <a:cxn ang="0">
                    <a:pos x="14" y="52"/>
                  </a:cxn>
                  <a:cxn ang="0">
                    <a:pos x="10" y="53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53"/>
                  </a:cxn>
                  <a:cxn ang="0">
                    <a:pos x="0" y="38"/>
                  </a:cxn>
                </a:cxnLst>
                <a:rect l="0" t="0" r="r" b="b"/>
                <a:pathLst>
                  <a:path w="63" h="53">
                    <a:moveTo>
                      <a:pt x="0" y="38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7" y="11"/>
                    </a:lnTo>
                    <a:lnTo>
                      <a:pt x="21" y="11"/>
                    </a:lnTo>
                    <a:lnTo>
                      <a:pt x="25" y="10"/>
                    </a:lnTo>
                    <a:lnTo>
                      <a:pt x="29" y="9"/>
                    </a:lnTo>
                    <a:lnTo>
                      <a:pt x="33" y="9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45" y="6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1" y="13"/>
                    </a:lnTo>
                    <a:lnTo>
                      <a:pt x="61" y="16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59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7" y="32"/>
                    </a:lnTo>
                    <a:lnTo>
                      <a:pt x="56" y="34"/>
                    </a:lnTo>
                    <a:lnTo>
                      <a:pt x="55" y="37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5" y="46"/>
                    </a:lnTo>
                    <a:lnTo>
                      <a:pt x="42" y="47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7" y="50"/>
                    </a:lnTo>
                    <a:lnTo>
                      <a:pt x="24" y="51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0" y="53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2766" y="3327"/>
                <a:ext cx="49" cy="6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7" y="4"/>
                  </a:cxn>
                  <a:cxn ang="0">
                    <a:pos x="31" y="8"/>
                  </a:cxn>
                  <a:cxn ang="0">
                    <a:pos x="34" y="11"/>
                  </a:cxn>
                  <a:cxn ang="0">
                    <a:pos x="38" y="15"/>
                  </a:cxn>
                  <a:cxn ang="0">
                    <a:pos x="41" y="18"/>
                  </a:cxn>
                  <a:cxn ang="0">
                    <a:pos x="44" y="22"/>
                  </a:cxn>
                  <a:cxn ang="0">
                    <a:pos x="47" y="26"/>
                  </a:cxn>
                  <a:cxn ang="0">
                    <a:pos x="49" y="31"/>
                  </a:cxn>
                  <a:cxn ang="0">
                    <a:pos x="47" y="36"/>
                  </a:cxn>
                  <a:cxn ang="0">
                    <a:pos x="45" y="41"/>
                  </a:cxn>
                  <a:cxn ang="0">
                    <a:pos x="42" y="46"/>
                  </a:cxn>
                  <a:cxn ang="0">
                    <a:pos x="39" y="50"/>
                  </a:cxn>
                  <a:cxn ang="0">
                    <a:pos x="34" y="54"/>
                  </a:cxn>
                  <a:cxn ang="0">
                    <a:pos x="28" y="59"/>
                  </a:cxn>
                  <a:cxn ang="0">
                    <a:pos x="22" y="62"/>
                  </a:cxn>
                  <a:cxn ang="0">
                    <a:pos x="18" y="61"/>
                  </a:cxn>
                  <a:cxn ang="0">
                    <a:pos x="15" y="54"/>
                  </a:cxn>
                  <a:cxn ang="0">
                    <a:pos x="13" y="47"/>
                  </a:cxn>
                  <a:cxn ang="0">
                    <a:pos x="10" y="40"/>
                  </a:cxn>
                  <a:cxn ang="0">
                    <a:pos x="8" y="34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1" y="22"/>
                  </a:cxn>
                  <a:cxn ang="0">
                    <a:pos x="2" y="19"/>
                  </a:cxn>
                  <a:cxn ang="0">
                    <a:pos x="6" y="17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9" y="4"/>
                  </a:cxn>
                  <a:cxn ang="0">
                    <a:pos x="21" y="2"/>
                  </a:cxn>
                </a:cxnLst>
                <a:rect l="0" t="0" r="r" b="b"/>
                <a:pathLst>
                  <a:path w="49" h="64">
                    <a:moveTo>
                      <a:pt x="22" y="0"/>
                    </a:moveTo>
                    <a:lnTo>
                      <a:pt x="24" y="2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4" y="22"/>
                    </a:lnTo>
                    <a:lnTo>
                      <a:pt x="46" y="24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9" y="31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41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1" y="48"/>
                    </a:lnTo>
                    <a:lnTo>
                      <a:pt x="39" y="50"/>
                    </a:lnTo>
                    <a:lnTo>
                      <a:pt x="36" y="52"/>
                    </a:lnTo>
                    <a:lnTo>
                      <a:pt x="34" y="54"/>
                    </a:lnTo>
                    <a:lnTo>
                      <a:pt x="31" y="57"/>
                    </a:lnTo>
                    <a:lnTo>
                      <a:pt x="28" y="59"/>
                    </a:lnTo>
                    <a:lnTo>
                      <a:pt x="25" y="61"/>
                    </a:lnTo>
                    <a:lnTo>
                      <a:pt x="22" y="62"/>
                    </a:lnTo>
                    <a:lnTo>
                      <a:pt x="19" y="64"/>
                    </a:lnTo>
                    <a:lnTo>
                      <a:pt x="18" y="61"/>
                    </a:lnTo>
                    <a:lnTo>
                      <a:pt x="17" y="57"/>
                    </a:lnTo>
                    <a:lnTo>
                      <a:pt x="15" y="54"/>
                    </a:lnTo>
                    <a:lnTo>
                      <a:pt x="14" y="50"/>
                    </a:lnTo>
                    <a:lnTo>
                      <a:pt x="13" y="47"/>
                    </a:lnTo>
                    <a:lnTo>
                      <a:pt x="12" y="43"/>
                    </a:lnTo>
                    <a:lnTo>
                      <a:pt x="10" y="40"/>
                    </a:lnTo>
                    <a:lnTo>
                      <a:pt x="9" y="37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736" y="3303"/>
                <a:ext cx="42" cy="3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3" y="6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10"/>
                  </a:cxn>
                  <a:cxn ang="0">
                    <a:pos x="34" y="11"/>
                  </a:cxn>
                  <a:cxn ang="0">
                    <a:pos x="36" y="13"/>
                  </a:cxn>
                  <a:cxn ang="0">
                    <a:pos x="39" y="15"/>
                  </a:cxn>
                  <a:cxn ang="0">
                    <a:pos x="42" y="17"/>
                  </a:cxn>
                  <a:cxn ang="0">
                    <a:pos x="41" y="19"/>
                  </a:cxn>
                  <a:cxn ang="0">
                    <a:pos x="39" y="21"/>
                  </a:cxn>
                  <a:cxn ang="0">
                    <a:pos x="37" y="23"/>
                  </a:cxn>
                  <a:cxn ang="0">
                    <a:pos x="35" y="25"/>
                  </a:cxn>
                  <a:cxn ang="0">
                    <a:pos x="33" y="27"/>
                  </a:cxn>
                  <a:cxn ang="0">
                    <a:pos x="30" y="29"/>
                  </a:cxn>
                  <a:cxn ang="0">
                    <a:pos x="27" y="31"/>
                  </a:cxn>
                  <a:cxn ang="0">
                    <a:pos x="24" y="33"/>
                  </a:cxn>
                  <a:cxn ang="0">
                    <a:pos x="22" y="30"/>
                  </a:cxn>
                  <a:cxn ang="0">
                    <a:pos x="20" y="27"/>
                  </a:cxn>
                  <a:cxn ang="0">
                    <a:pos x="18" y="25"/>
                  </a:cxn>
                  <a:cxn ang="0">
                    <a:pos x="17" y="22"/>
                  </a:cxn>
                  <a:cxn ang="0">
                    <a:pos x="15" y="20"/>
                  </a:cxn>
                  <a:cxn ang="0">
                    <a:pos x="13" y="18"/>
                  </a:cxn>
                  <a:cxn ang="0">
                    <a:pos x="11" y="15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42" h="33">
                    <a:moveTo>
                      <a:pt x="1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9" y="15"/>
                    </a:lnTo>
                    <a:lnTo>
                      <a:pt x="42" y="17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3" y="27"/>
                    </a:lnTo>
                    <a:lnTo>
                      <a:pt x="30" y="29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2" y="30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1" y="15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714" y="3315"/>
                <a:ext cx="34" cy="32"/>
              </a:xfrm>
              <a:custGeom>
                <a:avLst/>
                <a:gdLst/>
                <a:ahLst/>
                <a:cxnLst>
                  <a:cxn ang="0">
                    <a:pos x="26" y="14"/>
                  </a:cxn>
                  <a:cxn ang="0">
                    <a:pos x="27" y="15"/>
                  </a:cxn>
                  <a:cxn ang="0">
                    <a:pos x="28" y="17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31" y="21"/>
                  </a:cxn>
                  <a:cxn ang="0">
                    <a:pos x="32" y="23"/>
                  </a:cxn>
                  <a:cxn ang="0">
                    <a:pos x="33" y="25"/>
                  </a:cxn>
                  <a:cxn ang="0">
                    <a:pos x="34" y="26"/>
                  </a:cxn>
                  <a:cxn ang="0">
                    <a:pos x="32" y="27"/>
                  </a:cxn>
                  <a:cxn ang="0">
                    <a:pos x="30" y="27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9"/>
                  </a:cxn>
                  <a:cxn ang="0">
                    <a:pos x="22" y="29"/>
                  </a:cxn>
                  <a:cxn ang="0">
                    <a:pos x="20" y="30"/>
                  </a:cxn>
                  <a:cxn ang="0">
                    <a:pos x="18" y="30"/>
                  </a:cxn>
                  <a:cxn ang="0">
                    <a:pos x="16" y="30"/>
                  </a:cxn>
                  <a:cxn ang="0">
                    <a:pos x="14" y="31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3" y="32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6" y="3"/>
                  </a:cxn>
                  <a:cxn ang="0">
                    <a:pos x="18" y="5"/>
                  </a:cxn>
                  <a:cxn ang="0">
                    <a:pos x="19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4" y="12"/>
                  </a:cxn>
                  <a:cxn ang="0">
                    <a:pos x="26" y="14"/>
                  </a:cxn>
                </a:cxnLst>
                <a:rect l="0" t="0" r="r" b="b"/>
                <a:pathLst>
                  <a:path w="34" h="32">
                    <a:moveTo>
                      <a:pt x="26" y="14"/>
                    </a:moveTo>
                    <a:lnTo>
                      <a:pt x="27" y="15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30" y="20"/>
                    </a:lnTo>
                    <a:lnTo>
                      <a:pt x="31" y="21"/>
                    </a:lnTo>
                    <a:lnTo>
                      <a:pt x="32" y="23"/>
                    </a:lnTo>
                    <a:lnTo>
                      <a:pt x="33" y="25"/>
                    </a:lnTo>
                    <a:lnTo>
                      <a:pt x="34" y="26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2696" y="3300"/>
                <a:ext cx="26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6" y="5"/>
                  </a:cxn>
                  <a:cxn ang="0">
                    <a:pos x="25" y="5"/>
                  </a:cxn>
                  <a:cxn ang="0">
                    <a:pos x="25" y="6"/>
                  </a:cxn>
                  <a:cxn ang="0">
                    <a:pos x="25" y="6"/>
                  </a:cxn>
                  <a:cxn ang="0">
                    <a:pos x="24" y="7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20" y="9"/>
                  </a:cxn>
                  <a:cxn ang="0">
                    <a:pos x="19" y="9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14" y="9"/>
                  </a:cxn>
                  <a:cxn ang="0">
                    <a:pos x="13" y="9"/>
                  </a:cxn>
                  <a:cxn ang="0">
                    <a:pos x="10" y="9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rect l="0" t="0" r="r" b="b"/>
                <a:pathLst>
                  <a:path w="26" h="9">
                    <a:moveTo>
                      <a:pt x="13" y="0"/>
                    </a:move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670" y="3315"/>
                <a:ext cx="34" cy="3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3" y="0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30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4" y="21"/>
                  </a:cxn>
                  <a:cxn ang="0">
                    <a:pos x="34" y="32"/>
                  </a:cxn>
                  <a:cxn ang="0">
                    <a:pos x="31" y="32"/>
                  </a:cxn>
                  <a:cxn ang="0">
                    <a:pos x="29" y="32"/>
                  </a:cxn>
                  <a:cxn ang="0">
                    <a:pos x="27" y="31"/>
                  </a:cxn>
                  <a:cxn ang="0">
                    <a:pos x="25" y="31"/>
                  </a:cxn>
                  <a:cxn ang="0">
                    <a:pos x="23" y="31"/>
                  </a:cxn>
                  <a:cxn ang="0">
                    <a:pos x="20" y="31"/>
                  </a:cxn>
                  <a:cxn ang="0">
                    <a:pos x="19" y="30"/>
                  </a:cxn>
                  <a:cxn ang="0">
                    <a:pos x="16" y="30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0" y="29"/>
                  </a:cxn>
                  <a:cxn ang="0">
                    <a:pos x="8" y="28"/>
                  </a:cxn>
                  <a:cxn ang="0">
                    <a:pos x="6" y="2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6"/>
                  </a:cxn>
                  <a:cxn ang="0">
                    <a:pos x="1" y="24"/>
                  </a:cxn>
                  <a:cxn ang="0">
                    <a:pos x="2" y="22"/>
                  </a:cxn>
                  <a:cxn ang="0">
                    <a:pos x="3" y="20"/>
                  </a:cxn>
                  <a:cxn ang="0">
                    <a:pos x="5" y="18"/>
                  </a:cxn>
                  <a:cxn ang="0">
                    <a:pos x="6" y="16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2" y="9"/>
                  </a:cxn>
                  <a:cxn ang="0">
                    <a:pos x="13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34" h="32">
                    <a:moveTo>
                      <a:pt x="22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21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2640" y="3302"/>
                <a:ext cx="42" cy="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1"/>
                  </a:cxn>
                  <a:cxn ang="0">
                    <a:pos x="42" y="2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4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6"/>
                  </a:cxn>
                  <a:cxn ang="0">
                    <a:pos x="41" y="7"/>
                  </a:cxn>
                  <a:cxn ang="0">
                    <a:pos x="39" y="8"/>
                  </a:cxn>
                  <a:cxn ang="0">
                    <a:pos x="37" y="10"/>
                  </a:cxn>
                  <a:cxn ang="0">
                    <a:pos x="35" y="12"/>
                  </a:cxn>
                  <a:cxn ang="0">
                    <a:pos x="34" y="13"/>
                  </a:cxn>
                  <a:cxn ang="0">
                    <a:pos x="32" y="15"/>
                  </a:cxn>
                  <a:cxn ang="0">
                    <a:pos x="30" y="17"/>
                  </a:cxn>
                  <a:cxn ang="0">
                    <a:pos x="28" y="20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4" y="24"/>
                  </a:cxn>
                  <a:cxn ang="0">
                    <a:pos x="23" y="26"/>
                  </a:cxn>
                  <a:cxn ang="0">
                    <a:pos x="22" y="28"/>
                  </a:cxn>
                  <a:cxn ang="0">
                    <a:pos x="20" y="30"/>
                  </a:cxn>
                  <a:cxn ang="0">
                    <a:pos x="19" y="32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6"/>
                  </a:cxn>
                  <a:cxn ang="0">
                    <a:pos x="5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7" y="7"/>
                  </a:cxn>
                  <a:cxn ang="0">
                    <a:pos x="19" y="7"/>
                  </a:cxn>
                  <a:cxn ang="0">
                    <a:pos x="21" y="6"/>
                  </a:cxn>
                  <a:cxn ang="0">
                    <a:pos x="23" y="5"/>
                  </a:cxn>
                  <a:cxn ang="0">
                    <a:pos x="25" y="5"/>
                  </a:cxn>
                  <a:cxn ang="0">
                    <a:pos x="27" y="4"/>
                  </a:cxn>
                  <a:cxn ang="0">
                    <a:pos x="28" y="3"/>
                  </a:cxn>
                  <a:cxn ang="0">
                    <a:pos x="30" y="3"/>
                  </a:cxn>
                  <a:cxn ang="0">
                    <a:pos x="32" y="3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34">
                    <a:moveTo>
                      <a:pt x="42" y="0"/>
                    </a:moveTo>
                    <a:lnTo>
                      <a:pt x="42" y="1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39" y="8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2" y="15"/>
                    </a:lnTo>
                    <a:lnTo>
                      <a:pt x="30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9" y="32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2" y="30"/>
                    </a:lnTo>
                    <a:lnTo>
                      <a:pt x="9" y="28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2603" y="3327"/>
                <a:ext cx="49" cy="64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29" y="4"/>
                  </a:cxn>
                  <a:cxn ang="0">
                    <a:pos x="31" y="7"/>
                  </a:cxn>
                  <a:cxn ang="0">
                    <a:pos x="34" y="10"/>
                  </a:cxn>
                  <a:cxn ang="0">
                    <a:pos x="37" y="12"/>
                  </a:cxn>
                  <a:cxn ang="0">
                    <a:pos x="40" y="14"/>
                  </a:cxn>
                  <a:cxn ang="0">
                    <a:pos x="43" y="17"/>
                  </a:cxn>
                  <a:cxn ang="0">
                    <a:pos x="47" y="19"/>
                  </a:cxn>
                  <a:cxn ang="0">
                    <a:pos x="47" y="22"/>
                  </a:cxn>
                  <a:cxn ang="0">
                    <a:pos x="44" y="28"/>
                  </a:cxn>
                  <a:cxn ang="0">
                    <a:pos x="41" y="34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4" y="50"/>
                  </a:cxn>
                  <a:cxn ang="0">
                    <a:pos x="32" y="56"/>
                  </a:cxn>
                  <a:cxn ang="0">
                    <a:pos x="31" y="61"/>
                  </a:cxn>
                  <a:cxn ang="0">
                    <a:pos x="27" y="62"/>
                  </a:cxn>
                  <a:cxn ang="0">
                    <a:pos x="20" y="59"/>
                  </a:cxn>
                  <a:cxn ang="0">
                    <a:pos x="15" y="54"/>
                  </a:cxn>
                  <a:cxn ang="0">
                    <a:pos x="10" y="50"/>
                  </a:cxn>
                  <a:cxn ang="0">
                    <a:pos x="6" y="46"/>
                  </a:cxn>
                  <a:cxn ang="0">
                    <a:pos x="3" y="41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4" y="22"/>
                  </a:cxn>
                  <a:cxn ang="0">
                    <a:pos x="8" y="18"/>
                  </a:cxn>
                  <a:cxn ang="0">
                    <a:pos x="11" y="15"/>
                  </a:cxn>
                  <a:cxn ang="0">
                    <a:pos x="14" y="11"/>
                  </a:cxn>
                  <a:cxn ang="0">
                    <a:pos x="18" y="8"/>
                  </a:cxn>
                  <a:cxn ang="0">
                    <a:pos x="22" y="4"/>
                  </a:cxn>
                  <a:cxn ang="0">
                    <a:pos x="25" y="2"/>
                  </a:cxn>
                </a:cxnLst>
                <a:rect l="0" t="0" r="r" b="b"/>
                <a:pathLst>
                  <a:path w="49" h="64">
                    <a:moveTo>
                      <a:pt x="27" y="0"/>
                    </a:moveTo>
                    <a:lnTo>
                      <a:pt x="27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1" y="15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7" y="19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6" y="25"/>
                    </a:lnTo>
                    <a:lnTo>
                      <a:pt x="44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0" y="37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4" y="50"/>
                    </a:lnTo>
                    <a:lnTo>
                      <a:pt x="33" y="53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31" y="61"/>
                    </a:lnTo>
                    <a:lnTo>
                      <a:pt x="30" y="64"/>
                    </a:lnTo>
                    <a:lnTo>
                      <a:pt x="27" y="62"/>
                    </a:lnTo>
                    <a:lnTo>
                      <a:pt x="23" y="61"/>
                    </a:lnTo>
                    <a:lnTo>
                      <a:pt x="20" y="59"/>
                    </a:lnTo>
                    <a:lnTo>
                      <a:pt x="18" y="57"/>
                    </a:lnTo>
                    <a:lnTo>
                      <a:pt x="15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5" y="43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2583" y="3371"/>
                <a:ext cx="47" cy="7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3"/>
                  </a:cxn>
                  <a:cxn ang="0">
                    <a:pos x="13" y="5"/>
                  </a:cxn>
                  <a:cxn ang="0">
                    <a:pos x="15" y="7"/>
                  </a:cxn>
                  <a:cxn ang="0">
                    <a:pos x="16" y="10"/>
                  </a:cxn>
                  <a:cxn ang="0">
                    <a:pos x="18" y="12"/>
                  </a:cxn>
                  <a:cxn ang="0">
                    <a:pos x="20" y="14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4" y="26"/>
                  </a:cxn>
                  <a:cxn ang="0">
                    <a:pos x="38" y="28"/>
                  </a:cxn>
                  <a:cxn ang="0">
                    <a:pos x="40" y="30"/>
                  </a:cxn>
                  <a:cxn ang="0">
                    <a:pos x="44" y="31"/>
                  </a:cxn>
                  <a:cxn ang="0">
                    <a:pos x="47" y="33"/>
                  </a:cxn>
                  <a:cxn ang="0">
                    <a:pos x="46" y="37"/>
                  </a:cxn>
                  <a:cxn ang="0">
                    <a:pos x="45" y="41"/>
                  </a:cxn>
                  <a:cxn ang="0">
                    <a:pos x="45" y="46"/>
                  </a:cxn>
                  <a:cxn ang="0">
                    <a:pos x="44" y="50"/>
                  </a:cxn>
                  <a:cxn ang="0">
                    <a:pos x="44" y="53"/>
                  </a:cxn>
                  <a:cxn ang="0">
                    <a:pos x="43" y="55"/>
                  </a:cxn>
                  <a:cxn ang="0">
                    <a:pos x="43" y="58"/>
                  </a:cxn>
                  <a:cxn ang="0">
                    <a:pos x="43" y="61"/>
                  </a:cxn>
                  <a:cxn ang="0">
                    <a:pos x="43" y="65"/>
                  </a:cxn>
                  <a:cxn ang="0">
                    <a:pos x="43" y="70"/>
                  </a:cxn>
                  <a:cxn ang="0">
                    <a:pos x="43" y="75"/>
                  </a:cxn>
                  <a:cxn ang="0">
                    <a:pos x="43" y="79"/>
                  </a:cxn>
                  <a:cxn ang="0">
                    <a:pos x="39" y="77"/>
                  </a:cxn>
                  <a:cxn ang="0">
                    <a:pos x="35" y="75"/>
                  </a:cxn>
                  <a:cxn ang="0">
                    <a:pos x="31" y="72"/>
                  </a:cxn>
                  <a:cxn ang="0">
                    <a:pos x="27" y="70"/>
                  </a:cxn>
                  <a:cxn ang="0">
                    <a:pos x="23" y="67"/>
                  </a:cxn>
                  <a:cxn ang="0">
                    <a:pos x="20" y="65"/>
                  </a:cxn>
                  <a:cxn ang="0">
                    <a:pos x="16" y="62"/>
                  </a:cxn>
                  <a:cxn ang="0">
                    <a:pos x="13" y="59"/>
                  </a:cxn>
                  <a:cxn ang="0">
                    <a:pos x="10" y="56"/>
                  </a:cxn>
                  <a:cxn ang="0">
                    <a:pos x="8" y="53"/>
                  </a:cxn>
                  <a:cxn ang="0">
                    <a:pos x="6" y="50"/>
                  </a:cxn>
                  <a:cxn ang="0">
                    <a:pos x="4" y="47"/>
                  </a:cxn>
                  <a:cxn ang="0">
                    <a:pos x="2" y="44"/>
                  </a:cxn>
                  <a:cxn ang="0">
                    <a:pos x="1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2" y="24"/>
                  </a:cxn>
                  <a:cxn ang="0">
                    <a:pos x="3" y="20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11" y="0"/>
                  </a:cxn>
                </a:cxnLst>
                <a:rect l="0" t="0" r="r" b="b"/>
                <a:pathLst>
                  <a:path w="47" h="79">
                    <a:moveTo>
                      <a:pt x="11" y="0"/>
                    </a:moveTo>
                    <a:lnTo>
                      <a:pt x="12" y="3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44" y="31"/>
                    </a:lnTo>
                    <a:lnTo>
                      <a:pt x="47" y="33"/>
                    </a:lnTo>
                    <a:lnTo>
                      <a:pt x="46" y="37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4" y="50"/>
                    </a:lnTo>
                    <a:lnTo>
                      <a:pt x="44" y="53"/>
                    </a:lnTo>
                    <a:lnTo>
                      <a:pt x="43" y="55"/>
                    </a:lnTo>
                    <a:lnTo>
                      <a:pt x="43" y="58"/>
                    </a:lnTo>
                    <a:lnTo>
                      <a:pt x="43" y="61"/>
                    </a:lnTo>
                    <a:lnTo>
                      <a:pt x="43" y="65"/>
                    </a:lnTo>
                    <a:lnTo>
                      <a:pt x="43" y="70"/>
                    </a:lnTo>
                    <a:lnTo>
                      <a:pt x="43" y="75"/>
                    </a:lnTo>
                    <a:lnTo>
                      <a:pt x="43" y="79"/>
                    </a:lnTo>
                    <a:lnTo>
                      <a:pt x="39" y="77"/>
                    </a:lnTo>
                    <a:lnTo>
                      <a:pt x="35" y="75"/>
                    </a:lnTo>
                    <a:lnTo>
                      <a:pt x="31" y="72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20" y="65"/>
                    </a:lnTo>
                    <a:lnTo>
                      <a:pt x="16" y="62"/>
                    </a:lnTo>
                    <a:lnTo>
                      <a:pt x="13" y="59"/>
                    </a:lnTo>
                    <a:lnTo>
                      <a:pt x="10" y="56"/>
                    </a:lnTo>
                    <a:lnTo>
                      <a:pt x="8" y="53"/>
                    </a:lnTo>
                    <a:lnTo>
                      <a:pt x="6" y="50"/>
                    </a:lnTo>
                    <a:lnTo>
                      <a:pt x="4" y="47"/>
                    </a:lnTo>
                    <a:lnTo>
                      <a:pt x="2" y="44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2580" y="3427"/>
                <a:ext cx="58" cy="8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5" y="8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12" y="16"/>
                  </a:cxn>
                  <a:cxn ang="0">
                    <a:pos x="15" y="18"/>
                  </a:cxn>
                  <a:cxn ang="0">
                    <a:pos x="18" y="21"/>
                  </a:cxn>
                  <a:cxn ang="0">
                    <a:pos x="21" y="23"/>
                  </a:cxn>
                  <a:cxn ang="0">
                    <a:pos x="25" y="25"/>
                  </a:cxn>
                  <a:cxn ang="0">
                    <a:pos x="28" y="28"/>
                  </a:cxn>
                  <a:cxn ang="0">
                    <a:pos x="32" y="30"/>
                  </a:cxn>
                  <a:cxn ang="0">
                    <a:pos x="36" y="32"/>
                  </a:cxn>
                  <a:cxn ang="0">
                    <a:pos x="39" y="3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48" y="50"/>
                  </a:cxn>
                  <a:cxn ang="0">
                    <a:pos x="49" y="55"/>
                  </a:cxn>
                  <a:cxn ang="0">
                    <a:pos x="50" y="58"/>
                  </a:cxn>
                  <a:cxn ang="0">
                    <a:pos x="50" y="61"/>
                  </a:cxn>
                  <a:cxn ang="0">
                    <a:pos x="51" y="65"/>
                  </a:cxn>
                  <a:cxn ang="0">
                    <a:pos x="52" y="68"/>
                  </a:cxn>
                  <a:cxn ang="0">
                    <a:pos x="53" y="71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8" y="82"/>
                  </a:cxn>
                  <a:cxn ang="0">
                    <a:pos x="53" y="79"/>
                  </a:cxn>
                  <a:cxn ang="0">
                    <a:pos x="48" y="77"/>
                  </a:cxn>
                  <a:cxn ang="0">
                    <a:pos x="44" y="74"/>
                  </a:cxn>
                  <a:cxn ang="0">
                    <a:pos x="39" y="71"/>
                  </a:cxn>
                  <a:cxn ang="0">
                    <a:pos x="35" y="68"/>
                  </a:cxn>
                  <a:cxn ang="0">
                    <a:pos x="31" y="65"/>
                  </a:cxn>
                  <a:cxn ang="0">
                    <a:pos x="27" y="62"/>
                  </a:cxn>
                  <a:cxn ang="0">
                    <a:pos x="23" y="58"/>
                  </a:cxn>
                  <a:cxn ang="0">
                    <a:pos x="20" y="54"/>
                  </a:cxn>
                  <a:cxn ang="0">
                    <a:pos x="17" y="51"/>
                  </a:cxn>
                  <a:cxn ang="0">
                    <a:pos x="14" y="47"/>
                  </a:cxn>
                  <a:cxn ang="0">
                    <a:pos x="11" y="43"/>
                  </a:cxn>
                  <a:cxn ang="0">
                    <a:pos x="9" y="39"/>
                  </a:cxn>
                  <a:cxn ang="0">
                    <a:pos x="6" y="35"/>
                  </a:cxn>
                  <a:cxn ang="0">
                    <a:pos x="4" y="31"/>
                  </a:cxn>
                  <a:cxn ang="0">
                    <a:pos x="3" y="27"/>
                  </a:cxn>
                  <a:cxn ang="0">
                    <a:pos x="2" y="21"/>
                  </a:cxn>
                  <a:cxn ang="0">
                    <a:pos x="1" y="14"/>
                  </a:cxn>
                  <a:cxn ang="0">
                    <a:pos x="0" y="8"/>
                  </a:cxn>
                  <a:cxn ang="0">
                    <a:pos x="0" y="1"/>
                  </a:cxn>
                </a:cxnLst>
                <a:rect l="0" t="0" r="r" b="b"/>
                <a:pathLst>
                  <a:path w="58" h="8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2" y="16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1" y="23"/>
                    </a:lnTo>
                    <a:lnTo>
                      <a:pt x="25" y="25"/>
                    </a:lnTo>
                    <a:lnTo>
                      <a:pt x="28" y="28"/>
                    </a:lnTo>
                    <a:lnTo>
                      <a:pt x="32" y="30"/>
                    </a:lnTo>
                    <a:lnTo>
                      <a:pt x="36" y="32"/>
                    </a:lnTo>
                    <a:lnTo>
                      <a:pt x="39" y="34"/>
                    </a:lnTo>
                    <a:lnTo>
                      <a:pt x="43" y="36"/>
                    </a:lnTo>
                    <a:lnTo>
                      <a:pt x="47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2" y="68"/>
                    </a:lnTo>
                    <a:lnTo>
                      <a:pt x="53" y="71"/>
                    </a:lnTo>
                    <a:lnTo>
                      <a:pt x="55" y="75"/>
                    </a:lnTo>
                    <a:lnTo>
                      <a:pt x="56" y="78"/>
                    </a:lnTo>
                    <a:lnTo>
                      <a:pt x="58" y="82"/>
                    </a:lnTo>
                    <a:lnTo>
                      <a:pt x="53" y="79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5"/>
                    </a:lnTo>
                    <a:lnTo>
                      <a:pt x="27" y="62"/>
                    </a:lnTo>
                    <a:lnTo>
                      <a:pt x="23" y="58"/>
                    </a:lnTo>
                    <a:lnTo>
                      <a:pt x="20" y="54"/>
                    </a:lnTo>
                    <a:lnTo>
                      <a:pt x="17" y="51"/>
                    </a:lnTo>
                    <a:lnTo>
                      <a:pt x="14" y="47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3" y="27"/>
                    </a:lnTo>
                    <a:lnTo>
                      <a:pt x="2" y="21"/>
                    </a:lnTo>
                    <a:lnTo>
                      <a:pt x="1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96" y="3491"/>
                <a:ext cx="65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9" y="10"/>
                  </a:cxn>
                  <a:cxn ang="0">
                    <a:pos x="11" y="12"/>
                  </a:cxn>
                  <a:cxn ang="0">
                    <a:pos x="14" y="14"/>
                  </a:cxn>
                  <a:cxn ang="0">
                    <a:pos x="17" y="17"/>
                  </a:cxn>
                  <a:cxn ang="0">
                    <a:pos x="21" y="19"/>
                  </a:cxn>
                  <a:cxn ang="0">
                    <a:pos x="24" y="21"/>
                  </a:cxn>
                  <a:cxn ang="0">
                    <a:pos x="27" y="23"/>
                  </a:cxn>
                  <a:cxn ang="0">
                    <a:pos x="31" y="25"/>
                  </a:cxn>
                  <a:cxn ang="0">
                    <a:pos x="34" y="27"/>
                  </a:cxn>
                  <a:cxn ang="0">
                    <a:pos x="38" y="29"/>
                  </a:cxn>
                  <a:cxn ang="0">
                    <a:pos x="41" y="30"/>
                  </a:cxn>
                  <a:cxn ang="0">
                    <a:pos x="44" y="32"/>
                  </a:cxn>
                  <a:cxn ang="0">
                    <a:pos x="47" y="33"/>
                  </a:cxn>
                  <a:cxn ang="0">
                    <a:pos x="47" y="34"/>
                  </a:cxn>
                  <a:cxn ang="0">
                    <a:pos x="48" y="36"/>
                  </a:cxn>
                  <a:cxn ang="0">
                    <a:pos x="49" y="38"/>
                  </a:cxn>
                  <a:cxn ang="0">
                    <a:pos x="50" y="40"/>
                  </a:cxn>
                  <a:cxn ang="0">
                    <a:pos x="50" y="41"/>
                  </a:cxn>
                  <a:cxn ang="0">
                    <a:pos x="52" y="43"/>
                  </a:cxn>
                  <a:cxn ang="0">
                    <a:pos x="53" y="45"/>
                  </a:cxn>
                  <a:cxn ang="0">
                    <a:pos x="54" y="47"/>
                  </a:cxn>
                  <a:cxn ang="0">
                    <a:pos x="55" y="48"/>
                  </a:cxn>
                  <a:cxn ang="0">
                    <a:pos x="56" y="49"/>
                  </a:cxn>
                  <a:cxn ang="0">
                    <a:pos x="57" y="51"/>
                  </a:cxn>
                  <a:cxn ang="0">
                    <a:pos x="58" y="52"/>
                  </a:cxn>
                  <a:cxn ang="0">
                    <a:pos x="60" y="53"/>
                  </a:cxn>
                  <a:cxn ang="0">
                    <a:pos x="61" y="55"/>
                  </a:cxn>
                  <a:cxn ang="0">
                    <a:pos x="63" y="56"/>
                  </a:cxn>
                  <a:cxn ang="0">
                    <a:pos x="65" y="57"/>
                  </a:cxn>
                  <a:cxn ang="0">
                    <a:pos x="61" y="55"/>
                  </a:cxn>
                  <a:cxn ang="0">
                    <a:pos x="56" y="53"/>
                  </a:cxn>
                  <a:cxn ang="0">
                    <a:pos x="52" y="51"/>
                  </a:cxn>
                  <a:cxn ang="0">
                    <a:pos x="48" y="48"/>
                  </a:cxn>
                  <a:cxn ang="0">
                    <a:pos x="43" y="46"/>
                  </a:cxn>
                  <a:cxn ang="0">
                    <a:pos x="39" y="43"/>
                  </a:cxn>
                  <a:cxn ang="0">
                    <a:pos x="34" y="39"/>
                  </a:cxn>
                  <a:cxn ang="0">
                    <a:pos x="30" y="36"/>
                  </a:cxn>
                  <a:cxn ang="0">
                    <a:pos x="25" y="32"/>
                  </a:cxn>
                  <a:cxn ang="0">
                    <a:pos x="21" y="28"/>
                  </a:cxn>
                  <a:cxn ang="0">
                    <a:pos x="17" y="24"/>
                  </a:cxn>
                  <a:cxn ang="0">
                    <a:pos x="13" y="20"/>
                  </a:cxn>
                  <a:cxn ang="0">
                    <a:pos x="9" y="15"/>
                  </a:cxn>
                  <a:cxn ang="0">
                    <a:pos x="6" y="11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65" h="57">
                    <a:moveTo>
                      <a:pt x="0" y="0"/>
                    </a:moveTo>
                    <a:lnTo>
                      <a:pt x="2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7" y="17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7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8" y="29"/>
                    </a:lnTo>
                    <a:lnTo>
                      <a:pt x="41" y="30"/>
                    </a:lnTo>
                    <a:lnTo>
                      <a:pt x="44" y="32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8" y="36"/>
                    </a:lnTo>
                    <a:lnTo>
                      <a:pt x="49" y="38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2" y="43"/>
                    </a:lnTo>
                    <a:lnTo>
                      <a:pt x="53" y="45"/>
                    </a:lnTo>
                    <a:lnTo>
                      <a:pt x="54" y="47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7" y="51"/>
                    </a:lnTo>
                    <a:lnTo>
                      <a:pt x="58" y="52"/>
                    </a:lnTo>
                    <a:lnTo>
                      <a:pt x="60" y="53"/>
                    </a:lnTo>
                    <a:lnTo>
                      <a:pt x="61" y="55"/>
                    </a:lnTo>
                    <a:lnTo>
                      <a:pt x="63" y="56"/>
                    </a:lnTo>
                    <a:lnTo>
                      <a:pt x="65" y="57"/>
                    </a:lnTo>
                    <a:lnTo>
                      <a:pt x="61" y="55"/>
                    </a:lnTo>
                    <a:lnTo>
                      <a:pt x="56" y="53"/>
                    </a:lnTo>
                    <a:lnTo>
                      <a:pt x="52" y="51"/>
                    </a:lnTo>
                    <a:lnTo>
                      <a:pt x="48" y="48"/>
                    </a:lnTo>
                    <a:lnTo>
                      <a:pt x="43" y="46"/>
                    </a:lnTo>
                    <a:lnTo>
                      <a:pt x="39" y="43"/>
                    </a:lnTo>
                    <a:lnTo>
                      <a:pt x="34" y="39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657" y="3528"/>
                <a:ext cx="47" cy="30"/>
              </a:xfrm>
              <a:custGeom>
                <a:avLst/>
                <a:gdLst/>
                <a:ahLst/>
                <a:cxnLst>
                  <a:cxn ang="0">
                    <a:pos x="47" y="30"/>
                  </a:cxn>
                  <a:cxn ang="0">
                    <a:pos x="44" y="30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38" y="30"/>
                  </a:cxn>
                  <a:cxn ang="0">
                    <a:pos x="35" y="29"/>
                  </a:cxn>
                  <a:cxn ang="0">
                    <a:pos x="32" y="29"/>
                  </a:cxn>
                  <a:cxn ang="0">
                    <a:pos x="30" y="28"/>
                  </a:cxn>
                  <a:cxn ang="0">
                    <a:pos x="27" y="27"/>
                  </a:cxn>
                  <a:cxn ang="0">
                    <a:pos x="26" y="26"/>
                  </a:cxn>
                  <a:cxn ang="0">
                    <a:pos x="24" y="25"/>
                  </a:cxn>
                  <a:cxn ang="0">
                    <a:pos x="23" y="25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21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7"/>
                  </a:cxn>
                  <a:cxn ang="0">
                    <a:pos x="8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2" y="5"/>
                  </a:cxn>
                  <a:cxn ang="0">
                    <a:pos x="24" y="6"/>
                  </a:cxn>
                  <a:cxn ang="0">
                    <a:pos x="25" y="6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0" y="7"/>
                  </a:cxn>
                  <a:cxn ang="0">
                    <a:pos x="32" y="7"/>
                  </a:cxn>
                  <a:cxn ang="0">
                    <a:pos x="34" y="7"/>
                  </a:cxn>
                  <a:cxn ang="0">
                    <a:pos x="35" y="7"/>
                  </a:cxn>
                  <a:cxn ang="0">
                    <a:pos x="37" y="7"/>
                  </a:cxn>
                  <a:cxn ang="0">
                    <a:pos x="39" y="7"/>
                  </a:cxn>
                  <a:cxn ang="0">
                    <a:pos x="40" y="7"/>
                  </a:cxn>
                  <a:cxn ang="0">
                    <a:pos x="42" y="7"/>
                  </a:cxn>
                  <a:cxn ang="0">
                    <a:pos x="43" y="8"/>
                  </a:cxn>
                  <a:cxn ang="0">
                    <a:pos x="45" y="8"/>
                  </a:cxn>
                  <a:cxn ang="0">
                    <a:pos x="47" y="8"/>
                  </a:cxn>
                  <a:cxn ang="0">
                    <a:pos x="47" y="18"/>
                  </a:cxn>
                  <a:cxn ang="0">
                    <a:pos x="47" y="30"/>
                  </a:cxn>
                </a:cxnLst>
                <a:rect l="0" t="0" r="r" b="b"/>
                <a:pathLst>
                  <a:path w="47" h="30">
                    <a:moveTo>
                      <a:pt x="47" y="30"/>
                    </a:moveTo>
                    <a:lnTo>
                      <a:pt x="44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0" y="28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18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714" y="3529"/>
                <a:ext cx="45" cy="29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17" y="27"/>
                  </a:cxn>
                  <a:cxn ang="0">
                    <a:pos x="14" y="27"/>
                  </a:cxn>
                  <a:cxn ang="0">
                    <a:pos x="12" y="28"/>
                  </a:cxn>
                  <a:cxn ang="0">
                    <a:pos x="9" y="28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0" y="18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3" y="4"/>
                  </a:cxn>
                  <a:cxn ang="0">
                    <a:pos x="26" y="4"/>
                  </a:cxn>
                  <a:cxn ang="0">
                    <a:pos x="29" y="4"/>
                  </a:cxn>
                  <a:cxn ang="0">
                    <a:pos x="32" y="3"/>
                  </a:cxn>
                  <a:cxn ang="0">
                    <a:pos x="35" y="3"/>
                  </a:cxn>
                  <a:cxn ang="0">
                    <a:pos x="37" y="2"/>
                  </a:cxn>
                  <a:cxn ang="0">
                    <a:pos x="40" y="1"/>
                  </a:cxn>
                  <a:cxn ang="0">
                    <a:pos x="43" y="1"/>
                  </a:cxn>
                  <a:cxn ang="0">
                    <a:pos x="45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3"/>
                  </a:cxn>
                  <a:cxn ang="0">
                    <a:pos x="43" y="4"/>
                  </a:cxn>
                  <a:cxn ang="0">
                    <a:pos x="43" y="5"/>
                  </a:cxn>
                  <a:cxn ang="0">
                    <a:pos x="42" y="6"/>
                  </a:cxn>
                  <a:cxn ang="0">
                    <a:pos x="42" y="7"/>
                  </a:cxn>
                  <a:cxn ang="0">
                    <a:pos x="41" y="8"/>
                  </a:cxn>
                  <a:cxn ang="0">
                    <a:pos x="40" y="10"/>
                  </a:cxn>
                  <a:cxn ang="0">
                    <a:pos x="38" y="11"/>
                  </a:cxn>
                  <a:cxn ang="0">
                    <a:pos x="37" y="13"/>
                  </a:cxn>
                  <a:cxn ang="0">
                    <a:pos x="36" y="15"/>
                  </a:cxn>
                  <a:cxn ang="0">
                    <a:pos x="34" y="16"/>
                  </a:cxn>
                  <a:cxn ang="0">
                    <a:pos x="33" y="17"/>
                  </a:cxn>
                  <a:cxn ang="0">
                    <a:pos x="31" y="18"/>
                  </a:cxn>
                  <a:cxn ang="0">
                    <a:pos x="30" y="20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26" y="23"/>
                  </a:cxn>
                  <a:cxn ang="0">
                    <a:pos x="24" y="23"/>
                  </a:cxn>
                  <a:cxn ang="0">
                    <a:pos x="23" y="24"/>
                  </a:cxn>
                  <a:cxn ang="0">
                    <a:pos x="22" y="25"/>
                  </a:cxn>
                  <a:cxn ang="0">
                    <a:pos x="21" y="25"/>
                  </a:cxn>
                  <a:cxn ang="0">
                    <a:pos x="19" y="26"/>
                  </a:cxn>
                </a:cxnLst>
                <a:rect l="0" t="0" r="r" b="b"/>
                <a:pathLst>
                  <a:path w="45" h="29">
                    <a:moveTo>
                      <a:pt x="19" y="26"/>
                    </a:moveTo>
                    <a:lnTo>
                      <a:pt x="17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8"/>
                    </a:lnTo>
                    <a:lnTo>
                      <a:pt x="40" y="10"/>
                    </a:lnTo>
                    <a:lnTo>
                      <a:pt x="38" y="11"/>
                    </a:lnTo>
                    <a:lnTo>
                      <a:pt x="37" y="13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3" y="17"/>
                    </a:lnTo>
                    <a:lnTo>
                      <a:pt x="31" y="18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2759" y="3491"/>
                <a:ext cx="62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55"/>
                  </a:cxn>
                  <a:cxn ang="0">
                    <a:pos x="3" y="53"/>
                  </a:cxn>
                  <a:cxn ang="0">
                    <a:pos x="4" y="52"/>
                  </a:cxn>
                  <a:cxn ang="0">
                    <a:pos x="5" y="51"/>
                  </a:cxn>
                  <a:cxn ang="0">
                    <a:pos x="6" y="50"/>
                  </a:cxn>
                  <a:cxn ang="0">
                    <a:pos x="7" y="48"/>
                  </a:cxn>
                  <a:cxn ang="0">
                    <a:pos x="8" y="47"/>
                  </a:cxn>
                  <a:cxn ang="0">
                    <a:pos x="9" y="46"/>
                  </a:cxn>
                  <a:cxn ang="0">
                    <a:pos x="10" y="44"/>
                  </a:cxn>
                  <a:cxn ang="0">
                    <a:pos x="11" y="42"/>
                  </a:cxn>
                  <a:cxn ang="0">
                    <a:pos x="12" y="41"/>
                  </a:cxn>
                  <a:cxn ang="0">
                    <a:pos x="13" y="39"/>
                  </a:cxn>
                  <a:cxn ang="0">
                    <a:pos x="14" y="38"/>
                  </a:cxn>
                  <a:cxn ang="0">
                    <a:pos x="15" y="36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9" y="32"/>
                  </a:cxn>
                  <a:cxn ang="0">
                    <a:pos x="22" y="30"/>
                  </a:cxn>
                  <a:cxn ang="0">
                    <a:pos x="25" y="29"/>
                  </a:cxn>
                  <a:cxn ang="0">
                    <a:pos x="28" y="27"/>
                  </a:cxn>
                  <a:cxn ang="0">
                    <a:pos x="32" y="25"/>
                  </a:cxn>
                  <a:cxn ang="0">
                    <a:pos x="35" y="23"/>
                  </a:cxn>
                  <a:cxn ang="0">
                    <a:pos x="39" y="21"/>
                  </a:cxn>
                  <a:cxn ang="0">
                    <a:pos x="42" y="19"/>
                  </a:cxn>
                  <a:cxn ang="0">
                    <a:pos x="45" y="17"/>
                  </a:cxn>
                  <a:cxn ang="0">
                    <a:pos x="48" y="14"/>
                  </a:cxn>
                  <a:cxn ang="0">
                    <a:pos x="51" y="12"/>
                  </a:cxn>
                  <a:cxn ang="0">
                    <a:pos x="54" y="10"/>
                  </a:cxn>
                  <a:cxn ang="0">
                    <a:pos x="57" y="7"/>
                  </a:cxn>
                  <a:cxn ang="0">
                    <a:pos x="59" y="5"/>
                  </a:cxn>
                  <a:cxn ang="0">
                    <a:pos x="61" y="3"/>
                  </a:cxn>
                  <a:cxn ang="0">
                    <a:pos x="62" y="0"/>
                  </a:cxn>
                  <a:cxn ang="0">
                    <a:pos x="60" y="6"/>
                  </a:cxn>
                  <a:cxn ang="0">
                    <a:pos x="57" y="11"/>
                  </a:cxn>
                  <a:cxn ang="0">
                    <a:pos x="53" y="15"/>
                  </a:cxn>
                  <a:cxn ang="0">
                    <a:pos x="50" y="20"/>
                  </a:cxn>
                  <a:cxn ang="0">
                    <a:pos x="46" y="24"/>
                  </a:cxn>
                  <a:cxn ang="0">
                    <a:pos x="42" y="28"/>
                  </a:cxn>
                  <a:cxn ang="0">
                    <a:pos x="38" y="32"/>
                  </a:cxn>
                  <a:cxn ang="0">
                    <a:pos x="34" y="35"/>
                  </a:cxn>
                  <a:cxn ang="0">
                    <a:pos x="30" y="39"/>
                  </a:cxn>
                  <a:cxn ang="0">
                    <a:pos x="25" y="42"/>
                  </a:cxn>
                  <a:cxn ang="0">
                    <a:pos x="21" y="45"/>
                  </a:cxn>
                  <a:cxn ang="0">
                    <a:pos x="17" y="47"/>
                  </a:cxn>
                  <a:cxn ang="0">
                    <a:pos x="12" y="50"/>
                  </a:cxn>
                  <a:cxn ang="0">
                    <a:pos x="8" y="52"/>
                  </a:cxn>
                  <a:cxn ang="0">
                    <a:pos x="4" y="54"/>
                  </a:cxn>
                  <a:cxn ang="0">
                    <a:pos x="0" y="56"/>
                  </a:cxn>
                </a:cxnLst>
                <a:rect l="0" t="0" r="r" b="b"/>
                <a:pathLst>
                  <a:path w="62" h="56">
                    <a:moveTo>
                      <a:pt x="0" y="56"/>
                    </a:moveTo>
                    <a:lnTo>
                      <a:pt x="1" y="55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10" y="44"/>
                    </a:lnTo>
                    <a:lnTo>
                      <a:pt x="11" y="42"/>
                    </a:lnTo>
                    <a:lnTo>
                      <a:pt x="12" y="41"/>
                    </a:lnTo>
                    <a:lnTo>
                      <a:pt x="13" y="39"/>
                    </a:lnTo>
                    <a:lnTo>
                      <a:pt x="14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9" y="32"/>
                    </a:lnTo>
                    <a:lnTo>
                      <a:pt x="22" y="30"/>
                    </a:lnTo>
                    <a:lnTo>
                      <a:pt x="25" y="29"/>
                    </a:lnTo>
                    <a:lnTo>
                      <a:pt x="28" y="27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9" y="21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8" y="14"/>
                    </a:lnTo>
                    <a:lnTo>
                      <a:pt x="51" y="12"/>
                    </a:lnTo>
                    <a:lnTo>
                      <a:pt x="54" y="10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7" y="11"/>
                    </a:lnTo>
                    <a:lnTo>
                      <a:pt x="53" y="15"/>
                    </a:lnTo>
                    <a:lnTo>
                      <a:pt x="50" y="20"/>
                    </a:lnTo>
                    <a:lnTo>
                      <a:pt x="46" y="24"/>
                    </a:lnTo>
                    <a:lnTo>
                      <a:pt x="42" y="28"/>
                    </a:lnTo>
                    <a:lnTo>
                      <a:pt x="38" y="32"/>
                    </a:lnTo>
                    <a:lnTo>
                      <a:pt x="34" y="35"/>
                    </a:lnTo>
                    <a:lnTo>
                      <a:pt x="30" y="39"/>
                    </a:lnTo>
                    <a:lnTo>
                      <a:pt x="25" y="42"/>
                    </a:lnTo>
                    <a:lnTo>
                      <a:pt x="21" y="45"/>
                    </a:lnTo>
                    <a:lnTo>
                      <a:pt x="17" y="47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4" y="5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2780" y="3427"/>
                <a:ext cx="57" cy="8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3" y="31"/>
                  </a:cxn>
                  <a:cxn ang="0">
                    <a:pos x="51" y="35"/>
                  </a:cxn>
                  <a:cxn ang="0">
                    <a:pos x="49" y="39"/>
                  </a:cxn>
                  <a:cxn ang="0">
                    <a:pos x="47" y="43"/>
                  </a:cxn>
                  <a:cxn ang="0">
                    <a:pos x="44" y="47"/>
                  </a:cxn>
                  <a:cxn ang="0">
                    <a:pos x="41" y="51"/>
                  </a:cxn>
                  <a:cxn ang="0">
                    <a:pos x="38" y="54"/>
                  </a:cxn>
                  <a:cxn ang="0">
                    <a:pos x="34" y="58"/>
                  </a:cxn>
                  <a:cxn ang="0">
                    <a:pos x="31" y="62"/>
                  </a:cxn>
                  <a:cxn ang="0">
                    <a:pos x="27" y="65"/>
                  </a:cxn>
                  <a:cxn ang="0">
                    <a:pos x="23" y="68"/>
                  </a:cxn>
                  <a:cxn ang="0">
                    <a:pos x="19" y="71"/>
                  </a:cxn>
                  <a:cxn ang="0">
                    <a:pos x="14" y="74"/>
                  </a:cxn>
                  <a:cxn ang="0">
                    <a:pos x="10" y="77"/>
                  </a:cxn>
                  <a:cxn ang="0">
                    <a:pos x="5" y="79"/>
                  </a:cxn>
                  <a:cxn ang="0">
                    <a:pos x="0" y="82"/>
                  </a:cxn>
                  <a:cxn ang="0">
                    <a:pos x="1" y="79"/>
                  </a:cxn>
                  <a:cxn ang="0">
                    <a:pos x="3" y="76"/>
                  </a:cxn>
                  <a:cxn ang="0">
                    <a:pos x="4" y="73"/>
                  </a:cxn>
                  <a:cxn ang="0">
                    <a:pos x="5" y="70"/>
                  </a:cxn>
                  <a:cxn ang="0">
                    <a:pos x="6" y="67"/>
                  </a:cxn>
                  <a:cxn ang="0">
                    <a:pos x="6" y="64"/>
                  </a:cxn>
                  <a:cxn ang="0">
                    <a:pos x="7" y="61"/>
                  </a:cxn>
                  <a:cxn ang="0">
                    <a:pos x="8" y="58"/>
                  </a:cxn>
                  <a:cxn ang="0">
                    <a:pos x="9" y="53"/>
                  </a:cxn>
                  <a:cxn ang="0">
                    <a:pos x="10" y="48"/>
                  </a:cxn>
                  <a:cxn ang="0">
                    <a:pos x="10" y="43"/>
                  </a:cxn>
                  <a:cxn ang="0">
                    <a:pos x="11" y="38"/>
                  </a:cxn>
                  <a:cxn ang="0">
                    <a:pos x="15" y="36"/>
                  </a:cxn>
                  <a:cxn ang="0">
                    <a:pos x="18" y="34"/>
                  </a:cxn>
                  <a:cxn ang="0">
                    <a:pos x="22" y="32"/>
                  </a:cxn>
                  <a:cxn ang="0">
                    <a:pos x="26" y="30"/>
                  </a:cxn>
                  <a:cxn ang="0">
                    <a:pos x="29" y="28"/>
                  </a:cxn>
                  <a:cxn ang="0">
                    <a:pos x="33" y="25"/>
                  </a:cxn>
                  <a:cxn ang="0">
                    <a:pos x="36" y="23"/>
                  </a:cxn>
                  <a:cxn ang="0">
                    <a:pos x="40" y="21"/>
                  </a:cxn>
                  <a:cxn ang="0">
                    <a:pos x="43" y="18"/>
                  </a:cxn>
                  <a:cxn ang="0">
                    <a:pos x="46" y="16"/>
                  </a:cxn>
                  <a:cxn ang="0">
                    <a:pos x="48" y="13"/>
                  </a:cxn>
                  <a:cxn ang="0">
                    <a:pos x="51" y="11"/>
                  </a:cxn>
                  <a:cxn ang="0">
                    <a:pos x="53" y="8"/>
                  </a:cxn>
                  <a:cxn ang="0">
                    <a:pos x="55" y="5"/>
                  </a:cxn>
                  <a:cxn ang="0">
                    <a:pos x="56" y="3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8"/>
                  </a:cxn>
                  <a:cxn ang="0">
                    <a:pos x="57" y="14"/>
                  </a:cxn>
                  <a:cxn ang="0">
                    <a:pos x="56" y="21"/>
                  </a:cxn>
                  <a:cxn ang="0">
                    <a:pos x="55" y="27"/>
                  </a:cxn>
                </a:cxnLst>
                <a:rect l="0" t="0" r="r" b="b"/>
                <a:pathLst>
                  <a:path w="57" h="82">
                    <a:moveTo>
                      <a:pt x="55" y="27"/>
                    </a:moveTo>
                    <a:lnTo>
                      <a:pt x="53" y="31"/>
                    </a:lnTo>
                    <a:lnTo>
                      <a:pt x="51" y="35"/>
                    </a:lnTo>
                    <a:lnTo>
                      <a:pt x="49" y="39"/>
                    </a:lnTo>
                    <a:lnTo>
                      <a:pt x="47" y="43"/>
                    </a:lnTo>
                    <a:lnTo>
                      <a:pt x="44" y="47"/>
                    </a:lnTo>
                    <a:lnTo>
                      <a:pt x="41" y="51"/>
                    </a:lnTo>
                    <a:lnTo>
                      <a:pt x="38" y="54"/>
                    </a:lnTo>
                    <a:lnTo>
                      <a:pt x="34" y="58"/>
                    </a:lnTo>
                    <a:lnTo>
                      <a:pt x="31" y="62"/>
                    </a:lnTo>
                    <a:lnTo>
                      <a:pt x="27" y="65"/>
                    </a:lnTo>
                    <a:lnTo>
                      <a:pt x="23" y="68"/>
                    </a:lnTo>
                    <a:lnTo>
                      <a:pt x="19" y="71"/>
                    </a:lnTo>
                    <a:lnTo>
                      <a:pt x="14" y="74"/>
                    </a:lnTo>
                    <a:lnTo>
                      <a:pt x="10" y="77"/>
                    </a:lnTo>
                    <a:lnTo>
                      <a:pt x="5" y="79"/>
                    </a:lnTo>
                    <a:lnTo>
                      <a:pt x="0" y="82"/>
                    </a:lnTo>
                    <a:lnTo>
                      <a:pt x="1" y="79"/>
                    </a:lnTo>
                    <a:lnTo>
                      <a:pt x="3" y="76"/>
                    </a:lnTo>
                    <a:lnTo>
                      <a:pt x="4" y="73"/>
                    </a:lnTo>
                    <a:lnTo>
                      <a:pt x="5" y="70"/>
                    </a:lnTo>
                    <a:lnTo>
                      <a:pt x="6" y="67"/>
                    </a:lnTo>
                    <a:lnTo>
                      <a:pt x="6" y="64"/>
                    </a:lnTo>
                    <a:lnTo>
                      <a:pt x="7" y="61"/>
                    </a:lnTo>
                    <a:lnTo>
                      <a:pt x="8" y="58"/>
                    </a:lnTo>
                    <a:lnTo>
                      <a:pt x="9" y="53"/>
                    </a:lnTo>
                    <a:lnTo>
                      <a:pt x="10" y="48"/>
                    </a:lnTo>
                    <a:lnTo>
                      <a:pt x="10" y="43"/>
                    </a:lnTo>
                    <a:lnTo>
                      <a:pt x="11" y="38"/>
                    </a:lnTo>
                    <a:lnTo>
                      <a:pt x="15" y="36"/>
                    </a:lnTo>
                    <a:lnTo>
                      <a:pt x="18" y="34"/>
                    </a:lnTo>
                    <a:lnTo>
                      <a:pt x="22" y="32"/>
                    </a:lnTo>
                    <a:lnTo>
                      <a:pt x="26" y="30"/>
                    </a:lnTo>
                    <a:lnTo>
                      <a:pt x="29" y="28"/>
                    </a:lnTo>
                    <a:lnTo>
                      <a:pt x="33" y="25"/>
                    </a:lnTo>
                    <a:lnTo>
                      <a:pt x="36" y="23"/>
                    </a:lnTo>
                    <a:lnTo>
                      <a:pt x="40" y="21"/>
                    </a:lnTo>
                    <a:lnTo>
                      <a:pt x="43" y="18"/>
                    </a:lnTo>
                    <a:lnTo>
                      <a:pt x="46" y="16"/>
                    </a:lnTo>
                    <a:lnTo>
                      <a:pt x="48" y="13"/>
                    </a:lnTo>
                    <a:lnTo>
                      <a:pt x="51" y="11"/>
                    </a:lnTo>
                    <a:lnTo>
                      <a:pt x="53" y="8"/>
                    </a:lnTo>
                    <a:lnTo>
                      <a:pt x="55" y="5"/>
                    </a:lnTo>
                    <a:lnTo>
                      <a:pt x="56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8"/>
                    </a:lnTo>
                    <a:lnTo>
                      <a:pt x="57" y="14"/>
                    </a:lnTo>
                    <a:lnTo>
                      <a:pt x="56" y="21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 dirty="0"/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6057795" y="1844824"/>
            <a:ext cx="29787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  <a:effectLst/>
              </a:rPr>
              <a:t>TIR</a:t>
            </a:r>
            <a:br>
              <a:rPr lang="en-US" sz="4000" b="1" dirty="0" smtClean="0">
                <a:solidFill>
                  <a:srgbClr val="FFFF00"/>
                </a:solidFill>
                <a:effectLst/>
              </a:rPr>
            </a:br>
            <a:r>
              <a:rPr lang="en-US" sz="4000" b="1" dirty="0" smtClean="0">
                <a:solidFill>
                  <a:srgbClr val="FFFF00"/>
                </a:solidFill>
                <a:effectLst/>
              </a:rPr>
              <a:t>E</a:t>
            </a:r>
            <a:r>
              <a:rPr lang="en-US" sz="4000" b="1" dirty="0" smtClean="0">
                <a:effectLst/>
              </a:rPr>
              <a:t>lectronic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solidFill>
                  <a:srgbClr val="FFFF00"/>
                </a:solidFill>
                <a:effectLst/>
              </a:rPr>
              <a:t>P</a:t>
            </a:r>
            <a:r>
              <a:rPr lang="en-US" sz="4000" b="1" dirty="0" smtClean="0">
                <a:effectLst/>
              </a:rPr>
              <a:t>re-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solidFill>
                  <a:srgbClr val="FFFF00"/>
                </a:solidFill>
                <a:effectLst/>
              </a:rPr>
              <a:t>D</a:t>
            </a:r>
            <a:r>
              <a:rPr lang="en-US" sz="4000" b="1" dirty="0" smtClean="0">
                <a:effectLst/>
              </a:rPr>
              <a:t>eclaration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79512" y="6021288"/>
            <a:ext cx="5652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s-ES" sz="2000" dirty="0" smtClean="0">
                <a:solidFill>
                  <a:srgbClr val="FFFF00"/>
                </a:solidFill>
                <a:effectLst/>
                <a:latin typeface="+mj-lt"/>
              </a:rPr>
              <a:t>Conexión entre Negocios y Aduanas para facilitar y asegurar el comercio internacional</a:t>
            </a:r>
            <a:endParaRPr lang="en-GB" sz="2000" dirty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27</a:t>
            </a:fld>
            <a:endParaRPr lang="en-US" dirty="0">
              <a:effectLst/>
            </a:endParaRPr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7236296" cy="914400"/>
          </a:xfrm>
        </p:spPr>
        <p:txBody>
          <a:bodyPr/>
          <a:lstStyle/>
          <a:p>
            <a:pPr>
              <a:defRPr/>
            </a:pPr>
            <a:r>
              <a:rPr lang="es-AR" sz="2400" b="0" noProof="0" dirty="0" smtClean="0">
                <a:effectLst/>
              </a:rPr>
              <a:t>Información Electrónica Anticipada sobre la Carga</a:t>
            </a:r>
            <a:br>
              <a:rPr lang="es-AR" sz="2400" b="0" noProof="0" dirty="0" smtClean="0">
                <a:effectLst/>
              </a:rPr>
            </a:br>
            <a:r>
              <a:rPr lang="es-AR" sz="2400" b="0" noProof="0" dirty="0" smtClean="0">
                <a:effectLst/>
              </a:rPr>
              <a:t>IRU TIR-EPD es un concepto de ventanilla única</a:t>
            </a:r>
          </a:p>
        </p:txBody>
      </p:sp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4" cstate="screen">
            <a:lum bright="72000" contrast="28000"/>
          </a:blip>
          <a:srcRect/>
          <a:stretch>
            <a:fillRect/>
          </a:stretch>
        </p:blipFill>
        <p:spPr bwMode="auto">
          <a:xfrm>
            <a:off x="63547" y="1339423"/>
            <a:ext cx="9080454" cy="53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99"/>
            <a:ext cx="292068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15712" y="2407883"/>
            <a:ext cx="34503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5127" name="AutoShape 7"/>
          <p:cNvSpPr>
            <a:spLocks noChangeAspect="1" noChangeArrowheads="1" noTextEdit="1"/>
          </p:cNvSpPr>
          <p:nvPr/>
        </p:nvSpPr>
        <p:spPr bwMode="auto">
          <a:xfrm>
            <a:off x="3730435" y="184785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29" name="Freeform 9"/>
          <p:cNvSpPr>
            <a:spLocks noEditPoints="1"/>
          </p:cNvSpPr>
          <p:nvPr/>
        </p:nvSpPr>
        <p:spPr bwMode="auto">
          <a:xfrm>
            <a:off x="3767614" y="1887982"/>
            <a:ext cx="1522668" cy="1513586"/>
          </a:xfrm>
          <a:custGeom>
            <a:avLst/>
            <a:gdLst/>
            <a:ahLst/>
            <a:cxnLst>
              <a:cxn ang="0">
                <a:pos x="75" y="365"/>
              </a:cxn>
              <a:cxn ang="0">
                <a:pos x="84" y="359"/>
              </a:cxn>
              <a:cxn ang="0">
                <a:pos x="91" y="356"/>
              </a:cxn>
              <a:cxn ang="0">
                <a:pos x="93" y="358"/>
              </a:cxn>
              <a:cxn ang="0">
                <a:pos x="94" y="356"/>
              </a:cxn>
              <a:cxn ang="0">
                <a:pos x="110" y="365"/>
              </a:cxn>
              <a:cxn ang="0">
                <a:pos x="178" y="436"/>
              </a:cxn>
              <a:cxn ang="0">
                <a:pos x="192" y="388"/>
              </a:cxn>
              <a:cxn ang="0">
                <a:pos x="212" y="343"/>
              </a:cxn>
              <a:cxn ang="0">
                <a:pos x="237" y="304"/>
              </a:cxn>
              <a:cxn ang="0">
                <a:pos x="267" y="267"/>
              </a:cxn>
              <a:cxn ang="0">
                <a:pos x="304" y="237"/>
              </a:cxn>
              <a:cxn ang="0">
                <a:pos x="344" y="210"/>
              </a:cxn>
              <a:cxn ang="0">
                <a:pos x="388" y="190"/>
              </a:cxn>
              <a:cxn ang="0">
                <a:pos x="434" y="176"/>
              </a:cxn>
              <a:cxn ang="0">
                <a:pos x="438" y="0"/>
              </a:cxn>
              <a:cxn ang="0">
                <a:pos x="395" y="7"/>
              </a:cxn>
              <a:cxn ang="0">
                <a:pos x="315" y="32"/>
              </a:cxn>
              <a:cxn ang="0">
                <a:pos x="240" y="69"/>
              </a:cxn>
              <a:cxn ang="0">
                <a:pos x="173" y="117"/>
              </a:cxn>
              <a:cxn ang="0">
                <a:pos x="116" y="176"/>
              </a:cxn>
              <a:cxn ang="0">
                <a:pos x="68" y="244"/>
              </a:cxn>
              <a:cxn ang="0">
                <a:pos x="30" y="318"/>
              </a:cxn>
              <a:cxn ang="0">
                <a:pos x="7" y="400"/>
              </a:cxn>
              <a:cxn ang="0">
                <a:pos x="75" y="365"/>
              </a:cxn>
              <a:cxn ang="0">
                <a:pos x="933" y="632"/>
              </a:cxn>
              <a:cxn ang="0">
                <a:pos x="926" y="637"/>
              </a:cxn>
              <a:cxn ang="0">
                <a:pos x="917" y="639"/>
              </a:cxn>
              <a:cxn ang="0">
                <a:pos x="915" y="639"/>
              </a:cxn>
              <a:cxn ang="0">
                <a:pos x="913" y="639"/>
              </a:cxn>
              <a:cxn ang="0">
                <a:pos x="897" y="632"/>
              </a:cxn>
              <a:cxn ang="0">
                <a:pos x="897" y="632"/>
              </a:cxn>
              <a:cxn ang="0">
                <a:pos x="830" y="559"/>
              </a:cxn>
              <a:cxn ang="0">
                <a:pos x="817" y="609"/>
              </a:cxn>
              <a:cxn ang="0">
                <a:pos x="796" y="653"/>
              </a:cxn>
              <a:cxn ang="0">
                <a:pos x="771" y="696"/>
              </a:cxn>
              <a:cxn ang="0">
                <a:pos x="739" y="733"/>
              </a:cxn>
              <a:cxn ang="0">
                <a:pos x="702" y="765"/>
              </a:cxn>
              <a:cxn ang="0">
                <a:pos x="661" y="792"/>
              </a:cxn>
              <a:cxn ang="0">
                <a:pos x="614" y="812"/>
              </a:cxn>
              <a:cxn ang="0">
                <a:pos x="566" y="826"/>
              </a:cxn>
              <a:cxn ang="0">
                <a:pos x="575" y="1000"/>
              </a:cxn>
              <a:cxn ang="0">
                <a:pos x="618" y="993"/>
              </a:cxn>
              <a:cxn ang="0">
                <a:pos x="698" y="967"/>
              </a:cxn>
              <a:cxn ang="0">
                <a:pos x="771" y="929"/>
              </a:cxn>
              <a:cxn ang="0">
                <a:pos x="837" y="879"/>
              </a:cxn>
              <a:cxn ang="0">
                <a:pos x="894" y="821"/>
              </a:cxn>
              <a:cxn ang="0">
                <a:pos x="942" y="753"/>
              </a:cxn>
              <a:cxn ang="0">
                <a:pos x="978" y="678"/>
              </a:cxn>
              <a:cxn ang="0">
                <a:pos x="1001" y="596"/>
              </a:cxn>
              <a:cxn ang="0">
                <a:pos x="933" y="632"/>
              </a:cxn>
            </a:cxnLst>
            <a:rect l="0" t="0" r="r" b="b"/>
            <a:pathLst>
              <a:path w="1006" h="1000">
                <a:moveTo>
                  <a:pt x="78" y="368"/>
                </a:moveTo>
                <a:lnTo>
                  <a:pt x="75" y="365"/>
                </a:lnTo>
                <a:lnTo>
                  <a:pt x="75" y="365"/>
                </a:lnTo>
                <a:lnTo>
                  <a:pt x="84" y="359"/>
                </a:lnTo>
                <a:lnTo>
                  <a:pt x="91" y="356"/>
                </a:lnTo>
                <a:lnTo>
                  <a:pt x="91" y="356"/>
                </a:lnTo>
                <a:lnTo>
                  <a:pt x="93" y="358"/>
                </a:lnTo>
                <a:lnTo>
                  <a:pt x="93" y="358"/>
                </a:lnTo>
                <a:lnTo>
                  <a:pt x="94" y="356"/>
                </a:lnTo>
                <a:lnTo>
                  <a:pt x="94" y="356"/>
                </a:lnTo>
                <a:lnTo>
                  <a:pt x="103" y="359"/>
                </a:lnTo>
                <a:lnTo>
                  <a:pt x="110" y="365"/>
                </a:lnTo>
                <a:lnTo>
                  <a:pt x="178" y="436"/>
                </a:lnTo>
                <a:lnTo>
                  <a:pt x="178" y="436"/>
                </a:lnTo>
                <a:lnTo>
                  <a:pt x="183" y="411"/>
                </a:lnTo>
                <a:lnTo>
                  <a:pt x="192" y="388"/>
                </a:lnTo>
                <a:lnTo>
                  <a:pt x="201" y="365"/>
                </a:lnTo>
                <a:lnTo>
                  <a:pt x="212" y="343"/>
                </a:lnTo>
                <a:lnTo>
                  <a:pt x="223" y="324"/>
                </a:lnTo>
                <a:lnTo>
                  <a:pt x="237" y="304"/>
                </a:lnTo>
                <a:lnTo>
                  <a:pt x="251" y="285"/>
                </a:lnTo>
                <a:lnTo>
                  <a:pt x="267" y="267"/>
                </a:lnTo>
                <a:lnTo>
                  <a:pt x="285" y="251"/>
                </a:lnTo>
                <a:lnTo>
                  <a:pt x="304" y="237"/>
                </a:lnTo>
                <a:lnTo>
                  <a:pt x="324" y="222"/>
                </a:lnTo>
                <a:lnTo>
                  <a:pt x="344" y="210"/>
                </a:lnTo>
                <a:lnTo>
                  <a:pt x="365" y="199"/>
                </a:lnTo>
                <a:lnTo>
                  <a:pt x="388" y="190"/>
                </a:lnTo>
                <a:lnTo>
                  <a:pt x="411" y="181"/>
                </a:lnTo>
                <a:lnTo>
                  <a:pt x="434" y="176"/>
                </a:lnTo>
                <a:lnTo>
                  <a:pt x="529" y="87"/>
                </a:lnTo>
                <a:lnTo>
                  <a:pt x="438" y="0"/>
                </a:lnTo>
                <a:lnTo>
                  <a:pt x="438" y="0"/>
                </a:lnTo>
                <a:lnTo>
                  <a:pt x="395" y="7"/>
                </a:lnTo>
                <a:lnTo>
                  <a:pt x="354" y="18"/>
                </a:lnTo>
                <a:lnTo>
                  <a:pt x="315" y="32"/>
                </a:lnTo>
                <a:lnTo>
                  <a:pt x="276" y="48"/>
                </a:lnTo>
                <a:lnTo>
                  <a:pt x="240" y="69"/>
                </a:lnTo>
                <a:lnTo>
                  <a:pt x="205" y="92"/>
                </a:lnTo>
                <a:lnTo>
                  <a:pt x="173" y="117"/>
                </a:lnTo>
                <a:lnTo>
                  <a:pt x="142" y="146"/>
                </a:lnTo>
                <a:lnTo>
                  <a:pt x="116" y="176"/>
                </a:lnTo>
                <a:lnTo>
                  <a:pt x="91" y="208"/>
                </a:lnTo>
                <a:lnTo>
                  <a:pt x="68" y="244"/>
                </a:lnTo>
                <a:lnTo>
                  <a:pt x="48" y="279"/>
                </a:lnTo>
                <a:lnTo>
                  <a:pt x="30" y="318"/>
                </a:lnTo>
                <a:lnTo>
                  <a:pt x="18" y="358"/>
                </a:lnTo>
                <a:lnTo>
                  <a:pt x="7" y="400"/>
                </a:lnTo>
                <a:lnTo>
                  <a:pt x="0" y="443"/>
                </a:lnTo>
                <a:lnTo>
                  <a:pt x="75" y="365"/>
                </a:lnTo>
                <a:lnTo>
                  <a:pt x="78" y="368"/>
                </a:lnTo>
                <a:close/>
                <a:moveTo>
                  <a:pt x="933" y="632"/>
                </a:moveTo>
                <a:lnTo>
                  <a:pt x="933" y="632"/>
                </a:lnTo>
                <a:lnTo>
                  <a:pt x="926" y="637"/>
                </a:lnTo>
                <a:lnTo>
                  <a:pt x="917" y="639"/>
                </a:lnTo>
                <a:lnTo>
                  <a:pt x="917" y="639"/>
                </a:lnTo>
                <a:lnTo>
                  <a:pt x="915" y="639"/>
                </a:lnTo>
                <a:lnTo>
                  <a:pt x="915" y="639"/>
                </a:lnTo>
                <a:lnTo>
                  <a:pt x="913" y="639"/>
                </a:lnTo>
                <a:lnTo>
                  <a:pt x="913" y="639"/>
                </a:lnTo>
                <a:lnTo>
                  <a:pt x="905" y="637"/>
                </a:lnTo>
                <a:lnTo>
                  <a:pt x="897" y="632"/>
                </a:lnTo>
                <a:lnTo>
                  <a:pt x="901" y="627"/>
                </a:lnTo>
                <a:lnTo>
                  <a:pt x="897" y="632"/>
                </a:lnTo>
                <a:lnTo>
                  <a:pt x="830" y="559"/>
                </a:lnTo>
                <a:lnTo>
                  <a:pt x="830" y="559"/>
                </a:lnTo>
                <a:lnTo>
                  <a:pt x="824" y="584"/>
                </a:lnTo>
                <a:lnTo>
                  <a:pt x="817" y="609"/>
                </a:lnTo>
                <a:lnTo>
                  <a:pt x="807" y="632"/>
                </a:lnTo>
                <a:lnTo>
                  <a:pt x="796" y="653"/>
                </a:lnTo>
                <a:lnTo>
                  <a:pt x="785" y="675"/>
                </a:lnTo>
                <a:lnTo>
                  <a:pt x="771" y="696"/>
                </a:lnTo>
                <a:lnTo>
                  <a:pt x="755" y="716"/>
                </a:lnTo>
                <a:lnTo>
                  <a:pt x="739" y="733"/>
                </a:lnTo>
                <a:lnTo>
                  <a:pt x="721" y="749"/>
                </a:lnTo>
                <a:lnTo>
                  <a:pt x="702" y="765"/>
                </a:lnTo>
                <a:lnTo>
                  <a:pt x="682" y="780"/>
                </a:lnTo>
                <a:lnTo>
                  <a:pt x="661" y="792"/>
                </a:lnTo>
                <a:lnTo>
                  <a:pt x="637" y="803"/>
                </a:lnTo>
                <a:lnTo>
                  <a:pt x="614" y="812"/>
                </a:lnTo>
                <a:lnTo>
                  <a:pt x="591" y="821"/>
                </a:lnTo>
                <a:lnTo>
                  <a:pt x="566" y="826"/>
                </a:lnTo>
                <a:lnTo>
                  <a:pt x="479" y="908"/>
                </a:lnTo>
                <a:lnTo>
                  <a:pt x="575" y="1000"/>
                </a:lnTo>
                <a:lnTo>
                  <a:pt x="575" y="1000"/>
                </a:lnTo>
                <a:lnTo>
                  <a:pt x="618" y="993"/>
                </a:lnTo>
                <a:lnTo>
                  <a:pt x="659" y="983"/>
                </a:lnTo>
                <a:lnTo>
                  <a:pt x="698" y="967"/>
                </a:lnTo>
                <a:lnTo>
                  <a:pt x="735" y="951"/>
                </a:lnTo>
                <a:lnTo>
                  <a:pt x="771" y="929"/>
                </a:lnTo>
                <a:lnTo>
                  <a:pt x="805" y="906"/>
                </a:lnTo>
                <a:lnTo>
                  <a:pt x="837" y="879"/>
                </a:lnTo>
                <a:lnTo>
                  <a:pt x="867" y="851"/>
                </a:lnTo>
                <a:lnTo>
                  <a:pt x="894" y="821"/>
                </a:lnTo>
                <a:lnTo>
                  <a:pt x="919" y="789"/>
                </a:lnTo>
                <a:lnTo>
                  <a:pt x="942" y="753"/>
                </a:lnTo>
                <a:lnTo>
                  <a:pt x="961" y="716"/>
                </a:lnTo>
                <a:lnTo>
                  <a:pt x="978" y="678"/>
                </a:lnTo>
                <a:lnTo>
                  <a:pt x="990" y="637"/>
                </a:lnTo>
                <a:lnTo>
                  <a:pt x="1001" y="596"/>
                </a:lnTo>
                <a:lnTo>
                  <a:pt x="1006" y="554"/>
                </a:lnTo>
                <a:lnTo>
                  <a:pt x="933" y="632"/>
                </a:lnTo>
                <a:close/>
              </a:path>
            </a:pathLst>
          </a:custGeom>
          <a:solidFill>
            <a:srgbClr val="0059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4624198" y="1847850"/>
            <a:ext cx="700088" cy="833438"/>
          </a:xfrm>
          <a:custGeom>
            <a:avLst/>
            <a:gdLst/>
            <a:ahLst/>
            <a:cxnLst>
              <a:cxn ang="0">
                <a:pos x="263" y="433"/>
              </a:cxn>
              <a:cxn ang="0">
                <a:pos x="352" y="525"/>
              </a:cxn>
              <a:cxn ang="0">
                <a:pos x="441" y="431"/>
              </a:cxn>
              <a:cxn ang="0">
                <a:pos x="441" y="431"/>
              </a:cxn>
              <a:cxn ang="0">
                <a:pos x="434" y="390"/>
              </a:cxn>
              <a:cxn ang="0">
                <a:pos x="422" y="349"/>
              </a:cxn>
              <a:cxn ang="0">
                <a:pos x="407" y="310"/>
              </a:cxn>
              <a:cxn ang="0">
                <a:pos x="391" y="272"/>
              </a:cxn>
              <a:cxn ang="0">
                <a:pos x="370" y="237"/>
              </a:cxn>
              <a:cxn ang="0">
                <a:pos x="347" y="203"/>
              </a:cxn>
              <a:cxn ang="0">
                <a:pos x="322" y="171"/>
              </a:cxn>
              <a:cxn ang="0">
                <a:pos x="293" y="141"/>
              </a:cxn>
              <a:cxn ang="0">
                <a:pos x="263" y="114"/>
              </a:cxn>
              <a:cxn ang="0">
                <a:pos x="231" y="89"/>
              </a:cxn>
              <a:cxn ang="0">
                <a:pos x="197" y="66"/>
              </a:cxn>
              <a:cxn ang="0">
                <a:pos x="162" y="48"/>
              </a:cxn>
              <a:cxn ang="0">
                <a:pos x="123" y="30"/>
              </a:cxn>
              <a:cxn ang="0">
                <a:pos x="83" y="18"/>
              </a:cxn>
              <a:cxn ang="0">
                <a:pos x="42" y="7"/>
              </a:cxn>
              <a:cxn ang="0">
                <a:pos x="0" y="0"/>
              </a:cxn>
              <a:cxn ang="0">
                <a:pos x="74" y="71"/>
              </a:cxn>
              <a:cxn ang="0">
                <a:pos x="74" y="71"/>
              </a:cxn>
              <a:cxn ang="0">
                <a:pos x="80" y="78"/>
              </a:cxn>
              <a:cxn ang="0">
                <a:pos x="82" y="87"/>
              </a:cxn>
              <a:cxn ang="0">
                <a:pos x="82" y="87"/>
              </a:cxn>
              <a:cxn ang="0">
                <a:pos x="82" y="89"/>
              </a:cxn>
              <a:cxn ang="0">
                <a:pos x="82" y="89"/>
              </a:cxn>
              <a:cxn ang="0">
                <a:pos x="82" y="89"/>
              </a:cxn>
              <a:cxn ang="0">
                <a:pos x="82" y="89"/>
              </a:cxn>
              <a:cxn ang="0">
                <a:pos x="80" y="98"/>
              </a:cxn>
              <a:cxn ang="0">
                <a:pos x="74" y="107"/>
              </a:cxn>
              <a:cxn ang="0">
                <a:pos x="71" y="103"/>
              </a:cxn>
              <a:cxn ang="0">
                <a:pos x="74" y="107"/>
              </a:cxn>
              <a:cxn ang="0">
                <a:pos x="0" y="176"/>
              </a:cxn>
              <a:cxn ang="0">
                <a:pos x="0" y="176"/>
              </a:cxn>
              <a:cxn ang="0">
                <a:pos x="25" y="182"/>
              </a:cxn>
              <a:cxn ang="0">
                <a:pos x="48" y="189"/>
              </a:cxn>
              <a:cxn ang="0">
                <a:pos x="71" y="198"/>
              </a:cxn>
              <a:cxn ang="0">
                <a:pos x="92" y="208"/>
              </a:cxn>
              <a:cxn ang="0">
                <a:pos x="114" y="221"/>
              </a:cxn>
              <a:cxn ang="0">
                <a:pos x="133" y="233"/>
              </a:cxn>
              <a:cxn ang="0">
                <a:pos x="153" y="249"/>
              </a:cxn>
              <a:cxn ang="0">
                <a:pos x="171" y="265"/>
              </a:cxn>
              <a:cxn ang="0">
                <a:pos x="187" y="281"/>
              </a:cxn>
              <a:cxn ang="0">
                <a:pos x="203" y="301"/>
              </a:cxn>
              <a:cxn ang="0">
                <a:pos x="217" y="320"/>
              </a:cxn>
              <a:cxn ang="0">
                <a:pos x="229" y="340"/>
              </a:cxn>
              <a:cxn ang="0">
                <a:pos x="240" y="363"/>
              </a:cxn>
              <a:cxn ang="0">
                <a:pos x="251" y="385"/>
              </a:cxn>
              <a:cxn ang="0">
                <a:pos x="258" y="408"/>
              </a:cxn>
              <a:cxn ang="0">
                <a:pos x="263" y="433"/>
              </a:cxn>
              <a:cxn ang="0">
                <a:pos x="263" y="433"/>
              </a:cxn>
            </a:cxnLst>
            <a:rect l="0" t="0" r="r" b="b"/>
            <a:pathLst>
              <a:path w="441" h="525">
                <a:moveTo>
                  <a:pt x="263" y="433"/>
                </a:moveTo>
                <a:lnTo>
                  <a:pt x="352" y="525"/>
                </a:lnTo>
                <a:lnTo>
                  <a:pt x="441" y="431"/>
                </a:lnTo>
                <a:lnTo>
                  <a:pt x="441" y="431"/>
                </a:lnTo>
                <a:lnTo>
                  <a:pt x="434" y="390"/>
                </a:lnTo>
                <a:lnTo>
                  <a:pt x="422" y="349"/>
                </a:lnTo>
                <a:lnTo>
                  <a:pt x="407" y="310"/>
                </a:lnTo>
                <a:lnTo>
                  <a:pt x="391" y="272"/>
                </a:lnTo>
                <a:lnTo>
                  <a:pt x="370" y="237"/>
                </a:lnTo>
                <a:lnTo>
                  <a:pt x="347" y="203"/>
                </a:lnTo>
                <a:lnTo>
                  <a:pt x="322" y="171"/>
                </a:lnTo>
                <a:lnTo>
                  <a:pt x="293" y="141"/>
                </a:lnTo>
                <a:lnTo>
                  <a:pt x="263" y="114"/>
                </a:lnTo>
                <a:lnTo>
                  <a:pt x="231" y="89"/>
                </a:lnTo>
                <a:lnTo>
                  <a:pt x="197" y="66"/>
                </a:lnTo>
                <a:lnTo>
                  <a:pt x="162" y="48"/>
                </a:lnTo>
                <a:lnTo>
                  <a:pt x="123" y="30"/>
                </a:lnTo>
                <a:lnTo>
                  <a:pt x="83" y="18"/>
                </a:lnTo>
                <a:lnTo>
                  <a:pt x="42" y="7"/>
                </a:lnTo>
                <a:lnTo>
                  <a:pt x="0" y="0"/>
                </a:lnTo>
                <a:lnTo>
                  <a:pt x="74" y="71"/>
                </a:lnTo>
                <a:lnTo>
                  <a:pt x="74" y="71"/>
                </a:lnTo>
                <a:lnTo>
                  <a:pt x="80" y="78"/>
                </a:lnTo>
                <a:lnTo>
                  <a:pt x="82" y="87"/>
                </a:lnTo>
                <a:lnTo>
                  <a:pt x="82" y="87"/>
                </a:lnTo>
                <a:lnTo>
                  <a:pt x="82" y="89"/>
                </a:lnTo>
                <a:lnTo>
                  <a:pt x="82" y="89"/>
                </a:lnTo>
                <a:lnTo>
                  <a:pt x="82" y="89"/>
                </a:lnTo>
                <a:lnTo>
                  <a:pt x="82" y="89"/>
                </a:lnTo>
                <a:lnTo>
                  <a:pt x="80" y="98"/>
                </a:lnTo>
                <a:lnTo>
                  <a:pt x="74" y="107"/>
                </a:lnTo>
                <a:lnTo>
                  <a:pt x="71" y="103"/>
                </a:lnTo>
                <a:lnTo>
                  <a:pt x="74" y="107"/>
                </a:lnTo>
                <a:lnTo>
                  <a:pt x="0" y="176"/>
                </a:lnTo>
                <a:lnTo>
                  <a:pt x="0" y="176"/>
                </a:lnTo>
                <a:lnTo>
                  <a:pt x="25" y="182"/>
                </a:lnTo>
                <a:lnTo>
                  <a:pt x="48" y="189"/>
                </a:lnTo>
                <a:lnTo>
                  <a:pt x="71" y="198"/>
                </a:lnTo>
                <a:lnTo>
                  <a:pt x="92" y="208"/>
                </a:lnTo>
                <a:lnTo>
                  <a:pt x="114" y="221"/>
                </a:lnTo>
                <a:lnTo>
                  <a:pt x="133" y="233"/>
                </a:lnTo>
                <a:lnTo>
                  <a:pt x="153" y="249"/>
                </a:lnTo>
                <a:lnTo>
                  <a:pt x="171" y="265"/>
                </a:lnTo>
                <a:lnTo>
                  <a:pt x="187" y="281"/>
                </a:lnTo>
                <a:lnTo>
                  <a:pt x="203" y="301"/>
                </a:lnTo>
                <a:lnTo>
                  <a:pt x="217" y="320"/>
                </a:lnTo>
                <a:lnTo>
                  <a:pt x="229" y="340"/>
                </a:lnTo>
                <a:lnTo>
                  <a:pt x="240" y="363"/>
                </a:lnTo>
                <a:lnTo>
                  <a:pt x="251" y="385"/>
                </a:lnTo>
                <a:lnTo>
                  <a:pt x="258" y="408"/>
                </a:lnTo>
                <a:lnTo>
                  <a:pt x="263" y="433"/>
                </a:lnTo>
                <a:lnTo>
                  <a:pt x="263" y="43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3733610" y="2600325"/>
            <a:ext cx="714375" cy="844550"/>
          </a:xfrm>
          <a:custGeom>
            <a:avLst/>
            <a:gdLst/>
            <a:ahLst/>
            <a:cxnLst>
              <a:cxn ang="0">
                <a:pos x="372" y="450"/>
              </a:cxn>
              <a:cxn ang="0">
                <a:pos x="368" y="454"/>
              </a:cxn>
              <a:cxn ang="0">
                <a:pos x="368" y="454"/>
              </a:cxn>
              <a:cxn ang="0">
                <a:pos x="363" y="447"/>
              </a:cxn>
              <a:cxn ang="0">
                <a:pos x="361" y="438"/>
              </a:cxn>
              <a:cxn ang="0">
                <a:pos x="361" y="438"/>
              </a:cxn>
              <a:cxn ang="0">
                <a:pos x="361" y="436"/>
              </a:cxn>
              <a:cxn ang="0">
                <a:pos x="361" y="436"/>
              </a:cxn>
              <a:cxn ang="0">
                <a:pos x="361" y="436"/>
              </a:cxn>
              <a:cxn ang="0">
                <a:pos x="361" y="436"/>
              </a:cxn>
              <a:cxn ang="0">
                <a:pos x="363" y="427"/>
              </a:cxn>
              <a:cxn ang="0">
                <a:pos x="368" y="418"/>
              </a:cxn>
              <a:cxn ang="0">
                <a:pos x="438" y="354"/>
              </a:cxn>
              <a:cxn ang="0">
                <a:pos x="438" y="354"/>
              </a:cxn>
              <a:cxn ang="0">
                <a:pos x="413" y="349"/>
              </a:cxn>
              <a:cxn ang="0">
                <a:pos x="390" y="340"/>
              </a:cxn>
              <a:cxn ang="0">
                <a:pos x="367" y="331"/>
              </a:cxn>
              <a:cxn ang="0">
                <a:pos x="343" y="320"/>
              </a:cxn>
              <a:cxn ang="0">
                <a:pos x="322" y="308"/>
              </a:cxn>
              <a:cxn ang="0">
                <a:pos x="302" y="293"/>
              </a:cxn>
              <a:cxn ang="0">
                <a:pos x="283" y="277"/>
              </a:cxn>
              <a:cxn ang="0">
                <a:pos x="265" y="261"/>
              </a:cxn>
              <a:cxn ang="0">
                <a:pos x="249" y="244"/>
              </a:cxn>
              <a:cxn ang="0">
                <a:pos x="235" y="224"/>
              </a:cxn>
              <a:cxn ang="0">
                <a:pos x="221" y="204"/>
              </a:cxn>
              <a:cxn ang="0">
                <a:pos x="208" y="183"/>
              </a:cxn>
              <a:cxn ang="0">
                <a:pos x="197" y="160"/>
              </a:cxn>
              <a:cxn ang="0">
                <a:pos x="189" y="137"/>
              </a:cxn>
              <a:cxn ang="0">
                <a:pos x="181" y="114"/>
              </a:cxn>
              <a:cxn ang="0">
                <a:pos x="176" y="89"/>
              </a:cxn>
              <a:cxn ang="0">
                <a:pos x="91" y="0"/>
              </a:cxn>
              <a:cxn ang="0">
                <a:pos x="0" y="96"/>
              </a:cxn>
              <a:cxn ang="0">
                <a:pos x="0" y="96"/>
              </a:cxn>
              <a:cxn ang="0">
                <a:pos x="7" y="139"/>
              </a:cxn>
              <a:cxn ang="0">
                <a:pos x="18" y="179"/>
              </a:cxn>
              <a:cxn ang="0">
                <a:pos x="34" y="220"/>
              </a:cxn>
              <a:cxn ang="0">
                <a:pos x="50" y="258"/>
              </a:cxn>
              <a:cxn ang="0">
                <a:pos x="71" y="295"/>
              </a:cxn>
              <a:cxn ang="0">
                <a:pos x="94" y="329"/>
              </a:cxn>
              <a:cxn ang="0">
                <a:pos x="121" y="361"/>
              </a:cxn>
              <a:cxn ang="0">
                <a:pos x="149" y="391"/>
              </a:cxn>
              <a:cxn ang="0">
                <a:pos x="180" y="420"/>
              </a:cxn>
              <a:cxn ang="0">
                <a:pos x="213" y="445"/>
              </a:cxn>
              <a:cxn ang="0">
                <a:pos x="249" y="466"/>
              </a:cxn>
              <a:cxn ang="0">
                <a:pos x="286" y="486"/>
              </a:cxn>
              <a:cxn ang="0">
                <a:pos x="324" y="502"/>
              </a:cxn>
              <a:cxn ang="0">
                <a:pos x="365" y="516"/>
              </a:cxn>
              <a:cxn ang="0">
                <a:pos x="408" y="525"/>
              </a:cxn>
              <a:cxn ang="0">
                <a:pos x="450" y="532"/>
              </a:cxn>
              <a:cxn ang="0">
                <a:pos x="368" y="454"/>
              </a:cxn>
              <a:cxn ang="0">
                <a:pos x="372" y="450"/>
              </a:cxn>
            </a:cxnLst>
            <a:rect l="0" t="0" r="r" b="b"/>
            <a:pathLst>
              <a:path w="450" h="532">
                <a:moveTo>
                  <a:pt x="372" y="450"/>
                </a:moveTo>
                <a:lnTo>
                  <a:pt x="368" y="454"/>
                </a:lnTo>
                <a:lnTo>
                  <a:pt x="368" y="454"/>
                </a:lnTo>
                <a:lnTo>
                  <a:pt x="363" y="447"/>
                </a:lnTo>
                <a:lnTo>
                  <a:pt x="361" y="438"/>
                </a:lnTo>
                <a:lnTo>
                  <a:pt x="361" y="438"/>
                </a:lnTo>
                <a:lnTo>
                  <a:pt x="361" y="436"/>
                </a:lnTo>
                <a:lnTo>
                  <a:pt x="361" y="436"/>
                </a:lnTo>
                <a:lnTo>
                  <a:pt x="361" y="436"/>
                </a:lnTo>
                <a:lnTo>
                  <a:pt x="361" y="436"/>
                </a:lnTo>
                <a:lnTo>
                  <a:pt x="363" y="427"/>
                </a:lnTo>
                <a:lnTo>
                  <a:pt x="368" y="418"/>
                </a:lnTo>
                <a:lnTo>
                  <a:pt x="438" y="354"/>
                </a:lnTo>
                <a:lnTo>
                  <a:pt x="438" y="354"/>
                </a:lnTo>
                <a:lnTo>
                  <a:pt x="413" y="349"/>
                </a:lnTo>
                <a:lnTo>
                  <a:pt x="390" y="340"/>
                </a:lnTo>
                <a:lnTo>
                  <a:pt x="367" y="331"/>
                </a:lnTo>
                <a:lnTo>
                  <a:pt x="343" y="320"/>
                </a:lnTo>
                <a:lnTo>
                  <a:pt x="322" y="308"/>
                </a:lnTo>
                <a:lnTo>
                  <a:pt x="302" y="293"/>
                </a:lnTo>
                <a:lnTo>
                  <a:pt x="283" y="277"/>
                </a:lnTo>
                <a:lnTo>
                  <a:pt x="265" y="261"/>
                </a:lnTo>
                <a:lnTo>
                  <a:pt x="249" y="244"/>
                </a:lnTo>
                <a:lnTo>
                  <a:pt x="235" y="224"/>
                </a:lnTo>
                <a:lnTo>
                  <a:pt x="221" y="204"/>
                </a:lnTo>
                <a:lnTo>
                  <a:pt x="208" y="183"/>
                </a:lnTo>
                <a:lnTo>
                  <a:pt x="197" y="160"/>
                </a:lnTo>
                <a:lnTo>
                  <a:pt x="189" y="137"/>
                </a:lnTo>
                <a:lnTo>
                  <a:pt x="181" y="114"/>
                </a:lnTo>
                <a:lnTo>
                  <a:pt x="176" y="89"/>
                </a:lnTo>
                <a:lnTo>
                  <a:pt x="91" y="0"/>
                </a:lnTo>
                <a:lnTo>
                  <a:pt x="0" y="96"/>
                </a:lnTo>
                <a:lnTo>
                  <a:pt x="0" y="96"/>
                </a:lnTo>
                <a:lnTo>
                  <a:pt x="7" y="139"/>
                </a:lnTo>
                <a:lnTo>
                  <a:pt x="18" y="179"/>
                </a:lnTo>
                <a:lnTo>
                  <a:pt x="34" y="220"/>
                </a:lnTo>
                <a:lnTo>
                  <a:pt x="50" y="258"/>
                </a:lnTo>
                <a:lnTo>
                  <a:pt x="71" y="295"/>
                </a:lnTo>
                <a:lnTo>
                  <a:pt x="94" y="329"/>
                </a:lnTo>
                <a:lnTo>
                  <a:pt x="121" y="361"/>
                </a:lnTo>
                <a:lnTo>
                  <a:pt x="149" y="391"/>
                </a:lnTo>
                <a:lnTo>
                  <a:pt x="180" y="420"/>
                </a:lnTo>
                <a:lnTo>
                  <a:pt x="213" y="445"/>
                </a:lnTo>
                <a:lnTo>
                  <a:pt x="249" y="466"/>
                </a:lnTo>
                <a:lnTo>
                  <a:pt x="286" y="486"/>
                </a:lnTo>
                <a:lnTo>
                  <a:pt x="324" y="502"/>
                </a:lnTo>
                <a:lnTo>
                  <a:pt x="365" y="516"/>
                </a:lnTo>
                <a:lnTo>
                  <a:pt x="408" y="525"/>
                </a:lnTo>
                <a:lnTo>
                  <a:pt x="450" y="532"/>
                </a:lnTo>
                <a:lnTo>
                  <a:pt x="368" y="454"/>
                </a:lnTo>
                <a:lnTo>
                  <a:pt x="372" y="45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4860360" y="4149080"/>
            <a:ext cx="3816096" cy="2088232"/>
          </a:xfrm>
          <a:prstGeom prst="roundRect">
            <a:avLst>
              <a:gd name="adj" fmla="val 11364"/>
            </a:avLst>
          </a:prstGeom>
          <a:solidFill>
            <a:srgbClr val="005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  <a:buNone/>
            </a:pPr>
            <a:r>
              <a:rPr lang="es-ES" sz="1400" b="1" dirty="0" smtClean="0">
                <a:effectLst/>
                <a:latin typeface="Arial Black" pitchFamily="34" charset="0"/>
                <a:ea typeface="Calibri" pitchFamily="34" charset="0"/>
              </a:rPr>
              <a:t>Beneficios: este intercambio de información anticipada facilita el análisis de riesgos previo a la llegada y hace que los cruces fronterizos sean más sencillos, más seguros y más rápidos.</a:t>
            </a:r>
            <a:endParaRPr lang="en-GB" sz="1400" dirty="0" smtClean="0">
              <a:effectLst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2088" y="3730752"/>
            <a:ext cx="3767698" cy="2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/>
          <p:cNvSpPr/>
          <p:nvPr/>
        </p:nvSpPr>
        <p:spPr bwMode="auto">
          <a:xfrm>
            <a:off x="5508104" y="1844824"/>
            <a:ext cx="3635896" cy="1728192"/>
          </a:xfrm>
          <a:prstGeom prst="roundRect">
            <a:avLst>
              <a:gd name="adj" fmla="val 11364"/>
            </a:avLst>
          </a:prstGeom>
          <a:solidFill>
            <a:srgbClr val="005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1400" b="1" dirty="0" smtClean="0"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Las autoridades aduaneras confirman la recepción del mensaje, validan la garantía y liberan la carga al tránsito.</a:t>
            </a:r>
            <a:endParaRPr lang="en-GB" sz="1400" dirty="0" smtClean="0"/>
          </a:p>
        </p:txBody>
      </p:sp>
      <p:sp>
        <p:nvSpPr>
          <p:cNvPr id="121" name="Oval 120"/>
          <p:cNvSpPr/>
          <p:nvPr/>
        </p:nvSpPr>
        <p:spPr bwMode="auto">
          <a:xfrm>
            <a:off x="8436864" y="1530096"/>
            <a:ext cx="536448" cy="53644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None/>
              <a:tabLst/>
            </a:pPr>
            <a:r>
              <a:rPr lang="en-GB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95536" y="1700808"/>
            <a:ext cx="3312368" cy="2016224"/>
          </a:xfrm>
          <a:prstGeom prst="roundRect">
            <a:avLst>
              <a:gd name="adj" fmla="val 11364"/>
            </a:avLst>
          </a:prstGeom>
          <a:solidFill>
            <a:srgbClr val="005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  <a:buNone/>
            </a:pPr>
            <a:endParaRPr lang="en-GB" sz="1400" dirty="0" smtClean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67544" y="2029748"/>
            <a:ext cx="3240360" cy="14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sz="1200" b="1" dirty="0" smtClean="0"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Los comerciantes y transportistas presentan gratuitamente las declaraciones electrónicas anticipadas a las autoridades aduaneras en los distintos países</a:t>
            </a:r>
            <a:endParaRPr kumimoji="0" lang="en-GB" sz="12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179512" y="1484784"/>
            <a:ext cx="536448" cy="53644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28</a:t>
            </a:fld>
            <a:endParaRPr lang="en-US" dirty="0">
              <a:effectLst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0" noProof="0" dirty="0" smtClean="0">
                <a:effectLst/>
              </a:rPr>
              <a:t>Modelo de corredor verde TIR-EPD</a:t>
            </a:r>
            <a:endParaRPr lang="es-AR" sz="3200" b="0" noProof="0" dirty="0">
              <a:effectLst/>
            </a:endParaRPr>
          </a:p>
        </p:txBody>
      </p:sp>
      <p:pic>
        <p:nvPicPr>
          <p:cNvPr id="8" name="Picture 7" descr="blueprint-example-a-rgb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2852936"/>
            <a:ext cx="8010525" cy="3762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road-sign-rgb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2200" y="1268760"/>
            <a:ext cx="2344883" cy="1928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148478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000" dirty="0" smtClean="0">
                <a:solidFill>
                  <a:srgbClr val="FFFF00"/>
                </a:solidFill>
                <a:effectLst/>
              </a:rPr>
              <a:t>Reducir</a:t>
            </a:r>
            <a:r>
              <a:rPr lang="es-ES" sz="2000" dirty="0" smtClean="0">
                <a:effectLst/>
              </a:rPr>
              <a:t> los tiempos de espera de fronteras, </a:t>
            </a:r>
            <a:r>
              <a:rPr lang="es-ES" sz="2000" dirty="0" smtClean="0">
                <a:solidFill>
                  <a:srgbClr val="FFFF00"/>
                </a:solidFill>
                <a:effectLst/>
              </a:rPr>
              <a:t>facilitar</a:t>
            </a:r>
            <a:r>
              <a:rPr lang="es-ES" sz="2000" dirty="0" smtClean="0">
                <a:effectLst/>
              </a:rPr>
              <a:t> el comercio, </a:t>
            </a:r>
            <a:r>
              <a:rPr lang="es-ES" sz="2000" dirty="0" smtClean="0">
                <a:solidFill>
                  <a:srgbClr val="FFFF00"/>
                </a:solidFill>
                <a:effectLst/>
              </a:rPr>
              <a:t>aumentar</a:t>
            </a:r>
            <a:r>
              <a:rPr lang="es-ES" sz="2000" dirty="0" smtClean="0">
                <a:effectLst/>
              </a:rPr>
              <a:t> la eficiencia de la gestión de riesgos, </a:t>
            </a:r>
            <a:r>
              <a:rPr lang="es-ES" sz="2000" dirty="0" smtClean="0">
                <a:solidFill>
                  <a:srgbClr val="FFFF00"/>
                </a:solidFill>
                <a:effectLst/>
              </a:rPr>
              <a:t>mejorar </a:t>
            </a:r>
            <a:r>
              <a:rPr lang="es-ES" sz="2000" dirty="0" smtClean="0">
                <a:effectLst/>
              </a:rPr>
              <a:t>los controles aduaneros, el comercio y el transporte </a:t>
            </a:r>
            <a:r>
              <a:rPr lang="es-ES" sz="2000" dirty="0" smtClean="0">
                <a:solidFill>
                  <a:srgbClr val="FFFF00"/>
                </a:solidFill>
                <a:effectLst/>
              </a:rPr>
              <a:t>seguro!</a:t>
            </a:r>
            <a:endParaRPr lang="fr-CH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29</a:t>
            </a:fld>
            <a:endParaRPr lang="en-US" dirty="0">
              <a:effectLst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B63C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968552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331639" y="332656"/>
            <a:ext cx="7812360" cy="11304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34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2204864"/>
            <a:ext cx="261199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  <a:effectLst/>
              </a:rPr>
              <a:t>1948: ocho países fundadores </a:t>
            </a:r>
            <a:endParaRPr lang="es-AR" dirty="0">
              <a:solidFill>
                <a:srgbClr val="002060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4293096"/>
            <a:ext cx="295232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dirty="0" smtClean="0">
                <a:solidFill>
                  <a:srgbClr val="005EA4"/>
                </a:solidFill>
                <a:effectLst/>
              </a:rPr>
              <a:t>2013: 170 miembros en 74 países</a:t>
            </a:r>
            <a:endParaRPr lang="es-AR" dirty="0">
              <a:solidFill>
                <a:srgbClr val="005EA4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5" y="4509120"/>
            <a:ext cx="266429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dirty="0" smtClean="0">
                <a:solidFill>
                  <a:srgbClr val="6699FF"/>
                </a:solidFill>
                <a:effectLst/>
              </a:rPr>
              <a:t>…y 26 miembros CRIPA en 22 países</a:t>
            </a:r>
            <a:endParaRPr lang="es-AR" dirty="0">
              <a:solidFill>
                <a:srgbClr val="6699FF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3727" y="-315416"/>
            <a:ext cx="6912768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AR" sz="2800" dirty="0" smtClean="0"/>
          </a:p>
          <a:p>
            <a:pPr>
              <a:buNone/>
            </a:pPr>
            <a:r>
              <a:rPr lang="es-AR" dirty="0" smtClean="0">
                <a:effectLst/>
              </a:rPr>
              <a:t>Facilitando y asegurando el comercio y el transporte internacional por carretera desde 1948!</a:t>
            </a:r>
            <a:endParaRPr lang="es-AR" dirty="0">
              <a:effectLst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3</a:t>
            </a:fld>
            <a:endParaRPr lang="en-US" dirty="0">
              <a:effectLst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b="0" u="sng" noProof="0" dirty="0" smtClean="0">
                <a:solidFill>
                  <a:srgbClr val="92D050"/>
                </a:solidFill>
                <a:effectLst/>
              </a:rPr>
              <a:t>TIR y corredor verde TIR-EPD</a:t>
            </a:r>
            <a:endParaRPr lang="es-AR" b="0" noProof="0" dirty="0">
              <a:solidFill>
                <a:srgbClr val="92D050"/>
              </a:solidFill>
              <a:effectLst/>
            </a:endParaRPr>
          </a:p>
        </p:txBody>
      </p:sp>
      <p:pic>
        <p:nvPicPr>
          <p:cNvPr id="45059" name="Picture 7" descr="Bord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6625" y="1390650"/>
            <a:ext cx="70262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IR-EPD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2063" y="1671638"/>
            <a:ext cx="733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19738" y="4319588"/>
            <a:ext cx="32559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30</a:t>
            </a:fld>
            <a:endParaRPr lang="en-US" dirty="0">
              <a:effectLst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C -0.08055 0.0544 -0.16111 0.1088 -0.23542 0.12199 C -0.30972 0.13519 -0.38819 0.1213 -0.44635 0.07963 C -0.50451 0.03797 -0.56528 -0.04815 -0.5842 -0.12847 C -0.60312 -0.20879 -0.60278 -0.33518 -0.55989 -0.40162 C -0.51701 -0.46805 -0.36545 -0.50602 -0.32691 -0.52685 " pathEditMode="relative" ptsTypes="aaaa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rt Tanger soi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8497" y="1475045"/>
            <a:ext cx="8136861" cy="510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0" noProof="0" dirty="0" smtClean="0">
                <a:effectLst/>
              </a:rPr>
              <a:t>Corredor verde TIR: </a:t>
            </a:r>
            <a:br>
              <a:rPr lang="es-AR" b="0" noProof="0" dirty="0" smtClean="0">
                <a:effectLst/>
              </a:rPr>
            </a:br>
            <a:r>
              <a:rPr lang="es-AR" b="0" noProof="0" dirty="0" smtClean="0">
                <a:effectLst/>
              </a:rPr>
              <a:t>Experiencia Tanger Med</a:t>
            </a:r>
            <a:endParaRPr lang="es-AR" b="0" noProof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08" y="1514136"/>
            <a:ext cx="7960957" cy="4800600"/>
          </a:xfrm>
        </p:spPr>
        <p:txBody>
          <a:bodyPr/>
          <a:lstStyle/>
          <a:p>
            <a:r>
              <a:rPr lang="es-AR" noProof="0" dirty="0" smtClean="0">
                <a:effectLst/>
              </a:rPr>
              <a:t>Una hora con el TIR para pasar por el puerto</a:t>
            </a:r>
            <a:endParaRPr lang="es-AR" noProof="0" dirty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31</a:t>
            </a:fld>
            <a:endParaRPr lang="en-US" dirty="0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39815" y="228600"/>
            <a:ext cx="7104185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3200" b="0" noProof="0" dirty="0" smtClean="0">
                <a:effectLst/>
              </a:rPr>
              <a:t>TIR IT herramientas de gestión de riesgos:</a:t>
            </a:r>
            <a:br>
              <a:rPr lang="es-AR" sz="3200" b="0" noProof="0" dirty="0" smtClean="0">
                <a:effectLst/>
              </a:rPr>
            </a:br>
            <a:r>
              <a:rPr lang="es-AR" sz="3200" b="0" noProof="0" dirty="0" smtClean="0">
                <a:effectLst/>
              </a:rPr>
              <a:t> IRU </a:t>
            </a:r>
            <a:r>
              <a:rPr lang="es-AR" sz="3200" b="0" noProof="0" dirty="0" smtClean="0">
                <a:solidFill>
                  <a:srgbClr val="FFFF00"/>
                </a:solidFill>
                <a:effectLst/>
              </a:rPr>
              <a:t>S</a:t>
            </a:r>
            <a:r>
              <a:rPr lang="es-AR" sz="3200" b="0" noProof="0" dirty="0" smtClean="0">
                <a:effectLst/>
              </a:rPr>
              <a:t>afeTIR en </a:t>
            </a:r>
            <a:r>
              <a:rPr lang="es-AR" sz="3200" b="0" noProof="0" dirty="0" smtClean="0">
                <a:solidFill>
                  <a:srgbClr val="FFFF00"/>
                </a:solidFill>
                <a:effectLst/>
              </a:rPr>
              <a:t>T</a:t>
            </a:r>
            <a:r>
              <a:rPr lang="es-AR" sz="3200" b="0" noProof="0" dirty="0" smtClean="0">
                <a:effectLst/>
              </a:rPr>
              <a:t>iempo </a:t>
            </a:r>
            <a:r>
              <a:rPr lang="es-AR" sz="3200" b="0" noProof="0" dirty="0" smtClean="0">
                <a:solidFill>
                  <a:srgbClr val="FFFF00"/>
                </a:solidFill>
                <a:effectLst/>
              </a:rPr>
              <a:t>R</a:t>
            </a:r>
            <a:r>
              <a:rPr lang="es-AR" sz="3200" b="0" noProof="0" dirty="0" smtClean="0">
                <a:effectLst/>
              </a:rPr>
              <a:t>eal  (RTS)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07904" y="1484784"/>
            <a:ext cx="5436096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2400" noProof="0" dirty="0" smtClean="0">
                <a:effectLst/>
              </a:rPr>
              <a:t>24/7 Estado de la garantía del cuaderno TIR y comprobación de su validez a través del portal web</a:t>
            </a:r>
          </a:p>
          <a:p>
            <a:pPr marL="0" indent="0">
              <a:buNone/>
            </a:pPr>
            <a:endParaRPr lang="es-AR" sz="2400" noProof="0" dirty="0" smtClean="0">
              <a:effectLst/>
            </a:endParaRPr>
          </a:p>
          <a:p>
            <a:pPr marL="0" indent="0">
              <a:buNone/>
            </a:pPr>
            <a:r>
              <a:rPr lang="es-AR" sz="2400" noProof="0" dirty="0" smtClean="0">
                <a:effectLst/>
              </a:rPr>
              <a:t>Comprobación automática cuaderno TIR validez a través del enlace directo entre los sistemas informáticos aduaneros y la IRU</a:t>
            </a:r>
          </a:p>
          <a:p>
            <a:pPr marL="0" indent="0">
              <a:buNone/>
            </a:pPr>
            <a:r>
              <a:rPr lang="es-AR" sz="2400" noProof="0" dirty="0" smtClean="0">
                <a:effectLst/>
              </a:rPr>
              <a:t>Transmisión automática de datos TIR de la Aduana a la IRU </a:t>
            </a:r>
            <a:br>
              <a:rPr lang="es-AR" sz="2400" noProof="0" dirty="0" smtClean="0">
                <a:effectLst/>
              </a:rPr>
            </a:br>
            <a:endParaRPr lang="es-AR" b="1" noProof="0" dirty="0" smtClean="0">
              <a:effectLst/>
            </a:endParaRPr>
          </a:p>
          <a:p>
            <a:pPr marL="177800" indent="-177800"/>
            <a:endParaRPr lang="es-AR" noProof="0" dirty="0" smtClean="0"/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AR" b="1" noProof="0" dirty="0" smtClean="0">
              <a:solidFill>
                <a:srgbClr val="FFFF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AR" b="1" noProof="0" dirty="0" smtClean="0"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636" y="1484784"/>
            <a:ext cx="283785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Rectangle 13"/>
          <p:cNvSpPr/>
          <p:nvPr/>
        </p:nvSpPr>
        <p:spPr>
          <a:xfrm>
            <a:off x="107504" y="572621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s-ES" sz="2000" b="1" dirty="0" smtClean="0">
                <a:solidFill>
                  <a:srgbClr val="FFFF00"/>
                </a:solidFill>
                <a:effectLst/>
                <a:latin typeface="+mj-lt"/>
              </a:rPr>
              <a:t>Conexión de negocios y Aduanas </a:t>
            </a:r>
          </a:p>
          <a:p>
            <a:pPr>
              <a:buNone/>
              <a:defRPr/>
            </a:pPr>
            <a:r>
              <a:rPr lang="es-ES" sz="2000" b="1" dirty="0" smtClean="0">
                <a:solidFill>
                  <a:srgbClr val="FFFF00"/>
                </a:solidFill>
                <a:effectLst/>
                <a:latin typeface="+mj-lt"/>
              </a:rPr>
              <a:t>para facilitar y asegurar el comercio internacional</a:t>
            </a:r>
            <a:endParaRPr lang="en-GB" sz="2000" b="1" dirty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32</a:t>
            </a:fld>
            <a:endParaRPr lang="en-US" dirty="0">
              <a:effectLst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r>
              <a:rPr lang="en-US" dirty="0" smtClean="0">
                <a:effectLst/>
              </a:rPr>
              <a:t>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AR" sz="3000" b="0" noProof="0" dirty="0" smtClean="0">
                <a:effectLst/>
              </a:rPr>
              <a:t>Beneficios del Sistema TIR</a:t>
            </a:r>
            <a:endParaRPr lang="es-AR" sz="3000" b="0" noProof="0" dirty="0">
              <a:effectLst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93675" y="2820988"/>
            <a:ext cx="8745538" cy="1184275"/>
          </a:xfrm>
          <a:prstGeom prst="rect">
            <a:avLst/>
          </a:prstGeom>
          <a:solidFill>
            <a:srgbClr val="1188FF"/>
          </a:solidFill>
          <a:ln w="38100" algn="ctr">
            <a:solidFill>
              <a:srgbClr val="007F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857375" y="2825750"/>
            <a:ext cx="6861175" cy="1255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ES" dirty="0">
                <a:effectLst/>
                <a:cs typeface="+mn-cs"/>
              </a:rPr>
              <a:t>Garantiza la seguridad y el desarrollo sostenible del comercio internacional (acceso controlado, trazabilidad)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7963" y="5346700"/>
            <a:ext cx="8745537" cy="1003300"/>
            <a:chOff x="141" y="2609"/>
            <a:chExt cx="5968" cy="632"/>
          </a:xfrm>
        </p:grpSpPr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141" y="2609"/>
              <a:ext cx="5968" cy="632"/>
            </a:xfrm>
            <a:prstGeom prst="rect">
              <a:avLst/>
            </a:prstGeom>
            <a:solidFill>
              <a:srgbClr val="006BD6"/>
            </a:solidFill>
            <a:ln w="38100" algn="ctr">
              <a:solidFill>
                <a:srgbClr val="006BD6"/>
              </a:solidFill>
              <a:miter lim="800000"/>
              <a:headEnd/>
              <a:tailEnd/>
            </a:ln>
            <a:effectLst>
              <a:prstShdw prst="shdw18" dist="17961" dir="13500000">
                <a:srgbClr val="006BD6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186" y="2694"/>
              <a:ext cx="5135" cy="5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  <a:defRPr/>
              </a:pPr>
              <a:r>
                <a:rPr lang="es-ES" dirty="0">
                  <a:effectLst/>
                </a:rPr>
                <a:t>Proporciona acceso a 57 países en los que es operativo el  TIR</a:t>
              </a:r>
            </a:p>
          </p:txBody>
        </p:sp>
      </p:grp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220663" y="4121150"/>
            <a:ext cx="8745537" cy="1108075"/>
          </a:xfrm>
          <a:prstGeom prst="rect">
            <a:avLst/>
          </a:prstGeom>
          <a:solidFill>
            <a:srgbClr val="004F9E"/>
          </a:solidFill>
          <a:ln w="38100" algn="ctr">
            <a:solidFill>
              <a:srgbClr val="004F9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860550" y="4068763"/>
            <a:ext cx="7045325" cy="1212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ES" sz="2300" dirty="0">
                <a:effectLst/>
              </a:rPr>
              <a:t>Por medio del reconocimiento mutuo de los controles aduaneros y las garantías se reducen los costes de transporte, las formalidades y los plazos</a:t>
            </a:r>
            <a:r>
              <a:rPr lang="es-ES" dirty="0">
                <a:effectLst/>
              </a:rPr>
              <a:t>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1325" y="3032125"/>
            <a:ext cx="1300163" cy="892175"/>
            <a:chOff x="-410" y="1585"/>
            <a:chExt cx="819" cy="562"/>
          </a:xfrm>
        </p:grpSpPr>
        <p:pic>
          <p:nvPicPr>
            <p:cNvPr id="25628" name="Picture 18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E26E2"/>
                </a:clrFrom>
                <a:clrTo>
                  <a:srgbClr val="FE26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10" y="1585"/>
              <a:ext cx="819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3" name="Rectangle 19"/>
            <p:cNvSpPr>
              <a:spLocks noChangeArrowheads="1"/>
            </p:cNvSpPr>
            <p:nvPr/>
          </p:nvSpPr>
          <p:spPr bwMode="auto">
            <a:xfrm>
              <a:off x="147" y="1781"/>
              <a:ext cx="76" cy="282"/>
            </a:xfrm>
            <a:prstGeom prst="rect">
              <a:avLst/>
            </a:prstGeom>
            <a:solidFill>
              <a:srgbClr val="FFFF00">
                <a:alpha val="42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290" y="1785"/>
              <a:ext cx="76" cy="282"/>
            </a:xfrm>
            <a:prstGeom prst="rect">
              <a:avLst/>
            </a:prstGeom>
            <a:solidFill>
              <a:srgbClr val="FFFF00">
                <a:alpha val="42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96875" y="4187825"/>
            <a:ext cx="1300163" cy="892175"/>
            <a:chOff x="-410" y="1585"/>
            <a:chExt cx="819" cy="562"/>
          </a:xfrm>
        </p:grpSpPr>
        <p:pic>
          <p:nvPicPr>
            <p:cNvPr id="25624" name="Picture 2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26E2"/>
                </a:clrFrom>
                <a:clrTo>
                  <a:srgbClr val="FE26E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10" y="1585"/>
              <a:ext cx="819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-410" y="1778"/>
              <a:ext cx="111" cy="302"/>
            </a:xfrm>
            <a:prstGeom prst="rect">
              <a:avLst/>
            </a:prstGeom>
            <a:solidFill>
              <a:srgbClr val="FFFF00">
                <a:alpha val="42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-271" y="1788"/>
              <a:ext cx="103" cy="254"/>
            </a:xfrm>
            <a:prstGeom prst="rect">
              <a:avLst/>
            </a:prstGeom>
            <a:solidFill>
              <a:srgbClr val="FFFF00">
                <a:alpha val="42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7609" name="Rectangle 25"/>
            <p:cNvSpPr>
              <a:spLocks noChangeArrowheads="1"/>
            </p:cNvSpPr>
            <p:nvPr/>
          </p:nvSpPr>
          <p:spPr bwMode="auto">
            <a:xfrm>
              <a:off x="0" y="1769"/>
              <a:ext cx="94" cy="293"/>
            </a:xfrm>
            <a:prstGeom prst="rect">
              <a:avLst/>
            </a:prstGeom>
            <a:solidFill>
              <a:srgbClr val="FFFF00">
                <a:alpha val="42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80975" y="1470025"/>
            <a:ext cx="8758238" cy="1228725"/>
            <a:chOff x="180975" y="1470025"/>
            <a:chExt cx="8758238" cy="1228725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80975" y="1470025"/>
              <a:ext cx="8758238" cy="1228725"/>
              <a:chOff x="114" y="926"/>
              <a:chExt cx="5517" cy="774"/>
            </a:xfrm>
          </p:grpSpPr>
          <p:sp>
            <p:nvSpPr>
              <p:cNvPr id="67596" name="Rectangle 12"/>
              <p:cNvSpPr>
                <a:spLocks noChangeArrowheads="1"/>
              </p:cNvSpPr>
              <p:nvPr/>
            </p:nvSpPr>
            <p:spPr bwMode="auto">
              <a:xfrm>
                <a:off x="114" y="926"/>
                <a:ext cx="5517" cy="774"/>
              </a:xfrm>
              <a:prstGeom prst="rect">
                <a:avLst/>
              </a:prstGeom>
              <a:solidFill>
                <a:srgbClr val="5BADFF"/>
              </a:solidFill>
              <a:ln w="38100" algn="ctr">
                <a:solidFill>
                  <a:srgbClr val="5BADFF"/>
                </a:solidFill>
                <a:miter lim="800000"/>
                <a:headEnd/>
                <a:tailEnd/>
              </a:ln>
              <a:effectLst>
                <a:prstShdw prst="shdw18" dist="17961" dir="13500000">
                  <a:srgbClr val="5BAD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7597" name="Text Box 13"/>
              <p:cNvSpPr txBox="1">
                <a:spLocks noChangeArrowheads="1"/>
              </p:cNvSpPr>
              <p:nvPr/>
            </p:nvSpPr>
            <p:spPr bwMode="auto">
              <a:xfrm>
                <a:off x="132" y="1076"/>
                <a:ext cx="4730" cy="5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lang="es-ES" dirty="0">
                    <a:effectLst/>
                  </a:rPr>
                  <a:t>Facilita el comercio por medio de la implantación de controles y documentos armonizados</a:t>
                </a:r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4714" y="1042"/>
                <a:ext cx="819" cy="562"/>
                <a:chOff x="4714" y="1042"/>
                <a:chExt cx="819" cy="562"/>
              </a:xfrm>
            </p:grpSpPr>
            <p:pic>
              <p:nvPicPr>
                <p:cNvPr id="25622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E26E2"/>
                    </a:clrFrom>
                    <a:clrTo>
                      <a:srgbClr val="FE26E2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14" y="1042"/>
                  <a:ext cx="819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600" name="Rectangle 16"/>
                <p:cNvSpPr>
                  <a:spLocks noChangeArrowheads="1"/>
                </p:cNvSpPr>
                <p:nvPr/>
              </p:nvSpPr>
              <p:spPr bwMode="auto">
                <a:xfrm>
                  <a:off x="4992" y="1238"/>
                  <a:ext cx="76" cy="282"/>
                </a:xfrm>
                <a:prstGeom prst="rect">
                  <a:avLst/>
                </a:prstGeom>
                <a:solidFill>
                  <a:srgbClr val="FFFF00">
                    <a:alpha val="42999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 rot="16200000">
              <a:off x="8452644" y="2150269"/>
              <a:ext cx="558800" cy="1571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FontTx/>
                <a:buChar char="•"/>
                <a:defRPr/>
              </a:pPr>
              <a:r>
                <a:rPr lang="fr-CH" sz="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IRU TIR-EPD</a:t>
              </a:r>
              <a:endPara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1386682" y="3550443"/>
            <a:ext cx="558800" cy="15716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r>
              <a:rPr lang="fr-CH" sz="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IRU </a:t>
            </a:r>
            <a:r>
              <a:rPr lang="fr-CH" sz="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TIR-EPD</a:t>
            </a:r>
            <a:endParaRPr lang="en-US" sz="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363663" y="4684713"/>
            <a:ext cx="557212" cy="15716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r>
              <a:rPr lang="fr-CH" sz="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IRU TIR-EPD</a:t>
            </a: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4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7075" y="5370513"/>
            <a:ext cx="1584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33</a:t>
            </a:fld>
            <a:endParaRPr lang="en-US" dirty="0">
              <a:effectLst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r>
              <a:rPr lang="en-US" dirty="0" smtClean="0">
                <a:effectLst/>
              </a:rPr>
              <a:t>c)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80312" y="1556792"/>
            <a:ext cx="156972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2924944"/>
            <a:ext cx="156972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077072"/>
            <a:ext cx="156972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3000" b="0" noProof="0" dirty="0" smtClean="0">
                <a:effectLst/>
              </a:rPr>
              <a:t>¿Cómo acceder al Convenio TIR? </a:t>
            </a:r>
            <a:br>
              <a:rPr lang="es-AR" sz="3000" b="0" noProof="0" dirty="0" smtClean="0">
                <a:effectLst/>
              </a:rPr>
            </a:br>
            <a:r>
              <a:rPr lang="es-AR" sz="3000" b="0" noProof="0" dirty="0" smtClean="0">
                <a:effectLst/>
              </a:rPr>
              <a:t>Es muy simple!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None/>
              <a:defRPr/>
            </a:pPr>
            <a:r>
              <a:rPr lang="es-AR" noProof="0" dirty="0" smtClean="0">
                <a:effectLst/>
              </a:rPr>
              <a:t>El artículo 52 del Convenio TIR:</a:t>
            </a:r>
            <a:endParaRPr lang="es-AR" sz="1800" noProof="0" dirty="0" smtClean="0">
              <a:effectLst/>
            </a:endParaRPr>
          </a:p>
          <a:p>
            <a:pPr marL="935038" lvl="1" indent="-457200" algn="ctr">
              <a:buNone/>
              <a:defRPr/>
            </a:pPr>
            <a:r>
              <a:rPr lang="es-AR" noProof="0" dirty="0" smtClean="0">
                <a:effectLst/>
              </a:rPr>
              <a:t>“1. Todos los Estados miembros de las Naciones Unidas [...] pueden ser Partes contratantes del presente Convenio:</a:t>
            </a:r>
          </a:p>
          <a:p>
            <a:pPr marL="935038" lvl="1" indent="-457200" algn="ctr">
              <a:buFontTx/>
              <a:buAutoNum type="alphaLcParenBoth"/>
              <a:defRPr/>
            </a:pPr>
            <a:r>
              <a:rPr lang="es-AR" noProof="0" dirty="0" smtClean="0">
                <a:effectLst/>
              </a:rPr>
              <a:t>Con la firma sin reserva […]</a:t>
            </a:r>
          </a:p>
          <a:p>
            <a:pPr marL="935038" lvl="1" indent="-457200" algn="ctr">
              <a:buFontTx/>
              <a:buAutoNum type="alphaLcParenBoth"/>
              <a:defRPr/>
            </a:pPr>
            <a:r>
              <a:rPr lang="es-AR" noProof="0" dirty="0" smtClean="0">
                <a:effectLst/>
              </a:rPr>
              <a:t>Al depositar el instrumento de ratificación […]</a:t>
            </a:r>
          </a:p>
          <a:p>
            <a:pPr marL="935038" lvl="1" indent="-457200" algn="ctr" eaLnBrk="1" hangingPunct="1">
              <a:buFontTx/>
              <a:buNone/>
              <a:defRPr/>
            </a:pPr>
            <a:r>
              <a:rPr lang="es-AR" noProof="0" dirty="0" smtClean="0">
                <a:effectLst/>
              </a:rPr>
              <a:t>[…]</a:t>
            </a:r>
          </a:p>
          <a:p>
            <a:pPr marL="935038" lvl="1" indent="-457200" algn="ctr">
              <a:buNone/>
              <a:defRPr/>
            </a:pPr>
            <a:r>
              <a:rPr lang="es-AR" noProof="0" dirty="0" smtClean="0">
                <a:effectLst/>
              </a:rPr>
              <a:t>4. Los instrumentos de ratificación, aceptación, aprobación o adhesión se depositarán ante el Secretario General de las Naciones Unidas.”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34</a:t>
            </a:fld>
            <a:endParaRPr lang="en-US" dirty="0">
              <a:effectLst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16632"/>
            <a:ext cx="5688672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35</a:t>
            </a:fld>
            <a:endParaRPr lang="en-US" dirty="0">
              <a:effectLst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b="0" noProof="0" dirty="0" smtClean="0">
                <a:effectLst/>
              </a:rPr>
              <a:t>Qué significa en la práctica?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AR" noProof="0" dirty="0" smtClean="0"/>
          </a:p>
          <a:p>
            <a:pPr>
              <a:buNone/>
              <a:defRPr/>
            </a:pPr>
            <a:r>
              <a:rPr lang="es-AR" noProof="0" dirty="0" smtClean="0">
                <a:effectLst/>
              </a:rPr>
              <a:t>1. Para nombrar a un emisor nacional y la Asociación garante</a:t>
            </a:r>
          </a:p>
          <a:p>
            <a:pPr eaLnBrk="1" hangingPunct="1">
              <a:defRPr/>
            </a:pPr>
            <a:endParaRPr lang="es-AR" noProof="0" dirty="0" smtClean="0">
              <a:effectLst/>
            </a:endParaRPr>
          </a:p>
          <a:p>
            <a:pPr>
              <a:buNone/>
              <a:defRPr/>
            </a:pPr>
            <a:r>
              <a:rPr lang="es-AR" noProof="0" dirty="0" smtClean="0">
                <a:effectLst/>
              </a:rPr>
              <a:t>2. Para llevar a cabo en asociación público-privada todos los procedimientos necesarios para operar el sistema TIR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36</a:t>
            </a:fld>
            <a:endParaRPr lang="en-US" dirty="0">
              <a:effectLst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2400" b="0" noProof="0" dirty="0" smtClean="0">
                <a:effectLst/>
              </a:rPr>
              <a:t>Conclusión: </a:t>
            </a:r>
            <a:br>
              <a:rPr lang="es-AR" sz="2400" b="0" noProof="0" dirty="0" smtClean="0">
                <a:effectLst/>
              </a:rPr>
            </a:br>
            <a:r>
              <a:rPr lang="es-AR" sz="2400" b="0" noProof="0" dirty="0" smtClean="0">
                <a:effectLst/>
              </a:rPr>
              <a:t> ¡La IRU está preparada para compartir su experiencia y sus herramientas!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" y="1377950"/>
            <a:ext cx="5067300" cy="51704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es-AR" sz="2200" noProof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s-AR" sz="2200" noProof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s-AR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s-AR" sz="2200" noProof="0" dirty="0" smtClean="0">
                <a:effectLst/>
              </a:rPr>
              <a:t>Trabajar juntos para promover la política de la IRU ante los gobiernos y organismos regionales de América Latina</a:t>
            </a:r>
          </a:p>
        </p:txBody>
      </p:sp>
      <p:pic>
        <p:nvPicPr>
          <p:cNvPr id="30726" name="Picture 4" descr="IRU-20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18075" y="1477963"/>
            <a:ext cx="38798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37</a:t>
            </a:fld>
            <a:endParaRPr lang="en-US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ru_slo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7825" y="2937510"/>
            <a:ext cx="5792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195513" y="333375"/>
            <a:ext cx="6408737" cy="605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  <a:buNone/>
              <a:defRPr/>
            </a:pPr>
            <a:r>
              <a:rPr lang="en-GB" sz="3400" b="1" dirty="0">
                <a:effectLst/>
              </a:rPr>
              <a:t>www.iru.org</a:t>
            </a:r>
            <a:r>
              <a:rPr lang="en-GB" dirty="0">
                <a:effectLst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550" y="1794510"/>
            <a:ext cx="5074920" cy="7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672044"/>
            <a:ext cx="566928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4400" i="1" dirty="0" smtClean="0">
                <a:effectLst/>
                <a:latin typeface="+mj-lt"/>
              </a:rPr>
              <a:t>Trabajar juntos por un futuro mejor</a:t>
            </a:r>
            <a:endParaRPr lang="es-AR" sz="4400" i="1" dirty="0"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050" y="5669280"/>
            <a:ext cx="5154930" cy="75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4400" i="1" dirty="0" smtClean="0">
                <a:effectLst/>
                <a:latin typeface="+mn-lt"/>
              </a:rPr>
              <a:t>desde</a:t>
            </a:r>
            <a:r>
              <a:rPr lang="fr-CH" sz="4400" i="1" dirty="0" smtClean="0">
                <a:effectLst/>
                <a:latin typeface="+mn-lt"/>
              </a:rPr>
              <a:t>            1948</a:t>
            </a:r>
            <a:endParaRPr lang="en-US" sz="4400" i="1" dirty="0">
              <a:effectLst/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38</a:t>
            </a:fld>
            <a:endParaRPr lang="en-US" dirty="0">
              <a:effectLst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RU_COFFEE_PPT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88639"/>
            <a:ext cx="6264696" cy="1008113"/>
          </a:xfrm>
        </p:spPr>
        <p:txBody>
          <a:bodyPr/>
          <a:lstStyle/>
          <a:p>
            <a:pPr eaLnBrk="1" hangingPunct="1">
              <a:defRPr/>
            </a:pPr>
            <a:r>
              <a:rPr lang="es-AR" b="0" noProof="0" dirty="0" smtClean="0">
                <a:effectLst/>
              </a:rPr>
              <a:t>Qué es la globalización?</a:t>
            </a:r>
            <a:endParaRPr lang="es-AR" sz="3000" b="0" noProof="0" dirty="0">
              <a:effectLst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4175" y="6381750"/>
            <a:ext cx="10567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s-AR" sz="1200" dirty="0" smtClean="0">
                <a:solidFill>
                  <a:srgbClr val="005EA4"/>
                </a:solidFill>
                <a:effectLst/>
                <a:cs typeface="+mn-cs"/>
              </a:rPr>
              <a:t>Source: IRU</a:t>
            </a:r>
            <a:r>
              <a:rPr lang="es-AR" sz="1000" dirty="0" smtClean="0">
                <a:solidFill>
                  <a:srgbClr val="005EA4"/>
                </a:solidFill>
                <a:effectLst/>
                <a:cs typeface="+mn-cs"/>
              </a:rPr>
              <a:t> </a:t>
            </a:r>
            <a:endParaRPr lang="es-AR" sz="1000" dirty="0">
              <a:solidFill>
                <a:srgbClr val="005EA4"/>
              </a:solidFill>
              <a:effectLst/>
              <a:cs typeface="+mn-cs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1520" y="5733256"/>
            <a:ext cx="8575675" cy="10789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s-AR" sz="2800" dirty="0" smtClean="0">
                <a:solidFill>
                  <a:srgbClr val="005EA4"/>
                </a:solidFill>
                <a:effectLst/>
                <a:cs typeface="+mn-cs"/>
              </a:rPr>
              <a:t>El transporte por ruta se convirtió en una herramienta de producción vital!</a:t>
            </a:r>
            <a:endParaRPr lang="es-AR" sz="2800" dirty="0">
              <a:solidFill>
                <a:srgbClr val="005EA4"/>
              </a:solidFill>
              <a:effectLst/>
              <a:cs typeface="+mn-cs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76275" y="6516688"/>
            <a:ext cx="292068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7504" y="3356992"/>
            <a:ext cx="3923928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AR" sz="2800" b="1" dirty="0" smtClean="0">
                <a:solidFill>
                  <a:srgbClr val="FF0000"/>
                </a:solidFill>
                <a:effectLst/>
              </a:rPr>
              <a:t>El esfuerzo combinado de 29 empresas en 18 países</a:t>
            </a:r>
            <a:endParaRPr lang="es-AR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180528" y="1628800"/>
            <a:ext cx="9603911" cy="5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s-AR" sz="2800" dirty="0" smtClean="0">
                <a:solidFill>
                  <a:srgbClr val="0059C2"/>
                </a:solidFill>
                <a:effectLst/>
                <a:cs typeface="+mn-cs"/>
              </a:rPr>
              <a:t>Qué se necesita para obtener una taza de café en un bar? </a:t>
            </a:r>
            <a:endParaRPr lang="es-AR" sz="2800" dirty="0">
              <a:solidFill>
                <a:srgbClr val="0059C2"/>
              </a:solidFill>
              <a:effectLst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0" y="1608603"/>
            <a:ext cx="9158288" cy="4848225"/>
            <a:chOff x="0" y="1608603"/>
            <a:chExt cx="9158288" cy="4848225"/>
          </a:xfrm>
        </p:grpSpPr>
        <p:pic>
          <p:nvPicPr>
            <p:cNvPr id="13" name="Picture 7"/>
            <p:cNvPicPr preferRelativeResize="0">
              <a:picLocks noRot="1"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608603"/>
              <a:ext cx="9158288" cy="484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483768" y="1619999"/>
              <a:ext cx="4104456" cy="65168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tIns="288000" bIns="0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effectLst/>
                </a:rPr>
                <a:t>1971</a:t>
              </a:r>
              <a:endParaRPr lang="en-GB" dirty="0" smtClean="0">
                <a:effectLst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0" y="1596142"/>
            <a:ext cx="9158288" cy="4854575"/>
            <a:chOff x="0" y="1596142"/>
            <a:chExt cx="9158288" cy="4854575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1596142"/>
              <a:ext cx="9158288" cy="4854575"/>
              <a:chOff x="0" y="1412875"/>
              <a:chExt cx="9158288" cy="4854575"/>
            </a:xfrm>
          </p:grpSpPr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1412875"/>
                <a:ext cx="9158288" cy="4854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058507" y="3664770"/>
                <a:ext cx="2667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483768" y="1628800"/>
              <a:ext cx="4104456" cy="65168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tIns="288000" bIns="0" rtlCol="0">
              <a:spAutoFit/>
            </a:bodyPr>
            <a:lstStyle/>
            <a:p>
              <a:pPr algn="ctr">
                <a:buNone/>
              </a:pPr>
              <a:r>
                <a:rPr lang="en-GB" dirty="0" smtClean="0">
                  <a:effectLst/>
                </a:rPr>
                <a:t>1980</a:t>
              </a: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-6240" y="1597717"/>
            <a:ext cx="9158288" cy="4835525"/>
            <a:chOff x="-6240" y="1597717"/>
            <a:chExt cx="9158288" cy="4835525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-6240" y="1597717"/>
              <a:ext cx="9158288" cy="4835525"/>
              <a:chOff x="-4458985" y="3101262"/>
              <a:chExt cx="9158288" cy="4835525"/>
            </a:xfrm>
          </p:grpSpPr>
          <p:pic>
            <p:nvPicPr>
              <p:cNvPr id="6" name="Picture 18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-369655" y="5339458"/>
                <a:ext cx="2667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-4458985" y="3101262"/>
                <a:ext cx="9158288" cy="4835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483768" y="1628800"/>
              <a:ext cx="4104456" cy="65168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tIns="288000" bIns="0" rtlCol="0">
              <a:spAutoFit/>
            </a:bodyPr>
            <a:lstStyle/>
            <a:p>
              <a:pPr algn="ctr">
                <a:buNone/>
              </a:pPr>
              <a:r>
                <a:rPr lang="en-GB" dirty="0" smtClean="0">
                  <a:effectLst/>
                </a:rPr>
                <a:t>1990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838" y="1586831"/>
            <a:ext cx="9158288" cy="4854575"/>
            <a:chOff x="2838" y="1586831"/>
            <a:chExt cx="9158288" cy="4854575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2838" y="1586831"/>
              <a:ext cx="9158288" cy="4854575"/>
              <a:chOff x="448049" y="1813567"/>
              <a:chExt cx="9158288" cy="4854575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48049" y="1813567"/>
                <a:ext cx="9158288" cy="4854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9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531118" y="4065462"/>
                <a:ext cx="2667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2483768" y="1628800"/>
              <a:ext cx="4104456" cy="65168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tIns="288000" bIns="0" rtlCol="0">
              <a:spAutoFit/>
            </a:bodyPr>
            <a:lstStyle/>
            <a:p>
              <a:pPr algn="ctr">
                <a:buNone/>
              </a:pPr>
              <a:r>
                <a:rPr lang="en-GB" dirty="0" smtClean="0">
                  <a:effectLst/>
                </a:rPr>
                <a:t>2000</a:t>
              </a: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0" y="1585256"/>
            <a:ext cx="9158288" cy="4854575"/>
            <a:chOff x="0" y="1585256"/>
            <a:chExt cx="9158288" cy="48545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585256"/>
              <a:ext cx="9158288" cy="485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2483768" y="1620000"/>
              <a:ext cx="4104456" cy="65168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tIns="288000" bIns="0" rtlCol="0">
              <a:spAutoFit/>
            </a:bodyPr>
            <a:lstStyle/>
            <a:p>
              <a:pPr algn="ctr">
                <a:buNone/>
              </a:pPr>
              <a:r>
                <a:rPr lang="en-GB" dirty="0" smtClean="0">
                  <a:effectLst/>
                </a:rPr>
                <a:t>2010</a:t>
              </a: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Evolución global de volúmenes de contenedores en puertos</a:t>
            </a:r>
            <a:endParaRPr kumimoji="0" lang="es-AR" sz="340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5</a:t>
            </a:fld>
            <a:endParaRPr lang="en-US" dirty="0">
              <a:effectLst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s-AR" sz="3200" b="0" noProof="0" dirty="0" smtClean="0">
                <a:effectLst/>
              </a:rPr>
              <a:t>Actividad de telecomunicaciones diaria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71550" y="2249488"/>
            <a:ext cx="7345363" cy="3798887"/>
          </a:xfrm>
          <a:noFill/>
        </p:spPr>
      </p:pic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713788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s-AR" dirty="0" smtClean="0">
                <a:effectLst/>
              </a:rPr>
              <a:t>Las brechas en las telecomunicaciones corresponden a las regiones que no están interconectadas globalmente</a:t>
            </a:r>
            <a:endParaRPr lang="es-AR" dirty="0">
              <a:effectLst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3913" y="6234113"/>
            <a:ext cx="6840537" cy="19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buNone/>
            </a:pPr>
            <a:r>
              <a:rPr lang="es-AR" sz="1200" dirty="0" smtClean="0">
                <a:effectLst/>
              </a:rPr>
              <a:t>Fuente: Centro para los estudios internacionales estratégicos (CSIS), Washington, DC</a:t>
            </a:r>
            <a:endParaRPr lang="es-AR" sz="1200" dirty="0">
              <a:effectLst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5918200" y="2984500"/>
            <a:ext cx="550863" cy="7937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AR" dirty="0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 flipV="1">
            <a:off x="5062538" y="4545013"/>
            <a:ext cx="984250" cy="7604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AR" dirty="0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2560638" y="4906963"/>
            <a:ext cx="762000" cy="7778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A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6</a:t>
            </a:fld>
            <a:endParaRPr lang="en-US" dirty="0">
              <a:effectLst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in%20America.jpg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75000"/>
          </a:blip>
          <a:stretch>
            <a:fillRect/>
          </a:stretch>
        </p:blipFill>
        <p:spPr>
          <a:xfrm>
            <a:off x="1043608" y="1412776"/>
            <a:ext cx="7056784" cy="5220580"/>
          </a:xfrm>
          <a:prstGeom prst="rect">
            <a:avLst/>
          </a:prstGeom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051720" y="47625"/>
            <a:ext cx="6984776" cy="14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2800" dirty="0" smtClean="0">
                <a:effectLst/>
              </a:rPr>
              <a:t>Desafío: permitir al transporte por carretera conducir el comercio latinoamericano!</a:t>
            </a:r>
            <a:endParaRPr lang="es-AR" sz="28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5" y="1484784"/>
            <a:ext cx="6120680" cy="4752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9388" indent="-179388">
              <a:buClrTx/>
            </a:pPr>
            <a:r>
              <a:rPr lang="es-AR" sz="2600" dirty="0" smtClean="0">
                <a:solidFill>
                  <a:schemeClr val="tx1"/>
                </a:solidFill>
                <a:effectLst/>
              </a:rPr>
              <a:t>El comercio entre los países de América Latina, excepto México, es sólo del 5-6%</a:t>
            </a:r>
          </a:p>
          <a:p>
            <a:pPr marL="179388" indent="-179388">
              <a:buClrTx/>
            </a:pPr>
            <a:r>
              <a:rPr lang="es-AR" sz="2600" dirty="0" smtClean="0">
                <a:solidFill>
                  <a:schemeClr val="tx1"/>
                </a:solidFill>
                <a:effectLst/>
              </a:rPr>
              <a:t>Las regiones que ya han beneficiado de los 60 años de experiencia y conocimientos de la IRU disfrutan del 70%</a:t>
            </a:r>
          </a:p>
          <a:p>
            <a:pPr marL="179388" indent="-179388">
              <a:buClrTx/>
            </a:pPr>
            <a:r>
              <a:rPr lang="es-AR" sz="2600" dirty="0" smtClean="0">
                <a:solidFill>
                  <a:schemeClr val="tx1"/>
                </a:solidFill>
                <a:effectLst/>
              </a:rPr>
              <a:t>El transporte por carretera juega un papel fundamental en el impulso de la productividad y competitividad de cualquier economía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6E49AE2-2C5D-4DAA-8C7E-FD7CCC36E700}" type="slidenum">
              <a:rPr lang="en-US" smtClean="0">
                <a:effectLst/>
              </a:rPr>
              <a:pPr>
                <a:defRPr/>
              </a:pPr>
              <a:t>7</a:t>
            </a:fld>
            <a:endParaRPr lang="en-US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0" noProof="0" dirty="0" smtClean="0">
                <a:effectLst/>
              </a:rPr>
              <a:t>Principales obstáculos al Transporte internacional por carretera</a:t>
            </a:r>
            <a:endParaRPr lang="es-AR" sz="3200" b="0" noProof="0" dirty="0">
              <a:effectLst/>
            </a:endParaRPr>
          </a:p>
        </p:txBody>
      </p:sp>
      <p:pic>
        <p:nvPicPr>
          <p:cNvPr id="6" name="Content Placeholder 5" descr="stau443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7161" y="1524633"/>
            <a:ext cx="4036467" cy="4960242"/>
          </a:xfrm>
        </p:spPr>
      </p:pic>
      <p:sp>
        <p:nvSpPr>
          <p:cNvPr id="7" name="TextBox 6"/>
          <p:cNvSpPr txBox="1"/>
          <p:nvPr/>
        </p:nvSpPr>
        <p:spPr>
          <a:xfrm>
            <a:off x="4267200" y="1752600"/>
            <a:ext cx="4572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fr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s-ES" dirty="0" smtClean="0">
                <a:effectLst/>
              </a:rPr>
              <a:t>Las principales causas de los tiempos de espera en las fronteras son bien conocidos </a:t>
            </a:r>
            <a:r>
              <a:rPr lang="fr-CH" dirty="0" smtClean="0">
                <a:effectLst/>
              </a:rPr>
              <a:t>:</a:t>
            </a:r>
          </a:p>
          <a:p>
            <a:pPr algn="ctr">
              <a:buNone/>
            </a:pPr>
            <a:endParaRPr lang="fr-CH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CH" sz="3200" dirty="0" smtClean="0">
                <a:solidFill>
                  <a:srgbClr val="FFFF00"/>
                </a:solidFill>
                <a:effectLst/>
              </a:rPr>
              <a:t>«</a:t>
            </a:r>
            <a:r>
              <a:rPr lang="es-ES" sz="3200" dirty="0" smtClean="0">
                <a:solidFill>
                  <a:srgbClr val="FFFF00"/>
                </a:solidFill>
                <a:effectLst/>
              </a:rPr>
              <a:t>Procedimientos inadecuados y la falta de reconocimiento mutuo</a:t>
            </a:r>
            <a:r>
              <a:rPr lang="fr-CH" sz="3200" dirty="0" smtClean="0">
                <a:solidFill>
                  <a:srgbClr val="FFFF00"/>
                </a:solidFill>
                <a:effectLst/>
              </a:rPr>
              <a:t>»</a:t>
            </a:r>
            <a:endParaRPr lang="en-US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E4324F84-85F6-407D-B0D9-7D48FD87B6F5}" type="slidenum">
              <a:rPr lang="en-US" smtClean="0">
                <a:effectLst/>
              </a:rPr>
              <a:pPr>
                <a:defRPr/>
              </a:pPr>
              <a:t>8</a:t>
            </a:fld>
            <a:endParaRPr lang="en-US" dirty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8608" y="3733800"/>
            <a:ext cx="2190750" cy="990600"/>
            <a:chOff x="308" y="2352"/>
            <a:chExt cx="1920" cy="624"/>
          </a:xfrm>
        </p:grpSpPr>
        <p:pic>
          <p:nvPicPr>
            <p:cNvPr id="246787" name="Picture 3" descr="IRU Truck 2 (2)"/>
            <p:cNvPicPr>
              <a:picLocks noChangeAspect="1" noChangeArrowheads="1"/>
            </p:cNvPicPr>
            <p:nvPr/>
          </p:nvPicPr>
          <p:blipFill>
            <a:blip r:embed="rId3" cstate="screen">
              <a:lum bright="-18000" contrast="70000"/>
            </a:blip>
            <a:srcRect/>
            <a:stretch>
              <a:fillRect/>
            </a:stretch>
          </p:blipFill>
          <p:spPr bwMode="auto">
            <a:xfrm>
              <a:off x="308" y="2352"/>
              <a:ext cx="1920" cy="624"/>
            </a:xfrm>
            <a:prstGeom prst="rect">
              <a:avLst/>
            </a:prstGeom>
            <a:noFill/>
          </p:spPr>
        </p:pic>
        <p:sp>
          <p:nvSpPr>
            <p:cNvPr id="246788" name="Rectangle 4"/>
            <p:cNvSpPr>
              <a:spLocks noChangeArrowheads="1"/>
            </p:cNvSpPr>
            <p:nvPr/>
          </p:nvSpPr>
          <p:spPr bwMode="auto">
            <a:xfrm>
              <a:off x="761" y="2432"/>
              <a:ext cx="590" cy="227"/>
            </a:xfrm>
            <a:prstGeom prst="rect">
              <a:avLst/>
            </a:prstGeom>
            <a:solidFill>
              <a:srgbClr val="FFFF00"/>
            </a:solidFill>
            <a:ln w="1651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dirty="0"/>
            </a:p>
          </p:txBody>
        </p:sp>
      </p:grp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4239358" y="1484313"/>
            <a:ext cx="199292" cy="5111750"/>
          </a:xfrm>
          <a:prstGeom prst="rect">
            <a:avLst/>
          </a:prstGeom>
          <a:solidFill>
            <a:srgbClr val="FF0000"/>
          </a:solidFill>
          <a:ln w="165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 sz="28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46791" name="WordArt 7"/>
          <p:cNvSpPr>
            <a:spLocks noChangeArrowheads="1" noChangeShapeType="1" noTextEdit="1"/>
          </p:cNvSpPr>
          <p:nvPr/>
        </p:nvSpPr>
        <p:spPr bwMode="auto">
          <a:xfrm>
            <a:off x="6172201" y="1557338"/>
            <a:ext cx="65942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endParaRPr lang="es-A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4356589" y="1659654"/>
            <a:ext cx="5111955" cy="519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s-AR" sz="2800" dirty="0" smtClean="0">
                <a:effectLst/>
              </a:rPr>
              <a:t>Vehículos y contenedores</a:t>
            </a:r>
          </a:p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s-AR" sz="2800" dirty="0" smtClean="0">
                <a:effectLst/>
              </a:rPr>
              <a:t>Conductores</a:t>
            </a:r>
          </a:p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s-AR" sz="2800" dirty="0" smtClean="0">
                <a:effectLst/>
              </a:rPr>
              <a:t>Bienes</a:t>
            </a:r>
          </a:p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None/>
            </a:pPr>
            <a:endParaRPr lang="es-AR" sz="2800" dirty="0" smtClean="0"/>
          </a:p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None/>
            </a:pPr>
            <a:endParaRPr lang="es-AR" sz="2800" dirty="0" smtClean="0"/>
          </a:p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Char char="§"/>
            </a:pPr>
            <a:endParaRPr lang="es-AR" sz="2800" dirty="0" smtClean="0"/>
          </a:p>
          <a:p>
            <a:pPr marL="533400" indent="-533400">
              <a:lnSpc>
                <a:spcPct val="105000"/>
              </a:lnSpc>
              <a:spcBef>
                <a:spcPct val="60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Char char="§"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AR" sz="2800" b="0" dirty="0" smtClean="0">
                <a:effectLst/>
              </a:rPr>
              <a:t>La frontera es un obstáculo para el libre comercio</a:t>
            </a:r>
            <a:endParaRPr lang="es-AR" sz="2800" b="0" dirty="0">
              <a:effectLst/>
            </a:endParaRPr>
          </a:p>
        </p:txBody>
      </p:sp>
      <p:pic>
        <p:nvPicPr>
          <p:cNvPr id="246794" name="Picture 10" descr="Douan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527" y="1474789"/>
            <a:ext cx="1019908" cy="942975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 bwMode="auto">
          <a:xfrm>
            <a:off x="4644008" y="3861048"/>
            <a:ext cx="792088" cy="360040"/>
          </a:xfrm>
          <a:prstGeom prst="rightArrow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3789041"/>
            <a:ext cx="3528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2000" dirty="0" smtClean="0"/>
              <a:t> </a:t>
            </a:r>
            <a:r>
              <a:rPr lang="es-AR" sz="2000" dirty="0" smtClean="0">
                <a:solidFill>
                  <a:srgbClr val="FFFF00"/>
                </a:solidFill>
                <a:effectLst/>
              </a:rPr>
              <a:t>Normativas técnicas y de trafico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2000" dirty="0" smtClean="0">
                <a:solidFill>
                  <a:srgbClr val="FFFF00"/>
                </a:solidFill>
                <a:effectLst/>
              </a:rPr>
              <a:t> reglamentación Veterinaria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2000" dirty="0" smtClean="0">
                <a:solidFill>
                  <a:srgbClr val="FFFF00"/>
                </a:solidFill>
                <a:effectLst/>
              </a:rPr>
              <a:t>inmigración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2000" dirty="0" smtClean="0">
                <a:solidFill>
                  <a:srgbClr val="FFFF00"/>
                </a:solidFill>
                <a:effectLst/>
              </a:rPr>
              <a:t>Aduanas y seguridad</a:t>
            </a:r>
          </a:p>
          <a:p>
            <a:pPr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s-AR" sz="2000" dirty="0" smtClean="0">
                <a:solidFill>
                  <a:srgbClr val="FFFF00"/>
                </a:solidFill>
                <a:effectLst/>
              </a:rPr>
              <a:t>Las relaciones contractuales</a:t>
            </a:r>
            <a:endParaRPr lang="es-AR" dirty="0">
              <a:effectLst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 </a:t>
            </a:r>
            <a:fld id="{BE3C692A-9EDF-4688-A0F8-7F2245B0CE4A}" type="slidenum">
              <a:rPr lang="en-US" smtClean="0">
                <a:effectLst/>
              </a:rPr>
              <a:pPr>
                <a:defRPr/>
              </a:pPr>
              <a:t>9</a:t>
            </a:fld>
            <a:endParaRPr lang="en-US" dirty="0">
              <a:effectLst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(c)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1" grpId="0" animBg="1"/>
      <p:bldP spid="246792" grpId="0"/>
      <p:bldP spid="12" grpId="0" animBg="1"/>
    </p:bldLst>
  </p:timing>
</p:sld>
</file>

<file path=ppt/theme/theme1.xml><?xml version="1.0" encoding="utf-8"?>
<a:theme xmlns:a="http://schemas.openxmlformats.org/drawingml/2006/main" name="Presentation Template - EN">
  <a:themeElements>
    <a:clrScheme name="IRU Theme CO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0070C0"/>
      </a:accent2>
      <a:accent3>
        <a:srgbClr val="FFC000"/>
      </a:accent3>
      <a:accent4>
        <a:srgbClr val="008000"/>
      </a:accent4>
      <a:accent5>
        <a:srgbClr val="339966"/>
      </a:accent5>
      <a:accent6>
        <a:srgbClr val="92D050"/>
      </a:accent6>
      <a:hlink>
        <a:srgbClr val="FFFF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0000" tIns="46800" rIns="90000" bIns="46800" numCol="1" rtlCol="0" anchor="ctr" anchorCtr="0" compatLnSpc="1">
        <a:prstTxWarp prst="textNoShape">
          <a:avLst/>
        </a:prstTxWarp>
        <a:normAutofit fontScale="70000" lnSpcReduction="20000"/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 marL="271463" indent="-271463">
          <a:buFont typeface="Wingdings" pitchFamily="2" charset="2"/>
          <a:buChar char="Ø"/>
          <a:defRPr dirty="0" err="1" smtClean="0"/>
        </a:defPPr>
      </a:lstStyle>
    </a:tx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EN</Template>
  <TotalTime>2635</TotalTime>
  <Words>1866</Words>
  <Application>Microsoft Office PowerPoint</Application>
  <PresentationFormat>On-screen Show (4:3)</PresentationFormat>
  <Paragraphs>365</Paragraphs>
  <Slides>38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Presentation Template - EN</vt:lpstr>
      <vt:lpstr>Asamblea extraordinaria de la CIT</vt:lpstr>
      <vt:lpstr>El Sistema global de Transito TIR</vt:lpstr>
      <vt:lpstr>Slide 3</vt:lpstr>
      <vt:lpstr>Qué es la globalización?</vt:lpstr>
      <vt:lpstr>Slide 5</vt:lpstr>
      <vt:lpstr>Actividad de telecomunicaciones diaria</vt:lpstr>
      <vt:lpstr>Slide 7</vt:lpstr>
      <vt:lpstr>Principales obstáculos al Transporte internacional por carretera</vt:lpstr>
      <vt:lpstr>La frontera es un obstáculo para el libre comercio</vt:lpstr>
      <vt:lpstr>La frontera es un obstáculo para el libre comercio</vt:lpstr>
      <vt:lpstr>¿Cómo podemos cambiar este punto de vista y así permitir al transporte por carretera de conducir el comercio, el progreso y la prosperidad?</vt:lpstr>
      <vt:lpstr>Implementar los instrumentos fundamentales de facilitación de la ONU para permitir al transporte de carretera conducir el comercio!</vt:lpstr>
      <vt:lpstr>Slide 13</vt:lpstr>
      <vt:lpstr>Qué es el sistema TIR?</vt:lpstr>
      <vt:lpstr>Slide 15</vt:lpstr>
      <vt:lpstr>TIR es multimodal </vt:lpstr>
      <vt:lpstr>Transporte conforme al TIR</vt:lpstr>
      <vt:lpstr>Slide 18</vt:lpstr>
      <vt:lpstr>Vehículos y contenedores seguros</vt:lpstr>
      <vt:lpstr>Cadena Internacional de Garantía</vt:lpstr>
      <vt:lpstr>Cuaderno TIR</vt:lpstr>
      <vt:lpstr>Reconocimiento mutuo de los controles</vt:lpstr>
      <vt:lpstr>Acceso controlado</vt:lpstr>
      <vt:lpstr>11/9 Los requisitos de seguridad en todo el mundo cambiaron para siempre</vt:lpstr>
      <vt:lpstr>Marco Normativo SAFE de la OMA</vt:lpstr>
      <vt:lpstr> Los requisitos de la OMA – SAFE y OEA  pueden cumplirse en su totalidad  por medio del Convenio TIR</vt:lpstr>
      <vt:lpstr>TIR IT Herramientas de Gestión de Riesgos : IRU TIR-EPD</vt:lpstr>
      <vt:lpstr>Información Electrónica Anticipada sobre la Carga IRU TIR-EPD es un concepto de ventanilla única</vt:lpstr>
      <vt:lpstr>Modelo de corredor verde TIR-EPD</vt:lpstr>
      <vt:lpstr>TIR y corredor verde TIR-EPD</vt:lpstr>
      <vt:lpstr>Corredor verde TIR:  Experiencia Tanger Med</vt:lpstr>
      <vt:lpstr>TIR IT herramientas de gestión de riesgos:  IRU SafeTIR en Tiempo Real  (RTS)</vt:lpstr>
      <vt:lpstr>Beneficios del Sistema TIR</vt:lpstr>
      <vt:lpstr>¿Cómo acceder al Convenio TIR?  Es muy simple!</vt:lpstr>
      <vt:lpstr>Slide 35</vt:lpstr>
      <vt:lpstr>Qué significa en la práctica?</vt:lpstr>
      <vt:lpstr>Conclusión:   ¡La IRU está preparada para compartir su experiencia y sus herramientas!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cmauley</dc:creator>
  <cp:lastModifiedBy>jebele</cp:lastModifiedBy>
  <cp:revision>202</cp:revision>
  <dcterms:created xsi:type="dcterms:W3CDTF">2013-05-28T14:18:17Z</dcterms:created>
  <dcterms:modified xsi:type="dcterms:W3CDTF">2013-07-09T09:48:38Z</dcterms:modified>
</cp:coreProperties>
</file>