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  <p:sldMasterId id="2147483670" r:id="rId4"/>
    <p:sldMasterId id="2147483677" r:id="rId5"/>
    <p:sldMasterId id="2147483687" r:id="rId6"/>
    <p:sldMasterId id="2147483695" r:id="rId7"/>
    <p:sldMasterId id="2147483701" r:id="rId8"/>
  </p:sldMasterIdLst>
  <p:notesMasterIdLst>
    <p:notesMasterId r:id="rId27"/>
  </p:notesMasterIdLst>
  <p:handoutMasterIdLst>
    <p:handoutMasterId r:id="rId28"/>
  </p:handoutMasterIdLst>
  <p:sldIdLst>
    <p:sldId id="256" r:id="rId9"/>
    <p:sldId id="414" r:id="rId10"/>
    <p:sldId id="415" r:id="rId11"/>
    <p:sldId id="444" r:id="rId12"/>
    <p:sldId id="455" r:id="rId13"/>
    <p:sldId id="456" r:id="rId14"/>
    <p:sldId id="486" r:id="rId15"/>
    <p:sldId id="487" r:id="rId16"/>
    <p:sldId id="488" r:id="rId17"/>
    <p:sldId id="418" r:id="rId18"/>
    <p:sldId id="419" r:id="rId19"/>
    <p:sldId id="447" r:id="rId20"/>
    <p:sldId id="453" r:id="rId21"/>
    <p:sldId id="480" r:id="rId22"/>
    <p:sldId id="485" r:id="rId23"/>
    <p:sldId id="484" r:id="rId24"/>
    <p:sldId id="482" r:id="rId25"/>
    <p:sldId id="483" r:id="rId26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BCF7F-5CF2-41E8-AE64-6BF38BD5CF65}" type="datetimeFigureOut">
              <a:rPr lang="fr-CH" smtClean="0"/>
              <a:pPr/>
              <a:t>01.09.2014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2E8E-BED6-4CCB-82FB-9375A890DDCF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BEF5-3BE6-43C1-B6F4-331920C9B7EC}" type="datetimeFigureOut">
              <a:rPr lang="fr-CH" smtClean="0"/>
              <a:pPr/>
              <a:t>01.09.2014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1B62-CECA-45C2-BE39-8E3CC63C1793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1664-15D5-4C7B-93E9-02C0B7E626B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190"/>
            <a:ext cx="4990784" cy="4472702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1B62-CECA-45C2-BE39-8E3CC63C1793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71664-15D5-4C7B-93E9-02C0B7E626B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93663" indent="-93663">
              <a:buClr>
                <a:schemeClr val="bg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177800" indent="-177800">
              <a:buClr>
                <a:schemeClr val="accent1"/>
              </a:buClr>
              <a:buSzPct val="100000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686" r:id="rId6"/>
    <p:sldLayoutId id="2147483691" r:id="rId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4A125171-1718-4284-B057-0086126218B6}" type="slidenum">
              <a:rPr lang="en-GB" sz="700" smtClean="0">
                <a:solidFill>
                  <a:prstClr val="white">
                    <a:lumMod val="50000"/>
                  </a:prstClr>
                </a:solidFill>
              </a:rPr>
              <a:pPr algn="ctr">
                <a:defRPr/>
              </a:pPr>
              <a:t>‹#›</a:t>
            </a:fld>
            <a:endParaRPr lang="en-GB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h/url?sa=i&amp;rct=j&amp;q=truck+congestion+at+border&amp;source=images&amp;cd=&amp;cad=rja&amp;docid=WTeMFuegMlsB2M&amp;tbnid=evQjIHTSbeZB4M:&amp;ved=0CAUQjRw&amp;url=http://www.moveoneinc.com/blog/moving/truck-crisis-border-uae-saudi-arabia/&amp;ei=mbIrUf30NInTtQaQm4CADQ&amp;bvm=bv.42768644,d.Yms&amp;psig=AFQjCNEWPpj6O_GXlgPEoGLaVPq8BQPWug&amp;ust=1361904588497065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h/url?sa=i&amp;source=images&amp;cd=&amp;cad=rja&amp;docid=0R73u0FK3nG4nM&amp;tbnid=DGFFkCNOr3rExM:&amp;ved=0CAgQjRwwAA&amp;url=http://mgnas.blogspot.com/2013/01/driving-on-open-highway.html&amp;ei=kYArUZflEpDVsgavjoA4&amp;psig=AFQjCNEs1rpEPhCRHXKPaTJWJAnAkNC6YA&amp;ust=1361891857360591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Facilitating</a:t>
            </a:r>
            <a:r>
              <a:rPr lang="fr-CH" dirty="0" smtClean="0"/>
              <a:t> Transport on the </a:t>
            </a:r>
            <a:r>
              <a:rPr lang="fr-CH" dirty="0" err="1" smtClean="0"/>
              <a:t>Silk</a:t>
            </a:r>
            <a:r>
              <a:rPr lang="fr-CH" dirty="0" smtClean="0"/>
              <a:t> Road Economic </a:t>
            </a:r>
            <a:r>
              <a:rPr lang="fr-CH" dirty="0" err="1" smtClean="0"/>
              <a:t>Belt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the TIR System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Urumqi</a:t>
            </a:r>
            <a:r>
              <a:rPr lang="ru-RU" dirty="0" smtClean="0"/>
              <a:t>, </a:t>
            </a:r>
            <a:r>
              <a:rPr lang="fr-CH" dirty="0" smtClean="0"/>
              <a:t>2 </a:t>
            </a:r>
            <a:r>
              <a:rPr lang="fr-CH" dirty="0" err="1" smtClean="0"/>
              <a:t>September</a:t>
            </a:r>
            <a:r>
              <a:rPr lang="fr-CH" dirty="0" smtClean="0"/>
              <a:t> </a:t>
            </a:r>
            <a:r>
              <a:rPr lang="ru-RU" dirty="0" smtClean="0"/>
              <a:t>2014 </a:t>
            </a:r>
            <a:endParaRPr lang="fr-CH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Umberto de Pretto </a:t>
            </a:r>
          </a:p>
          <a:p>
            <a:r>
              <a:rPr lang="en-GB" dirty="0" smtClean="0"/>
              <a:t>Secretary General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Securing and facilitating trade and international road transport</a:t>
            </a:r>
            <a:endParaRPr lang="fr-CH"/>
          </a:p>
        </p:txBody>
      </p:sp>
      <p:pic>
        <p:nvPicPr>
          <p:cNvPr id="3" name="Picture 4" descr="TIRfra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196752"/>
            <a:ext cx="77041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99697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fr-CH" sz="4800" b="1" smtClean="0">
                <a:solidFill>
                  <a:schemeClr val="accent4"/>
                </a:solidFill>
                <a:effectLst/>
              </a:rPr>
              <a:t>Transports </a:t>
            </a:r>
            <a:endParaRPr lang="fr-CH" sz="4800" b="1">
              <a:solidFill>
                <a:schemeClr val="accent4"/>
              </a:solidFill>
              <a:effectLst/>
            </a:endParaRPr>
          </a:p>
          <a:p>
            <a:pPr algn="ctr">
              <a:buNone/>
              <a:defRPr/>
            </a:pPr>
            <a:r>
              <a:rPr lang="fr-CH" sz="4800" b="1">
                <a:solidFill>
                  <a:schemeClr val="accent4"/>
                </a:solidFill>
                <a:effectLst/>
              </a:rPr>
              <a:t>Internationaux Routiers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71775" y="5013102"/>
            <a:ext cx="3649663" cy="12954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chemeClr val="bg1"/>
                </a:solidFill>
                <a:effectLst/>
                <a:cs typeface="+mn-cs"/>
              </a:rPr>
              <a:t>Managed by the IRU since 1949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TIR System?</a:t>
            </a:r>
            <a:endParaRPr lang="fr-C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9400" y="1364704"/>
            <a:ext cx="8583613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tried and tested, affordable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facilitation instrument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international transport and trade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Intermodal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(road-rail, road-maritime)</a:t>
            </a:r>
          </a:p>
          <a:p>
            <a:pPr marL="623888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 Convention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1975, signed by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68 contracting parties</a:t>
            </a:r>
          </a:p>
          <a:p>
            <a:pPr marL="93663" marR="0" lvl="0" indent="-936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3568" y="4725144"/>
            <a:ext cx="8114842" cy="1656184"/>
            <a:chOff x="683568" y="4725144"/>
            <a:chExt cx="8114842" cy="1656184"/>
          </a:xfrm>
        </p:grpSpPr>
        <p:pic>
          <p:nvPicPr>
            <p:cNvPr id="6" name="Picture 5" descr="truck_TIR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83568" y="4725144"/>
              <a:ext cx="2376264" cy="1585944"/>
            </a:xfrm>
            <a:prstGeom prst="rect">
              <a:avLst/>
            </a:prstGeom>
          </p:spPr>
        </p:pic>
        <p:pic>
          <p:nvPicPr>
            <p:cNvPr id="7" name="Picture 6" descr="train_TIR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91880" y="4725144"/>
              <a:ext cx="2448272" cy="1634003"/>
            </a:xfrm>
            <a:prstGeom prst="rect">
              <a:avLst/>
            </a:prstGeom>
          </p:spPr>
        </p:pic>
        <p:pic>
          <p:nvPicPr>
            <p:cNvPr id="8" name="Picture 7" descr="Ship_TIR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300192" y="4725144"/>
              <a:ext cx="2498218" cy="1656184"/>
            </a:xfrm>
            <a:prstGeom prst="rect">
              <a:avLst/>
            </a:prstGeom>
          </p:spPr>
        </p:pic>
      </p:grp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65011" y="1844824"/>
            <a:ext cx="1267429" cy="18722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Geographical Scope of the TIR Convention</a:t>
            </a:r>
            <a:endParaRPr lang="fr-CH"/>
          </a:p>
        </p:txBody>
      </p:sp>
      <p:pic>
        <p:nvPicPr>
          <p:cNvPr id="4" name="Picture 3" descr="CarteTIR-jan2014-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TIR Expansion : </a:t>
            </a:r>
            <a:r>
              <a:rPr lang="fr-CH" dirty="0" err="1" smtClean="0"/>
              <a:t>latest</a:t>
            </a:r>
            <a:r>
              <a:rPr lang="fr-CH" dirty="0" smtClean="0"/>
              <a:t> </a:t>
            </a:r>
            <a:r>
              <a:rPr lang="fr-CH" dirty="0" err="1" smtClean="0"/>
              <a:t>developments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340768"/>
            <a:ext cx="50329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000" dirty="0" smtClean="0"/>
              <a:t>August 2013 – </a:t>
            </a:r>
            <a:r>
              <a:rPr lang="fr-CH" sz="2000" dirty="0" smtClean="0">
                <a:solidFill>
                  <a:schemeClr val="accent1"/>
                </a:solidFill>
              </a:rPr>
              <a:t>China</a:t>
            </a:r>
            <a:r>
              <a:rPr lang="fr-CH" sz="2000" dirty="0" smtClean="0"/>
              <a:t> </a:t>
            </a:r>
            <a:r>
              <a:rPr lang="fr-CH" sz="2000" dirty="0" err="1" smtClean="0"/>
              <a:t>informs</a:t>
            </a:r>
            <a:r>
              <a:rPr lang="fr-CH" sz="2000" dirty="0" smtClean="0"/>
              <a:t> of </a:t>
            </a:r>
            <a:r>
              <a:rPr lang="fr-CH" sz="2000" dirty="0" err="1" smtClean="0"/>
              <a:t>its</a:t>
            </a:r>
            <a:r>
              <a:rPr lang="fr-CH" sz="2000" dirty="0" smtClean="0"/>
              <a:t> intention to </a:t>
            </a:r>
            <a:r>
              <a:rPr lang="fr-CH" sz="2000" dirty="0" err="1" smtClean="0"/>
              <a:t>accede</a:t>
            </a:r>
            <a:r>
              <a:rPr lang="fr-CH" sz="2000" dirty="0" smtClean="0"/>
              <a:t> to the TIR Convention</a:t>
            </a:r>
          </a:p>
          <a:p>
            <a:pPr lvl="0"/>
            <a:endParaRPr lang="fr-CH" sz="1100" dirty="0" smtClean="0"/>
          </a:p>
          <a:p>
            <a:pPr lvl="0"/>
            <a:r>
              <a:rPr lang="fr-CH" sz="2000" dirty="0" err="1" smtClean="0"/>
              <a:t>Increased</a:t>
            </a:r>
            <a:r>
              <a:rPr lang="fr-CH" sz="2000" dirty="0" smtClean="0"/>
              <a:t> </a:t>
            </a:r>
            <a:r>
              <a:rPr lang="fr-CH" sz="2000" dirty="0" err="1" smtClean="0"/>
              <a:t>cooperation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ESCAP</a:t>
            </a:r>
            <a:br>
              <a:rPr lang="fr-CH" sz="2000" dirty="0" smtClean="0"/>
            </a:br>
            <a:r>
              <a:rPr lang="fr-CH" sz="2000" dirty="0" smtClean="0"/>
              <a:t>for the </a:t>
            </a:r>
            <a:r>
              <a:rPr lang="fr-CH" sz="2000" dirty="0" err="1" smtClean="0"/>
              <a:t>region</a:t>
            </a:r>
            <a:r>
              <a:rPr lang="fr-CH" sz="20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2996952"/>
            <a:ext cx="492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000" dirty="0" smtClean="0"/>
              <a:t>April 2014 –  </a:t>
            </a:r>
            <a:r>
              <a:rPr lang="en-GB" sz="2000" dirty="0" smtClean="0">
                <a:solidFill>
                  <a:schemeClr val="accent1"/>
                </a:solidFill>
                <a:effectLst/>
              </a:rPr>
              <a:t>UAE </a:t>
            </a:r>
            <a:r>
              <a:rPr lang="en-GB" sz="2000" dirty="0" smtClean="0">
                <a:effectLst/>
              </a:rPr>
              <a:t>Customs sign guarantee agreement</a:t>
            </a:r>
            <a:endParaRPr lang="en-GB" sz="20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157192"/>
            <a:ext cx="831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Interest in TIR also expressed by </a:t>
            </a:r>
            <a:r>
              <a:rPr lang="en-GB" sz="2000" dirty="0" smtClean="0">
                <a:solidFill>
                  <a:schemeClr val="accent1"/>
                </a:solidFill>
              </a:rPr>
              <a:t>Argentina, Brazil, Mexico, Iraq, KSA and various African countries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5236" y="1412776"/>
            <a:ext cx="1919310" cy="1317018"/>
            <a:chOff x="179390" y="1484730"/>
            <a:chExt cx="3960550" cy="2635419"/>
          </a:xfrm>
        </p:grpSpPr>
        <p:pic>
          <p:nvPicPr>
            <p:cNvPr id="23" name="Picture 14" descr="ANd9GcScN7WrUi7NF1pqKmL3ZPC420UtelWfghx8Jq8SWysrBrRYyNUsX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90" y="1484730"/>
              <a:ext cx="3960550" cy="2635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 descr="06553353542785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2780928"/>
              <a:ext cx="2016280" cy="126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Content Placeholder 5" descr="28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708920"/>
            <a:ext cx="2031441" cy="15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3688" y="4293096"/>
            <a:ext cx="492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000" dirty="0" smtClean="0"/>
              <a:t>April 2014 –  </a:t>
            </a:r>
            <a:r>
              <a:rPr lang="en-GB" sz="2000" dirty="0" smtClean="0">
                <a:solidFill>
                  <a:schemeClr val="accent1"/>
                </a:solidFill>
                <a:effectLst/>
              </a:rPr>
              <a:t>Pakistan </a:t>
            </a:r>
            <a:r>
              <a:rPr lang="en-GB" sz="2000" dirty="0" smtClean="0">
                <a:effectLst/>
              </a:rPr>
              <a:t>officially confirms forthcoming accession to TIR</a:t>
            </a:r>
            <a:endParaRPr lang="en-GB" sz="2000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Forthcoming implementation of TIR in China</a:t>
            </a:r>
            <a:endParaRPr lang="en-GB" dirty="0"/>
          </a:p>
        </p:txBody>
      </p:sp>
      <p:grpSp>
        <p:nvGrpSpPr>
          <p:cNvPr id="3" name="Group 14"/>
          <p:cNvGrpSpPr/>
          <p:nvPr/>
        </p:nvGrpSpPr>
        <p:grpSpPr>
          <a:xfrm>
            <a:off x="611560" y="1196752"/>
            <a:ext cx="7848872" cy="4896544"/>
            <a:chOff x="179390" y="1484730"/>
            <a:chExt cx="3960550" cy="2635419"/>
          </a:xfrm>
        </p:grpSpPr>
        <p:pic>
          <p:nvPicPr>
            <p:cNvPr id="4" name="Picture 14" descr="ANd9GcScN7WrUi7NF1pqKmL3ZPC420UtelWfghx8Jq8SWysrBrRYyNUsX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90" y="1484730"/>
              <a:ext cx="3960550" cy="2635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0" descr="06553353542785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2780928"/>
              <a:ext cx="2016280" cy="126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We want to see this ...</a:t>
            </a:r>
            <a:endParaRPr lang="fr-CH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039938" y="228600"/>
            <a:ext cx="7104062" cy="914400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7" descr="Bord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6125" y="1124744"/>
            <a:ext cx="7026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IR-EPD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1563" y="1405732"/>
            <a:ext cx="73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….instead of this by….</a:t>
            </a:r>
            <a:endParaRPr lang="fr-CH" dirty="0"/>
          </a:p>
        </p:txBody>
      </p:sp>
      <p:pic>
        <p:nvPicPr>
          <p:cNvPr id="8" name="Picture 2" descr="http://www.moveoneinc.com/blog/wp-content/uploads/2009/11/trucks-in-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556792"/>
            <a:ext cx="6488618" cy="448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GB" dirty="0" smtClean="0"/>
              <a:t>We can bring them hope!</a:t>
            </a:r>
            <a:endParaRPr lang="fr-CH" dirty="0"/>
          </a:p>
        </p:txBody>
      </p:sp>
      <p:pic>
        <p:nvPicPr>
          <p:cNvPr id="5" name="Picture 1" descr="\\Chihuahua\iru2\Official IRU Photo Archive\1 IRU Activities\2012\UNECE Photo contest\UDP\IMG_79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0912" y="3356992"/>
            <a:ext cx="4389120" cy="2926080"/>
          </a:xfrm>
          <a:prstGeom prst="rect">
            <a:avLst/>
          </a:prstGeom>
          <a:noFill/>
        </p:spPr>
      </p:pic>
      <p:pic>
        <p:nvPicPr>
          <p:cNvPr id="6" name="Picture 2" descr="\\Chihuahua\iru2\Official IRU Photo Archive\1 IRU Activities\2012\UNECE Photo contest\UDP\IMG_79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01984" y="1124744"/>
            <a:ext cx="3566160" cy="2377440"/>
          </a:xfrm>
          <a:prstGeom prst="rect">
            <a:avLst/>
          </a:prstGeom>
          <a:noFill/>
        </p:spPr>
      </p:pic>
      <p:pic>
        <p:nvPicPr>
          <p:cNvPr id="7" name="Picture 4" descr="\\Chihuahua\iru2\Official IRU Photo Archive\1 IRU Activities\2012\UNECE Photo contest\UDP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844824"/>
            <a:ext cx="2560320" cy="384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This is the IRU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smtClean="0"/>
          </a:p>
          <a:p>
            <a:pPr lvl="1"/>
            <a:endParaRPr lang="en-GB" smtClean="0"/>
          </a:p>
          <a:p>
            <a:pPr lvl="3"/>
            <a:endParaRPr lang="en-GB" smtClean="0"/>
          </a:p>
          <a:p>
            <a:pPr lvl="4"/>
            <a:endParaRPr lang="en-GB" smtClean="0"/>
          </a:p>
          <a:p>
            <a:pPr lvl="5"/>
            <a:endParaRPr lang="en-GB" smtClean="0"/>
          </a:p>
          <a:p>
            <a:pPr lvl="6"/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6" y="1260140"/>
            <a:ext cx="897632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RTA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132856"/>
            <a:ext cx="8572500" cy="296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085184"/>
            <a:ext cx="8568952" cy="50405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IRU Member since 29 May 2002</a:t>
            </a:r>
            <a:endParaRPr lang="fr-CH" sz="1800" b="1" baseline="0" dirty="0" err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smtClean="0"/>
              <a:t>Evolution of IRU </a:t>
            </a:r>
            <a:r>
              <a:rPr lang="fr-CH" err="1" smtClean="0"/>
              <a:t>Membership</a:t>
            </a:r>
            <a:endParaRPr lang="fr-CH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smtClean="0">
                <a:solidFill>
                  <a:srgbClr val="005EA4"/>
                </a:solidFill>
                <a:effectLst/>
              </a:rPr>
              <a:t> in 75 countries</a:t>
            </a:r>
            <a:endParaRPr lang="fr-CH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smtClean="0">
                <a:solidFill>
                  <a:srgbClr val="005EA4"/>
                </a:solidFill>
                <a:effectLst/>
              </a:rPr>
              <a:t> in 75 countries</a:t>
            </a:r>
            <a:endParaRPr lang="fr-CH">
              <a:solidFill>
                <a:srgbClr val="005EA4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284984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>
              <a:solidFill>
                <a:srgbClr val="B43E97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smtClean="0">
                <a:solidFill>
                  <a:srgbClr val="00B0F0"/>
                </a:solidFill>
                <a:effectLst/>
              </a:rPr>
              <a:t> + FESARTA in </a:t>
            </a:r>
            <a:r>
              <a:rPr lang="fr-CH" smtClean="0">
                <a:solidFill>
                  <a:srgbClr val="00B0F0"/>
                </a:solidFill>
              </a:rPr>
              <a:t>38</a:t>
            </a:r>
            <a:r>
              <a:rPr lang="fr-CH" smtClean="0">
                <a:solidFill>
                  <a:srgbClr val="00B0F0"/>
                </a:solidFill>
                <a:effectLst/>
              </a:rPr>
              <a:t> countries</a:t>
            </a:r>
            <a:endParaRPr lang="fr-CH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IRU </a:t>
            </a:r>
            <a:r>
              <a:rPr lang="fr-CH" err="1" smtClean="0"/>
              <a:t>Secretariat</a:t>
            </a:r>
            <a:r>
              <a:rPr lang="fr-CH" smtClean="0"/>
              <a:t> General</a:t>
            </a:r>
            <a:endParaRPr lang="fr-CH"/>
          </a:p>
        </p:txBody>
      </p:sp>
      <p:grpSp>
        <p:nvGrpSpPr>
          <p:cNvPr id="3" name="Group 2"/>
          <p:cNvGrpSpPr/>
          <p:nvPr/>
        </p:nvGrpSpPr>
        <p:grpSpPr>
          <a:xfrm>
            <a:off x="4211960" y="980728"/>
            <a:ext cx="4680521" cy="812329"/>
            <a:chOff x="3275856" y="1484784"/>
            <a:chExt cx="5382044" cy="1008112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75856" y="1700808"/>
              <a:ext cx="4351287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buNone/>
                <a:defRPr/>
              </a:pPr>
              <a:r>
                <a:rPr lang="en-GB" sz="2000" smtClean="0">
                  <a:solidFill>
                    <a:schemeClr val="accent1"/>
                  </a:solidFill>
                  <a:effectLst/>
                </a:rPr>
                <a:t>1948</a:t>
              </a:r>
              <a:r>
                <a:rPr lang="en-GB" sz="2000" smtClean="0">
                  <a:effectLst/>
                </a:rPr>
                <a:t> – IRU </a:t>
              </a:r>
              <a:r>
                <a:rPr lang="en-GB" sz="2000">
                  <a:effectLst/>
                </a:rPr>
                <a:t>founded in </a:t>
              </a:r>
              <a:r>
                <a:rPr lang="en-GB" sz="2000">
                  <a:solidFill>
                    <a:schemeClr val="accent1"/>
                  </a:solidFill>
                  <a:effectLst/>
                </a:rPr>
                <a:t>Geneva</a:t>
              </a:r>
            </a:p>
          </p:txBody>
        </p:sp>
        <p:pic>
          <p:nvPicPr>
            <p:cNvPr id="5" name="Picture 4" descr="icon_Geneva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829893" y="1484784"/>
              <a:ext cx="828007" cy="91080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79512" y="1700808"/>
            <a:ext cx="5904655" cy="859792"/>
            <a:chOff x="261932" y="2348880"/>
            <a:chExt cx="6758340" cy="1294265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2564903"/>
              <a:ext cx="5760640" cy="107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smtClean="0">
                  <a:solidFill>
                    <a:schemeClr val="accent1"/>
                  </a:solidFill>
                  <a:effectLst/>
                </a:rPr>
                <a:t>1973</a:t>
              </a:r>
              <a:r>
                <a:rPr lang="en-GB" sz="2000" smtClean="0">
                  <a:effectLst/>
                </a:rPr>
                <a:t> – IRU Permanent Delegation to the European Union in </a:t>
              </a:r>
              <a:r>
                <a:rPr lang="en-GB" sz="2000" smtClean="0">
                  <a:solidFill>
                    <a:schemeClr val="accent1"/>
                  </a:solidFill>
                  <a:effectLst/>
                </a:rPr>
                <a:t>Brussels</a:t>
              </a:r>
              <a:endParaRPr lang="en-GB" sz="200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8" name="Picture 7" descr="icon_Brussels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61932" y="2348880"/>
              <a:ext cx="906607" cy="119234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75656" y="2564904"/>
            <a:ext cx="7344816" cy="889258"/>
            <a:chOff x="755576" y="3501008"/>
            <a:chExt cx="7907598" cy="1110590"/>
          </a:xfrm>
        </p:grpSpPr>
        <p:sp>
          <p:nvSpPr>
            <p:cNvPr id="10" name="TextBox 9"/>
            <p:cNvSpPr txBox="1"/>
            <p:nvPr/>
          </p:nvSpPr>
          <p:spPr>
            <a:xfrm>
              <a:off x="755576" y="3717032"/>
              <a:ext cx="6840760" cy="8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smtClean="0">
                  <a:solidFill>
                    <a:schemeClr val="accent1"/>
                  </a:solidFill>
                  <a:effectLst/>
                </a:rPr>
                <a:t>1998</a:t>
              </a:r>
              <a:r>
                <a:rPr lang="en-GB" sz="2000" smtClean="0">
                  <a:effectLst/>
                </a:rPr>
                <a:t> – IRU Permanent Delegation to Eurasia in </a:t>
              </a:r>
              <a:r>
                <a:rPr lang="en-GB" sz="2000" smtClean="0">
                  <a:solidFill>
                    <a:schemeClr val="accent1"/>
                  </a:solidFill>
                  <a:effectLst/>
                </a:rPr>
                <a:t>Moscow</a:t>
              </a:r>
              <a:endParaRPr lang="en-GB" sz="200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1" name="Picture 10" descr="icon_Moscow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10394" y="3501008"/>
              <a:ext cx="852780" cy="107235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3212976"/>
            <a:ext cx="6912768" cy="932310"/>
            <a:chOff x="467544" y="4437112"/>
            <a:chExt cx="7776864" cy="932310"/>
          </a:xfrm>
        </p:grpSpPr>
        <p:sp>
          <p:nvSpPr>
            <p:cNvPr id="13" name="TextBox 12"/>
            <p:cNvSpPr txBox="1"/>
            <p:nvPr/>
          </p:nvSpPr>
          <p:spPr>
            <a:xfrm>
              <a:off x="1403648" y="4653136"/>
              <a:ext cx="6840760" cy="716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smtClean="0">
                  <a:solidFill>
                    <a:schemeClr val="accent1"/>
                  </a:solidFill>
                  <a:effectLst/>
                </a:rPr>
                <a:t>2005</a:t>
              </a:r>
              <a:r>
                <a:rPr lang="en-GB" sz="2000" smtClean="0">
                  <a:effectLst/>
                </a:rPr>
                <a:t> – IRU Permanent Delegation to the Middle East and Region in </a:t>
              </a:r>
              <a:r>
                <a:rPr lang="en-GB" sz="2000" smtClean="0">
                  <a:solidFill>
                    <a:schemeClr val="accent1"/>
                  </a:solidFill>
                  <a:effectLst/>
                </a:rPr>
                <a:t>Istanbul</a:t>
              </a:r>
              <a:endParaRPr lang="en-GB" sz="200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4" name="Picture 13" descr="icon_Istanbul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67544" y="4437112"/>
              <a:ext cx="856332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691680" y="4077072"/>
            <a:ext cx="7128792" cy="792087"/>
            <a:chOff x="827584" y="5445225"/>
            <a:chExt cx="7913116" cy="989235"/>
          </a:xfrm>
        </p:grpSpPr>
        <p:sp>
          <p:nvSpPr>
            <p:cNvPr id="16" name="TextBox 15"/>
            <p:cNvSpPr txBox="1"/>
            <p:nvPr/>
          </p:nvSpPr>
          <p:spPr>
            <a:xfrm>
              <a:off x="827584" y="5661252"/>
              <a:ext cx="6840760" cy="518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en-GB" sz="2000" smtClean="0">
                  <a:solidFill>
                    <a:schemeClr val="accent1"/>
                  </a:solidFill>
                  <a:effectLst/>
                </a:rPr>
                <a:t>2012</a:t>
              </a:r>
              <a:r>
                <a:rPr lang="en-GB" sz="2000" smtClean="0">
                  <a:effectLst/>
                </a:rPr>
                <a:t> – IRU Secretariat for Africa in </a:t>
              </a:r>
              <a:r>
                <a:rPr lang="en-GB" sz="2000" smtClean="0">
                  <a:solidFill>
                    <a:schemeClr val="accent1"/>
                  </a:solidFill>
                  <a:effectLst/>
                </a:rPr>
                <a:t>Geneva</a:t>
              </a:r>
              <a:endParaRPr lang="en-GB" sz="200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17" name="Picture 16" descr="icon_Casablanca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61465" y="5445225"/>
              <a:ext cx="879235" cy="9892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9512" y="4725144"/>
            <a:ext cx="6048672" cy="851902"/>
            <a:chOff x="251520" y="5661248"/>
            <a:chExt cx="6048672" cy="851902"/>
          </a:xfrm>
        </p:grpSpPr>
        <p:sp>
          <p:nvSpPr>
            <p:cNvPr id="19" name="TextBox 18"/>
            <p:cNvSpPr txBox="1"/>
            <p:nvPr/>
          </p:nvSpPr>
          <p:spPr>
            <a:xfrm>
              <a:off x="1083612" y="5805264"/>
              <a:ext cx="5216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2013</a:t>
              </a:r>
              <a:r>
                <a:rPr lang="en-GB" sz="2000" dirty="0" smtClean="0">
                  <a:effectLst/>
                </a:rPr>
                <a:t> – IRU Permanent Delegation to the United Nations in</a:t>
              </a:r>
              <a:r>
                <a:rPr lang="en-GB" sz="2000" dirty="0" smtClean="0">
                  <a:solidFill>
                    <a:srgbClr val="FFFF00"/>
                  </a:solidFill>
                  <a:effectLst/>
                </a:rPr>
                <a:t> </a:t>
              </a:r>
              <a:r>
                <a:rPr lang="en-GB" sz="2000" dirty="0" smtClean="0">
                  <a:solidFill>
                    <a:schemeClr val="accent1"/>
                  </a:solidFill>
                  <a:effectLst/>
                </a:rPr>
                <a:t>New-York</a:t>
              </a:r>
              <a:endParaRPr lang="en-GB" sz="2000" dirty="0">
                <a:solidFill>
                  <a:schemeClr val="accent1"/>
                </a:solidFill>
                <a:effectLst/>
              </a:endParaRPr>
            </a:p>
          </p:txBody>
        </p:sp>
        <p:pic>
          <p:nvPicPr>
            <p:cNvPr id="20" name="Picture 19" descr="UN-delegation-logo-RGB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520" y="5661248"/>
              <a:ext cx="792088" cy="79208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475656" y="5762212"/>
            <a:ext cx="6353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000" smtClean="0">
                <a:solidFill>
                  <a:schemeClr val="accent1"/>
                </a:solidFill>
                <a:effectLst/>
              </a:rPr>
              <a:t>Next Steps </a:t>
            </a:r>
            <a:r>
              <a:rPr lang="en-GB" sz="2000" smtClean="0">
                <a:effectLst/>
              </a:rPr>
              <a:t>– Office in </a:t>
            </a:r>
            <a:r>
              <a:rPr lang="en-GB" sz="2000" smtClean="0">
                <a:solidFill>
                  <a:schemeClr val="accent1"/>
                </a:solidFill>
                <a:effectLst/>
              </a:rPr>
              <a:t>China</a:t>
            </a:r>
            <a:endParaRPr lang="en-GB" sz="2000">
              <a:solidFill>
                <a:schemeClr val="accent1"/>
              </a:solidFill>
              <a:effectLst/>
            </a:endParaRPr>
          </a:p>
        </p:txBody>
      </p:sp>
      <p:pic>
        <p:nvPicPr>
          <p:cNvPr id="25" name="Picture 24" descr="image0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28384" y="5445224"/>
            <a:ext cx="792000" cy="792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5" descr="Lisbon-Vladivost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1940" y="1371600"/>
            <a:ext cx="3333142" cy="25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77044" y="10668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The </a:t>
            </a:r>
            <a:r>
              <a:rPr lang="fr-CH" b="1" err="1" smtClean="0"/>
              <a:t>Lisbon</a:t>
            </a:r>
            <a:r>
              <a:rPr lang="fr-CH" b="1" smtClean="0"/>
              <a:t>-Vladivostok </a:t>
            </a:r>
            <a:r>
              <a:rPr lang="fr-CH" b="1" err="1" smtClean="0"/>
              <a:t>Caravan</a:t>
            </a:r>
            <a:endParaRPr lang="fr-CH" b="1"/>
          </a:p>
        </p:txBody>
      </p:sp>
      <p:sp>
        <p:nvSpPr>
          <p:cNvPr id="47" name="TextBox 46"/>
          <p:cNvSpPr txBox="1"/>
          <p:nvPr/>
        </p:nvSpPr>
        <p:spPr>
          <a:xfrm>
            <a:off x="4648200" y="1066800"/>
            <a:ext cx="418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The Beijing-Berlin-Brussels </a:t>
            </a:r>
            <a:r>
              <a:rPr lang="fr-CH" b="1" err="1" smtClean="0"/>
              <a:t>Caravan</a:t>
            </a:r>
            <a:endParaRPr lang="fr-CH" b="1"/>
          </a:p>
        </p:txBody>
      </p:sp>
      <p:sp>
        <p:nvSpPr>
          <p:cNvPr id="48" name="TextBox 47"/>
          <p:cNvSpPr txBox="1"/>
          <p:nvPr/>
        </p:nvSpPr>
        <p:spPr>
          <a:xfrm>
            <a:off x="4872432" y="40386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400" b="1" smtClean="0"/>
              <a:t> </a:t>
            </a:r>
            <a:r>
              <a:rPr lang="fr-CH" b="1" smtClean="0"/>
              <a:t>IRU-ECO </a:t>
            </a:r>
            <a:r>
              <a:rPr lang="fr-CH" b="1" err="1" smtClean="0"/>
              <a:t>Silk</a:t>
            </a:r>
            <a:r>
              <a:rPr lang="fr-CH" b="1" smtClean="0"/>
              <a:t> Road Truck </a:t>
            </a:r>
            <a:r>
              <a:rPr lang="fr-CH" b="1" err="1" smtClean="0"/>
              <a:t>Caravan</a:t>
            </a:r>
            <a:endParaRPr lang="fr-CH" b="1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52" y="4419600"/>
            <a:ext cx="3587810" cy="181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622" y="4343400"/>
            <a:ext cx="4549970" cy="17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447800" y="-76200"/>
            <a:ext cx="7696200" cy="914400"/>
          </a:xfrm>
        </p:spPr>
        <p:txBody>
          <a:bodyPr/>
          <a:lstStyle/>
          <a:p>
            <a:r>
              <a:rPr lang="en-GB" dirty="0" smtClean="0"/>
              <a:t>IRU Caravans demonstrate need </a:t>
            </a:r>
            <a:r>
              <a:rPr lang="en-GB" dirty="0" err="1" smtClean="0"/>
              <a:t>forTIR</a:t>
            </a:r>
            <a:endParaRPr lang="en-GB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4395" y="1371600"/>
            <a:ext cx="4298623" cy="156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2534" y="2209800"/>
            <a:ext cx="2151466" cy="155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90800"/>
            <a:ext cx="1899138" cy="13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92" y="5257800"/>
            <a:ext cx="2403516" cy="145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>
            <a:off x="277044" y="40386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b="1" smtClean="0"/>
              <a:t> Black </a:t>
            </a:r>
            <a:r>
              <a:rPr lang="fr-CH" b="1" err="1" smtClean="0"/>
              <a:t>Sea</a:t>
            </a:r>
            <a:r>
              <a:rPr lang="fr-CH" b="1" smtClean="0"/>
              <a:t> </a:t>
            </a:r>
            <a:r>
              <a:rPr lang="fr-CH" b="1" err="1" smtClean="0"/>
              <a:t>Highway</a:t>
            </a:r>
            <a:r>
              <a:rPr lang="fr-CH" b="1" smtClean="0"/>
              <a:t> </a:t>
            </a:r>
            <a:r>
              <a:rPr lang="fr-CH" b="1" err="1" smtClean="0"/>
              <a:t>Caravan</a:t>
            </a:r>
            <a:endParaRPr lang="fr-CH" b="1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2148" y="4495800"/>
            <a:ext cx="1631852" cy="211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25662" y="0"/>
            <a:ext cx="7818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CH" sz="2800">
                <a:effectLst/>
                <a:latin typeface="+mj-lt"/>
              </a:rPr>
              <a:t>IRU New </a:t>
            </a:r>
            <a:r>
              <a:rPr lang="fr-CH" sz="2800" err="1" smtClean="0">
                <a:effectLst/>
                <a:latin typeface="+mj-lt"/>
              </a:rPr>
              <a:t>Eurasian</a:t>
            </a:r>
            <a:r>
              <a:rPr lang="fr-CH" sz="2800" smtClean="0">
                <a:effectLst/>
                <a:latin typeface="+mj-lt"/>
              </a:rPr>
              <a:t> </a:t>
            </a:r>
            <a:r>
              <a:rPr lang="fr-CH" sz="2800">
                <a:effectLst/>
                <a:latin typeface="+mj-lt"/>
              </a:rPr>
              <a:t>Land Transport </a:t>
            </a:r>
            <a:r>
              <a:rPr lang="fr-CH" sz="2800" smtClean="0">
                <a:effectLst/>
                <a:latin typeface="+mj-lt"/>
              </a:rPr>
              <a:t>Initiative (NELTI)</a:t>
            </a:r>
            <a:endParaRPr lang="en-US" sz="280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07504" y="1301859"/>
            <a:ext cx="90364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>
                <a:solidFill>
                  <a:srgbClr val="0070C0"/>
                </a:solidFill>
                <a:effectLst/>
              </a:rPr>
              <a:t> </a:t>
            </a:r>
            <a:r>
              <a:rPr lang="en-GB" sz="2800" smtClean="0">
                <a:solidFill>
                  <a:srgbClr val="0070C0"/>
                </a:solidFill>
                <a:effectLst/>
              </a:rPr>
              <a:t>From September 2008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 smtClean="0">
                <a:solidFill>
                  <a:srgbClr val="0070C0"/>
                </a:solidFill>
                <a:effectLst/>
              </a:rPr>
              <a:t> Monitoring over 200,000 border crossings </a:t>
            </a:r>
            <a:endParaRPr lang="en-GB" sz="2800">
              <a:solidFill>
                <a:srgbClr val="0070C0"/>
              </a:solidFill>
              <a:effectLst/>
            </a:endParaRPr>
          </a:p>
        </p:txBody>
      </p:sp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40568" cy="1518473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780928"/>
            <a:ext cx="2041717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800" smtClean="0">
                <a:solidFill>
                  <a:srgbClr val="0070C0"/>
                </a:solidFill>
                <a:effectLst/>
              </a:rPr>
              <a:t>57%</a:t>
            </a:r>
            <a:r>
              <a:rPr lang="fr-CH" sz="280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smtClean="0">
                <a:effectLst/>
              </a:rPr>
              <a:t>of transport time </a:t>
            </a:r>
            <a:r>
              <a:rPr lang="fr-CH" sz="2800" err="1" smtClean="0">
                <a:effectLst/>
              </a:rPr>
              <a:t>lost</a:t>
            </a:r>
            <a:r>
              <a:rPr lang="fr-CH" sz="2800" smtClean="0">
                <a:effectLst/>
              </a:rPr>
              <a:t> </a:t>
            </a:r>
            <a:r>
              <a:rPr lang="fr-CH" sz="2800" err="1" smtClean="0">
                <a:effectLst/>
              </a:rPr>
              <a:t>at</a:t>
            </a:r>
            <a:r>
              <a:rPr lang="fr-CH" sz="2800" smtClean="0">
                <a:effectLst/>
              </a:rPr>
              <a:t> </a:t>
            </a:r>
            <a:r>
              <a:rPr lang="fr-CH" sz="2800" smtClean="0">
                <a:solidFill>
                  <a:srgbClr val="0070C0"/>
                </a:solidFill>
                <a:effectLst/>
              </a:rPr>
              <a:t>border </a:t>
            </a:r>
            <a:r>
              <a:rPr lang="fr-CH" sz="2800" err="1" smtClean="0">
                <a:solidFill>
                  <a:srgbClr val="0070C0"/>
                </a:solidFill>
                <a:effectLst/>
              </a:rPr>
              <a:t>crossings</a:t>
            </a:r>
            <a:endParaRPr lang="fr-CH" sz="2800" smtClean="0">
              <a:solidFill>
                <a:srgbClr val="0070C0"/>
              </a:solidFill>
              <a:effectLst/>
            </a:endParaRPr>
          </a:p>
          <a:p>
            <a:pPr>
              <a:buNone/>
            </a:pPr>
            <a:r>
              <a:rPr lang="fr-CH" sz="2800" smtClean="0">
                <a:solidFill>
                  <a:srgbClr val="0070C0"/>
                </a:solidFill>
                <a:effectLst/>
              </a:rPr>
              <a:t>38%</a:t>
            </a:r>
            <a:r>
              <a:rPr lang="fr-CH" sz="280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smtClean="0">
                <a:effectLst/>
              </a:rPr>
              <a:t>of transport </a:t>
            </a:r>
            <a:r>
              <a:rPr lang="fr-CH" sz="2800" err="1" smtClean="0">
                <a:effectLst/>
              </a:rPr>
              <a:t>costs</a:t>
            </a:r>
            <a:r>
              <a:rPr lang="fr-CH" sz="2800" smtClean="0">
                <a:effectLst/>
              </a:rPr>
              <a:t> due to </a:t>
            </a:r>
            <a:r>
              <a:rPr lang="fr-CH" sz="2800" err="1" smtClean="0">
                <a:solidFill>
                  <a:srgbClr val="0070C0"/>
                </a:solidFill>
                <a:effectLst/>
              </a:rPr>
              <a:t>unofficial</a:t>
            </a:r>
            <a:r>
              <a:rPr lang="fr-CH" sz="2800" smtClean="0">
                <a:solidFill>
                  <a:srgbClr val="0070C0"/>
                </a:solidFill>
                <a:effectLst/>
              </a:rPr>
              <a:t> </a:t>
            </a:r>
            <a:r>
              <a:rPr lang="fr-CH" sz="2800" err="1" smtClean="0">
                <a:solidFill>
                  <a:srgbClr val="0070C0"/>
                </a:solidFill>
                <a:effectLst/>
              </a:rPr>
              <a:t>levies</a:t>
            </a:r>
            <a:endParaRPr lang="fr-CH" sz="2800"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1947676" cy="152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sz="2400" dirty="0" smtClean="0"/>
              <a:t>IRU Caravan drivers saw this…  </a:t>
            </a:r>
            <a:br>
              <a:rPr lang="en-US" sz="2400" dirty="0" smtClean="0"/>
            </a:br>
            <a:r>
              <a:rPr lang="en-US" sz="2400" dirty="0" smtClean="0"/>
              <a:t>adequate roads but little traffic!!</a:t>
            </a:r>
            <a:endParaRPr lang="fr-CH" sz="2400" dirty="0"/>
          </a:p>
        </p:txBody>
      </p:sp>
      <p:pic>
        <p:nvPicPr>
          <p:cNvPr id="4" name="Picture 2" descr="http://1.bp.blogspot.com/-EQ_bgxPKmZo/UPIzDyZ2xUI/AAAAAAAAAFg/t1RRC26k8gg/s1600/open+high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98517" y="1124744"/>
            <a:ext cx="6901875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US" dirty="0" smtClean="0"/>
              <a:t>…until they reached border crossings!!</a:t>
            </a:r>
            <a:endParaRPr lang="fr-CH" dirty="0"/>
          </a:p>
        </p:txBody>
      </p:sp>
      <p:pic>
        <p:nvPicPr>
          <p:cNvPr id="5" name="Picture 1" descr="\\Chihuahua\iru2\Official IRU Photo Archive\1 IRU Activities\2012\UNECE Photo contest\UDP\dreamstime_6467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7818120" cy="5212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601616"/>
          </a:xfrm>
        </p:spPr>
        <p:txBody>
          <a:bodyPr>
            <a:noAutofit/>
          </a:bodyPr>
          <a:lstStyle/>
          <a:p>
            <a:r>
              <a:rPr lang="en-GB" dirty="0" smtClean="0"/>
              <a:t>Any penalty on road transport is an even greater penalty on the economy as a whole!</a:t>
            </a:r>
            <a:endParaRPr lang="fr-CH" dirty="0"/>
          </a:p>
        </p:txBody>
      </p:sp>
      <p:pic>
        <p:nvPicPr>
          <p:cNvPr id="4" name="Picture 11" descr="hag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9313" y="1173486"/>
            <a:ext cx="2828925" cy="4335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0875" y="5566098"/>
            <a:ext cx="3583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/>
              <a:t>Source: Hague Consulting </a:t>
            </a:r>
            <a:r>
              <a:rPr lang="en-GB" sz="1800" dirty="0" smtClean="0"/>
              <a:t>Group</a:t>
            </a:r>
            <a:endParaRPr lang="en-US" sz="18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11788" y="5566098"/>
            <a:ext cx="3005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/>
              <a:t>* Includes lost opportunities</a:t>
            </a:r>
            <a:endParaRPr lang="en-US" sz="18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354513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433C8B"/>
      </a:accent2>
      <a:accent3>
        <a:srgbClr val="5EB130"/>
      </a:accent3>
      <a:accent4>
        <a:srgbClr val="7393B3"/>
      </a:accent4>
      <a:accent5>
        <a:srgbClr val="EB1719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4-3</Template>
  <TotalTime>3113</TotalTime>
  <Words>387</Words>
  <Application>Microsoft Office PowerPoint</Application>
  <PresentationFormat>On-screen Show (4:3)</PresentationFormat>
  <Paragraphs>70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New Template 4-3</vt:lpstr>
      <vt:lpstr>Slides</vt:lpstr>
      <vt:lpstr>1_Key messages 2</vt:lpstr>
      <vt:lpstr>Picture Slides</vt:lpstr>
      <vt:lpstr>Closure page</vt:lpstr>
      <vt:lpstr>1_Closure page</vt:lpstr>
      <vt:lpstr>1_Slides</vt:lpstr>
      <vt:lpstr>2_Closure page</vt:lpstr>
      <vt:lpstr>Facilitating Transport on the Silk Road Economic Belt through the TIR System</vt:lpstr>
      <vt:lpstr>This is the IRU</vt:lpstr>
      <vt:lpstr>Evolution of IRU Membership</vt:lpstr>
      <vt:lpstr>IRU Secretariat General</vt:lpstr>
      <vt:lpstr>IRU Caravans demonstrate need forTIR</vt:lpstr>
      <vt:lpstr>Slide 6</vt:lpstr>
      <vt:lpstr>IRU Caravan drivers saw this…   adequate roads but little traffic!!</vt:lpstr>
      <vt:lpstr>…until they reached border crossings!!</vt:lpstr>
      <vt:lpstr>Any penalty on road transport is an even greater penalty on the economy as a whole!</vt:lpstr>
      <vt:lpstr>Securing and facilitating trade and international road transport</vt:lpstr>
      <vt:lpstr>What is the TIR System?</vt:lpstr>
      <vt:lpstr>Geographical Scope of the TIR Convention</vt:lpstr>
      <vt:lpstr>TIR Expansion : latest developments</vt:lpstr>
      <vt:lpstr>Forthcoming implementation of TIR in China</vt:lpstr>
      <vt:lpstr>We want to see this ...</vt:lpstr>
      <vt:lpstr>….instead of this by….</vt:lpstr>
      <vt:lpstr>We can bring them hope!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 Guarantee Chain</dc:title>
  <dc:creator>treybellet</dc:creator>
  <cp:lastModifiedBy>lboaron</cp:lastModifiedBy>
  <cp:revision>150</cp:revision>
  <dcterms:created xsi:type="dcterms:W3CDTF">2014-01-03T11:07:20Z</dcterms:created>
  <dcterms:modified xsi:type="dcterms:W3CDTF">2014-09-01T07:52:35Z</dcterms:modified>
</cp:coreProperties>
</file>