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4" r:id="rId3"/>
    <p:sldMasterId id="2147483670" r:id="rId4"/>
    <p:sldMasterId id="2147483677" r:id="rId5"/>
    <p:sldMasterId id="2147483687" r:id="rId6"/>
    <p:sldMasterId id="2147483695" r:id="rId7"/>
    <p:sldMasterId id="2147483701" r:id="rId8"/>
  </p:sldMasterIdLst>
  <p:notesMasterIdLst>
    <p:notesMasterId r:id="rId32"/>
  </p:notesMasterIdLst>
  <p:handoutMasterIdLst>
    <p:handoutMasterId r:id="rId33"/>
  </p:handoutMasterIdLst>
  <p:sldIdLst>
    <p:sldId id="256" r:id="rId9"/>
    <p:sldId id="499" r:id="rId10"/>
    <p:sldId id="508" r:id="rId11"/>
    <p:sldId id="455" r:id="rId12"/>
    <p:sldId id="486" r:id="rId13"/>
    <p:sldId id="487" r:id="rId14"/>
    <p:sldId id="456" r:id="rId15"/>
    <p:sldId id="488" r:id="rId16"/>
    <p:sldId id="509" r:id="rId17"/>
    <p:sldId id="512" r:id="rId18"/>
    <p:sldId id="418" r:id="rId19"/>
    <p:sldId id="419" r:id="rId20"/>
    <p:sldId id="447" r:id="rId21"/>
    <p:sldId id="505" r:id="rId22"/>
    <p:sldId id="506" r:id="rId23"/>
    <p:sldId id="503" r:id="rId24"/>
    <p:sldId id="511" r:id="rId25"/>
    <p:sldId id="507" r:id="rId26"/>
    <p:sldId id="497" r:id="rId27"/>
    <p:sldId id="485" r:id="rId28"/>
    <p:sldId id="484" r:id="rId29"/>
    <p:sldId id="482" r:id="rId30"/>
    <p:sldId id="483" r:id="rId31"/>
  </p:sldIdLst>
  <p:sldSz cx="9144000" cy="6858000" type="screen4x3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4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BCF7F-5CF2-41E8-AE64-6BF38BD5CF65}" type="datetimeFigureOut">
              <a:rPr lang="fr-CH" smtClean="0"/>
              <a:pPr/>
              <a:t>21.11.2014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72E8E-BED6-4CCB-82FB-9375A890DDCF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DBEF5-3BE6-43C1-B6F4-331920C9B7EC}" type="datetimeFigureOut">
              <a:rPr lang="fr-CH" smtClean="0"/>
              <a:pPr/>
              <a:t>21.11.2014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91B62-CECA-45C2-BE39-8E3CC63C1793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1B62-CECA-45C2-BE39-8E3CC63C1793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1B62-CECA-45C2-BE39-8E3CC63C1793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BB3BE-1299-4126-A66C-A8C4650B37E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5" y="4721190"/>
            <a:ext cx="4990784" cy="4472702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1B62-CECA-45C2-BE39-8E3CC63C1793}" type="slidenum">
              <a:rPr lang="fr-CH" smtClean="0"/>
              <a:pPr/>
              <a:t>11</a:t>
            </a:fld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1B62-CECA-45C2-BE39-8E3CC63C1793}" type="slidenum">
              <a:rPr lang="fr-CH" smtClean="0"/>
              <a:pPr/>
              <a:t>12</a:t>
            </a:fld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71664-15D5-4C7B-93E9-02C0B7E626B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16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7" y="4721188"/>
            <a:ext cx="4990783" cy="447270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19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7" y="4721188"/>
            <a:ext cx="4990783" cy="447270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96819"/>
            <a:ext cx="8784976" cy="1920213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the Presentation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88635"/>
            <a:ext cx="8712968" cy="1152533"/>
          </a:xfrm>
        </p:spPr>
        <p:txBody>
          <a:bodyPr>
            <a:normAutofit/>
          </a:bodyPr>
          <a:lstStyle>
            <a:lvl1pPr marL="0" indent="0" algn="l"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Location, Date</a:t>
            </a:r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51520" y="4581128"/>
            <a:ext cx="8712968" cy="720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085184"/>
            <a:ext cx="8712968" cy="720080"/>
          </a:xfrm>
        </p:spPr>
        <p:txBody>
          <a:bodyPr anchor="b">
            <a:normAutofit/>
          </a:bodyPr>
          <a:lstStyle>
            <a:lvl1pPr algn="r">
              <a:defRPr sz="1800" i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Name of Presenter &amp; Position</a:t>
            </a:r>
            <a:endParaRPr lang="en-GB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93663" indent="-93663">
              <a:buClr>
                <a:schemeClr val="bg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9" r:id="rId5"/>
    <p:sldLayoutId id="2147483686" r:id="rId6"/>
    <p:sldLayoutId id="2147483691" r:id="rId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132856"/>
            <a:ext cx="4896544" cy="2592288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endParaRPr lang="fr-CH" sz="1800" baseline="0" err="1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bg1"/>
        </a:buClr>
        <a:buSzPct val="5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4A125171-1718-4284-B057-0086126218B6}" type="slidenum">
              <a:rPr lang="en-GB" sz="700" smtClean="0">
                <a:solidFill>
                  <a:prstClr val="white">
                    <a:lumMod val="50000"/>
                  </a:prstClr>
                </a:solidFill>
              </a:rPr>
              <a:pPr algn="ctr">
                <a:defRPr/>
              </a:pPr>
              <a:t>‹#›</a:t>
            </a:fld>
            <a:endParaRPr lang="en-GB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google.ch/url?sa=i&amp;rct=j&amp;q=truck+congestion+at+border&amp;source=images&amp;cd=&amp;cad=rja&amp;docid=WTeMFuegMlsB2M&amp;tbnid=evQjIHTSbeZB4M:&amp;ved=0CAUQjRw&amp;url=http://www.moveoneinc.com/blog/moving/truck-crisis-border-uae-saudi-arabia/&amp;ei=mbIrUf30NInTtQaQm4CADQ&amp;bvm=bv.42768644,d.Yms&amp;psig=AFQjCNEWPpj6O_GXlgPEoGLaVPq8BQPWug&amp;ust=1361904588497065" TargetMode="Externa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h/url?sa=i&amp;source=images&amp;cd=&amp;cad=rja&amp;docid=0R73u0FK3nG4nM&amp;tbnid=DGFFkCNOr3rExM:&amp;ved=0CAgQjRwwAA&amp;url=http://mgnas.blogspot.com/2013/01/driving-on-open-highway.html&amp;ei=kYArUZflEpDVsgavjoA4&amp;psig=AFQjCNEs1rpEPhCRHXKPaTJWJAnAkNC6YA&amp;ust=1361891857360591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796819"/>
            <a:ext cx="8964488" cy="1920213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ASIA-PACIFIC BUSINESS FORUM 2014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Plenary</a:t>
            </a:r>
            <a:r>
              <a:rPr lang="fr-CH" dirty="0" smtClean="0"/>
              <a:t> Session 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Connecting the Region through Trade and Investment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Colombo</a:t>
            </a:r>
            <a:r>
              <a:rPr lang="ru-RU" dirty="0" smtClean="0"/>
              <a:t>, </a:t>
            </a:r>
            <a:r>
              <a:rPr lang="fr-CH" dirty="0" smtClean="0"/>
              <a:t>26 </a:t>
            </a:r>
            <a:r>
              <a:rPr lang="fr-CH" dirty="0" err="1" smtClean="0"/>
              <a:t>November</a:t>
            </a:r>
            <a:r>
              <a:rPr lang="fr-CH" dirty="0" smtClean="0"/>
              <a:t> </a:t>
            </a:r>
            <a:r>
              <a:rPr lang="ru-RU" dirty="0" smtClean="0"/>
              <a:t>2014 </a:t>
            </a:r>
            <a:endParaRPr lang="fr-CH" dirty="0" smtClean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Umberto de Pretto </a:t>
            </a:r>
          </a:p>
          <a:p>
            <a:r>
              <a:rPr lang="en-GB" dirty="0" smtClean="0"/>
              <a:t>Secretary General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</p:spPr>
        <p:txBody>
          <a:bodyPr>
            <a:noAutofit/>
          </a:bodyPr>
          <a:lstStyle/>
          <a:p>
            <a:r>
              <a:rPr lang="en-GB" dirty="0" smtClean="0"/>
              <a:t>Facilitating transport and thus trade in UNESCAP countries has huge potential</a:t>
            </a: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33711"/>
            <a:ext cx="76136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7584" y="5491680"/>
            <a:ext cx="756084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2800" dirty="0" smtClean="0"/>
              <a:t>Every one day reduction in time to trade equals an increase in GDP by </a:t>
            </a:r>
            <a:r>
              <a:rPr lang="en-GB" sz="3200" dirty="0" smtClean="0"/>
              <a:t>~</a:t>
            </a:r>
            <a:r>
              <a:rPr lang="en-GB" sz="2800" dirty="0" smtClean="0"/>
              <a:t>1%</a:t>
            </a:r>
            <a:endParaRPr kumimoji="0" lang="fr-CH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9376" y="5949280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+mj-lt"/>
                <a:ea typeface="+mj-ea"/>
                <a:cs typeface="+mj-cs"/>
              </a:rPr>
              <a:t>Source: Centre for International Economics – Government of Australia 2010</a:t>
            </a:r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Securing and facilitating trade and international road transport</a:t>
            </a:r>
            <a:endParaRPr lang="fr-CH" dirty="0"/>
          </a:p>
        </p:txBody>
      </p:sp>
      <p:pic>
        <p:nvPicPr>
          <p:cNvPr id="3" name="Picture 4" descr="TIRfram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196752"/>
            <a:ext cx="7704138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996977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fr-CH" sz="4800" b="1" smtClean="0">
                <a:solidFill>
                  <a:schemeClr val="accent4"/>
                </a:solidFill>
                <a:effectLst/>
              </a:rPr>
              <a:t>Transports </a:t>
            </a:r>
            <a:endParaRPr lang="fr-CH" sz="4800" b="1">
              <a:solidFill>
                <a:schemeClr val="accent4"/>
              </a:solidFill>
              <a:effectLst/>
            </a:endParaRPr>
          </a:p>
          <a:p>
            <a:pPr algn="ctr">
              <a:buNone/>
              <a:defRPr/>
            </a:pPr>
            <a:r>
              <a:rPr lang="fr-CH" sz="4800" b="1">
                <a:solidFill>
                  <a:schemeClr val="accent4"/>
                </a:solidFill>
                <a:effectLst/>
              </a:rPr>
              <a:t>Internationaux Routiers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771775" y="5013102"/>
            <a:ext cx="3649663" cy="12954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800" b="1">
                <a:solidFill>
                  <a:schemeClr val="bg1"/>
                </a:solidFill>
                <a:effectLst/>
                <a:cs typeface="+mn-cs"/>
              </a:rPr>
              <a:t>Managed by the IRU since 1949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TIR System?</a:t>
            </a:r>
            <a:endParaRPr lang="fr-CH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79400" y="1221829"/>
            <a:ext cx="8583613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tried and tested, affordable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facilitation instrument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international transport and trade</a:t>
            </a:r>
          </a:p>
          <a:p>
            <a:pPr marL="623888" marR="0" lvl="1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</a:t>
            </a:r>
          </a:p>
          <a:p>
            <a:pPr marL="623888" marR="0" lvl="1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Intermodal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3888" marR="0" lvl="1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Secure</a:t>
            </a:r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TIR Convention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1975, signed by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68 contracting parties</a:t>
            </a:r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3568" y="4725144"/>
            <a:ext cx="8114842" cy="1656184"/>
            <a:chOff x="683568" y="4725144"/>
            <a:chExt cx="8114842" cy="1656184"/>
          </a:xfrm>
        </p:grpSpPr>
        <p:pic>
          <p:nvPicPr>
            <p:cNvPr id="6" name="Picture 5" descr="truck_TIR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83568" y="4725144"/>
              <a:ext cx="2376264" cy="1585944"/>
            </a:xfrm>
            <a:prstGeom prst="rect">
              <a:avLst/>
            </a:prstGeom>
          </p:spPr>
        </p:pic>
        <p:pic>
          <p:nvPicPr>
            <p:cNvPr id="7" name="Picture 6" descr="train_TIR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491880" y="4725144"/>
              <a:ext cx="2448272" cy="1634003"/>
            </a:xfrm>
            <a:prstGeom prst="rect">
              <a:avLst/>
            </a:prstGeom>
          </p:spPr>
        </p:pic>
        <p:pic>
          <p:nvPicPr>
            <p:cNvPr id="8" name="Picture 7" descr="Ship_TIR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300192" y="4725144"/>
              <a:ext cx="2498218" cy="1656184"/>
            </a:xfrm>
            <a:prstGeom prst="rect">
              <a:avLst/>
            </a:prstGeom>
          </p:spPr>
        </p:pic>
      </p:grp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65011" y="1778149"/>
            <a:ext cx="1267429" cy="18722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Geographical Scope of the TIR Convention</a:t>
            </a:r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96" y="1412776"/>
            <a:ext cx="8890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ina (2)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36000" tIns="45720" rIns="0" bIns="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China intensifies steps towards TIR accession</a:t>
            </a:r>
            <a:endParaRPr kumimoji="0" lang="en-GB" sz="28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3" descr="2013012909211746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67544" y="5366227"/>
            <a:ext cx="1512168" cy="149177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44758"/>
            <a:ext cx="8784976" cy="5280586"/>
          </a:xfrm>
        </p:spPr>
        <p:txBody>
          <a:bodyPr/>
          <a:lstStyle/>
          <a:p>
            <a:pPr marL="180975" lvl="1" indent="-180975">
              <a:spcAft>
                <a:spcPts val="1200"/>
              </a:spcAft>
            </a:pPr>
            <a:r>
              <a:rPr lang="en-GB" sz="2000" dirty="0" smtClean="0">
                <a:solidFill>
                  <a:schemeClr val="tx1"/>
                </a:solidFill>
              </a:rPr>
              <a:t>Authorities have given </a:t>
            </a:r>
            <a:r>
              <a:rPr lang="en-GB" sz="2000" b="1" dirty="0" smtClean="0">
                <a:solidFill>
                  <a:srgbClr val="0059C2"/>
                </a:solidFill>
              </a:rPr>
              <a:t>official commitment </a:t>
            </a:r>
            <a:r>
              <a:rPr lang="en-GB" sz="2000" dirty="0" smtClean="0">
                <a:solidFill>
                  <a:schemeClr val="tx1"/>
                </a:solidFill>
              </a:rPr>
              <a:t>to TIR accession</a:t>
            </a:r>
          </a:p>
          <a:p>
            <a:pPr marL="180975" lvl="1" indent="-180975">
              <a:spcAft>
                <a:spcPts val="1200"/>
              </a:spcAft>
            </a:pPr>
            <a:r>
              <a:rPr lang="en-GB" sz="2000" dirty="0" smtClean="0">
                <a:solidFill>
                  <a:schemeClr val="tx1"/>
                </a:solidFill>
              </a:rPr>
              <a:t>File is on agenda of </a:t>
            </a:r>
            <a:r>
              <a:rPr lang="en-GB" sz="2000" b="1" dirty="0" smtClean="0">
                <a:solidFill>
                  <a:srgbClr val="0059C2"/>
                </a:solidFill>
              </a:rPr>
              <a:t>Cabinet of Ministers</a:t>
            </a:r>
          </a:p>
          <a:p>
            <a:pPr marL="180975" lvl="1" indent="-180975"/>
            <a:r>
              <a:rPr lang="en-GB" sz="2000" dirty="0" smtClean="0">
                <a:solidFill>
                  <a:schemeClr val="tx1"/>
                </a:solidFill>
              </a:rPr>
              <a:t>Accession could take place </a:t>
            </a:r>
            <a:r>
              <a:rPr lang="en-GB" sz="2000" b="1" dirty="0" smtClean="0">
                <a:solidFill>
                  <a:srgbClr val="0059C2"/>
                </a:solidFill>
              </a:rPr>
              <a:t>as early as Q4 2014 / Q1 2015</a:t>
            </a:r>
            <a:r>
              <a:rPr lang="en-GB" sz="2000" dirty="0" smtClean="0">
                <a:solidFill>
                  <a:schemeClr val="tx1"/>
                </a:solidFill>
              </a:rPr>
              <a:t>,</a:t>
            </a:r>
            <a:r>
              <a:rPr lang="en-GB" sz="2000" b="1" dirty="0" smtClean="0"/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according to sources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Pakistan finalising accession process</a:t>
            </a:r>
            <a:endParaRPr lang="en-GB" dirty="0"/>
          </a:p>
        </p:txBody>
      </p:sp>
      <p:pic>
        <p:nvPicPr>
          <p:cNvPr id="7169" name="Picture 1" descr="M:\TIR Guarantee Chain Public\MISSIONS\2014\Pakistan, 18 - 22 August 2014\photos\Lahore Islamabad\IMG_30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2" y="3645024"/>
            <a:ext cx="241398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M:\TIR Guarantee Chain Public\MISSIONS\2014\Pakistan, 18 - 22 August 2014\photos\Lahore Islamabad\IMG_30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4707" y="3645024"/>
            <a:ext cx="264311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7" y="3611626"/>
            <a:ext cx="2592287" cy="248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TIRframe-rgb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26718" y="3645024"/>
            <a:ext cx="1109578" cy="6974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88640"/>
            <a:ext cx="6885765" cy="725760"/>
          </a:xfrm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en-US" dirty="0" err="1" smtClean="0"/>
              <a:t>eTIR</a:t>
            </a:r>
            <a:r>
              <a:rPr lang="en-US" dirty="0" smtClean="0"/>
              <a:t> – the solution for paperless trade</a:t>
            </a:r>
            <a:endParaRPr lang="en-GB" dirty="0" smtClean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339291"/>
            <a:ext cx="3456384" cy="489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632848" cy="601616"/>
          </a:xfrm>
        </p:spPr>
        <p:txBody>
          <a:bodyPr>
            <a:noAutofit/>
          </a:bodyPr>
          <a:lstStyle/>
          <a:p>
            <a:r>
              <a:rPr lang="fr-CH" sz="2400" dirty="0" smtClean="0"/>
              <a:t>UNESCAP </a:t>
            </a:r>
            <a:r>
              <a:rPr lang="fr-CH" sz="2400" dirty="0" err="1" smtClean="0"/>
              <a:t>Resolution</a:t>
            </a:r>
            <a:r>
              <a:rPr lang="fr-CH" sz="2400" dirty="0" smtClean="0"/>
              <a:t> 48/11 and UNESCAP </a:t>
            </a:r>
            <a:r>
              <a:rPr lang="fr-CH" sz="2400" dirty="0" err="1" smtClean="0"/>
              <a:t>strategic</a:t>
            </a:r>
            <a:r>
              <a:rPr lang="fr-CH" sz="2400" dirty="0" smtClean="0"/>
              <a:t> </a:t>
            </a:r>
            <a:r>
              <a:rPr lang="fr-CH" sz="2400" dirty="0" err="1" smtClean="0"/>
              <a:t>framework</a:t>
            </a:r>
            <a:r>
              <a:rPr lang="fr-CH" sz="2400" dirty="0" smtClean="0"/>
              <a:t> calls on </a:t>
            </a:r>
            <a:r>
              <a:rPr lang="fr-CH" sz="2400" dirty="0" err="1" smtClean="0"/>
              <a:t>Governments</a:t>
            </a:r>
            <a:r>
              <a:rPr lang="fr-CH" sz="2400" dirty="0" smtClean="0"/>
              <a:t> to </a:t>
            </a:r>
            <a:r>
              <a:rPr lang="fr-CH" sz="2400" dirty="0" err="1" smtClean="0"/>
              <a:t>implement</a:t>
            </a:r>
            <a:r>
              <a:rPr lang="fr-CH" sz="2400" dirty="0" smtClean="0"/>
              <a:t> TIR 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02" y="1124744"/>
            <a:ext cx="359037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115" y="1144935"/>
            <a:ext cx="3474293" cy="493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1344" y="6233120"/>
            <a:ext cx="3672408" cy="360040"/>
          </a:xfrm>
          <a:prstGeom prst="rect">
            <a:avLst/>
          </a:prstGeom>
          <a:noFill/>
          <a:effectLst/>
        </p:spPr>
        <p:txBody>
          <a:bodyPr wrap="square" rtlCol="0">
            <a:normAutofit lnSpcReduction="10000"/>
          </a:bodyPr>
          <a:lstStyle/>
          <a:p>
            <a:pPr algn="ctr"/>
            <a:r>
              <a:rPr lang="fr-CH" sz="1800" i="1" baseline="0" dirty="0" err="1" smtClean="0">
                <a:solidFill>
                  <a:schemeClr val="tx1"/>
                </a:solidFill>
              </a:rPr>
              <a:t>Adopted</a:t>
            </a:r>
            <a:r>
              <a:rPr lang="fr-CH" sz="1800" i="1" baseline="0" dirty="0" smtClean="0">
                <a:solidFill>
                  <a:schemeClr val="tx1"/>
                </a:solidFill>
              </a:rPr>
              <a:t> on 23 April 1992</a:t>
            </a:r>
            <a:endParaRPr lang="en-GB" sz="1800" i="1" baseline="0" dirty="0" err="1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6218262"/>
            <a:ext cx="3384376" cy="360040"/>
          </a:xfrm>
          <a:prstGeom prst="rect">
            <a:avLst/>
          </a:prstGeom>
          <a:noFill/>
          <a:effectLst/>
        </p:spPr>
        <p:txBody>
          <a:bodyPr wrap="square" rtlCol="0">
            <a:normAutofit lnSpcReduction="10000"/>
          </a:bodyPr>
          <a:lstStyle/>
          <a:p>
            <a:pPr algn="ctr"/>
            <a:r>
              <a:rPr lang="fr-CH" sz="1800" i="1" baseline="0" dirty="0" err="1" smtClean="0">
                <a:solidFill>
                  <a:schemeClr val="tx1"/>
                </a:solidFill>
              </a:rPr>
              <a:t>Established</a:t>
            </a:r>
            <a:r>
              <a:rPr lang="fr-CH" sz="1800" i="1" baseline="0" dirty="0" smtClean="0">
                <a:solidFill>
                  <a:schemeClr val="tx1"/>
                </a:solidFill>
              </a:rPr>
              <a:t> on 14 </a:t>
            </a:r>
            <a:r>
              <a:rPr lang="fr-CH" sz="1800" i="1" baseline="0" dirty="0" err="1" smtClean="0">
                <a:solidFill>
                  <a:schemeClr val="tx1"/>
                </a:solidFill>
              </a:rPr>
              <a:t>June</a:t>
            </a:r>
            <a:r>
              <a:rPr lang="fr-CH" sz="1800" i="1" baseline="0" dirty="0" smtClean="0">
                <a:solidFill>
                  <a:schemeClr val="tx1"/>
                </a:solidFill>
              </a:rPr>
              <a:t> 2013</a:t>
            </a:r>
            <a:endParaRPr lang="en-GB" sz="1800" i="1" baseline="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740352" cy="601616"/>
          </a:xfrm>
        </p:spPr>
        <p:txBody>
          <a:bodyPr>
            <a:noAutofit/>
          </a:bodyPr>
          <a:lstStyle/>
          <a:p>
            <a:r>
              <a:rPr lang="en-GB" dirty="0" smtClean="0"/>
              <a:t>International High Level Conference encourages  all UNESCAP countries to implement TIR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675574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2048"/>
            <a:ext cx="6885765" cy="882352"/>
          </a:xfrm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Let’s join forces as … </a:t>
            </a:r>
            <a:endParaRPr lang="en-GB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1608" y="1537669"/>
            <a:ext cx="3950123" cy="21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888" y="1556792"/>
            <a:ext cx="32650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671" y="4164558"/>
            <a:ext cx="7640753" cy="142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CH" dirty="0" smtClean="0"/>
              <a:t>Evolution of IRU </a:t>
            </a:r>
            <a:r>
              <a:rPr lang="fr-CH" dirty="0" err="1" smtClean="0"/>
              <a:t>Membership</a:t>
            </a:r>
            <a:endParaRPr lang="fr-CH" dirty="0"/>
          </a:p>
        </p:txBody>
      </p:sp>
      <p:pic>
        <p:nvPicPr>
          <p:cNvPr id="3" name="Picture 2" descr="CarteMembresIRU-jan2014-EN-0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5993" y="2854677"/>
            <a:ext cx="261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B43E97"/>
                </a:solidFill>
                <a:effectLst/>
              </a:rPr>
              <a:t>1948: eight founder countries </a:t>
            </a:r>
            <a:endParaRPr lang="en-GB" dirty="0">
              <a:solidFill>
                <a:srgbClr val="B43E97"/>
              </a:solidFill>
              <a:effectLst/>
            </a:endParaRPr>
          </a:p>
        </p:txBody>
      </p:sp>
      <p:pic>
        <p:nvPicPr>
          <p:cNvPr id="5" name="Picture 4" descr="CarteMembresIRU-jan2014-EN-0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5EA4"/>
                </a:solidFill>
                <a:effectLst/>
              </a:rPr>
              <a:t>2014: 170 </a:t>
            </a:r>
            <a:r>
              <a:rPr lang="fr-CH" dirty="0" err="1" smtClean="0">
                <a:solidFill>
                  <a:srgbClr val="005EA4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5EA4"/>
                </a:solidFill>
                <a:effectLst/>
              </a:rPr>
              <a:t> in 75 countries</a:t>
            </a:r>
            <a:endParaRPr lang="fr-CH" dirty="0">
              <a:solidFill>
                <a:srgbClr val="005EA4"/>
              </a:solidFill>
              <a:effectLst/>
            </a:endParaRPr>
          </a:p>
        </p:txBody>
      </p:sp>
      <p:pic>
        <p:nvPicPr>
          <p:cNvPr id="7" name="Picture 6" descr="CarteMembresIRU-jan2014-EN-0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5EA4"/>
                </a:solidFill>
                <a:effectLst/>
              </a:rPr>
              <a:t>2014: 170 </a:t>
            </a:r>
            <a:r>
              <a:rPr lang="fr-CH" dirty="0" err="1" smtClean="0">
                <a:solidFill>
                  <a:srgbClr val="005EA4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5EA4"/>
                </a:solidFill>
                <a:effectLst/>
              </a:rPr>
              <a:t> in 75 countries</a:t>
            </a:r>
            <a:endParaRPr lang="fr-CH" dirty="0">
              <a:solidFill>
                <a:srgbClr val="005EA4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452189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B0F0"/>
                </a:solidFill>
                <a:effectLst/>
              </a:rPr>
              <a:t>…and CRIPA: 27 </a:t>
            </a:r>
            <a:r>
              <a:rPr lang="fr-CH" dirty="0" err="1" smtClean="0">
                <a:solidFill>
                  <a:srgbClr val="00B0F0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B0F0"/>
                </a:solidFill>
                <a:effectLst/>
              </a:rPr>
              <a:t> </a:t>
            </a:r>
            <a:r>
              <a:rPr lang="fr-CH" smtClean="0">
                <a:solidFill>
                  <a:srgbClr val="00B0F0"/>
                </a:solidFill>
                <a:effectLst/>
              </a:rPr>
              <a:t>+ FESARTA in </a:t>
            </a:r>
            <a:r>
              <a:rPr lang="fr-CH" dirty="0" smtClean="0">
                <a:solidFill>
                  <a:srgbClr val="00B0F0"/>
                </a:solidFill>
              </a:rPr>
              <a:t>38</a:t>
            </a:r>
            <a:r>
              <a:rPr lang="fr-CH" dirty="0" smtClean="0">
                <a:solidFill>
                  <a:srgbClr val="00B0F0"/>
                </a:solidFill>
                <a:effectLst/>
              </a:rPr>
              <a:t> countries</a:t>
            </a:r>
            <a:endParaRPr lang="fr-CH" dirty="0"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601616"/>
          </a:xfrm>
        </p:spPr>
        <p:txBody>
          <a:bodyPr>
            <a:noAutofit/>
          </a:bodyPr>
          <a:lstStyle/>
          <a:p>
            <a:r>
              <a:rPr lang="en-US" dirty="0" smtClean="0"/>
              <a:t>We want to see this...</a:t>
            </a:r>
            <a:endParaRPr lang="fr-CH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039938" y="228600"/>
            <a:ext cx="7104062" cy="914400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36658"/>
            <a:ext cx="6696744" cy="47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601616"/>
          </a:xfrm>
        </p:spPr>
        <p:txBody>
          <a:bodyPr>
            <a:noAutofit/>
          </a:bodyPr>
          <a:lstStyle/>
          <a:p>
            <a:r>
              <a:rPr lang="en-US" dirty="0" smtClean="0"/>
              <a:t>…instead of this</a:t>
            </a:r>
            <a:endParaRPr lang="fr-CH" dirty="0"/>
          </a:p>
        </p:txBody>
      </p:sp>
      <p:pic>
        <p:nvPicPr>
          <p:cNvPr id="8" name="Picture 2" descr="http://www.moveoneinc.com/blog/wp-content/uploads/2009/11/trucks-in-l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1556792"/>
            <a:ext cx="6488618" cy="4480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601616"/>
          </a:xfrm>
        </p:spPr>
        <p:txBody>
          <a:bodyPr>
            <a:noAutofit/>
          </a:bodyPr>
          <a:lstStyle/>
          <a:p>
            <a:r>
              <a:rPr lang="en-GB" dirty="0" smtClean="0"/>
              <a:t>To bring them hope!</a:t>
            </a:r>
            <a:endParaRPr lang="fr-CH" dirty="0"/>
          </a:p>
        </p:txBody>
      </p:sp>
      <p:pic>
        <p:nvPicPr>
          <p:cNvPr id="5" name="Picture 1" descr="\\Chihuahua\iru2\Official IRU Photo Archive\1 IRU Activities\2012\UNECE Photo contest\UDP\IMG_79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0912" y="3356992"/>
            <a:ext cx="4389120" cy="29260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\\Chihuahua\iru2\Official IRU Photo Archive\1 IRU Activities\2012\UNECE Photo contest\UDP\IMG_79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01984" y="1124744"/>
            <a:ext cx="3566160" cy="23774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\\Chihuahua\iru2\Official IRU Photo Archive\1 IRU Activities\2012\UNECE Photo contest\UDP\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1844824"/>
            <a:ext cx="2560320" cy="38404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Globalisation</a:t>
            </a:r>
            <a:endParaRPr lang="en-GB" dirty="0"/>
          </a:p>
        </p:txBody>
      </p:sp>
      <p:pic>
        <p:nvPicPr>
          <p:cNvPr id="11" name="Picture 10" descr="IRU_COFFEE_P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9768"/>
            <a:ext cx="9144000" cy="5517232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84175" y="6474768"/>
            <a:ext cx="845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GB" sz="900" dirty="0">
                <a:effectLst/>
                <a:cs typeface="+mn-cs"/>
              </a:rPr>
              <a:t>Source: IRU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51520" y="5915025"/>
            <a:ext cx="8575675" cy="5619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None/>
              <a:defRPr/>
            </a:pPr>
            <a:r>
              <a:rPr lang="en-GB" sz="2800" dirty="0">
                <a:solidFill>
                  <a:srgbClr val="005EA4"/>
                </a:solidFill>
                <a:effectLst/>
                <a:cs typeface="+mn-cs"/>
              </a:rPr>
              <a:t>Road Transport has become a vital production tool!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76275" y="65166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7504" y="2667000"/>
            <a:ext cx="3923928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rgbClr val="0059C2"/>
                </a:solidFill>
                <a:effectLst/>
              </a:rPr>
              <a:t>The combined efforts </a:t>
            </a:r>
            <a:r>
              <a:rPr lang="en-GB" sz="2800" b="1" dirty="0" smtClean="0">
                <a:solidFill>
                  <a:srgbClr val="0059C2"/>
                </a:solidFill>
                <a:effectLst/>
              </a:rPr>
              <a:t>of 29 </a:t>
            </a:r>
            <a:r>
              <a:rPr lang="en-GB" sz="2800" b="1" dirty="0">
                <a:solidFill>
                  <a:srgbClr val="0059C2"/>
                </a:solidFill>
                <a:effectLst/>
              </a:rPr>
              <a:t>companies in </a:t>
            </a:r>
            <a:r>
              <a:rPr lang="en-GB" sz="2800" b="1" dirty="0" smtClean="0">
                <a:solidFill>
                  <a:srgbClr val="0059C2"/>
                </a:solidFill>
                <a:effectLst/>
              </a:rPr>
              <a:t/>
            </a:r>
            <a:br>
              <a:rPr lang="en-GB" sz="2800" b="1" dirty="0" smtClean="0">
                <a:solidFill>
                  <a:srgbClr val="0059C2"/>
                </a:solidFill>
                <a:effectLst/>
              </a:rPr>
            </a:br>
            <a:r>
              <a:rPr lang="en-GB" sz="2800" b="1" dirty="0" smtClean="0">
                <a:solidFill>
                  <a:srgbClr val="0059C2"/>
                </a:solidFill>
                <a:effectLst/>
              </a:rPr>
              <a:t>18 </a:t>
            </a:r>
            <a:r>
              <a:rPr lang="en-GB" sz="2800" b="1" dirty="0">
                <a:solidFill>
                  <a:srgbClr val="0059C2"/>
                </a:solidFill>
                <a:effectLst/>
              </a:rPr>
              <a:t>countries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23528" y="1295400"/>
            <a:ext cx="8448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en-GB" sz="2800" dirty="0">
                <a:solidFill>
                  <a:srgbClr val="0059C2"/>
                </a:solidFill>
                <a:effectLst/>
                <a:cs typeface="+mn-cs"/>
              </a:rPr>
              <a:t>What does it take to have a cup of coffee in a café?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Content Placeholder 5" descr="Lisbon-Vladivost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1940" y="1371600"/>
            <a:ext cx="3333142" cy="250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46" name="TextBox 45"/>
          <p:cNvSpPr txBox="1"/>
          <p:nvPr/>
        </p:nvSpPr>
        <p:spPr>
          <a:xfrm>
            <a:off x="277044" y="10668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b="1" smtClean="0"/>
              <a:t>The </a:t>
            </a:r>
            <a:r>
              <a:rPr lang="fr-CH" b="1" err="1" smtClean="0"/>
              <a:t>Lisbon</a:t>
            </a:r>
            <a:r>
              <a:rPr lang="fr-CH" b="1" smtClean="0"/>
              <a:t>-Vladivostok </a:t>
            </a:r>
            <a:r>
              <a:rPr lang="fr-CH" b="1" err="1" smtClean="0"/>
              <a:t>Caravan</a:t>
            </a:r>
            <a:endParaRPr lang="fr-CH" b="1"/>
          </a:p>
        </p:txBody>
      </p:sp>
      <p:sp>
        <p:nvSpPr>
          <p:cNvPr id="47" name="TextBox 46"/>
          <p:cNvSpPr txBox="1"/>
          <p:nvPr/>
        </p:nvSpPr>
        <p:spPr>
          <a:xfrm>
            <a:off x="4648200" y="1066800"/>
            <a:ext cx="418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b="1" smtClean="0"/>
              <a:t>The Beijing-Berlin-Brussels </a:t>
            </a:r>
            <a:r>
              <a:rPr lang="fr-CH" b="1" err="1" smtClean="0"/>
              <a:t>Caravan</a:t>
            </a:r>
            <a:endParaRPr lang="fr-CH" b="1"/>
          </a:p>
        </p:txBody>
      </p:sp>
      <p:sp>
        <p:nvSpPr>
          <p:cNvPr id="48" name="TextBox 47"/>
          <p:cNvSpPr txBox="1"/>
          <p:nvPr/>
        </p:nvSpPr>
        <p:spPr>
          <a:xfrm>
            <a:off x="4872432" y="40386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sz="1400" b="1" smtClean="0"/>
              <a:t> </a:t>
            </a:r>
            <a:r>
              <a:rPr lang="fr-CH" b="1" smtClean="0"/>
              <a:t>IRU-ECO </a:t>
            </a:r>
            <a:r>
              <a:rPr lang="fr-CH" b="1" err="1" smtClean="0"/>
              <a:t>Silk</a:t>
            </a:r>
            <a:r>
              <a:rPr lang="fr-CH" b="1" smtClean="0"/>
              <a:t> Road Truck </a:t>
            </a:r>
            <a:r>
              <a:rPr lang="fr-CH" b="1" err="1" smtClean="0"/>
              <a:t>Caravan</a:t>
            </a:r>
            <a:endParaRPr lang="fr-CH" b="1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652" y="4419600"/>
            <a:ext cx="3587810" cy="181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9622" y="4343400"/>
            <a:ext cx="4549970" cy="178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496944" cy="1080120"/>
          </a:xfrm>
        </p:spPr>
        <p:txBody>
          <a:bodyPr>
            <a:normAutofit/>
          </a:bodyPr>
          <a:lstStyle/>
          <a:p>
            <a:pPr algn="r"/>
            <a:r>
              <a:rPr lang="en-GB" sz="2400" dirty="0" smtClean="0"/>
              <a:t>Caravans demonstrate adequate infrastructure exists</a:t>
            </a:r>
            <a:endParaRPr lang="en-GB" sz="2400" dirty="0"/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4395" y="1371600"/>
            <a:ext cx="4298623" cy="156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92534" y="2209800"/>
            <a:ext cx="2151466" cy="155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590800"/>
            <a:ext cx="1899138" cy="133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92" y="5257800"/>
            <a:ext cx="2403516" cy="145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TextBox 56"/>
          <p:cNvSpPr txBox="1"/>
          <p:nvPr/>
        </p:nvSpPr>
        <p:spPr>
          <a:xfrm>
            <a:off x="277044" y="40386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b="1" smtClean="0"/>
              <a:t> Black </a:t>
            </a:r>
            <a:r>
              <a:rPr lang="fr-CH" b="1" err="1" smtClean="0"/>
              <a:t>Sea</a:t>
            </a:r>
            <a:r>
              <a:rPr lang="fr-CH" b="1" smtClean="0"/>
              <a:t> </a:t>
            </a:r>
            <a:r>
              <a:rPr lang="fr-CH" b="1" err="1" smtClean="0"/>
              <a:t>Highway</a:t>
            </a:r>
            <a:r>
              <a:rPr lang="fr-CH" b="1" smtClean="0"/>
              <a:t> </a:t>
            </a:r>
            <a:r>
              <a:rPr lang="fr-CH" b="1" err="1" smtClean="0"/>
              <a:t>Caravan</a:t>
            </a:r>
            <a:endParaRPr lang="fr-CH" b="1"/>
          </a:p>
        </p:txBody>
      </p: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2148" y="4495800"/>
            <a:ext cx="1631852" cy="2114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601616"/>
          </a:xfrm>
        </p:spPr>
        <p:txBody>
          <a:bodyPr>
            <a:noAutofit/>
          </a:bodyPr>
          <a:lstStyle/>
          <a:p>
            <a:r>
              <a:rPr lang="en-US" dirty="0" smtClean="0"/>
              <a:t>IRU Caravan drivers saw this…  </a:t>
            </a:r>
            <a:br>
              <a:rPr lang="en-US" dirty="0" smtClean="0"/>
            </a:br>
            <a:r>
              <a:rPr lang="en-US" dirty="0" smtClean="0"/>
              <a:t>adequate roads but little traffic!!</a:t>
            </a:r>
            <a:endParaRPr lang="fr-CH" dirty="0"/>
          </a:p>
        </p:txBody>
      </p:sp>
      <p:pic>
        <p:nvPicPr>
          <p:cNvPr id="4" name="Picture 2" descr="http://1.bp.blogspot.com/-EQ_bgxPKmZo/UPIzDyZ2xUI/AAAAAAAAAFg/t1RRC26k8gg/s1600/open+highwa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98517" y="1124744"/>
            <a:ext cx="6901875" cy="52120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601616"/>
          </a:xfrm>
        </p:spPr>
        <p:txBody>
          <a:bodyPr>
            <a:noAutofit/>
          </a:bodyPr>
          <a:lstStyle/>
          <a:p>
            <a:r>
              <a:rPr lang="en-US" dirty="0" smtClean="0"/>
              <a:t>…until they reached border crossings!!</a:t>
            </a:r>
            <a:endParaRPr lang="fr-CH" dirty="0"/>
          </a:p>
        </p:txBody>
      </p:sp>
      <p:pic>
        <p:nvPicPr>
          <p:cNvPr id="5" name="Picture 1" descr="\\Chihuahua\iru2\Official IRU Photo Archive\1 IRU Activities\2012\UNECE Photo contest\UDP\dreamstime_64671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196752"/>
            <a:ext cx="7818120" cy="52120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325662" y="0"/>
            <a:ext cx="7818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fr-CH" sz="2800" dirty="0">
                <a:effectLst/>
                <a:latin typeface="+mj-lt"/>
              </a:rPr>
              <a:t>IRU New </a:t>
            </a:r>
            <a:r>
              <a:rPr lang="fr-CH" sz="2800" dirty="0" err="1" smtClean="0">
                <a:effectLst/>
                <a:latin typeface="+mj-lt"/>
              </a:rPr>
              <a:t>Eurasian</a:t>
            </a:r>
            <a:r>
              <a:rPr lang="fr-CH" sz="2800" dirty="0" smtClean="0">
                <a:effectLst/>
                <a:latin typeface="+mj-lt"/>
              </a:rPr>
              <a:t> </a:t>
            </a:r>
            <a:r>
              <a:rPr lang="fr-CH" sz="2800" dirty="0">
                <a:effectLst/>
                <a:latin typeface="+mj-lt"/>
              </a:rPr>
              <a:t>Land Transport </a:t>
            </a:r>
            <a:r>
              <a:rPr lang="fr-CH" sz="2800" dirty="0" smtClean="0">
                <a:effectLst/>
                <a:latin typeface="+mj-lt"/>
              </a:rPr>
              <a:t>Initiative (NELTI)</a:t>
            </a:r>
            <a:endParaRPr lang="en-US" sz="2800" dirty="0">
              <a:effectLst/>
              <a:latin typeface="+mj-lt"/>
            </a:endParaRPr>
          </a:p>
        </p:txBody>
      </p:sp>
      <p:pic>
        <p:nvPicPr>
          <p:cNvPr id="108547" name="Picture 4" descr="NELTI_ne_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708920"/>
            <a:ext cx="1944216" cy="178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107504" y="1301859"/>
            <a:ext cx="9036496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GB" sz="2800">
                <a:solidFill>
                  <a:srgbClr val="0070C0"/>
                </a:solidFill>
                <a:effectLst/>
              </a:rPr>
              <a:t> </a:t>
            </a:r>
            <a:r>
              <a:rPr lang="en-GB" sz="2800" smtClean="0">
                <a:solidFill>
                  <a:srgbClr val="0070C0"/>
                </a:solidFill>
                <a:effectLst/>
              </a:rPr>
              <a:t>From September 2008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GB" sz="2800" smtClean="0">
                <a:solidFill>
                  <a:srgbClr val="0070C0"/>
                </a:solidFill>
                <a:effectLst/>
              </a:rPr>
              <a:t> Monitoring over 200,000 border crossings </a:t>
            </a:r>
            <a:endParaRPr lang="en-GB" sz="2800">
              <a:solidFill>
                <a:srgbClr val="0070C0"/>
              </a:solidFill>
              <a:effectLst/>
            </a:endParaRPr>
          </a:p>
        </p:txBody>
      </p:sp>
      <p:pic>
        <p:nvPicPr>
          <p:cNvPr id="11" name="Picture 10" descr="NELTI4 WHITE[6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924944"/>
            <a:ext cx="1940568" cy="1518473"/>
          </a:xfrm>
          <a:prstGeom prst="rect">
            <a:avLst/>
          </a:prstGeom>
        </p:spPr>
      </p:pic>
      <p:pic>
        <p:nvPicPr>
          <p:cNvPr id="12" name="Picture 11" descr="NELTI_3_white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4008" y="2780928"/>
            <a:ext cx="2041717" cy="16561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501317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800" dirty="0" smtClean="0">
                <a:solidFill>
                  <a:srgbClr val="0070C0"/>
                </a:solidFill>
                <a:effectLst/>
              </a:rPr>
              <a:t>57%</a:t>
            </a:r>
            <a:r>
              <a:rPr lang="fr-CH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fr-CH" sz="2800" dirty="0" smtClean="0">
                <a:effectLst/>
              </a:rPr>
              <a:t>of transport time </a:t>
            </a:r>
            <a:r>
              <a:rPr lang="fr-CH" sz="2800" dirty="0" err="1" smtClean="0">
                <a:effectLst/>
              </a:rPr>
              <a:t>lost</a:t>
            </a:r>
            <a:r>
              <a:rPr lang="fr-CH" sz="2800" dirty="0" smtClean="0">
                <a:effectLst/>
              </a:rPr>
              <a:t> </a:t>
            </a:r>
            <a:r>
              <a:rPr lang="fr-CH" sz="2800" dirty="0" err="1" smtClean="0">
                <a:effectLst/>
              </a:rPr>
              <a:t>at</a:t>
            </a:r>
            <a:r>
              <a:rPr lang="fr-CH" sz="2800" dirty="0" smtClean="0">
                <a:effectLst/>
              </a:rPr>
              <a:t> </a:t>
            </a:r>
            <a:r>
              <a:rPr lang="fr-CH" sz="2800" dirty="0" smtClean="0">
                <a:solidFill>
                  <a:srgbClr val="0070C0"/>
                </a:solidFill>
                <a:effectLst/>
              </a:rPr>
              <a:t>border </a:t>
            </a:r>
            <a:r>
              <a:rPr lang="fr-CH" sz="2800" dirty="0" err="1" smtClean="0">
                <a:solidFill>
                  <a:srgbClr val="0070C0"/>
                </a:solidFill>
                <a:effectLst/>
              </a:rPr>
              <a:t>crossings</a:t>
            </a:r>
            <a:endParaRPr lang="fr-CH" sz="2800" dirty="0" smtClean="0">
              <a:solidFill>
                <a:srgbClr val="0070C0"/>
              </a:solidFill>
              <a:effectLst/>
            </a:endParaRPr>
          </a:p>
          <a:p>
            <a:pPr>
              <a:buNone/>
            </a:pPr>
            <a:r>
              <a:rPr lang="fr-CH" sz="2800" dirty="0" smtClean="0">
                <a:solidFill>
                  <a:srgbClr val="0070C0"/>
                </a:solidFill>
                <a:effectLst/>
              </a:rPr>
              <a:t>38%</a:t>
            </a:r>
            <a:r>
              <a:rPr lang="fr-CH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fr-CH" sz="2800" dirty="0" smtClean="0">
                <a:effectLst/>
              </a:rPr>
              <a:t>of transport </a:t>
            </a:r>
            <a:r>
              <a:rPr lang="fr-CH" sz="2800" dirty="0" err="1" smtClean="0">
                <a:effectLst/>
              </a:rPr>
              <a:t>costs</a:t>
            </a:r>
            <a:r>
              <a:rPr lang="fr-CH" sz="2800" dirty="0" smtClean="0">
                <a:effectLst/>
              </a:rPr>
              <a:t> due to </a:t>
            </a:r>
            <a:r>
              <a:rPr lang="fr-CH" sz="2800" dirty="0" err="1" smtClean="0">
                <a:solidFill>
                  <a:srgbClr val="0070C0"/>
                </a:solidFill>
                <a:effectLst/>
              </a:rPr>
              <a:t>unofficial</a:t>
            </a:r>
            <a:r>
              <a:rPr lang="fr-CH" sz="2800" dirty="0" smtClean="0">
                <a:solidFill>
                  <a:srgbClr val="0070C0"/>
                </a:solidFill>
                <a:effectLst/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  <a:effectLst/>
              </a:rPr>
              <a:t>levies</a:t>
            </a:r>
            <a:endParaRPr lang="fr-CH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10" name="Picture 9" descr="NELTI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2924944"/>
            <a:ext cx="1947676" cy="152400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601616"/>
          </a:xfrm>
        </p:spPr>
        <p:txBody>
          <a:bodyPr>
            <a:noAutofit/>
          </a:bodyPr>
          <a:lstStyle/>
          <a:p>
            <a:r>
              <a:rPr lang="en-GB" dirty="0" smtClean="0"/>
              <a:t>Any penalty on road transport is an even greater penalty on the economy as a whole!</a:t>
            </a:r>
            <a:endParaRPr lang="fr-CH" dirty="0"/>
          </a:p>
        </p:txBody>
      </p:sp>
      <p:pic>
        <p:nvPicPr>
          <p:cNvPr id="4" name="Picture 11" descr="hag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292002"/>
            <a:ext cx="2828925" cy="43354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27075" y="5651823"/>
            <a:ext cx="32047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GB" sz="1600" dirty="0"/>
              <a:t>Source: Hague Consulting </a:t>
            </a:r>
            <a:r>
              <a:rPr lang="en-GB" sz="1600" dirty="0" smtClean="0"/>
              <a:t>Group</a:t>
            </a:r>
            <a:endParaRPr lang="en-US" sz="16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68888" y="5308923"/>
            <a:ext cx="26933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GB" sz="1600" dirty="0"/>
              <a:t>* Includes lost opportunities</a:t>
            </a:r>
            <a:endParaRPr lang="en-US" sz="1600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628800"/>
            <a:ext cx="4354513" cy="3600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dirty="0" err="1" smtClean="0"/>
              <a:t>Implement</a:t>
            </a:r>
            <a:r>
              <a:rPr lang="fr-CH" dirty="0" smtClean="0"/>
              <a:t> </a:t>
            </a:r>
            <a:r>
              <a:rPr lang="fr-CH" dirty="0" err="1" smtClean="0"/>
              <a:t>key</a:t>
            </a:r>
            <a:r>
              <a:rPr lang="fr-CH" dirty="0" smtClean="0"/>
              <a:t> UN facilitation instruments </a:t>
            </a:r>
            <a:br>
              <a:rPr lang="fr-CH" dirty="0" smtClean="0"/>
            </a:br>
            <a:r>
              <a:rPr lang="fr-CH" dirty="0" smtClean="0"/>
              <a:t>to </a:t>
            </a:r>
            <a:r>
              <a:rPr lang="fr-CH" dirty="0" err="1" smtClean="0"/>
              <a:t>allow</a:t>
            </a:r>
            <a:r>
              <a:rPr lang="fr-CH" dirty="0" smtClean="0"/>
              <a:t> transport to drive </a:t>
            </a:r>
            <a:r>
              <a:rPr lang="fr-CH" dirty="0" err="1" smtClean="0"/>
              <a:t>trade</a:t>
            </a:r>
            <a:r>
              <a:rPr lang="fr-CH" dirty="0" smtClean="0"/>
              <a:t>!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3449" y="1295400"/>
            <a:ext cx="1512168" cy="208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16654" y="1295400"/>
            <a:ext cx="1512168" cy="20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244" y="1295400"/>
            <a:ext cx="152067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56087" y="1295400"/>
            <a:ext cx="1512168" cy="2087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6972" y="4005064"/>
            <a:ext cx="151282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53808" y="4038600"/>
            <a:ext cx="1728192" cy="2110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75941" y="1295400"/>
            <a:ext cx="14907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60032" y="4005065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678832" y="4005064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Template 4-3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solidFill>
            <a:schemeClr val="accent3"/>
          </a:solidFill>
        </a:ln>
      </a:spPr>
      <a:bodyPr rtlCol="0" anchor="ctr">
        <a:normAutofit/>
      </a:bodyPr>
      <a:lstStyle>
        <a:defPPr algn="ctr">
          <a:defRPr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Key messages 2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Picture 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3200" baseline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2_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 4-3</Template>
  <TotalTime>3549</TotalTime>
  <Words>392</Words>
  <Application>Microsoft Office PowerPoint</Application>
  <PresentationFormat>On-screen Show (4:3)</PresentationFormat>
  <Paragraphs>66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New Template 4-3</vt:lpstr>
      <vt:lpstr>Slides</vt:lpstr>
      <vt:lpstr>1_Key messages 2</vt:lpstr>
      <vt:lpstr>Picture Slides</vt:lpstr>
      <vt:lpstr>Closure page</vt:lpstr>
      <vt:lpstr>1_Closure page</vt:lpstr>
      <vt:lpstr>1_Slides</vt:lpstr>
      <vt:lpstr>2_Closure page</vt:lpstr>
      <vt:lpstr>ASIA-PACIFIC BUSINESS FORUM 2014  Plenary Session 1 Connecting the Region through Trade and Investment</vt:lpstr>
      <vt:lpstr>Evolution of IRU Membership</vt:lpstr>
      <vt:lpstr>Globalisation</vt:lpstr>
      <vt:lpstr>Caravans demonstrate adequate infrastructure exists</vt:lpstr>
      <vt:lpstr>IRU Caravan drivers saw this…   adequate roads but little traffic!!</vt:lpstr>
      <vt:lpstr>…until they reached border crossings!!</vt:lpstr>
      <vt:lpstr>Slide 7</vt:lpstr>
      <vt:lpstr>Any penalty on road transport is an even greater penalty on the economy as a whole!</vt:lpstr>
      <vt:lpstr>Implement key UN facilitation instruments  to allow transport to drive trade!</vt:lpstr>
      <vt:lpstr>Facilitating transport and thus trade in UNESCAP countries has huge potential</vt:lpstr>
      <vt:lpstr>Securing and facilitating trade and international road transport</vt:lpstr>
      <vt:lpstr>What is the TIR System?</vt:lpstr>
      <vt:lpstr>Geographical Scope of the TIR Convention</vt:lpstr>
      <vt:lpstr>Slide 14</vt:lpstr>
      <vt:lpstr>Pakistan finalising accession process</vt:lpstr>
      <vt:lpstr>eTIR – the solution for paperless trade</vt:lpstr>
      <vt:lpstr>UNESCAP Resolution 48/11 and UNESCAP strategic framework calls on Governments to implement TIR </vt:lpstr>
      <vt:lpstr>International High Level Conference encourages  all UNESCAP countries to implement TIR </vt:lpstr>
      <vt:lpstr>Let’s join forces as … </vt:lpstr>
      <vt:lpstr>We want to see this...</vt:lpstr>
      <vt:lpstr>…instead of this</vt:lpstr>
      <vt:lpstr>To bring them hope!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 Guarantee Chain</dc:title>
  <dc:creator>treybellet</dc:creator>
  <cp:lastModifiedBy>Jhugel</cp:lastModifiedBy>
  <cp:revision>199</cp:revision>
  <dcterms:created xsi:type="dcterms:W3CDTF">2014-01-03T11:07:20Z</dcterms:created>
  <dcterms:modified xsi:type="dcterms:W3CDTF">2014-11-21T08:16:10Z</dcterms:modified>
</cp:coreProperties>
</file>