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6" r:id="rId3"/>
    <p:sldMasterId id="2147483692" r:id="rId4"/>
    <p:sldMasterId id="2147483698" r:id="rId5"/>
    <p:sldMasterId id="2147483704" r:id="rId6"/>
    <p:sldMasterId id="2147483710" r:id="rId7"/>
    <p:sldMasterId id="2147483716" r:id="rId8"/>
    <p:sldMasterId id="2147483722" r:id="rId9"/>
    <p:sldMasterId id="2147483728" r:id="rId10"/>
    <p:sldMasterId id="2147483684" r:id="rId11"/>
    <p:sldMasterId id="2147483670" r:id="rId12"/>
    <p:sldMasterId id="2147483677" r:id="rId13"/>
  </p:sldMasterIdLst>
  <p:notesMasterIdLst>
    <p:notesMasterId r:id="rId28"/>
  </p:notesMasterIdLst>
  <p:sldIdLst>
    <p:sldId id="256" r:id="rId14"/>
    <p:sldId id="258" r:id="rId15"/>
    <p:sldId id="279" r:id="rId16"/>
    <p:sldId id="296" r:id="rId17"/>
    <p:sldId id="323" r:id="rId18"/>
    <p:sldId id="330" r:id="rId19"/>
    <p:sldId id="325" r:id="rId20"/>
    <p:sldId id="331" r:id="rId21"/>
    <p:sldId id="327" r:id="rId22"/>
    <p:sldId id="332" r:id="rId23"/>
    <p:sldId id="328" r:id="rId24"/>
    <p:sldId id="333" r:id="rId25"/>
    <p:sldId id="329" r:id="rId26"/>
    <p:sldId id="26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E97"/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1990</c:v>
                </c:pt>
              </c:strCache>
            </c:strRef>
          </c:tx>
          <c:cat>
            <c:strRef>
              <c:f>Sheet1!$B$1:$E$1</c:f>
              <c:strCache>
                <c:ptCount val="4"/>
                <c:pt idx="0">
                  <c:v>CO</c:v>
                </c:pt>
                <c:pt idx="1">
                  <c:v>HC</c:v>
                </c:pt>
                <c:pt idx="2">
                  <c:v>NOx</c:v>
                </c:pt>
                <c:pt idx="3">
                  <c:v>particulates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Sheet1!$B$1:$E$1</c:f>
              <c:strCache>
                <c:ptCount val="4"/>
                <c:pt idx="0">
                  <c:v>CO</c:v>
                </c:pt>
                <c:pt idx="1">
                  <c:v>HC</c:v>
                </c:pt>
                <c:pt idx="2">
                  <c:v>NOx</c:v>
                </c:pt>
                <c:pt idx="3">
                  <c:v>particulates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19</c:v>
                </c:pt>
                <c:pt idx="1">
                  <c:v>28</c:v>
                </c:pt>
                <c:pt idx="2">
                  <c:v>35</c:v>
                </c:pt>
                <c:pt idx="3">
                  <c:v>14</c:v>
                </c:pt>
              </c:numCache>
            </c:numRef>
          </c:val>
        </c:ser>
        <c:ser>
          <c:idx val="6"/>
          <c:order val="2"/>
          <c:tx>
            <c:strRef>
              <c:f>Sheet1!$A$8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Sheet1!$B$1:$E$1</c:f>
              <c:strCache>
                <c:ptCount val="4"/>
                <c:pt idx="0">
                  <c:v>CO</c:v>
                </c:pt>
                <c:pt idx="1">
                  <c:v>HC</c:v>
                </c:pt>
                <c:pt idx="2">
                  <c:v>NOx</c:v>
                </c:pt>
                <c:pt idx="3">
                  <c:v>particulates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12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gapWidth val="75"/>
        <c:overlap val="-25"/>
        <c:axId val="91446656"/>
        <c:axId val="91497600"/>
      </c:barChart>
      <c:catAx>
        <c:axId val="914466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91497600"/>
        <c:crosses val="autoZero"/>
        <c:lblAlgn val="ctr"/>
        <c:lblOffset val="100"/>
        <c:tickLblSkip val="1"/>
        <c:tickMarkSkip val="1"/>
      </c:catAx>
      <c:valAx>
        <c:axId val="91497600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9144665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US"/>
          </a:p>
        </c:txPr>
      </c:legendEntry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43D9F-4967-4550-9BE2-C327218B49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B617A08-437C-4DB0-A7B0-BACD7B30A43D}">
      <dgm:prSet phldrT="[Text]"/>
      <dgm:spPr/>
      <dgm:t>
        <a:bodyPr/>
        <a:lstStyle/>
        <a:p>
          <a:r>
            <a:rPr lang="fr-BE" dirty="0" smtClean="0"/>
            <a:t>… the </a:t>
          </a:r>
          <a:r>
            <a:rPr lang="fr-BE" dirty="0" err="1" smtClean="0"/>
            <a:t>environmental</a:t>
          </a:r>
          <a:r>
            <a:rPr lang="fr-BE" dirty="0" smtClean="0"/>
            <a:t> champions</a:t>
          </a:r>
          <a:endParaRPr lang="fr-BE" dirty="0"/>
        </a:p>
      </dgm:t>
    </dgm:pt>
    <dgm:pt modelId="{F9FCDEC6-3D8C-4348-863B-6139BDABDEB7}" type="parTrans" cxnId="{E595193D-81E5-4DF2-B9F4-FBFD69E8DEDE}">
      <dgm:prSet/>
      <dgm:spPr/>
      <dgm:t>
        <a:bodyPr/>
        <a:lstStyle/>
        <a:p>
          <a:endParaRPr lang="fr-BE"/>
        </a:p>
      </dgm:t>
    </dgm:pt>
    <dgm:pt modelId="{50F092A5-4564-4C80-9F1C-BEFB0717F5CE}" type="sibTrans" cxnId="{E595193D-81E5-4DF2-B9F4-FBFD69E8DEDE}">
      <dgm:prSet/>
      <dgm:spPr/>
      <dgm:t>
        <a:bodyPr/>
        <a:lstStyle/>
        <a:p>
          <a:endParaRPr lang="fr-BE"/>
        </a:p>
      </dgm:t>
    </dgm:pt>
    <dgm:pt modelId="{0EB6DF15-CFDD-417F-8DB4-A3FBE8BE54F0}" type="pres">
      <dgm:prSet presAssocID="{7A843D9F-4967-4550-9BE2-C327218B49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293DA750-524F-4266-AE7A-492EAAE48C0B}" type="pres">
      <dgm:prSet presAssocID="{9B617A08-437C-4DB0-A7B0-BACD7B30A4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30F39B5-A47B-4263-8A90-3F5D39A1A75E}" type="presOf" srcId="{9B617A08-437C-4DB0-A7B0-BACD7B30A43D}" destId="{293DA750-524F-4266-AE7A-492EAAE48C0B}" srcOrd="0" destOrd="0" presId="urn:microsoft.com/office/officeart/2005/8/layout/vList2"/>
    <dgm:cxn modelId="{E595193D-81E5-4DF2-B9F4-FBFD69E8DEDE}" srcId="{7A843D9F-4967-4550-9BE2-C327218B4976}" destId="{9B617A08-437C-4DB0-A7B0-BACD7B30A43D}" srcOrd="0" destOrd="0" parTransId="{F9FCDEC6-3D8C-4348-863B-6139BDABDEB7}" sibTransId="{50F092A5-4564-4C80-9F1C-BEFB0717F5CE}"/>
    <dgm:cxn modelId="{721C275B-9841-4FB1-A532-415764B5DA7A}" type="presOf" srcId="{7A843D9F-4967-4550-9BE2-C327218B4976}" destId="{0EB6DF15-CFDD-417F-8DB4-A3FBE8BE54F0}" srcOrd="0" destOrd="0" presId="urn:microsoft.com/office/officeart/2005/8/layout/vList2"/>
    <dgm:cxn modelId="{1601A1F3-4375-4A97-8B30-BC6D4392D7E8}" type="presParOf" srcId="{0EB6DF15-CFDD-417F-8DB4-A3FBE8BE54F0}" destId="{293DA750-524F-4266-AE7A-492EAAE48C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94C6D-371D-4692-BEBF-24052D3B98A9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fr-BE"/>
        </a:p>
      </dgm:t>
    </dgm:pt>
    <dgm:pt modelId="{FF21636E-5CB8-451B-A2EF-9B1EDEB9BEAD}">
      <dgm:prSet phldrT="[Text]"/>
      <dgm:spPr/>
      <dgm:t>
        <a:bodyPr/>
        <a:lstStyle/>
        <a:p>
          <a:r>
            <a:rPr lang="fr-BE" b="1" dirty="0" smtClean="0">
              <a:solidFill>
                <a:schemeClr val="bg2"/>
              </a:solidFill>
            </a:rPr>
            <a:t>…the EU road safety champions</a:t>
          </a:r>
          <a:endParaRPr lang="fr-BE" dirty="0">
            <a:solidFill>
              <a:schemeClr val="bg2"/>
            </a:solidFill>
          </a:endParaRPr>
        </a:p>
      </dgm:t>
    </dgm:pt>
    <dgm:pt modelId="{468ADFAE-C05F-42E3-9667-EF35A762F067}" type="parTrans" cxnId="{E69F7169-F6B2-42F6-B2C2-924D79F7F1D2}">
      <dgm:prSet/>
      <dgm:spPr/>
      <dgm:t>
        <a:bodyPr/>
        <a:lstStyle/>
        <a:p>
          <a:endParaRPr lang="fr-BE"/>
        </a:p>
      </dgm:t>
    </dgm:pt>
    <dgm:pt modelId="{A69C3D4E-BF31-410C-890A-83A18892D1CE}" type="sibTrans" cxnId="{E69F7169-F6B2-42F6-B2C2-924D79F7F1D2}">
      <dgm:prSet/>
      <dgm:spPr/>
      <dgm:t>
        <a:bodyPr/>
        <a:lstStyle/>
        <a:p>
          <a:endParaRPr lang="fr-BE"/>
        </a:p>
      </dgm:t>
    </dgm:pt>
    <dgm:pt modelId="{87408AE1-2EFE-4933-9A69-70627EAE9638}" type="pres">
      <dgm:prSet presAssocID="{2A994C6D-371D-4692-BEBF-24052D3B98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D3464C5A-C5E4-4289-BAE8-F11171818983}" type="pres">
      <dgm:prSet presAssocID="{FF21636E-5CB8-451B-A2EF-9B1EDEB9BE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A5B540C-4DAB-400C-AF5D-526F24CAE60D}" type="presOf" srcId="{2A994C6D-371D-4692-BEBF-24052D3B98A9}" destId="{87408AE1-2EFE-4933-9A69-70627EAE9638}" srcOrd="0" destOrd="0" presId="urn:microsoft.com/office/officeart/2005/8/layout/vList2"/>
    <dgm:cxn modelId="{7AB101B0-401B-4218-A988-EF3BA4C1E2DD}" type="presOf" srcId="{FF21636E-5CB8-451B-A2EF-9B1EDEB9BEAD}" destId="{D3464C5A-C5E4-4289-BAE8-F11171818983}" srcOrd="0" destOrd="0" presId="urn:microsoft.com/office/officeart/2005/8/layout/vList2"/>
    <dgm:cxn modelId="{E69F7169-F6B2-42F6-B2C2-924D79F7F1D2}" srcId="{2A994C6D-371D-4692-BEBF-24052D3B98A9}" destId="{FF21636E-5CB8-451B-A2EF-9B1EDEB9BEAD}" srcOrd="0" destOrd="0" parTransId="{468ADFAE-C05F-42E3-9667-EF35A762F067}" sibTransId="{A69C3D4E-BF31-410C-890A-83A18892D1CE}"/>
    <dgm:cxn modelId="{EFFDBAFD-6EF3-4A75-8520-631E5CC6CDA7}" type="presParOf" srcId="{87408AE1-2EFE-4933-9A69-70627EAE9638}" destId="{D3464C5A-C5E4-4289-BAE8-F111718189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C0AB9E-FC0E-4E36-A1FF-873AC212446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DA244E0-30C4-4A6E-BBB6-40FC7122AC0E}" type="pres">
      <dgm:prSet presAssocID="{BAC0AB9E-FC0E-4E36-A1FF-873AC21244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</dgm:ptLst>
  <dgm:cxnLst>
    <dgm:cxn modelId="{1074E075-C3FD-437B-AD15-9344C5D25DB3}" type="presOf" srcId="{BAC0AB9E-FC0E-4E36-A1FF-873AC2124462}" destId="{5DA244E0-30C4-4A6E-BBB6-40FC7122AC0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A6E9A4-5959-445D-897D-06EE07AF75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791013B-80C5-43F2-B529-5B5DFF2B08E8}">
      <dgm:prSet phldrT="[Text]" custT="1"/>
      <dgm:spPr/>
      <dgm:t>
        <a:bodyPr/>
        <a:lstStyle/>
        <a:p>
          <a:r>
            <a:rPr lang="en-GB" sz="2400" dirty="0" smtClean="0"/>
            <a:t>Yet, despite that a number of barriers exist for group tourism by coach, including at local level (LEZ, access restrictions, charges),</a:t>
          </a:r>
          <a:endParaRPr lang="fr-BE" sz="2400" dirty="0"/>
        </a:p>
      </dgm:t>
    </dgm:pt>
    <dgm:pt modelId="{B3F6ECD7-6A08-44D7-A6E6-CC92D0341149}" type="parTrans" cxnId="{D02F4F0B-DE2F-4408-8581-AC1B00A83CBD}">
      <dgm:prSet/>
      <dgm:spPr/>
      <dgm:t>
        <a:bodyPr/>
        <a:lstStyle/>
        <a:p>
          <a:endParaRPr lang="fr-BE"/>
        </a:p>
      </dgm:t>
    </dgm:pt>
    <dgm:pt modelId="{90099D2E-AF84-4FA8-8582-641EF0DDFA4B}" type="sibTrans" cxnId="{D02F4F0B-DE2F-4408-8581-AC1B00A83CBD}">
      <dgm:prSet/>
      <dgm:spPr/>
      <dgm:t>
        <a:bodyPr/>
        <a:lstStyle/>
        <a:p>
          <a:endParaRPr lang="fr-BE"/>
        </a:p>
      </dgm:t>
    </dgm:pt>
    <dgm:pt modelId="{29EF1C38-1AED-4CB7-A048-BC29397B7B12}">
      <dgm:prSet phldrT="[Text]" custT="1"/>
      <dgm:spPr/>
      <dgm:t>
        <a:bodyPr/>
        <a:lstStyle/>
        <a:p>
          <a:r>
            <a:rPr lang="en-GB" sz="2400" dirty="0" smtClean="0"/>
            <a:t>the European Commission should, therefore, develop and propose a harmonised EU framework, to be adhered to by cities in the EU, when devising the introduction of LEZs or other similar restrictions.</a:t>
          </a:r>
          <a:endParaRPr lang="fr-BE" sz="2400" dirty="0"/>
        </a:p>
      </dgm:t>
    </dgm:pt>
    <dgm:pt modelId="{76EDCF14-FA7E-46C3-9666-F305CC935D1C}" type="parTrans" cxnId="{7A144E25-C111-4EF0-80EC-3602DCEB375D}">
      <dgm:prSet/>
      <dgm:spPr/>
      <dgm:t>
        <a:bodyPr/>
        <a:lstStyle/>
        <a:p>
          <a:endParaRPr lang="fr-BE"/>
        </a:p>
      </dgm:t>
    </dgm:pt>
    <dgm:pt modelId="{3623158D-54CC-4807-A51A-12C7F291D2ED}" type="sibTrans" cxnId="{7A144E25-C111-4EF0-80EC-3602DCEB375D}">
      <dgm:prSet/>
      <dgm:spPr/>
      <dgm:t>
        <a:bodyPr/>
        <a:lstStyle/>
        <a:p>
          <a:endParaRPr lang="fr-BE"/>
        </a:p>
      </dgm:t>
    </dgm:pt>
    <dgm:pt modelId="{7EBFDAAD-EA01-48F8-BE82-C4C295656AAF}" type="pres">
      <dgm:prSet presAssocID="{B1A6E9A4-5959-445D-897D-06EE07AF75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AD2B83AB-9FF3-43CD-BAD0-687943F83D37}" type="pres">
      <dgm:prSet presAssocID="{B791013B-80C5-43F2-B529-5B5DFF2B08E8}" presName="parentLin" presStyleCnt="0"/>
      <dgm:spPr/>
    </dgm:pt>
    <dgm:pt modelId="{D05BB0E0-6138-4543-9D1F-615ABBDA98D8}" type="pres">
      <dgm:prSet presAssocID="{B791013B-80C5-43F2-B529-5B5DFF2B08E8}" presName="parentLeftMargin" presStyleLbl="node1" presStyleIdx="0" presStyleCnt="2"/>
      <dgm:spPr/>
      <dgm:t>
        <a:bodyPr/>
        <a:lstStyle/>
        <a:p>
          <a:endParaRPr lang="fr-BE"/>
        </a:p>
      </dgm:t>
    </dgm:pt>
    <dgm:pt modelId="{C5B159C4-5EF9-458E-95D7-A719CB400DC1}" type="pres">
      <dgm:prSet presAssocID="{B791013B-80C5-43F2-B529-5B5DFF2B08E8}" presName="parentText" presStyleLbl="node1" presStyleIdx="0" presStyleCnt="2" custScaleX="102003" custScaleY="481781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7E2195A-92A9-4BDF-B0E4-C2CD1263A095}" type="pres">
      <dgm:prSet presAssocID="{B791013B-80C5-43F2-B529-5B5DFF2B08E8}" presName="negativeSpace" presStyleCnt="0"/>
      <dgm:spPr/>
    </dgm:pt>
    <dgm:pt modelId="{523BC4A5-7BEC-46B0-AC17-7A7D04E9B378}" type="pres">
      <dgm:prSet presAssocID="{B791013B-80C5-43F2-B529-5B5DFF2B08E8}" presName="childText" presStyleLbl="conFgAcc1" presStyleIdx="0" presStyleCnt="2">
        <dgm:presLayoutVars>
          <dgm:bulletEnabled val="1"/>
        </dgm:presLayoutVars>
      </dgm:prSet>
      <dgm:spPr/>
    </dgm:pt>
    <dgm:pt modelId="{81106ED6-5209-4B2F-9D9B-3C7CC4E7CF03}" type="pres">
      <dgm:prSet presAssocID="{90099D2E-AF84-4FA8-8582-641EF0DDFA4B}" presName="spaceBetweenRectangles" presStyleCnt="0"/>
      <dgm:spPr/>
    </dgm:pt>
    <dgm:pt modelId="{C92F96D4-CF1E-4523-87A5-40DDC0EB4909}" type="pres">
      <dgm:prSet presAssocID="{29EF1C38-1AED-4CB7-A048-BC29397B7B12}" presName="parentLin" presStyleCnt="0"/>
      <dgm:spPr/>
    </dgm:pt>
    <dgm:pt modelId="{90BC5A38-C685-4773-B39B-EB5D2EC2B8FA}" type="pres">
      <dgm:prSet presAssocID="{29EF1C38-1AED-4CB7-A048-BC29397B7B12}" presName="parentLeftMargin" presStyleLbl="node1" presStyleIdx="0" presStyleCnt="2"/>
      <dgm:spPr/>
      <dgm:t>
        <a:bodyPr/>
        <a:lstStyle/>
        <a:p>
          <a:endParaRPr lang="fr-BE"/>
        </a:p>
      </dgm:t>
    </dgm:pt>
    <dgm:pt modelId="{0920626D-D5A9-4083-902E-2A94D1CB2B46}" type="pres">
      <dgm:prSet presAssocID="{29EF1C38-1AED-4CB7-A048-BC29397B7B12}" presName="parentText" presStyleLbl="node1" presStyleIdx="1" presStyleCnt="2" custScaleX="104673" custScaleY="475644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C5AA16C-DFCB-4647-8A23-CBC3B86800A1}" type="pres">
      <dgm:prSet presAssocID="{29EF1C38-1AED-4CB7-A048-BC29397B7B12}" presName="negativeSpace" presStyleCnt="0"/>
      <dgm:spPr/>
    </dgm:pt>
    <dgm:pt modelId="{8585AFD7-1BCE-4989-9540-954B28715BAB}" type="pres">
      <dgm:prSet presAssocID="{29EF1C38-1AED-4CB7-A048-BC29397B7B1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592BB7F-FB0E-4C96-828B-1E6ED6B5D1CB}" type="presOf" srcId="{B791013B-80C5-43F2-B529-5B5DFF2B08E8}" destId="{C5B159C4-5EF9-458E-95D7-A719CB400DC1}" srcOrd="1" destOrd="0" presId="urn:microsoft.com/office/officeart/2005/8/layout/list1"/>
    <dgm:cxn modelId="{BB791BF6-94F0-4C6F-8B42-F64B13221F86}" type="presOf" srcId="{29EF1C38-1AED-4CB7-A048-BC29397B7B12}" destId="{90BC5A38-C685-4773-B39B-EB5D2EC2B8FA}" srcOrd="0" destOrd="0" presId="urn:microsoft.com/office/officeart/2005/8/layout/list1"/>
    <dgm:cxn modelId="{D02F4F0B-DE2F-4408-8581-AC1B00A83CBD}" srcId="{B1A6E9A4-5959-445D-897D-06EE07AF7545}" destId="{B791013B-80C5-43F2-B529-5B5DFF2B08E8}" srcOrd="0" destOrd="0" parTransId="{B3F6ECD7-6A08-44D7-A6E6-CC92D0341149}" sibTransId="{90099D2E-AF84-4FA8-8582-641EF0DDFA4B}"/>
    <dgm:cxn modelId="{D1ED2597-20D1-4C56-81EF-D54E025E7478}" type="presOf" srcId="{B1A6E9A4-5959-445D-897D-06EE07AF7545}" destId="{7EBFDAAD-EA01-48F8-BE82-C4C295656AAF}" srcOrd="0" destOrd="0" presId="urn:microsoft.com/office/officeart/2005/8/layout/list1"/>
    <dgm:cxn modelId="{DC01376F-BE69-4624-A3DC-95D86CC51917}" type="presOf" srcId="{29EF1C38-1AED-4CB7-A048-BC29397B7B12}" destId="{0920626D-D5A9-4083-902E-2A94D1CB2B46}" srcOrd="1" destOrd="0" presId="urn:microsoft.com/office/officeart/2005/8/layout/list1"/>
    <dgm:cxn modelId="{F46DD206-9F26-46A7-A3E2-CB500EA2D53E}" type="presOf" srcId="{B791013B-80C5-43F2-B529-5B5DFF2B08E8}" destId="{D05BB0E0-6138-4543-9D1F-615ABBDA98D8}" srcOrd="0" destOrd="0" presId="urn:microsoft.com/office/officeart/2005/8/layout/list1"/>
    <dgm:cxn modelId="{7A144E25-C111-4EF0-80EC-3602DCEB375D}" srcId="{B1A6E9A4-5959-445D-897D-06EE07AF7545}" destId="{29EF1C38-1AED-4CB7-A048-BC29397B7B12}" srcOrd="1" destOrd="0" parTransId="{76EDCF14-FA7E-46C3-9666-F305CC935D1C}" sibTransId="{3623158D-54CC-4807-A51A-12C7F291D2ED}"/>
    <dgm:cxn modelId="{E0655403-941B-498B-948C-CB3B59411C84}" type="presParOf" srcId="{7EBFDAAD-EA01-48F8-BE82-C4C295656AAF}" destId="{AD2B83AB-9FF3-43CD-BAD0-687943F83D37}" srcOrd="0" destOrd="0" presId="urn:microsoft.com/office/officeart/2005/8/layout/list1"/>
    <dgm:cxn modelId="{3866B0D4-64AB-49C0-83DB-0FE9E4935FAC}" type="presParOf" srcId="{AD2B83AB-9FF3-43CD-BAD0-687943F83D37}" destId="{D05BB0E0-6138-4543-9D1F-615ABBDA98D8}" srcOrd="0" destOrd="0" presId="urn:microsoft.com/office/officeart/2005/8/layout/list1"/>
    <dgm:cxn modelId="{F3938682-EEFE-4D3F-AB01-36A18960151D}" type="presParOf" srcId="{AD2B83AB-9FF3-43CD-BAD0-687943F83D37}" destId="{C5B159C4-5EF9-458E-95D7-A719CB400DC1}" srcOrd="1" destOrd="0" presId="urn:microsoft.com/office/officeart/2005/8/layout/list1"/>
    <dgm:cxn modelId="{8AE8C0E8-7FA3-4F18-92EE-97CE45631843}" type="presParOf" srcId="{7EBFDAAD-EA01-48F8-BE82-C4C295656AAF}" destId="{37E2195A-92A9-4BDF-B0E4-C2CD1263A095}" srcOrd="1" destOrd="0" presId="urn:microsoft.com/office/officeart/2005/8/layout/list1"/>
    <dgm:cxn modelId="{15CB2122-D338-4CAE-95D7-87EB1B97A69C}" type="presParOf" srcId="{7EBFDAAD-EA01-48F8-BE82-C4C295656AAF}" destId="{523BC4A5-7BEC-46B0-AC17-7A7D04E9B378}" srcOrd="2" destOrd="0" presId="urn:microsoft.com/office/officeart/2005/8/layout/list1"/>
    <dgm:cxn modelId="{C743F0EF-0EA8-450A-A0FE-E9C4D4C42F5F}" type="presParOf" srcId="{7EBFDAAD-EA01-48F8-BE82-C4C295656AAF}" destId="{81106ED6-5209-4B2F-9D9B-3C7CC4E7CF03}" srcOrd="3" destOrd="0" presId="urn:microsoft.com/office/officeart/2005/8/layout/list1"/>
    <dgm:cxn modelId="{45327DC1-40A3-4591-81FC-C707FC8A5F99}" type="presParOf" srcId="{7EBFDAAD-EA01-48F8-BE82-C4C295656AAF}" destId="{C92F96D4-CF1E-4523-87A5-40DDC0EB4909}" srcOrd="4" destOrd="0" presId="urn:microsoft.com/office/officeart/2005/8/layout/list1"/>
    <dgm:cxn modelId="{FAAD68D9-11CD-472F-BB74-EB7648A399DD}" type="presParOf" srcId="{C92F96D4-CF1E-4523-87A5-40DDC0EB4909}" destId="{90BC5A38-C685-4773-B39B-EB5D2EC2B8FA}" srcOrd="0" destOrd="0" presId="urn:microsoft.com/office/officeart/2005/8/layout/list1"/>
    <dgm:cxn modelId="{CDC7A0B1-AEEB-4DB0-8640-FFFD7AE65A84}" type="presParOf" srcId="{C92F96D4-CF1E-4523-87A5-40DDC0EB4909}" destId="{0920626D-D5A9-4083-902E-2A94D1CB2B46}" srcOrd="1" destOrd="0" presId="urn:microsoft.com/office/officeart/2005/8/layout/list1"/>
    <dgm:cxn modelId="{53F03108-F929-4811-85DF-1561E224EF68}" type="presParOf" srcId="{7EBFDAAD-EA01-48F8-BE82-C4C295656AAF}" destId="{4C5AA16C-DFCB-4647-8A23-CBC3B86800A1}" srcOrd="5" destOrd="0" presId="urn:microsoft.com/office/officeart/2005/8/layout/list1"/>
    <dgm:cxn modelId="{539399F9-A9A0-429C-8FD8-105CCB18F60A}" type="presParOf" srcId="{7EBFDAAD-EA01-48F8-BE82-C4C295656AAF}" destId="{8585AFD7-1BCE-4989-9540-954B28715BA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C0AB9E-FC0E-4E36-A1FF-873AC212446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DA244E0-30C4-4A6E-BBB6-40FC7122AC0E}" type="pres">
      <dgm:prSet presAssocID="{BAC0AB9E-FC0E-4E36-A1FF-873AC21244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</dgm:ptLst>
  <dgm:cxnLst>
    <dgm:cxn modelId="{D95D679C-BE3E-465F-BE9B-6E9CEB7563D2}" type="presOf" srcId="{BAC0AB9E-FC0E-4E36-A1FF-873AC2124462}" destId="{5DA244E0-30C4-4A6E-BBB6-40FC7122AC0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3DA750-524F-4266-AE7A-492EAAE48C0B}">
      <dsp:nvSpPr>
        <dsp:cNvPr id="0" name=""/>
        <dsp:cNvSpPr/>
      </dsp:nvSpPr>
      <dsp:spPr>
        <a:xfrm>
          <a:off x="0" y="2337"/>
          <a:ext cx="3120008" cy="1579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000" kern="1200" dirty="0" smtClean="0"/>
            <a:t>… the </a:t>
          </a:r>
          <a:r>
            <a:rPr lang="fr-BE" sz="3000" kern="1200" dirty="0" err="1" smtClean="0"/>
            <a:t>environmental</a:t>
          </a:r>
          <a:r>
            <a:rPr lang="fr-BE" sz="3000" kern="1200" dirty="0" smtClean="0"/>
            <a:t> champions</a:t>
          </a:r>
          <a:endParaRPr lang="fr-BE" sz="3000" kern="1200" dirty="0"/>
        </a:p>
      </dsp:txBody>
      <dsp:txXfrm>
        <a:off x="0" y="2337"/>
        <a:ext cx="3120008" cy="15795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464C5A-C5E4-4289-BAE8-F11171818983}">
      <dsp:nvSpPr>
        <dsp:cNvPr id="0" name=""/>
        <dsp:cNvSpPr/>
      </dsp:nvSpPr>
      <dsp:spPr>
        <a:xfrm>
          <a:off x="0" y="21430"/>
          <a:ext cx="3096343" cy="96525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500" b="1" kern="1200" dirty="0" smtClean="0">
              <a:solidFill>
                <a:schemeClr val="bg2"/>
              </a:solidFill>
            </a:rPr>
            <a:t>…the EU road safety champions</a:t>
          </a:r>
          <a:endParaRPr lang="fr-BE" sz="2500" kern="1200" dirty="0">
            <a:solidFill>
              <a:schemeClr val="bg2"/>
            </a:solidFill>
          </a:endParaRPr>
        </a:p>
      </dsp:txBody>
      <dsp:txXfrm>
        <a:off x="0" y="21430"/>
        <a:ext cx="3096343" cy="9652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3BC4A5-7BEC-46B0-AC17-7A7D04E9B378}">
      <dsp:nvSpPr>
        <dsp:cNvPr id="0" name=""/>
        <dsp:cNvSpPr/>
      </dsp:nvSpPr>
      <dsp:spPr>
        <a:xfrm>
          <a:off x="0" y="2160381"/>
          <a:ext cx="77048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159C4-5EF9-458E-95D7-A719CB400DC1}">
      <dsp:nvSpPr>
        <dsp:cNvPr id="0" name=""/>
        <dsp:cNvSpPr/>
      </dsp:nvSpPr>
      <dsp:spPr>
        <a:xfrm>
          <a:off x="384866" y="120993"/>
          <a:ext cx="5496056" cy="2275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Yet, despite that a number of barriers exist for group tourism by coach, including at local level (LEZ, access restrictions, charges),</a:t>
          </a:r>
          <a:endParaRPr lang="fr-BE" sz="2400" kern="1200" dirty="0"/>
        </a:p>
      </dsp:txBody>
      <dsp:txXfrm>
        <a:off x="384866" y="120993"/>
        <a:ext cx="5496056" cy="2275548"/>
      </dsp:txXfrm>
    </dsp:sp>
    <dsp:sp modelId="{8585AFD7-1BCE-4989-9540-954B28715BAB}">
      <dsp:nvSpPr>
        <dsp:cNvPr id="0" name=""/>
        <dsp:cNvSpPr/>
      </dsp:nvSpPr>
      <dsp:spPr>
        <a:xfrm>
          <a:off x="0" y="4660382"/>
          <a:ext cx="77048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0626D-D5A9-4083-902E-2A94D1CB2B46}">
      <dsp:nvSpPr>
        <dsp:cNvPr id="0" name=""/>
        <dsp:cNvSpPr/>
      </dsp:nvSpPr>
      <dsp:spPr>
        <a:xfrm>
          <a:off x="384866" y="2649981"/>
          <a:ext cx="5639919" cy="2246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the European Commission should, therefore, develop and propose a harmonised EU framework, to be adhered to by cities in the EU, when devising the introduction of LEZs or other similar restrictions.</a:t>
          </a:r>
          <a:endParaRPr lang="fr-BE" sz="2400" kern="1200" dirty="0"/>
        </a:p>
      </dsp:txBody>
      <dsp:txXfrm>
        <a:off x="384866" y="2649981"/>
        <a:ext cx="5639919" cy="22465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E1DEB-32C5-483D-8F80-B8C07B61D64C}" type="datetimeFigureOut">
              <a:rPr lang="fr-BE" smtClean="0"/>
              <a:pPr/>
              <a:t>31/10/2014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70A52-0E03-4EAF-81C2-A92D3C429E5D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0A52-0E03-4EAF-81C2-A92D3C429E5D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the Presentation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Location, Date</a:t>
            </a:r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</p:spPr>
        <p:txBody>
          <a:bodyPr anchor="b">
            <a:normAutofit/>
          </a:bodyPr>
          <a:lstStyle>
            <a:lvl1pPr algn="r"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Name of Presenter &amp; Position</a:t>
            </a:r>
            <a:endParaRPr lang="en-GB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4896544" cy="259228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endParaRPr lang="fr-CH" sz="1800" baseline="0" dirty="0" err="1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SzPct val="5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9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1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busandcoach.travel/en/smart_policies/smart_move_eu_high_level_group.htm" TargetMode="Externa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2.jpeg"/><Relationship Id="rId7" Type="http://schemas.openxmlformats.org/officeDocument/2006/relationships/diagramData" Target="../diagrams/data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4.gif"/><Relationship Id="rId11" Type="http://schemas.microsoft.com/office/2007/relationships/diagramDrawing" Target="../diagrams/drawing2.xml"/><Relationship Id="rId5" Type="http://schemas.openxmlformats.org/officeDocument/2006/relationships/image" Target="../media/image23.gif"/><Relationship Id="rId10" Type="http://schemas.openxmlformats.org/officeDocument/2006/relationships/diagramColors" Target="../diagrams/colors2.xml"/><Relationship Id="rId4" Type="http://schemas.openxmlformats.org/officeDocument/2006/relationships/hyperlink" Target="http://www.iru.org/en_bookshop_item?id=338" TargetMode="Externa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5.xml"/><Relationship Id="rId6" Type="http://schemas.openxmlformats.org/officeDocument/2006/relationships/hyperlink" Target="http://www.busandcoach.travel/en/bus_and_coach_the_smart_move.htm" TargetMode="External"/><Relationship Id="rId5" Type="http://schemas.openxmlformats.org/officeDocument/2006/relationships/image" Target="../media/image27.gif"/><Relationship Id="rId4" Type="http://schemas.openxmlformats.org/officeDocument/2006/relationships/hyperlink" Target="http://www.busandcoach.travel/en/userfriendly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916832"/>
            <a:ext cx="8784976" cy="936103"/>
          </a:xfrm>
        </p:spPr>
        <p:txBody>
          <a:bodyPr>
            <a:noAutofit/>
          </a:bodyPr>
          <a:lstStyle/>
          <a:p>
            <a:r>
              <a:rPr lang="en-GB" sz="3000" dirty="0" smtClean="0"/>
              <a:t>  Sustainable Mobility and Access to Destinations</a:t>
            </a:r>
            <a:endParaRPr lang="en-GB" sz="3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520" y="3788635"/>
            <a:ext cx="8712968" cy="2016629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Yves </a:t>
            </a:r>
            <a:r>
              <a:rPr lang="en-GB" sz="2400" dirty="0" err="1" smtClean="0">
                <a:solidFill>
                  <a:srgbClr val="FFFF00"/>
                </a:solidFill>
              </a:rPr>
              <a:t>Mannaerts</a:t>
            </a:r>
            <a:endParaRPr lang="en-GB" sz="2400" dirty="0" smtClean="0">
              <a:solidFill>
                <a:srgbClr val="FFFF00"/>
              </a:solidFill>
            </a:endParaRPr>
          </a:p>
          <a:p>
            <a:r>
              <a:rPr lang="en-GB" sz="2400" dirty="0" smtClean="0">
                <a:solidFill>
                  <a:srgbClr val="FFFF00"/>
                </a:solidFill>
              </a:rPr>
              <a:t>IRU Vice President</a:t>
            </a:r>
          </a:p>
          <a:p>
            <a:endParaRPr lang="en-GB" dirty="0" smtClean="0"/>
          </a:p>
          <a:p>
            <a:r>
              <a:rPr lang="en-GB" dirty="0" smtClean="0"/>
              <a:t>European Tourism Forum </a:t>
            </a:r>
          </a:p>
          <a:p>
            <a:r>
              <a:rPr lang="en-GB" dirty="0" smtClean="0"/>
              <a:t>Naples, 30-31 October 2014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1520" y="5013176"/>
            <a:ext cx="8712968" cy="792088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7104"/>
            <a:ext cx="6840760" cy="601616"/>
          </a:xfrm>
        </p:spPr>
        <p:txBody>
          <a:bodyPr/>
          <a:lstStyle/>
          <a:p>
            <a:r>
              <a:rPr lang="fr-FR" dirty="0" smtClean="0"/>
              <a:t>Group </a:t>
            </a:r>
            <a:r>
              <a:rPr lang="fr-FR" dirty="0" err="1" smtClean="0"/>
              <a:t>tourism</a:t>
            </a:r>
            <a:r>
              <a:rPr lang="fr-FR" dirty="0" smtClean="0"/>
              <a:t> by coach</a:t>
            </a:r>
            <a:endParaRPr lang="fr-BE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83568" y="1268760"/>
          <a:ext cx="77048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Transport Infrastructure – </a:t>
            </a:r>
            <a:r>
              <a:rPr lang="fr-CH" dirty="0" err="1" smtClean="0"/>
              <a:t>industry</a:t>
            </a:r>
            <a:r>
              <a:rPr lang="fr-CH" dirty="0" smtClean="0"/>
              <a:t> </a:t>
            </a:r>
            <a:r>
              <a:rPr lang="fr-CH" dirty="0" err="1" smtClean="0"/>
              <a:t>proposals</a:t>
            </a:r>
            <a:endParaRPr lang="fr-CH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412776"/>
            <a:ext cx="5660752" cy="4464496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84784"/>
            <a:ext cx="6768752" cy="86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lvl="1" indent="-279400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2800" kern="0" dirty="0" smtClean="0"/>
          </a:p>
          <a:p>
            <a:pPr algn="just">
              <a:buNone/>
            </a:pPr>
            <a:endParaRPr lang="en-GB" b="1" dirty="0">
              <a:solidFill>
                <a:srgbClr val="3FABE1"/>
              </a:solidFill>
              <a:latin typeface="Museo 7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1196753"/>
            <a:ext cx="37444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400" kern="0" dirty="0" smtClean="0"/>
          </a:p>
          <a:p>
            <a:pPr marL="854075" lvl="1" indent="-279400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2800" kern="0" dirty="0" smtClean="0"/>
          </a:p>
          <a:p>
            <a:pPr algn="just">
              <a:buNone/>
            </a:pPr>
            <a:endParaRPr lang="en-GB" b="1" dirty="0">
              <a:solidFill>
                <a:srgbClr val="3FABE1"/>
              </a:solidFill>
              <a:latin typeface="Museo 700" pitchFamily="50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39552" y="1196752"/>
          <a:ext cx="770485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2489112"/>
            <a:ext cx="4824536" cy="4645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kern="0" dirty="0" smtClean="0"/>
              <a:t>Coherent strategy for integrating high-quality group tourism with other interests</a:t>
            </a:r>
          </a:p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kern="0" dirty="0" smtClean="0"/>
              <a:t>Promote the use of bus only lines by tourist coaches</a:t>
            </a:r>
          </a:p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kern="0" dirty="0" smtClean="0"/>
              <a:t>Instructions and signs for coach drivers</a:t>
            </a:r>
          </a:p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kern="0" dirty="0" smtClean="0"/>
              <a:t>Safe, secure and accessible intermodal coach terminals</a:t>
            </a:r>
          </a:p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kern="0" dirty="0" smtClean="0"/>
              <a:t>Safe and secure amenities for drivers and passengers</a:t>
            </a:r>
          </a:p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kern="0" dirty="0" smtClean="0"/>
              <a:t>Group tourism marketing plans by cities in partnership with industry</a:t>
            </a:r>
          </a:p>
          <a:p>
            <a:pPr marL="854075" lvl="1" indent="-279400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1400" kern="0" dirty="0" smtClean="0"/>
          </a:p>
          <a:p>
            <a:pPr algn="just">
              <a:buNone/>
            </a:pPr>
            <a:endParaRPr lang="en-GB" sz="1400" b="1" dirty="0">
              <a:solidFill>
                <a:srgbClr val="3FABE1"/>
              </a:solidFill>
              <a:latin typeface="Museo 700" pitchFamily="50" charset="0"/>
            </a:endParaRPr>
          </a:p>
        </p:txBody>
      </p:sp>
      <p:pic>
        <p:nvPicPr>
          <p:cNvPr id="8" name="Picture 7" descr="http://www.busandcoach.travel/images/03green/youaretrafficenweb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564904"/>
            <a:ext cx="3672408" cy="351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755576" y="1052736"/>
            <a:ext cx="7272808" cy="1152128"/>
            <a:chOff x="0" y="2337"/>
            <a:chExt cx="3164580" cy="1579500"/>
          </a:xfrm>
        </p:grpSpPr>
        <p:sp>
          <p:nvSpPr>
            <p:cNvPr id="12" name="Rounded Rectangle 11"/>
            <p:cNvSpPr/>
            <p:nvPr/>
          </p:nvSpPr>
          <p:spPr>
            <a:xfrm>
              <a:off x="0" y="2337"/>
              <a:ext cx="3164580" cy="15795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77105" y="79442"/>
              <a:ext cx="2965798" cy="1425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3000" dirty="0" smtClean="0"/>
                <a:t>Create an EU group tourism by coach charter</a:t>
              </a:r>
              <a:endParaRPr lang="fr-BE" sz="3000" kern="12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07104"/>
            <a:ext cx="7056784" cy="601616"/>
          </a:xfrm>
        </p:spPr>
        <p:txBody>
          <a:bodyPr/>
          <a:lstStyle/>
          <a:p>
            <a:r>
              <a:rPr lang="fr-BE" dirty="0" smtClean="0"/>
              <a:t>IRU Smart Move </a:t>
            </a:r>
            <a:r>
              <a:rPr lang="fr-BE" dirty="0" err="1" smtClean="0"/>
              <a:t>Awards</a:t>
            </a:r>
            <a:endParaRPr lang="fr-BE" dirty="0"/>
          </a:p>
        </p:txBody>
      </p:sp>
      <p:pic>
        <p:nvPicPr>
          <p:cNvPr id="3" name="Picture 2" descr="SM_slide.png"/>
          <p:cNvPicPr>
            <a:picLocks noChangeAspect="1"/>
          </p:cNvPicPr>
          <p:nvPr/>
        </p:nvPicPr>
        <p:blipFill>
          <a:blip r:embed="rId2" cstate="screen"/>
          <a:srcRect b="11147"/>
          <a:stretch>
            <a:fillRect/>
          </a:stretch>
        </p:blipFill>
        <p:spPr>
          <a:xfrm>
            <a:off x="323528" y="1340768"/>
            <a:ext cx="4993186" cy="2232248"/>
          </a:xfrm>
          <a:prstGeom prst="rect">
            <a:avLst/>
          </a:prstGeom>
        </p:spPr>
      </p:pic>
      <p:pic>
        <p:nvPicPr>
          <p:cNvPr id="6" name="Picture 5" descr="http://www.busandcoach.travel/images/logos/awards/coach_tourism_innov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2304256" cy="121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busandcoach.travel/images/logos/awards/logo_city_trophy2013_rgb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293096"/>
            <a:ext cx="23812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ity of Stockhol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564904"/>
            <a:ext cx="1512168" cy="70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iru.org/pix/static/events/2005/city_trophy/D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340768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outhport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861048"/>
            <a:ext cx="23812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iru.org/pix/static/events/2013/8bcf/citytrophy/Skopje-logo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869160"/>
            <a:ext cx="1080120" cy="10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07104"/>
            <a:ext cx="6912768" cy="601616"/>
          </a:xfrm>
        </p:spPr>
        <p:txBody>
          <a:bodyPr/>
          <a:lstStyle/>
          <a:p>
            <a:r>
              <a:rPr lang="fr-BE" dirty="0" smtClean="0"/>
              <a:t>Actions </a:t>
            </a:r>
            <a:r>
              <a:rPr lang="fr-BE" dirty="0" err="1" smtClean="0"/>
              <a:t>advocated</a:t>
            </a:r>
            <a:r>
              <a:rPr lang="fr-BE" dirty="0" smtClean="0"/>
              <a:t> by </a:t>
            </a:r>
            <a:r>
              <a:rPr lang="fr-BE" dirty="0" err="1" smtClean="0"/>
              <a:t>industry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0" y="1412776"/>
            <a:ext cx="7740352" cy="536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lvl="1" indent="-279400" algn="just" fontAlgn="base">
              <a:spcBef>
                <a:spcPct val="15000"/>
              </a:spcBef>
              <a:spcAft>
                <a:spcPts val="12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kern="0" dirty="0" smtClean="0"/>
              <a:t>COACH OF THE FUTURE: Develop innovative ideas on safe, green, accessible and customer-friendly coaches of the future </a:t>
            </a:r>
          </a:p>
          <a:p>
            <a:pPr marL="854075" lvl="1" indent="-279400" algn="just" fontAlgn="base">
              <a:spcBef>
                <a:spcPct val="15000"/>
              </a:spcBef>
              <a:spcAft>
                <a:spcPts val="12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kern="0" dirty="0" smtClean="0"/>
              <a:t>ONE-STOP SHOP: Create a multilingual European single window on access restrictions and LEZs in European cities</a:t>
            </a:r>
          </a:p>
          <a:p>
            <a:pPr marL="854075" lvl="1" indent="-279400" algn="just" fontAlgn="base">
              <a:spcBef>
                <a:spcPct val="15000"/>
              </a:spcBef>
              <a:spcAft>
                <a:spcPts val="12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kern="0" dirty="0" smtClean="0"/>
              <a:t>SUSTAINABLE URBAN MOBILITY PLANS: Collective transport to be </a:t>
            </a:r>
            <a:r>
              <a:rPr lang="en-US" kern="0" dirty="0" err="1" smtClean="0"/>
              <a:t>prioritised</a:t>
            </a:r>
            <a:r>
              <a:rPr lang="en-US" kern="0" dirty="0" smtClean="0"/>
              <a:t>, including visiting coaches </a:t>
            </a:r>
          </a:p>
          <a:p>
            <a:pPr marL="854075" lvl="1" indent="-279400" algn="just" fontAlgn="base">
              <a:spcBef>
                <a:spcPct val="15000"/>
              </a:spcBef>
              <a:spcAft>
                <a:spcPts val="12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kern="0" dirty="0" smtClean="0"/>
              <a:t>INCENTIVES: Introduction of a reduced VAT for all collective land transport modes, including tourist coaches </a:t>
            </a:r>
          </a:p>
          <a:p>
            <a:pPr marL="854075" lvl="1" indent="-279400" algn="just" fontAlgn="base">
              <a:spcBef>
                <a:spcPct val="15000"/>
              </a:spcBef>
              <a:spcAft>
                <a:spcPts val="12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kern="0" dirty="0" smtClean="0"/>
              <a:t>LEGISLATION: To fit the specific needs of the coach industry (driving and rest time rules, passenger rights)</a:t>
            </a:r>
          </a:p>
          <a:p>
            <a:pPr marL="854075" lvl="1" indent="-279400" algn="just" fontAlgn="base">
              <a:spcBef>
                <a:spcPct val="15000"/>
              </a:spcBef>
              <a:spcAft>
                <a:spcPts val="12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kern="0" dirty="0" smtClean="0"/>
              <a:t>ADMINISTRATIVE FORMALITES: Control documents of the future; abolition of outdated ones</a:t>
            </a:r>
          </a:p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Tx/>
              <a:buChar char="•"/>
              <a:defRPr/>
            </a:pPr>
            <a:endParaRPr lang="en-US" sz="1600" kern="0" dirty="0" smtClean="0"/>
          </a:p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1400" kern="0" dirty="0" smtClean="0"/>
          </a:p>
          <a:p>
            <a:pPr algn="just">
              <a:buNone/>
            </a:pPr>
            <a:endParaRPr lang="en-GB" sz="1400" b="1" dirty="0">
              <a:solidFill>
                <a:srgbClr val="3FABE1"/>
              </a:solidFill>
              <a:latin typeface="Museo 700" pitchFamily="50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the IRU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125538"/>
            <a:ext cx="8785225" cy="5280025"/>
          </a:xfrm>
        </p:spPr>
        <p:txBody>
          <a:bodyPr/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pic>
        <p:nvPicPr>
          <p:cNvPr id="5" name="Picture 4" descr="board-en-jan1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CH" dirty="0" smtClean="0"/>
              <a:t>Evolution of IRU </a:t>
            </a:r>
            <a:r>
              <a:rPr lang="fr-CH" dirty="0" err="1" smtClean="0"/>
              <a:t>Membership</a:t>
            </a:r>
            <a:endParaRPr lang="fr-CH" dirty="0"/>
          </a:p>
        </p:txBody>
      </p:sp>
      <p:pic>
        <p:nvPicPr>
          <p:cNvPr id="3" name="Picture 2" descr="CarteMembresIRU-jan2014-EN-0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5993" y="2854677"/>
            <a:ext cx="261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B43E97"/>
                </a:solidFill>
                <a:effectLst/>
              </a:rPr>
              <a:t>1948: eight founder countries </a:t>
            </a:r>
            <a:endParaRPr lang="en-GB" dirty="0">
              <a:solidFill>
                <a:srgbClr val="B43E97"/>
              </a:solidFill>
              <a:effectLst/>
            </a:endParaRPr>
          </a:p>
        </p:txBody>
      </p:sp>
      <p:pic>
        <p:nvPicPr>
          <p:cNvPr id="5" name="Picture 4" descr="CarteMembresIRU-jan2014-EN-0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5EA4"/>
                </a:solidFill>
                <a:effectLst/>
              </a:rPr>
              <a:t>2014: 170 </a:t>
            </a:r>
            <a:r>
              <a:rPr lang="fr-CH" dirty="0" err="1" smtClean="0">
                <a:solidFill>
                  <a:srgbClr val="005EA4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5EA4"/>
                </a:solidFill>
                <a:effectLst/>
              </a:rPr>
              <a:t> in 75 countries</a:t>
            </a:r>
            <a:endParaRPr lang="fr-CH" dirty="0">
              <a:solidFill>
                <a:srgbClr val="005EA4"/>
              </a:solidFill>
              <a:effectLst/>
            </a:endParaRPr>
          </a:p>
        </p:txBody>
      </p:sp>
      <p:pic>
        <p:nvPicPr>
          <p:cNvPr id="7" name="Picture 6" descr="CarteMembresIRU-jan2014-EN-0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580733"/>
            <a:ext cx="9144000" cy="4440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17728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5EA4"/>
                </a:solidFill>
                <a:effectLst/>
              </a:rPr>
              <a:t>2014: 170 </a:t>
            </a:r>
            <a:r>
              <a:rPr lang="fr-CH" dirty="0" err="1" smtClean="0">
                <a:solidFill>
                  <a:srgbClr val="005EA4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5EA4"/>
                </a:solidFill>
                <a:effectLst/>
              </a:rPr>
              <a:t> in 75 countries</a:t>
            </a:r>
            <a:endParaRPr lang="fr-CH" dirty="0">
              <a:solidFill>
                <a:srgbClr val="005EA4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452189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B0F0"/>
                </a:solidFill>
                <a:effectLst/>
              </a:rPr>
              <a:t>…and CRIPA: 27 </a:t>
            </a:r>
            <a:r>
              <a:rPr lang="fr-CH" dirty="0" err="1" smtClean="0">
                <a:solidFill>
                  <a:srgbClr val="00B0F0"/>
                </a:solidFill>
                <a:effectLst/>
              </a:rPr>
              <a:t>Members</a:t>
            </a:r>
            <a:r>
              <a:rPr lang="fr-CH" dirty="0" smtClean="0">
                <a:solidFill>
                  <a:srgbClr val="00B0F0"/>
                </a:solidFill>
                <a:effectLst/>
              </a:rPr>
              <a:t> </a:t>
            </a:r>
            <a:r>
              <a:rPr lang="fr-CH" smtClean="0">
                <a:solidFill>
                  <a:srgbClr val="00B0F0"/>
                </a:solidFill>
                <a:effectLst/>
              </a:rPr>
              <a:t>+ FESARTA in </a:t>
            </a:r>
            <a:r>
              <a:rPr lang="fr-CH" dirty="0" smtClean="0">
                <a:solidFill>
                  <a:srgbClr val="00B0F0"/>
                </a:solidFill>
              </a:rPr>
              <a:t>38</a:t>
            </a:r>
            <a:r>
              <a:rPr lang="fr-CH" dirty="0" smtClean="0">
                <a:solidFill>
                  <a:srgbClr val="00B0F0"/>
                </a:solidFill>
                <a:effectLst/>
              </a:rPr>
              <a:t> countries</a:t>
            </a:r>
            <a:endParaRPr lang="fr-CH" dirty="0"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EU Public-</a:t>
            </a:r>
            <a:r>
              <a:rPr lang="fr-CH" dirty="0" err="1" smtClean="0"/>
              <a:t>Private</a:t>
            </a:r>
            <a:r>
              <a:rPr lang="fr-CH" dirty="0" smtClean="0"/>
              <a:t> Smart Move High Level Group </a:t>
            </a:r>
            <a:endParaRPr lang="fr-CH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412776"/>
            <a:ext cx="5660752" cy="4464496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www.busandcoach.travel/images/hlg/agendatopbanner.png">
            <a:hlinkClick r:id="rId2" tooltip="EU Public-Private High Level Group â��SMART MOVEâ��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00443"/>
            <a:ext cx="7704856" cy="20176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520" y="1484784"/>
            <a:ext cx="6768752" cy="379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en-US" sz="2400" kern="0" dirty="0" smtClean="0"/>
              <a:t>First serious step to </a:t>
            </a:r>
            <a:r>
              <a:rPr lang="en-US" sz="2400" kern="0" dirty="0" err="1" smtClean="0"/>
              <a:t>recognise</a:t>
            </a:r>
            <a:r>
              <a:rPr lang="en-US" sz="2400" kern="0" dirty="0" smtClean="0"/>
              <a:t> and unlock the potential of group tourism by coach </a:t>
            </a:r>
          </a:p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2400" kern="0" dirty="0" smtClean="0"/>
          </a:p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Tx/>
              <a:buChar char="•"/>
              <a:defRPr/>
            </a:pPr>
            <a:r>
              <a:rPr lang="fr-FR" sz="2400" b="1" kern="0" dirty="0" smtClean="0">
                <a:solidFill>
                  <a:srgbClr val="FF0000"/>
                </a:solidFill>
              </a:rPr>
              <a:t>Main objective: </a:t>
            </a:r>
            <a:r>
              <a:rPr lang="fr-FR" sz="2400" kern="0" dirty="0" smtClean="0"/>
              <a:t>doubling the use of collective passenger transport by bus and coach, </a:t>
            </a:r>
            <a:r>
              <a:rPr lang="fr-FR" sz="2400" kern="0" dirty="0" err="1" smtClean="0"/>
              <a:t>including</a:t>
            </a:r>
            <a:r>
              <a:rPr lang="fr-FR" sz="2400" kern="0" dirty="0" smtClean="0"/>
              <a:t> coach </a:t>
            </a:r>
            <a:r>
              <a:rPr lang="fr-FR" sz="2400" kern="0" dirty="0" err="1" smtClean="0"/>
              <a:t>tourism</a:t>
            </a:r>
            <a:r>
              <a:rPr lang="fr-FR" sz="2400" kern="0" dirty="0" smtClean="0"/>
              <a:t>, in the EU by 2025</a:t>
            </a:r>
            <a:endParaRPr lang="en-GB" sz="2400" kern="0" dirty="0" smtClean="0"/>
          </a:p>
          <a:p>
            <a:pPr marL="854075" lvl="1" indent="-279400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2800" kern="0" dirty="0" smtClean="0"/>
          </a:p>
          <a:p>
            <a:pPr algn="just">
              <a:buNone/>
            </a:pPr>
            <a:endParaRPr lang="en-GB" b="1" dirty="0">
              <a:solidFill>
                <a:srgbClr val="3FABE1"/>
              </a:solidFill>
              <a:latin typeface="Museo 700" pitchFamily="50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07104"/>
            <a:ext cx="6984776" cy="601616"/>
          </a:xfrm>
        </p:spPr>
        <p:txBody>
          <a:bodyPr/>
          <a:lstStyle/>
          <a:p>
            <a:r>
              <a:rPr lang="fr-CH" dirty="0" smtClean="0"/>
              <a:t>Coaches are …</a:t>
            </a:r>
            <a:endParaRPr lang="fr-CH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412776"/>
            <a:ext cx="5660752" cy="4464496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84784"/>
            <a:ext cx="6768752" cy="86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lvl="1" indent="-279400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2800" kern="0" dirty="0" smtClean="0"/>
          </a:p>
          <a:p>
            <a:pPr algn="just">
              <a:buNone/>
            </a:pPr>
            <a:endParaRPr lang="en-GB" b="1" dirty="0">
              <a:solidFill>
                <a:srgbClr val="3FABE1"/>
              </a:solidFill>
              <a:latin typeface="Museo 7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1196753"/>
            <a:ext cx="37444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400" kern="0" dirty="0" smtClean="0"/>
          </a:p>
          <a:p>
            <a:pPr marL="854075" lvl="1" indent="-279400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2800" kern="0" dirty="0" smtClean="0"/>
          </a:p>
          <a:p>
            <a:pPr algn="just">
              <a:buNone/>
            </a:pPr>
            <a:endParaRPr lang="en-GB" b="1" dirty="0">
              <a:solidFill>
                <a:srgbClr val="3FABE1"/>
              </a:solidFill>
              <a:latin typeface="Museo 700" pitchFamily="50" charset="0"/>
            </a:endParaRPr>
          </a:p>
        </p:txBody>
      </p:sp>
      <p:pic>
        <p:nvPicPr>
          <p:cNvPr id="7" name="Picture 6" descr="http://www.busandcoach.travel/images/infographics/green/fuel-carbon-print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6085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/>
        </p:nvGraphicFramePr>
        <p:xfrm>
          <a:off x="5796136" y="1124744"/>
          <a:ext cx="312000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7825" name="Picture 1" descr="C:\Users\smetushi\Desktop\Gre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3789040"/>
            <a:ext cx="1430908" cy="7200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893" y="307104"/>
            <a:ext cx="7740352" cy="601616"/>
          </a:xfrm>
        </p:spPr>
        <p:txBody>
          <a:bodyPr>
            <a:noAutofit/>
          </a:bodyPr>
          <a:lstStyle/>
          <a:p>
            <a:r>
              <a:rPr lang="fr-CH" sz="2400" dirty="0" smtClean="0"/>
              <a:t>Global Evolution - Commercial </a:t>
            </a:r>
            <a:r>
              <a:rPr lang="fr-CH" sz="2400" dirty="0" err="1" smtClean="0"/>
              <a:t>Vehicle</a:t>
            </a:r>
            <a:r>
              <a:rPr lang="fr-CH" sz="2400" dirty="0" smtClean="0"/>
              <a:t> </a:t>
            </a:r>
            <a:r>
              <a:rPr lang="fr-CH" sz="2400" dirty="0" err="1" smtClean="0"/>
              <a:t>Toxic</a:t>
            </a:r>
            <a:r>
              <a:rPr lang="fr-CH" sz="2400" dirty="0" smtClean="0"/>
              <a:t> </a:t>
            </a:r>
            <a:r>
              <a:rPr lang="fr-CH" sz="2400" dirty="0" err="1" smtClean="0"/>
              <a:t>Emmissions</a:t>
            </a:r>
            <a:endParaRPr lang="fr-CH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8304" y="1341935"/>
          <a:ext cx="8718871" cy="451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6830" y="6181854"/>
            <a:ext cx="526071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en-GB" sz="1000" i="1" dirty="0">
                <a:solidFill>
                  <a:schemeClr val="accent1"/>
                </a:solidFill>
                <a:effectLst/>
              </a:rPr>
              <a:t>Source: </a:t>
            </a:r>
            <a:r>
              <a:rPr lang="en-GB" sz="1000" i="1" dirty="0" smtClean="0">
                <a:solidFill>
                  <a:schemeClr val="accent1"/>
                </a:solidFill>
                <a:effectLst/>
              </a:rPr>
              <a:t>IRU based on EU Commission  2008, US Environmental Protection Agency  2010, Japan Ministry of the Environment 2005</a:t>
            </a:r>
            <a:endParaRPr lang="en-GB" sz="1000" i="1" dirty="0">
              <a:solidFill>
                <a:schemeClr val="accent1"/>
              </a:solidFill>
              <a:effectLst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1979712" y="3523383"/>
            <a:ext cx="7030764" cy="936104"/>
            <a:chOff x="1979712" y="3356992"/>
            <a:chExt cx="7030764" cy="936104"/>
          </a:xfrm>
        </p:grpSpPr>
        <p:grpSp>
          <p:nvGrpSpPr>
            <p:cNvPr id="6" name="Group 16"/>
            <p:cNvGrpSpPr/>
            <p:nvPr/>
          </p:nvGrpSpPr>
          <p:grpSpPr>
            <a:xfrm>
              <a:off x="1979712" y="3356992"/>
              <a:ext cx="7030764" cy="430887"/>
              <a:chOff x="1979712" y="3356992"/>
              <a:chExt cx="7030764" cy="430887"/>
            </a:xfrm>
          </p:grpSpPr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1979712" y="3356992"/>
                <a:ext cx="105568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None/>
                  <a:defRPr/>
                </a:pPr>
                <a:r>
                  <a:rPr lang="en-GB" sz="2200" b="1" dirty="0">
                    <a:solidFill>
                      <a:schemeClr val="accent1"/>
                    </a:solidFill>
                    <a:effectLst/>
                  </a:rPr>
                  <a:t>- 88%</a:t>
                </a:r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3995936" y="3356992"/>
                <a:ext cx="105568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buNone/>
                  <a:defRPr/>
                </a:pPr>
                <a:r>
                  <a:rPr lang="en-GB" sz="2200" b="1" dirty="0" smtClean="0">
                    <a:solidFill>
                      <a:schemeClr val="accent1"/>
                    </a:solidFill>
                    <a:effectLst/>
                  </a:rPr>
                  <a:t>- </a:t>
                </a:r>
                <a:r>
                  <a:rPr lang="en-GB" sz="2200" b="1" dirty="0">
                    <a:solidFill>
                      <a:schemeClr val="accent1"/>
                    </a:solidFill>
                    <a:effectLst/>
                  </a:rPr>
                  <a:t>95%</a:t>
                </a:r>
              </a:p>
            </p:txBody>
          </p:sp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5940152" y="3356992"/>
                <a:ext cx="105568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None/>
                  <a:defRPr/>
                </a:pPr>
                <a:r>
                  <a:rPr lang="en-GB" sz="2200" b="1" dirty="0" smtClean="0">
                    <a:solidFill>
                      <a:schemeClr val="accent1"/>
                    </a:solidFill>
                    <a:effectLst/>
                  </a:rPr>
                  <a:t>- </a:t>
                </a:r>
                <a:r>
                  <a:rPr lang="en-GB" sz="2200" b="1" dirty="0">
                    <a:solidFill>
                      <a:schemeClr val="accent1"/>
                    </a:solidFill>
                    <a:effectLst/>
                  </a:rPr>
                  <a:t>97%</a:t>
                </a:r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7956376" y="3356992"/>
                <a:ext cx="105410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None/>
                  <a:defRPr/>
                </a:pPr>
                <a:r>
                  <a:rPr lang="en-GB" sz="2200" b="1" dirty="0">
                    <a:solidFill>
                      <a:schemeClr val="accent1"/>
                    </a:solidFill>
                    <a:effectLst/>
                  </a:rPr>
                  <a:t>- 98%</a:t>
                </a:r>
              </a:p>
            </p:txBody>
          </p:sp>
        </p:grpSp>
        <p:sp>
          <p:nvSpPr>
            <p:cNvPr id="8" name="Down Arrow 7"/>
            <p:cNvSpPr/>
            <p:nvPr/>
          </p:nvSpPr>
          <p:spPr bwMode="auto">
            <a:xfrm>
              <a:off x="2195736" y="3789040"/>
              <a:ext cx="432048" cy="504056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SzTx/>
                <a:buFontTx/>
                <a:buChar char="•"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Down Arrow 8"/>
            <p:cNvSpPr/>
            <p:nvPr/>
          </p:nvSpPr>
          <p:spPr bwMode="auto">
            <a:xfrm>
              <a:off x="8172400" y="3789040"/>
              <a:ext cx="432048" cy="504056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SzTx/>
                <a:buFontTx/>
                <a:buChar char="•"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Down Arrow 9"/>
            <p:cNvSpPr/>
            <p:nvPr/>
          </p:nvSpPr>
          <p:spPr bwMode="auto">
            <a:xfrm>
              <a:off x="6156176" y="3789040"/>
              <a:ext cx="432048" cy="504056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SzTx/>
                <a:buFontTx/>
                <a:buChar char="•"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Down Arrow 10"/>
            <p:cNvSpPr/>
            <p:nvPr/>
          </p:nvSpPr>
          <p:spPr bwMode="auto">
            <a:xfrm>
              <a:off x="4211960" y="3789040"/>
              <a:ext cx="432048" cy="504056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5000"/>
                </a:lnSpc>
                <a:spcBef>
                  <a:spcPct val="15000"/>
                </a:spcBef>
                <a:spcAft>
                  <a:spcPct val="15000"/>
                </a:spcAft>
                <a:buClr>
                  <a:schemeClr val="bg1"/>
                </a:buClr>
                <a:buSzTx/>
                <a:buFontTx/>
                <a:buChar char="•"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07104"/>
            <a:ext cx="7056784" cy="601616"/>
          </a:xfrm>
        </p:spPr>
        <p:txBody>
          <a:bodyPr/>
          <a:lstStyle/>
          <a:p>
            <a:r>
              <a:rPr lang="fr-CH" dirty="0" smtClean="0"/>
              <a:t>Coaches are …</a:t>
            </a:r>
            <a:endParaRPr lang="fr-CH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412776"/>
            <a:ext cx="5660752" cy="4464496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84784"/>
            <a:ext cx="6768752" cy="86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lvl="1" indent="-279400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2800" kern="0" dirty="0" smtClean="0"/>
          </a:p>
          <a:p>
            <a:pPr algn="just">
              <a:buNone/>
            </a:pPr>
            <a:endParaRPr lang="en-GB" b="1" dirty="0">
              <a:solidFill>
                <a:srgbClr val="3FABE1"/>
              </a:solidFill>
              <a:latin typeface="Museo 7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1196753"/>
            <a:ext cx="37444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400" kern="0" dirty="0" smtClean="0"/>
          </a:p>
          <a:p>
            <a:pPr marL="854075" lvl="1" indent="-279400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2800" kern="0" dirty="0" smtClean="0"/>
          </a:p>
          <a:p>
            <a:pPr algn="just">
              <a:buNone/>
            </a:pPr>
            <a:endParaRPr lang="en-GB" b="1" dirty="0">
              <a:solidFill>
                <a:srgbClr val="3FABE1"/>
              </a:solidFill>
              <a:latin typeface="Museo 700" pitchFamily="50" charset="0"/>
            </a:endParaRPr>
          </a:p>
        </p:txBody>
      </p:sp>
      <p:pic>
        <p:nvPicPr>
          <p:cNvPr id="10" name="Picture 9" descr="http://www.busandcoach.travel/images/infographics/safe/eufatalitie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2484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7" name="Picture 1" descr="C:\Users\smetushi\Desktop\Sa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789040"/>
            <a:ext cx="1368152" cy="720080"/>
          </a:xfrm>
          <a:prstGeom prst="rect">
            <a:avLst/>
          </a:prstGeom>
          <a:noFill/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6012160" y="6255460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... coach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?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http://www.iru.org/inc/app/bookshop/pix/thumb/338.gif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276872"/>
            <a:ext cx="1152128" cy="162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ublication cover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653136"/>
            <a:ext cx="1263576" cy="152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Diagram 16"/>
          <p:cNvGraphicFramePr/>
          <p:nvPr/>
        </p:nvGraphicFramePr>
        <p:xfrm>
          <a:off x="5796136" y="1052736"/>
          <a:ext cx="30963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552728" cy="601616"/>
          </a:xfrm>
        </p:spPr>
        <p:txBody>
          <a:bodyPr/>
          <a:lstStyle/>
          <a:p>
            <a:r>
              <a:rPr lang="fr-CH" dirty="0" err="1" smtClean="0"/>
              <a:t>Guess</a:t>
            </a:r>
            <a:r>
              <a:rPr lang="fr-CH" dirty="0" smtClean="0"/>
              <a:t> </a:t>
            </a:r>
            <a:r>
              <a:rPr lang="fr-CH" dirty="0" err="1" smtClean="0"/>
              <a:t>what</a:t>
            </a:r>
            <a:r>
              <a:rPr lang="fr-CH" dirty="0" smtClean="0"/>
              <a:t>?</a:t>
            </a:r>
            <a:endParaRPr lang="fr-CH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412776"/>
            <a:ext cx="5660752" cy="4464496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1196753"/>
            <a:ext cx="37444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400" kern="0" dirty="0" smtClean="0"/>
          </a:p>
          <a:p>
            <a:pPr marL="854075" lvl="1" indent="-279400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2800" kern="0" dirty="0" smtClean="0"/>
          </a:p>
          <a:p>
            <a:pPr algn="just">
              <a:buNone/>
            </a:pPr>
            <a:endParaRPr lang="en-GB" b="1" dirty="0">
              <a:solidFill>
                <a:srgbClr val="3FABE1"/>
              </a:solidFill>
              <a:latin typeface="Museo 700" pitchFamily="50" charset="0"/>
            </a:endParaRPr>
          </a:p>
        </p:txBody>
      </p:sp>
      <p:pic>
        <p:nvPicPr>
          <p:cNvPr id="11" name="Picture 10" descr="https://farm9.staticflickr.com/8164/7194840240_260bc227dc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busandcoach.travel/images/02userfriendly/644193_10151217648490395_1719195630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93096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203848" y="3465196"/>
            <a:ext cx="2987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What railway</a:t>
            </a:r>
            <a:r>
              <a:rPr kumimoji="0" lang="en-GB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does </a:t>
            </a:r>
            <a:r>
              <a:rPr kumimoji="0" lang="en-GB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this belong to?</a:t>
            </a:r>
            <a:endParaRPr kumimoji="0" lang="en-GB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3528" y="1116978"/>
            <a:ext cx="2987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Which airline does this belong to</a:t>
            </a:r>
            <a:r>
              <a:rPr lang="en-GB" b="1" dirty="0" smtClean="0">
                <a:ea typeface="Calibri" pitchFamily="34" charset="0"/>
                <a:cs typeface="Arial" pitchFamily="34" charset="0"/>
              </a:rPr>
              <a:t>?</a:t>
            </a:r>
            <a:endParaRPr kumimoji="0" lang="en-GB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http://www.busandcoach.travel/gifs/apps/smartmove/userfriendly_on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645024"/>
            <a:ext cx="1522640" cy="962590"/>
          </a:xfrm>
          <a:prstGeom prst="rect">
            <a:avLst/>
          </a:prstGeom>
          <a:noFill/>
        </p:spPr>
      </p:pic>
      <p:pic>
        <p:nvPicPr>
          <p:cNvPr id="1028" name="Picture 4" descr="Bus &amp; Coach - Smart Move">
            <a:hlinkClick r:id="rId6" tooltip="Bus &amp; Coach - Smart Mov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157192"/>
            <a:ext cx="2486025" cy="1085850"/>
          </a:xfrm>
          <a:prstGeom prst="rect">
            <a:avLst/>
          </a:prstGeom>
          <a:noFill/>
        </p:spPr>
      </p:pic>
      <p:pic>
        <p:nvPicPr>
          <p:cNvPr id="1030" name="Picture 6" descr="Bus &amp; Coach - Smart Move">
            <a:hlinkClick r:id="rId6" tooltip="Bus &amp; Coach - Smart Mov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700808"/>
            <a:ext cx="2486025" cy="10858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Coaches </a:t>
            </a:r>
            <a:r>
              <a:rPr lang="fr-CH" dirty="0" err="1" smtClean="0"/>
              <a:t>offer</a:t>
            </a:r>
            <a:r>
              <a:rPr lang="fr-CH" dirty="0" smtClean="0"/>
              <a:t> the </a:t>
            </a:r>
            <a:r>
              <a:rPr lang="fr-CH" dirty="0" err="1" smtClean="0"/>
              <a:t>most</a:t>
            </a:r>
            <a:r>
              <a:rPr lang="fr-CH" dirty="0" smtClean="0"/>
              <a:t> </a:t>
            </a:r>
            <a:r>
              <a:rPr lang="fr-CH" dirty="0" err="1" smtClean="0"/>
              <a:t>cost</a:t>
            </a:r>
            <a:r>
              <a:rPr lang="fr-CH" dirty="0" smtClean="0"/>
              <a:t>-effective </a:t>
            </a:r>
            <a:r>
              <a:rPr lang="fr-CH" dirty="0" err="1" smtClean="0"/>
              <a:t>way</a:t>
            </a:r>
            <a:r>
              <a:rPr lang="fr-CH" dirty="0" smtClean="0"/>
              <a:t>…</a:t>
            </a:r>
            <a:endParaRPr lang="fr-CH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412776"/>
            <a:ext cx="5660752" cy="4464496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buFont typeface="Arial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84784"/>
            <a:ext cx="6768752" cy="86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lvl="1" indent="-279400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2800" kern="0" dirty="0" smtClean="0"/>
          </a:p>
          <a:p>
            <a:pPr algn="just">
              <a:buNone/>
            </a:pPr>
            <a:endParaRPr lang="en-GB" b="1" dirty="0">
              <a:solidFill>
                <a:srgbClr val="3FABE1"/>
              </a:solidFill>
              <a:latin typeface="Museo 7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1196753"/>
            <a:ext cx="37444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lvl="1" indent="-279400" algn="just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400" kern="0" dirty="0" smtClean="0"/>
          </a:p>
          <a:p>
            <a:pPr marL="854075" lvl="1" indent="-279400" fontAlgn="base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2800" kern="0" dirty="0" smtClean="0"/>
          </a:p>
          <a:p>
            <a:pPr algn="just">
              <a:buNone/>
            </a:pPr>
            <a:endParaRPr lang="en-GB" b="1" dirty="0">
              <a:solidFill>
                <a:srgbClr val="3FABE1"/>
              </a:solidFill>
              <a:latin typeface="Museo 700" pitchFamily="50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707904" y="1196752"/>
          <a:ext cx="520824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http://www.busandcoach.travel/images/infographics/affordable/buslessexpensiveen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492896"/>
            <a:ext cx="62646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 descr="C:\Users\smetushi\Desktop\Affordab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3789040"/>
            <a:ext cx="1440160" cy="67627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851920" y="1052736"/>
            <a:ext cx="5040560" cy="1224136"/>
            <a:chOff x="0" y="2337"/>
            <a:chExt cx="3120008" cy="157950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2337"/>
              <a:ext cx="3120008" cy="15795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77105" y="79442"/>
              <a:ext cx="2965798" cy="1425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3000" kern="1200" dirty="0" smtClean="0"/>
                <a:t>… of reducing mobility costs</a:t>
              </a:r>
              <a:endParaRPr lang="fr-BE" sz="3000" kern="12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Template  Watermark 4-3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solidFill>
            <a:schemeClr val="accent3"/>
          </a:solidFill>
        </a:ln>
      </a:spPr>
      <a:bodyPr rtlCol="0" anchor="ctr">
        <a:normAutofit/>
      </a:bodyPr>
      <a:lstStyle>
        <a:defPPr algn="ctr">
          <a:defRPr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Passenger Transpor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Key messages 2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Picture 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3200" baseline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lob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cademy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IR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ustainable Developmen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Facilitation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Goods Transpor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Taxi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 Watermark 4-3</Template>
  <TotalTime>4423</TotalTime>
  <Words>435</Words>
  <Application>Microsoft Office PowerPoint</Application>
  <PresentationFormat>On-screen Show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New Template  Watermark 4-3</vt:lpstr>
      <vt:lpstr>Slides</vt:lpstr>
      <vt:lpstr>Globe</vt:lpstr>
      <vt:lpstr>Academy</vt:lpstr>
      <vt:lpstr>TIR</vt:lpstr>
      <vt:lpstr>Sustainable Development</vt:lpstr>
      <vt:lpstr>Facilitation</vt:lpstr>
      <vt:lpstr>Goods Transport</vt:lpstr>
      <vt:lpstr>Taxi</vt:lpstr>
      <vt:lpstr>Passenger Transport</vt:lpstr>
      <vt:lpstr>1_Key messages 2</vt:lpstr>
      <vt:lpstr>Picture Slides</vt:lpstr>
      <vt:lpstr>Closure page</vt:lpstr>
      <vt:lpstr>  Sustainable Mobility and Access to Destinations</vt:lpstr>
      <vt:lpstr>This is the IRU</vt:lpstr>
      <vt:lpstr>Evolution of IRU Membership</vt:lpstr>
      <vt:lpstr>EU Public-Private Smart Move High Level Group </vt:lpstr>
      <vt:lpstr>Coaches are …</vt:lpstr>
      <vt:lpstr>Global Evolution - Commercial Vehicle Toxic Emmissions</vt:lpstr>
      <vt:lpstr>Coaches are …</vt:lpstr>
      <vt:lpstr>Guess what?</vt:lpstr>
      <vt:lpstr>Coaches offer the most cost-effective way…</vt:lpstr>
      <vt:lpstr>Group tourism by coach</vt:lpstr>
      <vt:lpstr>Transport Infrastructure – industry proposals</vt:lpstr>
      <vt:lpstr>IRU Smart Move Awards</vt:lpstr>
      <vt:lpstr>Actions advocated by industry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IRU 2014</dc:title>
  <dc:creator>Awatts</dc:creator>
  <cp:lastModifiedBy>Colley</cp:lastModifiedBy>
  <cp:revision>133</cp:revision>
  <dcterms:created xsi:type="dcterms:W3CDTF">2013-12-24T10:10:45Z</dcterms:created>
  <dcterms:modified xsi:type="dcterms:W3CDTF">2014-11-03T10:37:13Z</dcterms:modified>
</cp:coreProperties>
</file>