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8" r:id="rId3"/>
    <p:sldId id="344" r:id="rId4"/>
    <p:sldId id="349" r:id="rId5"/>
    <p:sldId id="357" r:id="rId6"/>
    <p:sldId id="354" r:id="rId7"/>
    <p:sldId id="304" r:id="rId8"/>
    <p:sldId id="351" r:id="rId9"/>
    <p:sldId id="356" r:id="rId10"/>
    <p:sldId id="355" r:id="rId11"/>
    <p:sldId id="348" r:id="rId12"/>
    <p:sldId id="260" r:id="rId13"/>
  </p:sldIdLst>
  <p:sldSz cx="9144000" cy="6858000" type="screen4x3"/>
  <p:notesSz cx="6810375" cy="9942513"/>
  <p:defaultTextStyle>
    <a:defPPr>
      <a:defRPr lang="en-US"/>
    </a:defPPr>
    <a:lvl1pPr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00"/>
    <a:srgbClr val="B686DA"/>
    <a:srgbClr val="873AC0"/>
    <a:srgbClr val="6699FF"/>
    <a:srgbClr val="0000FF"/>
    <a:srgbClr val="005EA4"/>
    <a:srgbClr val="E0ECE1"/>
    <a:srgbClr val="DBF1DD"/>
    <a:srgbClr val="99CCFF"/>
    <a:srgbClr val="0059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3132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38" y="0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662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38" y="9443662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73CABD0-DA0B-43D0-A19D-4BCDAEA30F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8" y="0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5"/>
            <a:ext cx="544830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662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8" y="9443662"/>
            <a:ext cx="295116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7AB961A-9295-45FB-A4D7-850BCEDA9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1CD21-6E9A-43AA-AFDA-AF96735CF9DD}" type="slidenum">
              <a:rPr lang="en-GB">
                <a:cs typeface="Arial" charset="0"/>
              </a:rPr>
              <a:pPr/>
              <a:t>1</a:t>
            </a:fld>
            <a:endParaRPr lang="en-GB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2695"/>
            <a:ext cx="4994275" cy="447413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9038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5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2695"/>
            <a:ext cx="4994275" cy="447413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6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2695"/>
            <a:ext cx="4994275" cy="447413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BB3BE-1299-4126-A66C-A8C4650B37E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2697"/>
            <a:ext cx="4994276" cy="4474131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9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2695"/>
            <a:ext cx="4994275" cy="447413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10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2695"/>
            <a:ext cx="4994275" cy="447413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12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2695"/>
            <a:ext cx="4994275" cy="447413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228600"/>
            <a:ext cx="2216150" cy="6172200"/>
          </a:xfrm>
          <a:effectLst/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28600"/>
            <a:ext cx="6496050" cy="6172200"/>
          </a:xfrm>
          <a:effectLst/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B76CF821-0C42-46A1-B0BF-157FB17C9854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9400" y="1600200"/>
            <a:ext cx="4214813" cy="23241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216400" cy="23241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79400" y="4076700"/>
            <a:ext cx="4214813" cy="23241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4076700"/>
            <a:ext cx="4216400" cy="23241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4C1B13B0-FFC3-4F71-9348-F6DBF8F4F358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79400" y="1600200"/>
            <a:ext cx="8583613" cy="48006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noProof="0" dirty="0" smtClean="0"/>
              <a:t>Click icon to add </a:t>
            </a:r>
            <a:r>
              <a:rPr lang="en-US" noProof="0" dirty="0" err="1" smtClean="0"/>
              <a:t>SmartArt</a:t>
            </a:r>
            <a:r>
              <a:rPr lang="en-US" noProof="0" dirty="0" smtClean="0"/>
              <a:t> graphic</a:t>
            </a:r>
            <a:endParaRPr lang="en-GB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01076355-ED06-4F11-BEB5-88507D3ADA0F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9400" y="1600200"/>
            <a:ext cx="8583613" cy="48006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 smtClean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600200"/>
            <a:ext cx="4214813" cy="4800600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216400" cy="4800600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12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effectLst/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effectLst/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4CA7"/>
            </a:gs>
            <a:gs pos="50000">
              <a:srgbClr val="0059C2"/>
            </a:gs>
            <a:gs pos="100000">
              <a:srgbClr val="004CA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ru_ne_ppt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84150" y="260350"/>
            <a:ext cx="1862138" cy="871538"/>
          </a:xfrm>
          <a:prstGeom prst="rect">
            <a:avLst/>
          </a:prstGeom>
          <a:noFill/>
          <a:effectLst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39938" y="228600"/>
            <a:ext cx="7104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3376"/>
            <a:ext cx="9144000" cy="48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smtClean="0"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938EEA65-2CC3-4D3B-A23F-343223F31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41288" y="1371600"/>
            <a:ext cx="8861425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600200"/>
            <a:ext cx="85836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084168" y="6629400"/>
            <a:ext cx="3024336" cy="457200"/>
          </a:xfrm>
          <a:prstGeom prst="rect">
            <a:avLst/>
          </a:prstGeom>
        </p:spPr>
        <p:txBody>
          <a:bodyPr/>
          <a:lstStyle>
            <a:lvl1pPr algn="r" rtl="0" fontAlgn="base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None/>
              <a:defRPr lang="fr-CH" sz="1000" kern="1200" smtClean="0">
                <a:solidFill>
                  <a:schemeClr val="bg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International Road Transport Union (IRU) 2013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4163" indent="-284163" algn="l" rtl="0" eaLnBrk="1" fontAlgn="base" hangingPunct="1">
        <a:lnSpc>
          <a:spcPct val="105000"/>
        </a:lnSpc>
        <a:spcBef>
          <a:spcPct val="15000"/>
        </a:spcBef>
        <a:spcAft>
          <a:spcPct val="15000"/>
        </a:spcAft>
        <a:buClr>
          <a:schemeClr val="bg1"/>
        </a:buClr>
        <a:buFont typeface="Wingdings" pitchFamily="2" charset="2"/>
        <a:buChar char="§"/>
        <a:defRPr sz="2800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663575" indent="-185738" algn="l" rtl="0" eaLnBrk="1" fontAlgn="base" hangingPunct="1">
        <a:lnSpc>
          <a:spcPct val="105000"/>
        </a:lnSpc>
        <a:spcBef>
          <a:spcPct val="15000"/>
        </a:spcBef>
        <a:spcAft>
          <a:spcPct val="15000"/>
        </a:spcAft>
        <a:buClr>
          <a:srgbClr val="FFFF00"/>
        </a:buClr>
        <a:buChar char="•"/>
        <a:defRPr sz="2400">
          <a:solidFill>
            <a:srgbClr val="FFFF00"/>
          </a:solidFill>
          <a:effectLst/>
          <a:latin typeface="+mn-lt"/>
          <a:cs typeface="+mn-cs"/>
        </a:defRPr>
      </a:lvl2pPr>
      <a:lvl3pPr marL="1050925" indent="-196850" algn="l" rtl="0" eaLnBrk="1" fontAlgn="base" hangingPunct="1">
        <a:lnSpc>
          <a:spcPct val="105000"/>
        </a:lnSpc>
        <a:spcBef>
          <a:spcPct val="15000"/>
        </a:spcBef>
        <a:spcAft>
          <a:spcPct val="15000"/>
        </a:spcAft>
        <a:buClr>
          <a:schemeClr val="bg1"/>
        </a:buClr>
        <a:buFont typeface="Times New Roman" pitchFamily="18" charset="0"/>
        <a:buChar char="-"/>
        <a:defRPr sz="2000">
          <a:solidFill>
            <a:schemeClr val="bg1"/>
          </a:solidFill>
          <a:effectLst/>
          <a:latin typeface="+mn-lt"/>
          <a:cs typeface="+mn-cs"/>
        </a:defRPr>
      </a:lvl3pPr>
      <a:lvl4pPr marL="21971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7305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31877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6449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41021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45593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source=images&amp;cd=&amp;cad=rja&amp;docid=0R73u0FK3nG4nM&amp;tbnid=DGFFkCNOr3rExM:&amp;ved=0CAgQjRwwAA&amp;url=http://mgnas.blogspot.com/2013/01/driving-on-open-highway.html&amp;ei=kYArUZflEpDVsgavjoA4&amp;psig=AFQjCNEs1rpEPhCRHXKPaTJWJAnAkNC6YA&amp;ust=136189185736059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536" y="3284984"/>
            <a:ext cx="8136904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endParaRPr lang="en-GB" sz="3200" dirty="0" smtClean="0">
              <a:solidFill>
                <a:srgbClr val="FFFF00"/>
              </a:solidFill>
              <a:effectLst/>
              <a:cs typeface="+mn-cs"/>
            </a:endParaRPr>
          </a:p>
          <a:p>
            <a:pPr algn="ctr">
              <a:buNone/>
              <a:defRPr/>
            </a:pPr>
            <a:endParaRPr lang="en-GB" dirty="0" smtClean="0">
              <a:solidFill>
                <a:srgbClr val="FFFF00"/>
              </a:solidFill>
              <a:effectLst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1921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effectLst/>
              </a:rPr>
              <a:t/>
            </a:r>
            <a:br>
              <a:rPr lang="en-GB" sz="2400" dirty="0" smtClean="0">
                <a:effectLst/>
              </a:rPr>
            </a:br>
            <a:r>
              <a:rPr lang="en-GB" sz="2400" dirty="0" smtClean="0">
                <a:effectLst/>
              </a:rPr>
              <a:t>OSCE Economic and Environmental Committee Meeting on </a:t>
            </a:r>
            <a:r>
              <a:rPr lang="en-GB" sz="2400" dirty="0" smtClean="0"/>
              <a:t>Transport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>
                <a:solidFill>
                  <a:srgbClr val="FFFF00"/>
                </a:solidFill>
              </a:rPr>
              <a:t>Vienna</a:t>
            </a:r>
            <a:r>
              <a:rPr lang="tr-TR" sz="2400" dirty="0" smtClean="0">
                <a:solidFill>
                  <a:srgbClr val="FFFF00"/>
                </a:solidFill>
              </a:rPr>
              <a:t>, </a:t>
            </a:r>
            <a:r>
              <a:rPr lang="en-GB" sz="2400" dirty="0" smtClean="0">
                <a:solidFill>
                  <a:srgbClr val="FFFF00"/>
                </a:solidFill>
              </a:rPr>
              <a:t>18 September </a:t>
            </a:r>
            <a:r>
              <a:rPr lang="tr-TR" sz="2400" dirty="0" smtClean="0">
                <a:solidFill>
                  <a:srgbClr val="FFFF00"/>
                </a:solidFill>
              </a:rPr>
              <a:t>201</a:t>
            </a:r>
            <a:r>
              <a:rPr lang="en-GB" sz="2400" dirty="0" smtClean="0">
                <a:solidFill>
                  <a:srgbClr val="FFFF00"/>
                </a:solidFill>
              </a:rPr>
              <a:t>3</a:t>
            </a:r>
            <a:r>
              <a:rPr lang="en-GB" sz="2800" dirty="0" smtClean="0">
                <a:solidFill>
                  <a:srgbClr val="FFFF00"/>
                </a:solidFill>
              </a:rPr>
              <a:t/>
            </a:r>
            <a:br>
              <a:rPr lang="en-GB" sz="2800" dirty="0" smtClean="0">
                <a:solidFill>
                  <a:srgbClr val="FFFF00"/>
                </a:solidFill>
              </a:rPr>
            </a:br>
            <a:endParaRPr lang="en-GB" sz="2800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11" name="Picture 4" descr="iru_na3_e_ne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650" y="5876925"/>
            <a:ext cx="33083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44016" y="5688632"/>
            <a:ext cx="392392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22225" indent="-222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600" i="1" dirty="0" smtClean="0">
                <a:effectLst/>
              </a:rPr>
              <a:t>Umberto de Pretto</a:t>
            </a:r>
          </a:p>
          <a:p>
            <a:pPr marL="22225" indent="-222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600" i="1" dirty="0" smtClean="0">
                <a:effectLst/>
              </a:rPr>
              <a:t>IRU </a:t>
            </a:r>
            <a:r>
              <a:rPr lang="en-GB" sz="2600" i="1" dirty="0" smtClean="0">
                <a:effectLst/>
              </a:rPr>
              <a:t>Secretary General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1412776"/>
            <a:ext cx="8352928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kern="0" dirty="0" smtClean="0">
                <a:solidFill>
                  <a:srgbClr val="FFFFFF"/>
                </a:solidFill>
                <a:effectLst/>
                <a:latin typeface="Arial"/>
                <a:ea typeface="+mj-ea"/>
                <a:cs typeface="+mj-cs"/>
              </a:rPr>
              <a:t>Road transport: </a:t>
            </a:r>
            <a:br>
              <a:rPr lang="en-US" sz="4800" b="1" kern="0" dirty="0" smtClean="0">
                <a:solidFill>
                  <a:srgbClr val="FFFFFF"/>
                </a:solidFill>
                <a:effectLst/>
                <a:latin typeface="Arial"/>
                <a:ea typeface="+mj-ea"/>
                <a:cs typeface="+mj-cs"/>
              </a:rPr>
            </a:br>
            <a:r>
              <a:rPr lang="en-US" sz="4800" b="1" kern="0" dirty="0" smtClean="0">
                <a:solidFill>
                  <a:srgbClr val="FFFFFF"/>
                </a:solidFill>
                <a:effectLst/>
                <a:latin typeface="Arial"/>
                <a:ea typeface="+mj-ea"/>
                <a:cs typeface="+mj-cs"/>
              </a:rPr>
              <a:t>Making land-locked </a:t>
            </a:r>
            <a:br>
              <a:rPr lang="en-US" sz="4800" b="1" kern="0" dirty="0" smtClean="0">
                <a:solidFill>
                  <a:srgbClr val="FFFFFF"/>
                </a:solidFill>
                <a:effectLst/>
                <a:latin typeface="Arial"/>
                <a:ea typeface="+mj-ea"/>
                <a:cs typeface="+mj-cs"/>
              </a:rPr>
            </a:br>
            <a:r>
              <a:rPr lang="en-US" sz="4800" b="1" kern="0" dirty="0" smtClean="0">
                <a:solidFill>
                  <a:srgbClr val="FFFFFF"/>
                </a:solidFill>
                <a:effectLst/>
                <a:latin typeface="Arial"/>
                <a:ea typeface="+mj-ea"/>
                <a:cs typeface="+mj-cs"/>
              </a:rPr>
              <a:t>countries land-linked!</a:t>
            </a:r>
            <a:r>
              <a:rPr lang="en-US" sz="4400" b="1" kern="0" dirty="0" smtClean="0">
                <a:solidFill>
                  <a:srgbClr val="FFFFFF"/>
                </a:solidFill>
                <a:effectLst/>
                <a:latin typeface="Arial"/>
                <a:ea typeface="+mj-ea"/>
                <a:cs typeface="+mj-cs"/>
              </a:rPr>
              <a:t/>
            </a:r>
            <a:br>
              <a:rPr lang="en-US" sz="4400" b="1" kern="0" dirty="0" smtClean="0">
                <a:solidFill>
                  <a:srgbClr val="FFFFFF"/>
                </a:solidFill>
                <a:effectLst/>
                <a:latin typeface="Arial"/>
                <a:ea typeface="+mj-ea"/>
                <a:cs typeface="+mj-cs"/>
              </a:rPr>
            </a:br>
            <a:endParaRPr lang="fr-CH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104063" cy="9144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To bring them hope!</a:t>
            </a:r>
            <a:endParaRPr lang="en-GB" dirty="0" smtClean="0"/>
          </a:p>
        </p:txBody>
      </p:sp>
      <p:pic>
        <p:nvPicPr>
          <p:cNvPr id="100353" name="Picture 1" descr="\\Chihuahua\iru2\Official IRU Photo Archive\1 IRU Activities\2012\UNECE Photo contest\UDP\IMG_7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4389120" cy="2926080"/>
          </a:xfrm>
          <a:prstGeom prst="rect">
            <a:avLst/>
          </a:prstGeom>
          <a:noFill/>
        </p:spPr>
      </p:pic>
      <p:pic>
        <p:nvPicPr>
          <p:cNvPr id="100354" name="Picture 2" descr="\\Chihuahua\iru2\Official IRU Photo Archive\1 IRU Activities\2012\UNECE Photo contest\UDP\IMG_7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00808"/>
            <a:ext cx="3566160" cy="2377440"/>
          </a:xfrm>
          <a:prstGeom prst="rect">
            <a:avLst/>
          </a:prstGeom>
          <a:noFill/>
        </p:spPr>
      </p:pic>
      <p:pic>
        <p:nvPicPr>
          <p:cNvPr id="100356" name="Picture 4" descr="\\Chihuahua\iru2\Official IRU Photo Archive\1 IRU Activities\2012\UNECE Photo contest\UDP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204864"/>
            <a:ext cx="2560320" cy="3840480"/>
          </a:xfrm>
          <a:prstGeom prst="rect">
            <a:avLst/>
          </a:prstGeom>
          <a:noFill/>
        </p:spPr>
      </p:pic>
      <p:sp>
        <p:nvSpPr>
          <p:cNvPr id="9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10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268760"/>
          </a:xfrm>
        </p:spPr>
        <p:txBody>
          <a:bodyPr/>
          <a:lstStyle/>
          <a:p>
            <a:r>
              <a:rPr lang="fr-CH" sz="2400" dirty="0" err="1" smtClean="0"/>
              <a:t>Implement</a:t>
            </a:r>
            <a:r>
              <a:rPr lang="fr-CH" sz="2400" dirty="0" smtClean="0"/>
              <a:t> </a:t>
            </a:r>
            <a:r>
              <a:rPr lang="fr-CH" sz="2400" dirty="0" err="1" smtClean="0"/>
              <a:t>key</a:t>
            </a:r>
            <a:r>
              <a:rPr lang="fr-CH" sz="2400" dirty="0" smtClean="0"/>
              <a:t> UN </a:t>
            </a:r>
            <a:r>
              <a:rPr lang="fr-CH" sz="2400" dirty="0" err="1" smtClean="0"/>
              <a:t>trade</a:t>
            </a:r>
            <a:r>
              <a:rPr lang="fr-CH" sz="2400" dirty="0" smtClean="0"/>
              <a:t> facilitation and </a:t>
            </a:r>
            <a:r>
              <a:rPr lang="fr-CH" sz="2400" dirty="0" err="1" smtClean="0"/>
              <a:t>security</a:t>
            </a:r>
            <a:r>
              <a:rPr lang="fr-CH" sz="2400" dirty="0" smtClean="0"/>
              <a:t>  instruments to </a:t>
            </a:r>
            <a:r>
              <a:rPr lang="fr-CH" sz="2400" dirty="0" err="1" smtClean="0"/>
              <a:t>allow</a:t>
            </a:r>
            <a:r>
              <a:rPr lang="fr-CH" sz="2400" dirty="0" smtClean="0"/>
              <a:t> </a:t>
            </a:r>
            <a:br>
              <a:rPr lang="fr-CH" sz="2400" dirty="0" smtClean="0"/>
            </a:br>
            <a:r>
              <a:rPr lang="fr-CH" sz="2400" dirty="0" smtClean="0"/>
              <a:t>countries to </a:t>
            </a:r>
            <a:r>
              <a:rPr lang="fr-CH" sz="2400" dirty="0" err="1" smtClean="0"/>
              <a:t>be</a:t>
            </a:r>
            <a:r>
              <a:rPr lang="fr-CH" sz="2400" dirty="0" smtClean="0"/>
              <a:t> land </a:t>
            </a:r>
            <a:r>
              <a:rPr lang="fr-CH" sz="2400" dirty="0" err="1" smtClean="0"/>
              <a:t>linked</a:t>
            </a:r>
            <a:r>
              <a:rPr lang="fr-CH" sz="2400" dirty="0" smtClean="0"/>
              <a:t>!</a:t>
            </a:r>
            <a:endParaRPr lang="fr-CH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5460" y="1556792"/>
            <a:ext cx="1512168" cy="208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2887" y="1556792"/>
            <a:ext cx="1512168" cy="20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1556792"/>
            <a:ext cx="152067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556792"/>
            <a:ext cx="1512168" cy="208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005064"/>
            <a:ext cx="15128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6230" y="4005064"/>
            <a:ext cx="1728192" cy="2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99457" y="1556792"/>
            <a:ext cx="14907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7" y="4005065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84256" y="4005064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6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11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iru_slo_e_ne_pp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7825" y="1700213"/>
            <a:ext cx="5792788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104063" cy="9144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www.iru.org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039938" y="228600"/>
            <a:ext cx="7104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Evolution of sea containers</a:t>
            </a:r>
            <a:br>
              <a:rPr kumimoji="0" lang="en-GB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ports</a:t>
            </a: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2</a:t>
            </a:fld>
            <a:endParaRPr lang="en-US" dirty="0">
              <a:effectLst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pic>
        <p:nvPicPr>
          <p:cNvPr id="14" name="Picture 13" descr="01.)-1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48347"/>
            <a:ext cx="9144000" cy="4832981"/>
          </a:xfrm>
          <a:prstGeom prst="rect">
            <a:avLst/>
          </a:prstGeom>
        </p:spPr>
      </p:pic>
      <p:pic>
        <p:nvPicPr>
          <p:cNvPr id="15" name="Picture 14" descr="02.)-1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9144000" cy="4832981"/>
          </a:xfrm>
          <a:prstGeom prst="rect">
            <a:avLst/>
          </a:prstGeom>
        </p:spPr>
      </p:pic>
      <p:pic>
        <p:nvPicPr>
          <p:cNvPr id="16" name="Picture 15" descr="03.)-1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56792"/>
            <a:ext cx="9144000" cy="4832981"/>
          </a:xfrm>
          <a:prstGeom prst="rect">
            <a:avLst/>
          </a:prstGeom>
        </p:spPr>
      </p:pic>
      <p:pic>
        <p:nvPicPr>
          <p:cNvPr id="18" name="Picture 17" descr="04.)-2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56792"/>
            <a:ext cx="9144000" cy="4832981"/>
          </a:xfrm>
          <a:prstGeom prst="rect">
            <a:avLst/>
          </a:prstGeom>
        </p:spPr>
      </p:pic>
      <p:pic>
        <p:nvPicPr>
          <p:cNvPr id="26" name="Picture 25" descr="09.)-2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56792"/>
            <a:ext cx="9144000" cy="48245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/>
              <a:t>Daily telecommunications activities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2249488"/>
            <a:ext cx="7345363" cy="3798887"/>
          </a:xfrm>
          <a:noFill/>
        </p:spPr>
      </p:pic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8713788" cy="8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n-GB" dirty="0">
                <a:effectLst/>
              </a:rPr>
              <a:t>Telecommunications gap corresponds to the regions that have not been interconnected to global trade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23913" y="6234113"/>
            <a:ext cx="6840537" cy="19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en-GB" sz="1200" dirty="0">
                <a:effectLst/>
              </a:rPr>
              <a:t>Source: Centre for Strategic International Studies (CSIS), Washington, DC</a:t>
            </a: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H="1">
            <a:off x="5918200" y="2984500"/>
            <a:ext cx="550863" cy="79375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H="1" flipV="1">
            <a:off x="5062538" y="4545013"/>
            <a:ext cx="984250" cy="76041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 flipV="1">
            <a:off x="2560638" y="4906963"/>
            <a:ext cx="762000" cy="77787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3</a:t>
            </a:fld>
            <a:endParaRPr lang="en-US" dirty="0">
              <a:effectLst/>
            </a:endParaRPr>
          </a:p>
        </p:txBody>
      </p:sp>
      <p:sp>
        <p:nvSpPr>
          <p:cNvPr id="1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Content Placeholder 5" descr="Lisbon-Vladivost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1940" y="1634833"/>
            <a:ext cx="3333142" cy="250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46" name="TextBox 45"/>
          <p:cNvSpPr txBox="1"/>
          <p:nvPr/>
        </p:nvSpPr>
        <p:spPr>
          <a:xfrm>
            <a:off x="277044" y="1369628"/>
            <a:ext cx="3960440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sz="1200" b="1" dirty="0" smtClean="0">
                <a:effectLst/>
              </a:rPr>
              <a:t>2004: The </a:t>
            </a:r>
            <a:r>
              <a:rPr lang="fr-CH" sz="1200" b="1" dirty="0" err="1" smtClean="0">
                <a:effectLst/>
              </a:rPr>
              <a:t>Lisbon</a:t>
            </a:r>
            <a:r>
              <a:rPr lang="fr-CH" sz="1200" b="1" dirty="0" smtClean="0">
                <a:effectLst/>
              </a:rPr>
              <a:t>-Vladivostok </a:t>
            </a:r>
            <a:r>
              <a:rPr lang="fr-CH" sz="1200" b="1" dirty="0" err="1" smtClean="0">
                <a:effectLst/>
              </a:rPr>
              <a:t>Caravan</a:t>
            </a:r>
            <a:endParaRPr lang="fr-CH" sz="1200" b="1" dirty="0">
              <a:effectLst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72432" y="1369628"/>
            <a:ext cx="3960440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sz="1200" b="1" dirty="0" smtClean="0">
                <a:effectLst/>
              </a:rPr>
              <a:t>2005: The Beijing-Berlin-Brussels </a:t>
            </a:r>
            <a:r>
              <a:rPr lang="fr-CH" sz="1200" b="1" dirty="0" err="1" smtClean="0">
                <a:effectLst/>
              </a:rPr>
              <a:t>Caravan</a:t>
            </a:r>
            <a:endParaRPr lang="fr-CH" sz="1200" b="1" dirty="0">
              <a:effectLst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72432" y="4200480"/>
            <a:ext cx="3960440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sz="1200" b="1" dirty="0" smtClean="0">
                <a:effectLst/>
              </a:rPr>
              <a:t>2010: IRU-ECO </a:t>
            </a:r>
            <a:r>
              <a:rPr lang="fr-CH" sz="1200" b="1" dirty="0" err="1" smtClean="0">
                <a:effectLst/>
              </a:rPr>
              <a:t>Silk</a:t>
            </a:r>
            <a:r>
              <a:rPr lang="fr-CH" sz="1200" b="1" dirty="0" smtClean="0">
                <a:effectLst/>
              </a:rPr>
              <a:t> Road Truck </a:t>
            </a:r>
            <a:r>
              <a:rPr lang="fr-CH" sz="1200" b="1" dirty="0" err="1" smtClean="0">
                <a:effectLst/>
              </a:rPr>
              <a:t>Caravan</a:t>
            </a:r>
            <a:endParaRPr lang="fr-CH" sz="1200" b="1" dirty="0">
              <a:effectLst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652" y="4432612"/>
            <a:ext cx="3587810" cy="181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9622" y="4417972"/>
            <a:ext cx="4549970" cy="178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104062" cy="914400"/>
          </a:xfrm>
        </p:spPr>
        <p:txBody>
          <a:bodyPr/>
          <a:lstStyle/>
          <a:p>
            <a:r>
              <a:rPr lang="en-GB" sz="2800" dirty="0" smtClean="0"/>
              <a:t>IRU Caravans: No country is </a:t>
            </a:r>
            <a:br>
              <a:rPr lang="en-GB" sz="2800" dirty="0" smtClean="0"/>
            </a:br>
            <a:r>
              <a:rPr lang="en-GB" sz="2800" dirty="0" smtClean="0"/>
              <a:t>landlocked to road transport!</a:t>
            </a:r>
            <a:endParaRPr lang="en-GB" sz="2800" dirty="0"/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4395" y="1645923"/>
            <a:ext cx="4298623" cy="156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2534" y="2504056"/>
            <a:ext cx="2151466" cy="155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42776"/>
            <a:ext cx="1899138" cy="133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92" y="5416063"/>
            <a:ext cx="2403516" cy="145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TextBox 56"/>
          <p:cNvSpPr txBox="1"/>
          <p:nvPr/>
        </p:nvSpPr>
        <p:spPr>
          <a:xfrm>
            <a:off x="277044" y="4200480"/>
            <a:ext cx="3960440" cy="2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sz="1200" b="1" dirty="0" smtClean="0">
                <a:effectLst/>
              </a:rPr>
              <a:t>2007: Black </a:t>
            </a:r>
            <a:r>
              <a:rPr lang="fr-CH" sz="1200" b="1" dirty="0" err="1" smtClean="0">
                <a:effectLst/>
              </a:rPr>
              <a:t>Sea</a:t>
            </a:r>
            <a:r>
              <a:rPr lang="fr-CH" sz="1200" b="1" dirty="0" smtClean="0">
                <a:effectLst/>
              </a:rPr>
              <a:t> </a:t>
            </a:r>
            <a:r>
              <a:rPr lang="fr-CH" sz="1200" b="1" dirty="0" err="1" smtClean="0">
                <a:effectLst/>
              </a:rPr>
              <a:t>Highway</a:t>
            </a:r>
            <a:r>
              <a:rPr lang="fr-CH" sz="1200" b="1" dirty="0" smtClean="0">
                <a:effectLst/>
              </a:rPr>
              <a:t> </a:t>
            </a:r>
            <a:r>
              <a:rPr lang="fr-CH" sz="1200" b="1" dirty="0" err="1" smtClean="0">
                <a:effectLst/>
              </a:rPr>
              <a:t>Caravan</a:t>
            </a:r>
            <a:endParaRPr lang="fr-CH" sz="1200" b="1" dirty="0">
              <a:effectLst/>
            </a:endParaRPr>
          </a:p>
        </p:txBody>
      </p: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12148" y="4602712"/>
            <a:ext cx="1631852" cy="2114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4</a:t>
            </a:fld>
            <a:endParaRPr lang="en-US" dirty="0">
              <a:effectLst/>
            </a:endParaRPr>
          </a:p>
        </p:txBody>
      </p:sp>
      <p:sp>
        <p:nvSpPr>
          <p:cNvPr id="18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5736" y="260648"/>
            <a:ext cx="6432327" cy="882352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IRU Caravans demonstrated that adequate roads exist, but that there is little traffic!!</a:t>
            </a:r>
            <a:endParaRPr lang="en-GB" sz="2800" dirty="0" smtClean="0"/>
          </a:p>
        </p:txBody>
      </p:sp>
      <p:pic>
        <p:nvPicPr>
          <p:cNvPr id="96258" name="Picture 2" descr="http://1.bp.blogspot.com/-EQ_bgxPKmZo/UPIzDyZ2xUI/AAAAAAAAAFg/t1RRC26k8gg/s1600/open+highwa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12776"/>
            <a:ext cx="6901875" cy="5212080"/>
          </a:xfrm>
          <a:prstGeom prst="rect">
            <a:avLst/>
          </a:prstGeom>
          <a:noFill/>
        </p:spPr>
      </p:pic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5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104063" cy="9144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…until the trucks reached </a:t>
            </a:r>
            <a:br>
              <a:rPr lang="en-US" dirty="0" smtClean="0"/>
            </a:br>
            <a:r>
              <a:rPr lang="en-US" dirty="0" smtClean="0"/>
              <a:t>border crossings!!</a:t>
            </a:r>
            <a:endParaRPr lang="en-GB" dirty="0" smtClean="0"/>
          </a:p>
        </p:txBody>
      </p:sp>
      <p:pic>
        <p:nvPicPr>
          <p:cNvPr id="102401" name="Picture 1" descr="\\Chihuahua\iru2\Official IRU Photo Archive\1 IRU Activities\2012\UNECE Photo contest\UDP\dreamstime_6467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7818120" cy="5212080"/>
          </a:xfrm>
          <a:prstGeom prst="rect">
            <a:avLst/>
          </a:prstGeom>
          <a:noFill/>
        </p:spPr>
      </p:pic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6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979713" y="188913"/>
            <a:ext cx="6903938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fr-CH" sz="3200" b="1" dirty="0">
                <a:effectLst/>
                <a:latin typeface="+mj-lt"/>
              </a:rPr>
              <a:t>IRU New </a:t>
            </a:r>
            <a:r>
              <a:rPr lang="fr-CH" sz="3200" b="1" dirty="0" err="1" smtClean="0">
                <a:effectLst/>
                <a:latin typeface="+mj-lt"/>
              </a:rPr>
              <a:t>Eurasian</a:t>
            </a:r>
            <a:r>
              <a:rPr lang="fr-CH" sz="3200" b="1" dirty="0" smtClean="0">
                <a:effectLst/>
                <a:latin typeface="+mj-lt"/>
              </a:rPr>
              <a:t> </a:t>
            </a:r>
            <a:r>
              <a:rPr lang="fr-CH" sz="3200" b="1" dirty="0">
                <a:effectLst/>
                <a:latin typeface="+mj-lt"/>
              </a:rPr>
              <a:t>Land Transport </a:t>
            </a:r>
            <a:r>
              <a:rPr lang="fr-CH" sz="3200" b="1" dirty="0" smtClean="0">
                <a:effectLst/>
                <a:latin typeface="+mj-lt"/>
              </a:rPr>
              <a:t>Initiative (NELTI)</a:t>
            </a:r>
            <a:endParaRPr lang="en-US" sz="3200" b="1" dirty="0">
              <a:effectLst/>
              <a:latin typeface="+mj-lt"/>
            </a:endParaRPr>
          </a:p>
        </p:txBody>
      </p:sp>
      <p:pic>
        <p:nvPicPr>
          <p:cNvPr id="108547" name="Picture 4" descr="NELTI_ne_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708920"/>
            <a:ext cx="1944216" cy="178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107504" y="1484784"/>
            <a:ext cx="903649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GB" sz="2000" dirty="0">
                <a:effectLst/>
              </a:rPr>
              <a:t> </a:t>
            </a:r>
            <a:r>
              <a:rPr lang="en-GB" sz="2000" dirty="0" smtClean="0">
                <a:effectLst/>
              </a:rPr>
              <a:t>From September 2008 to date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GB" sz="2000" dirty="0" smtClean="0">
                <a:effectLst/>
              </a:rPr>
              <a:t> Monitoring of over 200,000 border crossings </a:t>
            </a:r>
            <a:endParaRPr lang="en-GB" sz="2000" dirty="0">
              <a:effectLst/>
            </a:endParaRPr>
          </a:p>
        </p:txBody>
      </p:sp>
      <p:pic>
        <p:nvPicPr>
          <p:cNvPr id="11" name="Picture 10" descr="NELTI4 WHITE[6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924944"/>
            <a:ext cx="1940568" cy="1518473"/>
          </a:xfrm>
          <a:prstGeom prst="rect">
            <a:avLst/>
          </a:prstGeom>
        </p:spPr>
      </p:pic>
      <p:pic>
        <p:nvPicPr>
          <p:cNvPr id="12" name="Picture 11" descr="NELTI_3_white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4008" y="2780928"/>
            <a:ext cx="2041717" cy="16561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5013176"/>
            <a:ext cx="763284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800" dirty="0" smtClean="0">
                <a:solidFill>
                  <a:srgbClr val="FFFF00"/>
                </a:solidFill>
                <a:effectLst/>
              </a:rPr>
              <a:t>57% </a:t>
            </a:r>
            <a:r>
              <a:rPr lang="fr-CH" sz="2800" dirty="0" smtClean="0">
                <a:effectLst/>
              </a:rPr>
              <a:t>of transport time </a:t>
            </a:r>
            <a:r>
              <a:rPr lang="fr-CH" sz="2800" dirty="0" err="1" smtClean="0">
                <a:effectLst/>
              </a:rPr>
              <a:t>lost</a:t>
            </a:r>
            <a:r>
              <a:rPr lang="fr-CH" sz="2800" dirty="0" smtClean="0">
                <a:effectLst/>
              </a:rPr>
              <a:t> </a:t>
            </a:r>
            <a:r>
              <a:rPr lang="fr-CH" sz="2800" dirty="0" err="1" smtClean="0">
                <a:effectLst/>
              </a:rPr>
              <a:t>at</a:t>
            </a:r>
            <a:r>
              <a:rPr lang="fr-CH" sz="2800" dirty="0" smtClean="0">
                <a:effectLst/>
              </a:rPr>
              <a:t> </a:t>
            </a:r>
            <a:r>
              <a:rPr lang="fr-CH" sz="2800" dirty="0" smtClean="0">
                <a:solidFill>
                  <a:srgbClr val="FFFF00"/>
                </a:solidFill>
                <a:effectLst/>
              </a:rPr>
              <a:t>border </a:t>
            </a:r>
            <a:r>
              <a:rPr lang="fr-CH" sz="2800" dirty="0" err="1" smtClean="0">
                <a:solidFill>
                  <a:srgbClr val="FFFF00"/>
                </a:solidFill>
                <a:effectLst/>
              </a:rPr>
              <a:t>crossings</a:t>
            </a:r>
            <a:r>
              <a:rPr lang="fr-CH" sz="2800" dirty="0" smtClean="0">
                <a:solidFill>
                  <a:srgbClr val="FFFF00"/>
                </a:solidFill>
                <a:effectLst/>
              </a:rPr>
              <a:t>!</a:t>
            </a:r>
          </a:p>
          <a:p>
            <a:pPr>
              <a:buNone/>
            </a:pPr>
            <a:r>
              <a:rPr lang="fr-CH" sz="2800" dirty="0" smtClean="0">
                <a:solidFill>
                  <a:srgbClr val="FFFF00"/>
                </a:solidFill>
                <a:effectLst/>
              </a:rPr>
              <a:t>38% </a:t>
            </a:r>
            <a:r>
              <a:rPr lang="fr-CH" sz="2800" dirty="0" smtClean="0">
                <a:effectLst/>
              </a:rPr>
              <a:t>of transport </a:t>
            </a:r>
            <a:r>
              <a:rPr lang="fr-CH" sz="2800" dirty="0" err="1" smtClean="0">
                <a:effectLst/>
              </a:rPr>
              <a:t>costs</a:t>
            </a:r>
            <a:r>
              <a:rPr lang="fr-CH" sz="2800" dirty="0" smtClean="0">
                <a:effectLst/>
              </a:rPr>
              <a:t> due to </a:t>
            </a:r>
            <a:r>
              <a:rPr lang="fr-CH" sz="2800" dirty="0" err="1" smtClean="0">
                <a:solidFill>
                  <a:srgbClr val="FFFF00"/>
                </a:solidFill>
                <a:effectLst/>
              </a:rPr>
              <a:t>unofficial</a:t>
            </a:r>
            <a:r>
              <a:rPr lang="fr-CH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fr-CH" sz="2800" dirty="0" err="1" smtClean="0">
                <a:solidFill>
                  <a:srgbClr val="FFFF00"/>
                </a:solidFill>
                <a:effectLst/>
              </a:rPr>
              <a:t>levies</a:t>
            </a:r>
            <a:endParaRPr lang="fr-CH" sz="2800" dirty="0">
              <a:solidFill>
                <a:srgbClr val="FFFF00"/>
              </a:solidFill>
              <a:effectLst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7</a:t>
            </a:fld>
            <a:endParaRPr lang="en-US" dirty="0">
              <a:effectLst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pic>
        <p:nvPicPr>
          <p:cNvPr id="10" name="Picture 9" descr="NELTI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2924944"/>
            <a:ext cx="1947676" cy="152400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8</a:t>
            </a:fld>
            <a:endParaRPr lang="en-US" dirty="0">
              <a:effectLst/>
            </a:endParaRPr>
          </a:p>
        </p:txBody>
      </p:sp>
      <p:pic>
        <p:nvPicPr>
          <p:cNvPr id="4" name="Picture 11" descr="hag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13" y="1700213"/>
            <a:ext cx="2828925" cy="43354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238625" y="2420938"/>
          <a:ext cx="4354513" cy="3600450"/>
        </p:xfrm>
        <a:graphic>
          <a:graphicData uri="http://schemas.openxmlformats.org/presentationml/2006/ole">
            <p:oleObj spid="_x0000_s64514" name="Chart" r:id="rId4" imgW="9239267" imgH="4343400" progId="MSGraph.Chart.8">
              <p:embed followColorScheme="full"/>
            </p:oleObj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50875" y="6092825"/>
            <a:ext cx="3583032" cy="36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GB" sz="1800" dirty="0">
                <a:effectLst/>
              </a:rPr>
              <a:t>Source: Hague Consulting </a:t>
            </a:r>
            <a:r>
              <a:rPr lang="en-GB" sz="1800" dirty="0" smtClean="0">
                <a:effectLst/>
              </a:rPr>
              <a:t>Group</a:t>
            </a:r>
            <a:endParaRPr lang="en-US" sz="1800" dirty="0">
              <a:effectLst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411788" y="6092825"/>
            <a:ext cx="3005951" cy="36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GB" sz="1800" dirty="0">
                <a:effectLst/>
              </a:rPr>
              <a:t>* Includes lost opportunities</a:t>
            </a:r>
            <a:endParaRPr lang="en-US" sz="1800" dirty="0">
              <a:effectLst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09800" y="304800"/>
            <a:ext cx="6527800" cy="8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  <a:defRPr/>
            </a:pPr>
            <a:r>
              <a:rPr lang="en-GB" b="1" dirty="0">
                <a:effectLst/>
              </a:rPr>
              <a:t>Any penalty on road transport is an even greater penalty on the economy as a whole!</a:t>
            </a:r>
            <a:endParaRPr lang="en-US" b="1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504335" cy="95436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How can we change this view and let road transport drive trade, progress and prosperity?</a:t>
            </a:r>
            <a:endParaRPr lang="en-GB" sz="2800" dirty="0" smtClean="0"/>
          </a:p>
        </p:txBody>
      </p:sp>
      <p:pic>
        <p:nvPicPr>
          <p:cNvPr id="98305" name="Picture 1" descr="\\Chihuahua\iru2\Official IRU Photo Archive\1 IRU Activities\2012\UNECE Photo contest\UDP\iStock_000001248749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7701441" cy="5120640"/>
          </a:xfrm>
          <a:prstGeom prst="rect">
            <a:avLst/>
          </a:prstGeom>
          <a:noFill/>
        </p:spPr>
      </p:pic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9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 - EN 2007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3366"/>
      </a:accent1>
      <a:accent2>
        <a:srgbClr val="339966"/>
      </a:accent2>
      <a:accent3>
        <a:srgbClr val="FFFFFF"/>
      </a:accent3>
      <a:accent4>
        <a:srgbClr val="000000"/>
      </a:accent4>
      <a:accent5>
        <a:srgbClr val="CAADB8"/>
      </a:accent5>
      <a:accent6>
        <a:srgbClr val="2D8A5C"/>
      </a:accent6>
      <a:hlink>
        <a:srgbClr val="FFCC00"/>
      </a:hlink>
      <a:folHlink>
        <a:srgbClr val="B2B2B2"/>
      </a:folHlink>
    </a:clrScheme>
    <a:fontScheme name="standard 07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2"/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15000"/>
          </a:spcBef>
          <a:spcAft>
            <a:spcPct val="15000"/>
          </a:spcAft>
          <a:buClr>
            <a:schemeClr val="bg1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2"/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15000"/>
          </a:spcBef>
          <a:spcAft>
            <a:spcPct val="15000"/>
          </a:spcAft>
          <a:buClr>
            <a:schemeClr val="bg1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 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005C00"/>
        </a:accent6>
        <a:hlink>
          <a:srgbClr val="9933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318</Words>
  <Application>Microsoft Office PowerPoint</Application>
  <PresentationFormat>On-screen Show (4:3)</PresentationFormat>
  <Paragraphs>55</Paragraphs>
  <Slides>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Presentation Template - EN 2007</vt:lpstr>
      <vt:lpstr>Chart</vt:lpstr>
      <vt:lpstr> OSCE Economic and Environmental Committee Meeting on Transport  Vienna, 18 September 2013 </vt:lpstr>
      <vt:lpstr>Slide 2</vt:lpstr>
      <vt:lpstr>Daily telecommunications activities</vt:lpstr>
      <vt:lpstr>IRU Caravans: No country is  landlocked to road transport!</vt:lpstr>
      <vt:lpstr>IRU Caravans demonstrated that adequate roads exist, but that there is little traffic!!</vt:lpstr>
      <vt:lpstr>…until the trucks reached  border crossings!!</vt:lpstr>
      <vt:lpstr>Slide 7</vt:lpstr>
      <vt:lpstr>Slide 8</vt:lpstr>
      <vt:lpstr>How can we change this view and let road transport drive trade, progress and prosperity?</vt:lpstr>
      <vt:lpstr>To bring them hope!</vt:lpstr>
      <vt:lpstr>Implement key UN trade facilitation and security  instruments to allow  countries to be land linked!</vt:lpstr>
      <vt:lpstr>www.iru.org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IRU</dc:title>
  <dc:creator>jebele</dc:creator>
  <cp:lastModifiedBy>lboaron</cp:lastModifiedBy>
  <cp:revision>594</cp:revision>
  <dcterms:created xsi:type="dcterms:W3CDTF">2011-05-24T13:13:11Z</dcterms:created>
  <dcterms:modified xsi:type="dcterms:W3CDTF">2013-09-10T13:49:07Z</dcterms:modified>
</cp:coreProperties>
</file>