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84" r:id="rId3"/>
    <p:sldMasterId id="2147483670" r:id="rId4"/>
    <p:sldMasterId id="2147483677" r:id="rId5"/>
  </p:sldMasterIdLst>
  <p:notesMasterIdLst>
    <p:notesMasterId r:id="rId14"/>
  </p:notesMasterIdLst>
  <p:handoutMasterIdLst>
    <p:handoutMasterId r:id="rId15"/>
  </p:handoutMasterIdLst>
  <p:sldIdLst>
    <p:sldId id="256" r:id="rId6"/>
    <p:sldId id="291" r:id="rId7"/>
    <p:sldId id="292" r:id="rId8"/>
    <p:sldId id="293" r:id="rId9"/>
    <p:sldId id="296" r:id="rId10"/>
    <p:sldId id="297" r:id="rId11"/>
    <p:sldId id="267" r:id="rId12"/>
    <p:sldId id="260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  <a:srgbClr val="0059C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413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12" y="-77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097617-D355-4938-91B4-21FFBF84391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1CFB747-3BAF-4985-A5B5-299CC49DF623}">
      <dgm:prSet phldrT="[Text]"/>
      <dgm:spPr/>
      <dgm:t>
        <a:bodyPr/>
        <a:lstStyle/>
        <a:p>
          <a:r>
            <a:rPr lang="en-GB" dirty="0" smtClean="0"/>
            <a:t>The EU Member States – fuel duties, infrastructure charging, vehicle taxation</a:t>
          </a:r>
          <a:endParaRPr lang="en-GB" dirty="0"/>
        </a:p>
      </dgm:t>
    </dgm:pt>
    <dgm:pt modelId="{F8005803-6CB4-4DCB-A981-F8FA771DCB79}" type="parTrans" cxnId="{5A1F6A69-499B-4E04-8510-E8CE63F355E1}">
      <dgm:prSet/>
      <dgm:spPr/>
      <dgm:t>
        <a:bodyPr/>
        <a:lstStyle/>
        <a:p>
          <a:endParaRPr lang="en-GB"/>
        </a:p>
      </dgm:t>
    </dgm:pt>
    <dgm:pt modelId="{26DF6AC8-BDAC-42B6-91FE-7736388E4786}" type="sibTrans" cxnId="{5A1F6A69-499B-4E04-8510-E8CE63F355E1}">
      <dgm:prSet/>
      <dgm:spPr/>
      <dgm:t>
        <a:bodyPr/>
        <a:lstStyle/>
        <a:p>
          <a:endParaRPr lang="en-GB"/>
        </a:p>
      </dgm:t>
    </dgm:pt>
    <dgm:pt modelId="{2415A98A-0252-417A-865E-81E800906CF1}">
      <dgm:prSet phldrT="[Text]"/>
      <dgm:spPr/>
      <dgm:t>
        <a:bodyPr/>
        <a:lstStyle/>
        <a:p>
          <a:r>
            <a:rPr lang="en-GB" dirty="0" smtClean="0"/>
            <a:t>Infrastructure providers (public – private concession holders)</a:t>
          </a:r>
          <a:endParaRPr lang="en-GB" dirty="0"/>
        </a:p>
      </dgm:t>
    </dgm:pt>
    <dgm:pt modelId="{6DC01AB6-72C1-4245-ACB6-238CC5B2C5E0}" type="parTrans" cxnId="{1A0CFD2E-CE1B-4D2D-B360-8C6E2F079ACA}">
      <dgm:prSet/>
      <dgm:spPr/>
      <dgm:t>
        <a:bodyPr/>
        <a:lstStyle/>
        <a:p>
          <a:endParaRPr lang="en-GB"/>
        </a:p>
      </dgm:t>
    </dgm:pt>
    <dgm:pt modelId="{1C138DFD-9A3E-4C50-9F95-EF2A7F3F0D37}" type="sibTrans" cxnId="{1A0CFD2E-CE1B-4D2D-B360-8C6E2F079ACA}">
      <dgm:prSet/>
      <dgm:spPr/>
      <dgm:t>
        <a:bodyPr/>
        <a:lstStyle/>
        <a:p>
          <a:endParaRPr lang="en-GB"/>
        </a:p>
      </dgm:t>
    </dgm:pt>
    <dgm:pt modelId="{8440FAC1-AFCE-447A-A9DD-4741A18E8C32}">
      <dgm:prSet phldrT="[Text]"/>
      <dgm:spPr/>
      <dgm:t>
        <a:bodyPr/>
        <a:lstStyle/>
        <a:p>
          <a:r>
            <a:rPr lang="en-GB" dirty="0" smtClean="0"/>
            <a:t>The road infrastructure user – taxes, duties, charges</a:t>
          </a:r>
          <a:endParaRPr lang="en-GB" dirty="0"/>
        </a:p>
      </dgm:t>
    </dgm:pt>
    <dgm:pt modelId="{966BD58D-0884-4FBA-8CD8-34BBBD9083CB}" type="parTrans" cxnId="{95ED2D67-EF3D-49B8-A0C8-223586194552}">
      <dgm:prSet/>
      <dgm:spPr/>
      <dgm:t>
        <a:bodyPr/>
        <a:lstStyle/>
        <a:p>
          <a:endParaRPr lang="en-GB"/>
        </a:p>
      </dgm:t>
    </dgm:pt>
    <dgm:pt modelId="{A0F6B186-0D7A-4311-AE3A-E377B06AF992}" type="sibTrans" cxnId="{95ED2D67-EF3D-49B8-A0C8-223586194552}">
      <dgm:prSet/>
      <dgm:spPr/>
      <dgm:t>
        <a:bodyPr/>
        <a:lstStyle/>
        <a:p>
          <a:endParaRPr lang="en-GB"/>
        </a:p>
      </dgm:t>
    </dgm:pt>
    <dgm:pt modelId="{6F920D6F-1F40-4602-8104-3C0C6E0932E9}">
      <dgm:prSet/>
      <dgm:spPr/>
      <dgm:t>
        <a:bodyPr/>
        <a:lstStyle/>
        <a:p>
          <a:r>
            <a:rPr lang="en-GB" dirty="0" smtClean="0"/>
            <a:t>The European Union – Cohesion &amp; Structural funds, TEN-T</a:t>
          </a:r>
          <a:endParaRPr lang="en-GB" dirty="0"/>
        </a:p>
      </dgm:t>
    </dgm:pt>
    <dgm:pt modelId="{CAF25F8E-21B3-45B0-B11C-0EA2A5025A4E}" type="parTrans" cxnId="{C5039769-18E8-48DD-AE3F-561D8598BEE9}">
      <dgm:prSet/>
      <dgm:spPr/>
      <dgm:t>
        <a:bodyPr/>
        <a:lstStyle/>
        <a:p>
          <a:endParaRPr lang="en-GB"/>
        </a:p>
      </dgm:t>
    </dgm:pt>
    <dgm:pt modelId="{4EBD9D58-2B39-45C1-AC36-3A220B980095}" type="sibTrans" cxnId="{C5039769-18E8-48DD-AE3F-561D8598BEE9}">
      <dgm:prSet/>
      <dgm:spPr/>
      <dgm:t>
        <a:bodyPr/>
        <a:lstStyle/>
        <a:p>
          <a:endParaRPr lang="en-GB"/>
        </a:p>
      </dgm:t>
    </dgm:pt>
    <dgm:pt modelId="{8AF7FD33-29EE-46B4-A01D-606D89DFF8EC}" type="pres">
      <dgm:prSet presAssocID="{8F097617-D355-4938-91B4-21FFBF84391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B014322-905F-46E8-9802-BF130C62EC42}" type="pres">
      <dgm:prSet presAssocID="{41CFB747-3BAF-4985-A5B5-299CC49DF623}" presName="parentLin" presStyleCnt="0"/>
      <dgm:spPr/>
    </dgm:pt>
    <dgm:pt modelId="{692B3CF8-7CD2-4A57-B7F9-61F0B4F806AC}" type="pres">
      <dgm:prSet presAssocID="{41CFB747-3BAF-4985-A5B5-299CC49DF623}" presName="parentLeftMargin" presStyleLbl="node1" presStyleIdx="0" presStyleCnt="4"/>
      <dgm:spPr/>
      <dgm:t>
        <a:bodyPr/>
        <a:lstStyle/>
        <a:p>
          <a:endParaRPr lang="en-GB"/>
        </a:p>
      </dgm:t>
    </dgm:pt>
    <dgm:pt modelId="{E60D656A-7222-461B-9BA6-6FA6765DC1BC}" type="pres">
      <dgm:prSet presAssocID="{41CFB747-3BAF-4985-A5B5-299CC49DF623}" presName="parentText" presStyleLbl="node1" presStyleIdx="0" presStyleCnt="4" custLinFactNeighborX="25887" custLinFactNeighborY="-315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6F9EA1C-BD24-4ADD-8CE8-F4A0071C2BDE}" type="pres">
      <dgm:prSet presAssocID="{41CFB747-3BAF-4985-A5B5-299CC49DF623}" presName="negativeSpace" presStyleCnt="0"/>
      <dgm:spPr/>
    </dgm:pt>
    <dgm:pt modelId="{6181E8D5-38BE-42F8-B6AD-96882A899D35}" type="pres">
      <dgm:prSet presAssocID="{41CFB747-3BAF-4985-A5B5-299CC49DF623}" presName="childText" presStyleLbl="conFgAcc1" presStyleIdx="0" presStyleCnt="4">
        <dgm:presLayoutVars>
          <dgm:bulletEnabled val="1"/>
        </dgm:presLayoutVars>
      </dgm:prSet>
      <dgm:spPr/>
    </dgm:pt>
    <dgm:pt modelId="{F5858620-6DC7-4F1B-829C-642C2E6EC4C4}" type="pres">
      <dgm:prSet presAssocID="{26DF6AC8-BDAC-42B6-91FE-7736388E4786}" presName="spaceBetweenRectangles" presStyleCnt="0"/>
      <dgm:spPr/>
    </dgm:pt>
    <dgm:pt modelId="{59881B56-5C25-4817-9F21-2D4CD7293FC7}" type="pres">
      <dgm:prSet presAssocID="{2415A98A-0252-417A-865E-81E800906CF1}" presName="parentLin" presStyleCnt="0"/>
      <dgm:spPr/>
    </dgm:pt>
    <dgm:pt modelId="{512C6F0D-3BA8-42D1-9FC1-7675D0222675}" type="pres">
      <dgm:prSet presAssocID="{2415A98A-0252-417A-865E-81E800906CF1}" presName="parentLeftMargin" presStyleLbl="node1" presStyleIdx="0" presStyleCnt="4"/>
      <dgm:spPr/>
      <dgm:t>
        <a:bodyPr/>
        <a:lstStyle/>
        <a:p>
          <a:endParaRPr lang="en-GB"/>
        </a:p>
      </dgm:t>
    </dgm:pt>
    <dgm:pt modelId="{570E2F88-CC66-4AE0-9DFF-BE27D5F4DFE5}" type="pres">
      <dgm:prSet presAssocID="{2415A98A-0252-417A-865E-81E800906CF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E90BC79-A7F3-45F0-8FFD-56090AE0425F}" type="pres">
      <dgm:prSet presAssocID="{2415A98A-0252-417A-865E-81E800906CF1}" presName="negativeSpace" presStyleCnt="0"/>
      <dgm:spPr/>
    </dgm:pt>
    <dgm:pt modelId="{C67CCB8D-903B-4B9E-8C2D-9BA5B2D28CD8}" type="pres">
      <dgm:prSet presAssocID="{2415A98A-0252-417A-865E-81E800906CF1}" presName="childText" presStyleLbl="conFgAcc1" presStyleIdx="1" presStyleCnt="4">
        <dgm:presLayoutVars>
          <dgm:bulletEnabled val="1"/>
        </dgm:presLayoutVars>
      </dgm:prSet>
      <dgm:spPr/>
    </dgm:pt>
    <dgm:pt modelId="{DB9A31E3-2CCA-47E0-8468-943F98F6DFB6}" type="pres">
      <dgm:prSet presAssocID="{1C138DFD-9A3E-4C50-9F95-EF2A7F3F0D37}" presName="spaceBetweenRectangles" presStyleCnt="0"/>
      <dgm:spPr/>
    </dgm:pt>
    <dgm:pt modelId="{B5161C63-4C15-4C8C-886F-1DB94E5894C4}" type="pres">
      <dgm:prSet presAssocID="{8440FAC1-AFCE-447A-A9DD-4741A18E8C32}" presName="parentLin" presStyleCnt="0"/>
      <dgm:spPr/>
    </dgm:pt>
    <dgm:pt modelId="{6917F7CA-AD4F-4A1D-94EE-0FC2C0424524}" type="pres">
      <dgm:prSet presAssocID="{8440FAC1-AFCE-447A-A9DD-4741A18E8C32}" presName="parentLeftMargin" presStyleLbl="node1" presStyleIdx="1" presStyleCnt="4"/>
      <dgm:spPr/>
      <dgm:t>
        <a:bodyPr/>
        <a:lstStyle/>
        <a:p>
          <a:endParaRPr lang="en-GB"/>
        </a:p>
      </dgm:t>
    </dgm:pt>
    <dgm:pt modelId="{93EF5EA8-7060-458C-8717-C8610AF5041D}" type="pres">
      <dgm:prSet presAssocID="{8440FAC1-AFCE-447A-A9DD-4741A18E8C3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70D5B1F-9EAC-4CCA-BE45-0529545D8BAE}" type="pres">
      <dgm:prSet presAssocID="{8440FAC1-AFCE-447A-A9DD-4741A18E8C32}" presName="negativeSpace" presStyleCnt="0"/>
      <dgm:spPr/>
    </dgm:pt>
    <dgm:pt modelId="{C5D7772C-6441-487B-BDF4-754E69C2BEE0}" type="pres">
      <dgm:prSet presAssocID="{8440FAC1-AFCE-447A-A9DD-4741A18E8C32}" presName="childText" presStyleLbl="conFgAcc1" presStyleIdx="2" presStyleCnt="4">
        <dgm:presLayoutVars>
          <dgm:bulletEnabled val="1"/>
        </dgm:presLayoutVars>
      </dgm:prSet>
      <dgm:spPr/>
    </dgm:pt>
    <dgm:pt modelId="{43AF3A41-E5D1-41D8-A40C-E0EADCA763CF}" type="pres">
      <dgm:prSet presAssocID="{A0F6B186-0D7A-4311-AE3A-E377B06AF992}" presName="spaceBetweenRectangles" presStyleCnt="0"/>
      <dgm:spPr/>
    </dgm:pt>
    <dgm:pt modelId="{511AA7FE-26FC-432B-A683-E6ADACA2CD5E}" type="pres">
      <dgm:prSet presAssocID="{6F920D6F-1F40-4602-8104-3C0C6E0932E9}" presName="parentLin" presStyleCnt="0"/>
      <dgm:spPr/>
    </dgm:pt>
    <dgm:pt modelId="{6FCBBF04-4F79-4EEF-89E2-039A8FF5A4D7}" type="pres">
      <dgm:prSet presAssocID="{6F920D6F-1F40-4602-8104-3C0C6E0932E9}" presName="parentLeftMargin" presStyleLbl="node1" presStyleIdx="2" presStyleCnt="4"/>
      <dgm:spPr/>
      <dgm:t>
        <a:bodyPr/>
        <a:lstStyle/>
        <a:p>
          <a:endParaRPr lang="en-GB"/>
        </a:p>
      </dgm:t>
    </dgm:pt>
    <dgm:pt modelId="{9CAF496E-3264-4B1F-9A3B-0C59440141B7}" type="pres">
      <dgm:prSet presAssocID="{6F920D6F-1F40-4602-8104-3C0C6E0932E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BC745EE-B728-4D49-A7E2-C60F3ABA7A56}" type="pres">
      <dgm:prSet presAssocID="{6F920D6F-1F40-4602-8104-3C0C6E0932E9}" presName="negativeSpace" presStyleCnt="0"/>
      <dgm:spPr/>
    </dgm:pt>
    <dgm:pt modelId="{A474701D-A6DF-40FD-A8DE-743200C73A7B}" type="pres">
      <dgm:prSet presAssocID="{6F920D6F-1F40-4602-8104-3C0C6E0932E9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6093D158-2A2D-404A-AA68-F09785D7D1C2}" type="presOf" srcId="{8440FAC1-AFCE-447A-A9DD-4741A18E8C32}" destId="{93EF5EA8-7060-458C-8717-C8610AF5041D}" srcOrd="1" destOrd="0" presId="urn:microsoft.com/office/officeart/2005/8/layout/list1"/>
    <dgm:cxn modelId="{5A1F6A69-499B-4E04-8510-E8CE63F355E1}" srcId="{8F097617-D355-4938-91B4-21FFBF84391E}" destId="{41CFB747-3BAF-4985-A5B5-299CC49DF623}" srcOrd="0" destOrd="0" parTransId="{F8005803-6CB4-4DCB-A981-F8FA771DCB79}" sibTransId="{26DF6AC8-BDAC-42B6-91FE-7736388E4786}"/>
    <dgm:cxn modelId="{126DEC1E-A6EB-45AF-93F5-D3807642DADB}" type="presOf" srcId="{6F920D6F-1F40-4602-8104-3C0C6E0932E9}" destId="{9CAF496E-3264-4B1F-9A3B-0C59440141B7}" srcOrd="1" destOrd="0" presId="urn:microsoft.com/office/officeart/2005/8/layout/list1"/>
    <dgm:cxn modelId="{1A0CFD2E-CE1B-4D2D-B360-8C6E2F079ACA}" srcId="{8F097617-D355-4938-91B4-21FFBF84391E}" destId="{2415A98A-0252-417A-865E-81E800906CF1}" srcOrd="1" destOrd="0" parTransId="{6DC01AB6-72C1-4245-ACB6-238CC5B2C5E0}" sibTransId="{1C138DFD-9A3E-4C50-9F95-EF2A7F3F0D37}"/>
    <dgm:cxn modelId="{B1F4B719-68E9-4C90-B953-4C9740C839E4}" type="presOf" srcId="{2415A98A-0252-417A-865E-81E800906CF1}" destId="{512C6F0D-3BA8-42D1-9FC1-7675D0222675}" srcOrd="0" destOrd="0" presId="urn:microsoft.com/office/officeart/2005/8/layout/list1"/>
    <dgm:cxn modelId="{C5039769-18E8-48DD-AE3F-561D8598BEE9}" srcId="{8F097617-D355-4938-91B4-21FFBF84391E}" destId="{6F920D6F-1F40-4602-8104-3C0C6E0932E9}" srcOrd="3" destOrd="0" parTransId="{CAF25F8E-21B3-45B0-B11C-0EA2A5025A4E}" sibTransId="{4EBD9D58-2B39-45C1-AC36-3A220B980095}"/>
    <dgm:cxn modelId="{95ED2D67-EF3D-49B8-A0C8-223586194552}" srcId="{8F097617-D355-4938-91B4-21FFBF84391E}" destId="{8440FAC1-AFCE-447A-A9DD-4741A18E8C32}" srcOrd="2" destOrd="0" parTransId="{966BD58D-0884-4FBA-8CD8-34BBBD9083CB}" sibTransId="{A0F6B186-0D7A-4311-AE3A-E377B06AF992}"/>
    <dgm:cxn modelId="{1A17103F-E822-484A-ACE0-1265ED55A704}" type="presOf" srcId="{41CFB747-3BAF-4985-A5B5-299CC49DF623}" destId="{E60D656A-7222-461B-9BA6-6FA6765DC1BC}" srcOrd="1" destOrd="0" presId="urn:microsoft.com/office/officeart/2005/8/layout/list1"/>
    <dgm:cxn modelId="{12DB9C68-249E-4EC1-A011-0EA7FC1FD5F7}" type="presOf" srcId="{8F097617-D355-4938-91B4-21FFBF84391E}" destId="{8AF7FD33-29EE-46B4-A01D-606D89DFF8EC}" srcOrd="0" destOrd="0" presId="urn:microsoft.com/office/officeart/2005/8/layout/list1"/>
    <dgm:cxn modelId="{928C39E0-AA59-492A-BF3B-7DA5FA1C8535}" type="presOf" srcId="{8440FAC1-AFCE-447A-A9DD-4741A18E8C32}" destId="{6917F7CA-AD4F-4A1D-94EE-0FC2C0424524}" srcOrd="0" destOrd="0" presId="urn:microsoft.com/office/officeart/2005/8/layout/list1"/>
    <dgm:cxn modelId="{5B0E7FFD-1AA0-4896-90DD-0FF286380191}" type="presOf" srcId="{2415A98A-0252-417A-865E-81E800906CF1}" destId="{570E2F88-CC66-4AE0-9DFF-BE27D5F4DFE5}" srcOrd="1" destOrd="0" presId="urn:microsoft.com/office/officeart/2005/8/layout/list1"/>
    <dgm:cxn modelId="{EA76676D-DF4C-4070-BC1A-D766EF099B16}" type="presOf" srcId="{6F920D6F-1F40-4602-8104-3C0C6E0932E9}" destId="{6FCBBF04-4F79-4EEF-89E2-039A8FF5A4D7}" srcOrd="0" destOrd="0" presId="urn:microsoft.com/office/officeart/2005/8/layout/list1"/>
    <dgm:cxn modelId="{25F02C63-C767-4ED7-B97D-1E5E11CCEC4E}" type="presOf" srcId="{41CFB747-3BAF-4985-A5B5-299CC49DF623}" destId="{692B3CF8-7CD2-4A57-B7F9-61F0B4F806AC}" srcOrd="0" destOrd="0" presId="urn:microsoft.com/office/officeart/2005/8/layout/list1"/>
    <dgm:cxn modelId="{BD57D17E-86F1-482B-A3A6-F7FC3701E541}" type="presParOf" srcId="{8AF7FD33-29EE-46B4-A01D-606D89DFF8EC}" destId="{6B014322-905F-46E8-9802-BF130C62EC42}" srcOrd="0" destOrd="0" presId="urn:microsoft.com/office/officeart/2005/8/layout/list1"/>
    <dgm:cxn modelId="{D45A9EE6-5990-4678-A215-CF1F3CBBA26B}" type="presParOf" srcId="{6B014322-905F-46E8-9802-BF130C62EC42}" destId="{692B3CF8-7CD2-4A57-B7F9-61F0B4F806AC}" srcOrd="0" destOrd="0" presId="urn:microsoft.com/office/officeart/2005/8/layout/list1"/>
    <dgm:cxn modelId="{9931798A-54CD-428D-8FA1-57FD9E2E6476}" type="presParOf" srcId="{6B014322-905F-46E8-9802-BF130C62EC42}" destId="{E60D656A-7222-461B-9BA6-6FA6765DC1BC}" srcOrd="1" destOrd="0" presId="urn:microsoft.com/office/officeart/2005/8/layout/list1"/>
    <dgm:cxn modelId="{0D3B94B6-2B2A-4F80-8C5A-A0A1190EA302}" type="presParOf" srcId="{8AF7FD33-29EE-46B4-A01D-606D89DFF8EC}" destId="{86F9EA1C-BD24-4ADD-8CE8-F4A0071C2BDE}" srcOrd="1" destOrd="0" presId="urn:microsoft.com/office/officeart/2005/8/layout/list1"/>
    <dgm:cxn modelId="{BACF7B08-7BF6-44D0-A977-36241BE52535}" type="presParOf" srcId="{8AF7FD33-29EE-46B4-A01D-606D89DFF8EC}" destId="{6181E8D5-38BE-42F8-B6AD-96882A899D35}" srcOrd="2" destOrd="0" presId="urn:microsoft.com/office/officeart/2005/8/layout/list1"/>
    <dgm:cxn modelId="{05EE0067-ADF9-47FB-9D91-4A24177AACD3}" type="presParOf" srcId="{8AF7FD33-29EE-46B4-A01D-606D89DFF8EC}" destId="{F5858620-6DC7-4F1B-829C-642C2E6EC4C4}" srcOrd="3" destOrd="0" presId="urn:microsoft.com/office/officeart/2005/8/layout/list1"/>
    <dgm:cxn modelId="{B66FFE87-B226-4348-8A86-3C9F34CF3A3D}" type="presParOf" srcId="{8AF7FD33-29EE-46B4-A01D-606D89DFF8EC}" destId="{59881B56-5C25-4817-9F21-2D4CD7293FC7}" srcOrd="4" destOrd="0" presId="urn:microsoft.com/office/officeart/2005/8/layout/list1"/>
    <dgm:cxn modelId="{22FE0229-DFEE-4FB4-8359-A1B5E523BCE7}" type="presParOf" srcId="{59881B56-5C25-4817-9F21-2D4CD7293FC7}" destId="{512C6F0D-3BA8-42D1-9FC1-7675D0222675}" srcOrd="0" destOrd="0" presId="urn:microsoft.com/office/officeart/2005/8/layout/list1"/>
    <dgm:cxn modelId="{22ECE116-0248-4871-8215-91BEBB829308}" type="presParOf" srcId="{59881B56-5C25-4817-9F21-2D4CD7293FC7}" destId="{570E2F88-CC66-4AE0-9DFF-BE27D5F4DFE5}" srcOrd="1" destOrd="0" presId="urn:microsoft.com/office/officeart/2005/8/layout/list1"/>
    <dgm:cxn modelId="{B375CB0A-F088-4C78-9F81-020E7D7666B9}" type="presParOf" srcId="{8AF7FD33-29EE-46B4-A01D-606D89DFF8EC}" destId="{0E90BC79-A7F3-45F0-8FFD-56090AE0425F}" srcOrd="5" destOrd="0" presId="urn:microsoft.com/office/officeart/2005/8/layout/list1"/>
    <dgm:cxn modelId="{E8C17CB1-439C-4389-B7CC-5BD0BFAE8DB7}" type="presParOf" srcId="{8AF7FD33-29EE-46B4-A01D-606D89DFF8EC}" destId="{C67CCB8D-903B-4B9E-8C2D-9BA5B2D28CD8}" srcOrd="6" destOrd="0" presId="urn:microsoft.com/office/officeart/2005/8/layout/list1"/>
    <dgm:cxn modelId="{D2A60B0D-C6A7-4D3B-BAF0-8B7D601B71FD}" type="presParOf" srcId="{8AF7FD33-29EE-46B4-A01D-606D89DFF8EC}" destId="{DB9A31E3-2CCA-47E0-8468-943F98F6DFB6}" srcOrd="7" destOrd="0" presId="urn:microsoft.com/office/officeart/2005/8/layout/list1"/>
    <dgm:cxn modelId="{372F2B71-949F-4759-8637-FE70C6CAD2CA}" type="presParOf" srcId="{8AF7FD33-29EE-46B4-A01D-606D89DFF8EC}" destId="{B5161C63-4C15-4C8C-886F-1DB94E5894C4}" srcOrd="8" destOrd="0" presId="urn:microsoft.com/office/officeart/2005/8/layout/list1"/>
    <dgm:cxn modelId="{C40C4565-2158-4728-B93C-A5EFDE240E00}" type="presParOf" srcId="{B5161C63-4C15-4C8C-886F-1DB94E5894C4}" destId="{6917F7CA-AD4F-4A1D-94EE-0FC2C0424524}" srcOrd="0" destOrd="0" presId="urn:microsoft.com/office/officeart/2005/8/layout/list1"/>
    <dgm:cxn modelId="{9982C63F-2FC3-40AB-A12D-0C731C66FB0A}" type="presParOf" srcId="{B5161C63-4C15-4C8C-886F-1DB94E5894C4}" destId="{93EF5EA8-7060-458C-8717-C8610AF5041D}" srcOrd="1" destOrd="0" presId="urn:microsoft.com/office/officeart/2005/8/layout/list1"/>
    <dgm:cxn modelId="{41664D24-71D9-4C21-B4C8-F9DFEF4CA182}" type="presParOf" srcId="{8AF7FD33-29EE-46B4-A01D-606D89DFF8EC}" destId="{A70D5B1F-9EAC-4CCA-BE45-0529545D8BAE}" srcOrd="9" destOrd="0" presId="urn:microsoft.com/office/officeart/2005/8/layout/list1"/>
    <dgm:cxn modelId="{E542EDBC-72AA-4E7E-931B-10B3578261D3}" type="presParOf" srcId="{8AF7FD33-29EE-46B4-A01D-606D89DFF8EC}" destId="{C5D7772C-6441-487B-BDF4-754E69C2BEE0}" srcOrd="10" destOrd="0" presId="urn:microsoft.com/office/officeart/2005/8/layout/list1"/>
    <dgm:cxn modelId="{D97138D7-B9C3-426F-B7AC-A9E9762DC9DF}" type="presParOf" srcId="{8AF7FD33-29EE-46B4-A01D-606D89DFF8EC}" destId="{43AF3A41-E5D1-41D8-A40C-E0EADCA763CF}" srcOrd="11" destOrd="0" presId="urn:microsoft.com/office/officeart/2005/8/layout/list1"/>
    <dgm:cxn modelId="{1165842F-31E1-496C-AD5A-7013BF028201}" type="presParOf" srcId="{8AF7FD33-29EE-46B4-A01D-606D89DFF8EC}" destId="{511AA7FE-26FC-432B-A683-E6ADACA2CD5E}" srcOrd="12" destOrd="0" presId="urn:microsoft.com/office/officeart/2005/8/layout/list1"/>
    <dgm:cxn modelId="{C3B474C4-3039-4A15-9403-C883C2B674BF}" type="presParOf" srcId="{511AA7FE-26FC-432B-A683-E6ADACA2CD5E}" destId="{6FCBBF04-4F79-4EEF-89E2-039A8FF5A4D7}" srcOrd="0" destOrd="0" presId="urn:microsoft.com/office/officeart/2005/8/layout/list1"/>
    <dgm:cxn modelId="{D6B9D9E8-B8FA-4EA2-9C6F-733750F9C3FB}" type="presParOf" srcId="{511AA7FE-26FC-432B-A683-E6ADACA2CD5E}" destId="{9CAF496E-3264-4B1F-9A3B-0C59440141B7}" srcOrd="1" destOrd="0" presId="urn:microsoft.com/office/officeart/2005/8/layout/list1"/>
    <dgm:cxn modelId="{16332E56-A56A-4F0E-AF98-B61440FD79F9}" type="presParOf" srcId="{8AF7FD33-29EE-46B4-A01D-606D89DFF8EC}" destId="{6BC745EE-B728-4D49-A7E2-C60F3ABA7A56}" srcOrd="13" destOrd="0" presId="urn:microsoft.com/office/officeart/2005/8/layout/list1"/>
    <dgm:cxn modelId="{EF46DC61-A24F-48E8-82BE-80E07F92444A}" type="presParOf" srcId="{8AF7FD33-29EE-46B4-A01D-606D89DFF8EC}" destId="{A474701D-A6DF-40FD-A8DE-743200C73A7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181E8D5-38BE-42F8-B6AD-96882A899D35}">
      <dsp:nvSpPr>
        <dsp:cNvPr id="0" name=""/>
        <dsp:cNvSpPr/>
      </dsp:nvSpPr>
      <dsp:spPr>
        <a:xfrm>
          <a:off x="0" y="786579"/>
          <a:ext cx="60960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0D656A-7222-461B-9BA6-6FA6765DC1BC}">
      <dsp:nvSpPr>
        <dsp:cNvPr id="0" name=""/>
        <dsp:cNvSpPr/>
      </dsp:nvSpPr>
      <dsp:spPr>
        <a:xfrm>
          <a:off x="383703" y="519831"/>
          <a:ext cx="426720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The EU Member States – fuel duties, infrastructure charging, vehicle taxation</a:t>
          </a:r>
          <a:endParaRPr lang="en-GB" sz="1700" kern="1200" dirty="0"/>
        </a:p>
      </dsp:txBody>
      <dsp:txXfrm>
        <a:off x="383703" y="519831"/>
        <a:ext cx="4267200" cy="501840"/>
      </dsp:txXfrm>
    </dsp:sp>
    <dsp:sp modelId="{C67CCB8D-903B-4B9E-8C2D-9BA5B2D28CD8}">
      <dsp:nvSpPr>
        <dsp:cNvPr id="0" name=""/>
        <dsp:cNvSpPr/>
      </dsp:nvSpPr>
      <dsp:spPr>
        <a:xfrm>
          <a:off x="0" y="1557699"/>
          <a:ext cx="60960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0E2F88-CC66-4AE0-9DFF-BE27D5F4DFE5}">
      <dsp:nvSpPr>
        <dsp:cNvPr id="0" name=""/>
        <dsp:cNvSpPr/>
      </dsp:nvSpPr>
      <dsp:spPr>
        <a:xfrm>
          <a:off x="304800" y="1306779"/>
          <a:ext cx="426720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Infrastructure providers (public – private concession holders)</a:t>
          </a:r>
          <a:endParaRPr lang="en-GB" sz="1700" kern="1200" dirty="0"/>
        </a:p>
      </dsp:txBody>
      <dsp:txXfrm>
        <a:off x="304800" y="1306779"/>
        <a:ext cx="4267200" cy="501840"/>
      </dsp:txXfrm>
    </dsp:sp>
    <dsp:sp modelId="{C5D7772C-6441-487B-BDF4-754E69C2BEE0}">
      <dsp:nvSpPr>
        <dsp:cNvPr id="0" name=""/>
        <dsp:cNvSpPr/>
      </dsp:nvSpPr>
      <dsp:spPr>
        <a:xfrm>
          <a:off x="0" y="2328819"/>
          <a:ext cx="60960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EF5EA8-7060-458C-8717-C8610AF5041D}">
      <dsp:nvSpPr>
        <dsp:cNvPr id="0" name=""/>
        <dsp:cNvSpPr/>
      </dsp:nvSpPr>
      <dsp:spPr>
        <a:xfrm>
          <a:off x="304800" y="2077899"/>
          <a:ext cx="426720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The road infrastructure user – taxes, duties, charges</a:t>
          </a:r>
          <a:endParaRPr lang="en-GB" sz="1700" kern="1200" dirty="0"/>
        </a:p>
      </dsp:txBody>
      <dsp:txXfrm>
        <a:off x="304800" y="2077899"/>
        <a:ext cx="4267200" cy="501840"/>
      </dsp:txXfrm>
    </dsp:sp>
    <dsp:sp modelId="{A474701D-A6DF-40FD-A8DE-743200C73A7B}">
      <dsp:nvSpPr>
        <dsp:cNvPr id="0" name=""/>
        <dsp:cNvSpPr/>
      </dsp:nvSpPr>
      <dsp:spPr>
        <a:xfrm>
          <a:off x="0" y="3099940"/>
          <a:ext cx="60960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AF496E-3264-4B1F-9A3B-0C59440141B7}">
      <dsp:nvSpPr>
        <dsp:cNvPr id="0" name=""/>
        <dsp:cNvSpPr/>
      </dsp:nvSpPr>
      <dsp:spPr>
        <a:xfrm>
          <a:off x="304800" y="2849020"/>
          <a:ext cx="426720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The European Union – Cohesion &amp; Structural funds, TEN-T</a:t>
          </a:r>
          <a:endParaRPr lang="en-GB" sz="1700" kern="1200" dirty="0"/>
        </a:p>
      </dsp:txBody>
      <dsp:txXfrm>
        <a:off x="304800" y="2849020"/>
        <a:ext cx="4267200" cy="501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67D9F5-9660-43EF-8D2A-45C523953164}" type="datetimeFigureOut">
              <a:rPr lang="en-GB" smtClean="0"/>
              <a:pPr/>
              <a:t>30/10/2014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ABB240-163E-4955-A5CF-06944F1517E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80EE8-9A9E-46C0-8AD4-17AE92197650}" type="datetimeFigureOut">
              <a:rPr lang="en-GB" smtClean="0"/>
              <a:pPr/>
              <a:t>30/10/2014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3510136" cy="263260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2696" y="3563888"/>
            <a:ext cx="5472608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6376A0-D9FC-41EC-B6DA-8DEEA833112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5538" y="684213"/>
            <a:ext cx="3455987" cy="2592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2696" y="3563888"/>
            <a:ext cx="5472608" cy="5184576"/>
          </a:xfrm>
        </p:spPr>
        <p:txBody>
          <a:bodyPr>
            <a:normAutofit/>
          </a:bodyPr>
          <a:lstStyle/>
          <a:p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376A0-D9FC-41EC-B6DA-8DEEA833112D}" type="slidenum">
              <a:rPr lang="en-GB" smtClean="0"/>
              <a:pPr/>
              <a:t>1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3438128" cy="2578596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2696" y="3635896"/>
            <a:ext cx="5544616" cy="5184576"/>
          </a:xfrm>
        </p:spPr>
        <p:txBody>
          <a:bodyPr>
            <a:normAutofit/>
          </a:bodyPr>
          <a:lstStyle/>
          <a:p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376A0-D9FC-41EC-B6DA-8DEEA833112D}" type="slidenum">
              <a:rPr lang="en-GB" smtClean="0"/>
              <a:pPr/>
              <a:t>2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3438128" cy="2578596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2696" y="3491880"/>
            <a:ext cx="5472608" cy="5256584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376A0-D9FC-41EC-B6DA-8DEEA833112D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3509963" cy="2632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376A0-D9FC-41EC-B6DA-8DEEA833112D}" type="slidenum">
              <a:rPr lang="en-GB" smtClean="0"/>
              <a:pPr/>
              <a:t>7</a:t>
            </a:fld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376A0-D9FC-41EC-B6DA-8DEEA833112D}" type="slidenum">
              <a:rPr lang="en-GB" smtClean="0"/>
              <a:pPr/>
              <a:t>8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9512" y="1796819"/>
            <a:ext cx="8784976" cy="1920213"/>
          </a:xfrm>
        </p:spPr>
        <p:txBody>
          <a:bodyPr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Title of the Presentation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3788635"/>
            <a:ext cx="8712968" cy="1152533"/>
          </a:xfrm>
        </p:spPr>
        <p:txBody>
          <a:bodyPr>
            <a:normAutofit/>
          </a:bodyPr>
          <a:lstStyle>
            <a:lvl1pPr marL="0" indent="0" algn="l">
              <a:buNone/>
              <a:defRPr sz="1800" i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smtClean="0"/>
              <a:t>Location, Date</a:t>
            </a:r>
          </a:p>
          <a:p>
            <a:endParaRPr lang="en-GB" noProof="0" smtClean="0"/>
          </a:p>
          <a:p>
            <a:endParaRPr lang="en-GB" noProof="0" smtClean="0"/>
          </a:p>
          <a:p>
            <a:endParaRPr lang="en-GB" noProof="0" smtClean="0"/>
          </a:p>
          <a:p>
            <a:endParaRPr lang="en-GB" noProof="0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251520" y="4581128"/>
            <a:ext cx="8712968" cy="720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5085184"/>
            <a:ext cx="8712968" cy="720080"/>
          </a:xfrm>
        </p:spPr>
        <p:txBody>
          <a:bodyPr anchor="b">
            <a:normAutofit/>
          </a:bodyPr>
          <a:lstStyle>
            <a:lvl1pPr algn="r">
              <a:defRPr sz="1800" i="1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 noProof="0" smtClean="0"/>
              <a:t>Name of Presenter &amp; Position</a:t>
            </a:r>
            <a:endParaRPr lang="en-GB" noProof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9512" y="1124744"/>
            <a:ext cx="8784976" cy="5280586"/>
          </a:xfrm>
        </p:spPr>
        <p:txBody>
          <a:bodyPr>
            <a:normAutofit/>
          </a:bodyPr>
          <a:lstStyle>
            <a:lvl1pPr marL="93663" indent="-93663">
              <a:buClr>
                <a:schemeClr val="bg1"/>
              </a:buClr>
              <a:buFont typeface="Arial" pitchFamily="34" charset="0"/>
              <a:buChar char="•"/>
              <a:defRPr sz="260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124744"/>
            <a:ext cx="4316288" cy="5280586"/>
          </a:xfrm>
        </p:spPr>
        <p:txBody>
          <a:bodyPr>
            <a:normAutofit/>
          </a:bodyPr>
          <a:lstStyle>
            <a:lvl1pPr marL="93663" indent="-93663"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/>
          </p:nvPr>
        </p:nvSpPr>
        <p:spPr>
          <a:xfrm>
            <a:off x="4648200" y="1124744"/>
            <a:ext cx="4316288" cy="5280586"/>
          </a:xfrm>
        </p:spPr>
        <p:txBody>
          <a:bodyPr>
            <a:normAutofit/>
          </a:bodyPr>
          <a:lstStyle>
            <a:lvl1pPr marL="93663" indent="-93663"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9512" y="1124744"/>
            <a:ext cx="8784976" cy="5280586"/>
          </a:xfrm>
        </p:spPr>
        <p:txBody>
          <a:bodyPr>
            <a:normAutofit/>
          </a:bodyPr>
          <a:lstStyle>
            <a:lvl1pPr marL="93663" indent="-93663">
              <a:buClr>
                <a:schemeClr val="bg1"/>
              </a:buClr>
              <a:buFont typeface="Arial" pitchFamily="34" charset="0"/>
              <a:buChar char="•"/>
              <a:defRPr sz="260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1700808"/>
            <a:ext cx="4317876" cy="4656518"/>
          </a:xfrm>
        </p:spPr>
        <p:txBody>
          <a:bodyPr>
            <a:normAutofit/>
          </a:bodyPr>
          <a:lstStyle>
            <a:lvl1pPr marL="177800" indent="-177800">
              <a:buClr>
                <a:schemeClr val="accent1"/>
              </a:buClr>
              <a:buSzPct val="100000"/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46466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1"/>
          </p:nvPr>
        </p:nvSpPr>
        <p:spPr>
          <a:xfrm>
            <a:off x="4646612" y="1700808"/>
            <a:ext cx="4317876" cy="4656518"/>
          </a:xfrm>
        </p:spPr>
        <p:txBody>
          <a:bodyPr>
            <a:normAutofit/>
          </a:bodyPr>
          <a:lstStyle>
            <a:lvl1pPr marL="177800" indent="-177800">
              <a:buClr>
                <a:schemeClr val="accent1"/>
              </a:buClr>
              <a:buSzPct val="100000"/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512" y="1124744"/>
            <a:ext cx="5472608" cy="52805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652120" y="1124744"/>
            <a:ext cx="3312368" cy="5280587"/>
          </a:xfrm>
        </p:spPr>
        <p:txBody>
          <a:bodyPr anchor="ctr">
            <a:normAutofit/>
          </a:bodyPr>
          <a:lstStyle>
            <a:lvl1pPr marL="0" indent="0">
              <a:buFont typeface="Arial" pitchFamily="34" charset="0"/>
              <a:buChar char="•"/>
              <a:defRPr sz="2000"/>
            </a:lvl1pPr>
            <a:lvl2pPr marL="541338" indent="-84138">
              <a:buFont typeface="Arial" pitchFamily="34" charset="0"/>
              <a:buChar char="•"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50000"/>
              <a:tabLst/>
              <a:defRPr/>
            </a:pPr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RU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188913"/>
            <a:ext cx="8785101" cy="6264275"/>
          </a:xfrm>
        </p:spPr>
        <p:txBody>
          <a:bodyPr anchor="ctr">
            <a:normAutofit/>
          </a:bodyPr>
          <a:lstStyle>
            <a:lvl1pPr marL="0" indent="0">
              <a:buNone/>
              <a:defRPr sz="4400" b="0" cap="small" spc="0" baseline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</a:defRPr>
            </a:lvl1pPr>
            <a:lvl2pPr>
              <a:buNone/>
              <a:defRPr sz="4000">
                <a:solidFill>
                  <a:schemeClr val="accent4">
                    <a:lumMod val="60000"/>
                    <a:lumOff val="40000"/>
                  </a:schemeClr>
                </a:solidFill>
              </a:defRPr>
            </a:lvl2pPr>
            <a:lvl3pPr>
              <a:buNone/>
              <a:defRPr sz="3600">
                <a:solidFill>
                  <a:schemeClr val="accent4">
                    <a:lumMod val="60000"/>
                    <a:lumOff val="40000"/>
                  </a:schemeClr>
                </a:solidFill>
              </a:defRPr>
            </a:lvl3pPr>
            <a:lvl4pPr>
              <a:buNone/>
              <a:defRPr sz="3200">
                <a:solidFill>
                  <a:schemeClr val="accent4">
                    <a:lumMod val="60000"/>
                    <a:lumOff val="40000"/>
                  </a:schemeClr>
                </a:solidFill>
              </a:defRPr>
            </a:lvl4pPr>
            <a:lvl5pPr>
              <a:buNone/>
              <a:defRPr sz="2800">
                <a:solidFill>
                  <a:schemeClr val="accent4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GB" noProof="0" dirty="0" smtClean="0"/>
              <a:t>Click here to add a key message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6" r:id="rId2"/>
    <p:sldLayoutId id="2147483687" r:id="rId3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623888" indent="-176213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525588" indent="-15398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8784976" cy="5280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4355976" y="6448251"/>
            <a:ext cx="432048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25171-1718-4284-B057-0086126218B6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6" r:id="rId3"/>
    <p:sldLayoutId id="2147483667" r:id="rId4"/>
    <p:sldLayoutId id="2147483669" r:id="rId5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3663" indent="-936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bg1"/>
        </a:buClr>
        <a:buSzPct val="50000"/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1762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5588" indent="-15398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8784976" cy="5280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4355976" y="6448251"/>
            <a:ext cx="432048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25171-1718-4284-B057-0086126218B6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3663" indent="-936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bg1"/>
        </a:buClr>
        <a:buSzPct val="50000"/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1762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5588" indent="-15398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/>
        </p:nvSpPr>
        <p:spPr>
          <a:xfrm>
            <a:off x="4355976" y="6448251"/>
            <a:ext cx="432048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25171-1718-4284-B057-0086126218B6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5656" y="2132856"/>
            <a:ext cx="4896544" cy="2592288"/>
          </a:xfrm>
          <a:prstGeom prst="rect">
            <a:avLst/>
          </a:prstGeom>
          <a:noFill/>
          <a:effectLst/>
        </p:spPr>
        <p:txBody>
          <a:bodyPr wrap="square" rtlCol="0">
            <a:normAutofit/>
          </a:bodyPr>
          <a:lstStyle/>
          <a:p>
            <a:endParaRPr lang="fr-CH" sz="1800" baseline="0" dirty="0" smtClean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Clr>
          <a:schemeClr val="bg1"/>
        </a:buClr>
        <a:buSzPct val="50000"/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23888" indent="-176213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25588" indent="-153988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ransition spd="med">
    <p:fade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23888" indent="-176213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25588" indent="-153988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Financing road infrastructure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European Parliament, Brussels, 4 November 2014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Marc Billiet, Head EU Goods Transport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This is the IRU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0" y="1125538"/>
            <a:ext cx="8785225" cy="5280025"/>
          </a:xfrm>
        </p:spPr>
        <p:txBody>
          <a:bodyPr/>
          <a:lstStyle/>
          <a:p>
            <a:endParaRPr lang="en-GB" dirty="0" smtClean="0"/>
          </a:p>
          <a:p>
            <a:pPr lvl="1"/>
            <a:endParaRPr lang="en-GB" dirty="0" smtClean="0"/>
          </a:p>
          <a:p>
            <a:pPr lvl="3"/>
            <a:endParaRPr lang="en-GB" dirty="0" smtClean="0"/>
          </a:p>
          <a:p>
            <a:pPr lvl="4"/>
            <a:endParaRPr lang="en-GB" dirty="0" smtClean="0"/>
          </a:p>
          <a:p>
            <a:pPr lvl="5"/>
            <a:endParaRPr lang="en-GB" dirty="0" smtClean="0"/>
          </a:p>
          <a:p>
            <a:pPr lvl="6"/>
            <a:endParaRPr lang="en-GB" dirty="0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76" y="1260140"/>
            <a:ext cx="8976320" cy="5049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fr-CH" dirty="0" smtClean="0"/>
              <a:t>Evolution of IRU </a:t>
            </a:r>
            <a:r>
              <a:rPr lang="fr-CH" dirty="0" err="1" smtClean="0"/>
              <a:t>Membership</a:t>
            </a:r>
            <a:endParaRPr lang="fr-CH" dirty="0"/>
          </a:p>
        </p:txBody>
      </p:sp>
      <p:pic>
        <p:nvPicPr>
          <p:cNvPr id="3" name="Picture 2" descr="CarteMembresIRU-jan2014-EN-01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1580733"/>
            <a:ext cx="9144000" cy="44405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15993" y="2854677"/>
            <a:ext cx="2611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dirty="0" smtClean="0">
                <a:solidFill>
                  <a:srgbClr val="B43E97"/>
                </a:solidFill>
                <a:effectLst/>
              </a:rPr>
              <a:t>1948: eight founder countries </a:t>
            </a:r>
            <a:endParaRPr lang="en-GB" dirty="0">
              <a:solidFill>
                <a:srgbClr val="B43E97"/>
              </a:solidFill>
              <a:effectLst/>
            </a:endParaRPr>
          </a:p>
        </p:txBody>
      </p:sp>
      <p:pic>
        <p:nvPicPr>
          <p:cNvPr id="5" name="Picture 4" descr="CarteMembresIRU-jan2014-EN-02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1580733"/>
            <a:ext cx="9144000" cy="44405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71800" y="1772816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CH" dirty="0" smtClean="0">
                <a:solidFill>
                  <a:srgbClr val="005EA4"/>
                </a:solidFill>
                <a:effectLst/>
              </a:rPr>
              <a:t>2014: 170 </a:t>
            </a:r>
            <a:r>
              <a:rPr lang="fr-CH" dirty="0" err="1" smtClean="0">
                <a:solidFill>
                  <a:srgbClr val="005EA4"/>
                </a:solidFill>
                <a:effectLst/>
              </a:rPr>
              <a:t>Members</a:t>
            </a:r>
            <a:r>
              <a:rPr lang="fr-CH" dirty="0" smtClean="0">
                <a:solidFill>
                  <a:srgbClr val="005EA4"/>
                </a:solidFill>
                <a:effectLst/>
              </a:rPr>
              <a:t> in 75 countries</a:t>
            </a:r>
            <a:endParaRPr lang="fr-CH" dirty="0">
              <a:solidFill>
                <a:srgbClr val="005EA4"/>
              </a:solidFill>
              <a:effectLst/>
            </a:endParaRPr>
          </a:p>
        </p:txBody>
      </p:sp>
      <p:pic>
        <p:nvPicPr>
          <p:cNvPr id="7" name="Picture 6" descr="CarteMembresIRU-jan2014-EN-03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1580733"/>
            <a:ext cx="9144000" cy="44405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71800" y="1772816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CH" dirty="0" smtClean="0">
                <a:solidFill>
                  <a:srgbClr val="005EA4"/>
                </a:solidFill>
                <a:effectLst/>
              </a:rPr>
              <a:t>2014: 170 </a:t>
            </a:r>
            <a:r>
              <a:rPr lang="fr-CH" dirty="0" err="1" smtClean="0">
                <a:solidFill>
                  <a:srgbClr val="005EA4"/>
                </a:solidFill>
                <a:effectLst/>
              </a:rPr>
              <a:t>Members</a:t>
            </a:r>
            <a:r>
              <a:rPr lang="fr-CH" dirty="0" smtClean="0">
                <a:solidFill>
                  <a:srgbClr val="005EA4"/>
                </a:solidFill>
                <a:effectLst/>
              </a:rPr>
              <a:t> in 75 countries</a:t>
            </a:r>
            <a:endParaRPr lang="fr-CH" dirty="0">
              <a:solidFill>
                <a:srgbClr val="005EA4"/>
              </a:soli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8104" y="4521894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CH" dirty="0" smtClean="0">
                <a:solidFill>
                  <a:srgbClr val="00B0F0"/>
                </a:solidFill>
                <a:effectLst/>
              </a:rPr>
              <a:t>…and CRIPA: 27 </a:t>
            </a:r>
            <a:r>
              <a:rPr lang="fr-CH" dirty="0" err="1" smtClean="0">
                <a:solidFill>
                  <a:srgbClr val="00B0F0"/>
                </a:solidFill>
                <a:effectLst/>
              </a:rPr>
              <a:t>Members</a:t>
            </a:r>
            <a:r>
              <a:rPr lang="fr-CH" dirty="0" smtClean="0">
                <a:solidFill>
                  <a:srgbClr val="00B0F0"/>
                </a:solidFill>
                <a:effectLst/>
              </a:rPr>
              <a:t> </a:t>
            </a:r>
            <a:r>
              <a:rPr lang="fr-CH" smtClean="0">
                <a:solidFill>
                  <a:srgbClr val="00B0F0"/>
                </a:solidFill>
                <a:effectLst/>
              </a:rPr>
              <a:t>+ FESARTA in </a:t>
            </a:r>
            <a:r>
              <a:rPr lang="fr-CH" dirty="0" smtClean="0">
                <a:solidFill>
                  <a:srgbClr val="00B0F0"/>
                </a:solidFill>
              </a:rPr>
              <a:t>38</a:t>
            </a:r>
            <a:r>
              <a:rPr lang="fr-CH" dirty="0" smtClean="0">
                <a:solidFill>
                  <a:srgbClr val="00B0F0"/>
                </a:solidFill>
                <a:effectLst/>
              </a:rPr>
              <a:t> countries</a:t>
            </a:r>
            <a:endParaRPr lang="fr-CH" dirty="0">
              <a:solidFill>
                <a:srgbClr val="00B0F0"/>
              </a:solidFill>
              <a:effectLst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finances road infrastructure?</a:t>
            </a:r>
            <a:endParaRPr lang="en-GB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1475656" y="112474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3528" y="5157192"/>
            <a:ext cx="8280920" cy="936104"/>
          </a:xfrm>
          <a:prstGeom prst="rect">
            <a:avLst/>
          </a:prstGeom>
          <a:noFill/>
          <a:effectLst/>
        </p:spPr>
        <p:txBody>
          <a:bodyPr wrap="square" rtlCol="0">
            <a:normAutofit/>
          </a:bodyPr>
          <a:lstStyle/>
          <a:p>
            <a:pPr algn="ctr"/>
            <a:r>
              <a:rPr lang="en-GB" sz="2400" b="1" dirty="0" smtClean="0"/>
              <a:t>Member States have different means at their disposal </a:t>
            </a:r>
            <a:r>
              <a:rPr lang="en-GB" sz="2400" b="1" dirty="0" smtClean="0"/>
              <a:t>to finance infrastructure and to </a:t>
            </a:r>
            <a:r>
              <a:rPr lang="en-GB" sz="2400" b="1" dirty="0" smtClean="0"/>
              <a:t>make the “user” </a:t>
            </a:r>
            <a:r>
              <a:rPr lang="en-GB" sz="2400" b="1" dirty="0" smtClean="0"/>
              <a:t>pay.</a:t>
            </a:r>
            <a:endParaRPr lang="en-GB" sz="2400" b="1" dirty="0" smtClean="0"/>
          </a:p>
          <a:p>
            <a:endParaRPr lang="en-GB" sz="1800" baseline="0" dirty="0" err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0059C2"/>
              </a:buClr>
              <a:buFont typeface="Wingdings" pitchFamily="2" charset="2"/>
              <a:buChar char="q"/>
            </a:pPr>
            <a:r>
              <a:rPr lang="en-GB" dirty="0" smtClean="0"/>
              <a:t> Today, who pays what, how much, where, when and how?</a:t>
            </a:r>
          </a:p>
          <a:p>
            <a:pPr lvl="1">
              <a:buClr>
                <a:srgbClr val="0059C2"/>
              </a:buClr>
              <a:buSzPct val="50000"/>
              <a:buFont typeface="Wingdings" pitchFamily="2" charset="2"/>
              <a:buChar char="Ø"/>
            </a:pPr>
            <a:r>
              <a:rPr lang="en-GB" dirty="0" smtClean="0"/>
              <a:t> In Germany: cost coverage of 264% (all roads, all users) in 2007. (DIW, 2009)</a:t>
            </a:r>
          </a:p>
          <a:p>
            <a:pPr lvl="1">
              <a:buClr>
                <a:srgbClr val="0059C2"/>
              </a:buClr>
              <a:buSzPct val="50000"/>
              <a:buFont typeface="Wingdings" pitchFamily="2" charset="2"/>
              <a:buChar char="Ø"/>
            </a:pPr>
            <a:r>
              <a:rPr lang="en-GB" dirty="0" smtClean="0"/>
              <a:t> In the Netherlands: cost coverage </a:t>
            </a:r>
            <a:r>
              <a:rPr lang="en-GB" smtClean="0"/>
              <a:t>of 167% </a:t>
            </a:r>
            <a:r>
              <a:rPr lang="en-GB" dirty="0" smtClean="0"/>
              <a:t>(all roads, all users in 2009. (TLN, 2014)</a:t>
            </a:r>
          </a:p>
          <a:p>
            <a:pPr lvl="1">
              <a:buClr>
                <a:srgbClr val="0059C2"/>
              </a:buClr>
              <a:buSzPct val="50000"/>
              <a:buFont typeface="Wingdings" pitchFamily="2" charset="2"/>
              <a:buChar char="Ø"/>
            </a:pPr>
            <a:r>
              <a:rPr lang="en-GB" dirty="0" smtClean="0"/>
              <a:t>In France: cost coverage of 240%  (all roads, all users) in 2011. (</a:t>
            </a:r>
            <a:r>
              <a:rPr lang="en-GB" dirty="0" err="1" smtClean="0"/>
              <a:t>Prud’homme</a:t>
            </a:r>
            <a:r>
              <a:rPr lang="en-GB" dirty="0" smtClean="0"/>
              <a:t>, 2013)</a:t>
            </a:r>
          </a:p>
          <a:p>
            <a:pPr>
              <a:buClr>
                <a:srgbClr val="0059C2"/>
              </a:buClr>
              <a:buFont typeface="Wingdings" pitchFamily="2" charset="2"/>
              <a:buChar char="q"/>
            </a:pPr>
            <a:r>
              <a:rPr lang="en-GB" dirty="0" smtClean="0"/>
              <a:t> Evidence of insufficient payment before deciding on who should pay more, how much, where and how!</a:t>
            </a:r>
          </a:p>
          <a:p>
            <a:pPr algn="ctr">
              <a:buClr>
                <a:srgbClr val="0059C2"/>
              </a:buClr>
              <a:buNone/>
            </a:pPr>
            <a:r>
              <a:rPr lang="en-GB" b="1" dirty="0" smtClean="0"/>
              <a:t>Is infrastructure charging the right choice?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 we need to pay more?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1916832"/>
            <a:ext cx="7560840" cy="2160240"/>
          </a:xfrm>
          <a:prstGeom prst="rect">
            <a:avLst/>
          </a:prstGeom>
          <a:noFill/>
          <a:effectLst/>
        </p:spPr>
        <p:txBody>
          <a:bodyPr wrap="square" rtlCol="0">
            <a:normAutofit/>
          </a:bodyPr>
          <a:lstStyle/>
          <a:p>
            <a:endParaRPr lang="en-GB" sz="1800" baseline="0" dirty="0" err="1" smtClean="0">
              <a:solidFill>
                <a:schemeClr val="tx1"/>
              </a:solidFill>
            </a:endParaRPr>
          </a:p>
        </p:txBody>
      </p:sp>
      <p:pic>
        <p:nvPicPr>
          <p:cNvPr id="6" name="Picture 5" descr="money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116632"/>
            <a:ext cx="1180596" cy="108012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0059C2"/>
              </a:buClr>
              <a:buFont typeface="Wingdings" pitchFamily="2" charset="2"/>
              <a:buChar char="q"/>
            </a:pPr>
            <a:r>
              <a:rPr lang="en-GB" dirty="0" smtClean="0"/>
              <a:t> Simple, fair, transparent and non-discriminatory.</a:t>
            </a:r>
          </a:p>
          <a:p>
            <a:pPr>
              <a:buClr>
                <a:srgbClr val="0059C2"/>
              </a:buClr>
              <a:buFont typeface="Wingdings" pitchFamily="2" charset="2"/>
              <a:buChar char="q"/>
            </a:pPr>
            <a:r>
              <a:rPr lang="en-GB" dirty="0" smtClean="0"/>
              <a:t> No double payment, no increase in the overall fiscal burden for road users.</a:t>
            </a:r>
          </a:p>
          <a:p>
            <a:pPr>
              <a:buClr>
                <a:srgbClr val="0059C2"/>
              </a:buClr>
              <a:buFont typeface="Wingdings" pitchFamily="2" charset="2"/>
              <a:buChar char="q"/>
            </a:pPr>
            <a:r>
              <a:rPr lang="en-GB" dirty="0" smtClean="0"/>
              <a:t> Earmarking of the revenues to road transport projects, including infrastructure, road safety, etc….</a:t>
            </a:r>
          </a:p>
          <a:p>
            <a:pPr>
              <a:buClr>
                <a:srgbClr val="0059C2"/>
              </a:buClr>
              <a:buNone/>
            </a:pPr>
            <a:endParaRPr lang="en-GB" dirty="0" smtClean="0"/>
          </a:p>
          <a:p>
            <a:pPr>
              <a:buClr>
                <a:srgbClr val="0059C2"/>
              </a:buClr>
              <a:buFont typeface="Wingdings" pitchFamily="2" charset="2"/>
              <a:buChar char="q"/>
            </a:pPr>
            <a:r>
              <a:rPr lang="en-GB" dirty="0" smtClean="0"/>
              <a:t> Cost-effective.</a:t>
            </a:r>
          </a:p>
          <a:p>
            <a:pPr>
              <a:buClr>
                <a:srgbClr val="0059C2"/>
              </a:buClr>
              <a:buFont typeface="Wingdings" pitchFamily="2" charset="2"/>
              <a:buChar char="q"/>
            </a:pPr>
            <a:r>
              <a:rPr lang="en-GB" dirty="0" smtClean="0"/>
              <a:t> Interoperability of electronic systems.</a:t>
            </a:r>
          </a:p>
          <a:p>
            <a:pPr>
              <a:buClr>
                <a:srgbClr val="0059C2"/>
              </a:buClr>
              <a:buFont typeface="Wingdings" pitchFamily="2" charset="2"/>
              <a:buChar char="q"/>
            </a:pPr>
            <a:r>
              <a:rPr lang="en-GB" dirty="0" smtClean="0"/>
              <a:t> Every transport mode should cover its infrastructure costs.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Pillars </a:t>
            </a:r>
            <a:r>
              <a:rPr lang="en-GB" smtClean="0"/>
              <a:t>for road </a:t>
            </a:r>
            <a:r>
              <a:rPr lang="en-GB" dirty="0" smtClean="0"/>
              <a:t>infrastructure charging</a:t>
            </a:r>
            <a:endParaRPr lang="en-GB" dirty="0"/>
          </a:p>
        </p:txBody>
      </p:sp>
      <p:pic>
        <p:nvPicPr>
          <p:cNvPr id="4" name="Picture 3" descr="money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3573016"/>
            <a:ext cx="2270760" cy="128778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62500" lnSpcReduction="20000"/>
          </a:bodyPr>
          <a:lstStyle/>
          <a:p>
            <a:pPr algn="ctr"/>
            <a:r>
              <a:rPr lang="en-GB" b="1" cap="small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CONCLUSIONS:</a:t>
            </a:r>
          </a:p>
          <a:p>
            <a:pPr marL="90488" indent="-90488">
              <a:lnSpc>
                <a:spcPct val="120000"/>
              </a:lnSpc>
              <a:buFont typeface="Wingdings" pitchFamily="2" charset="2"/>
              <a:buChar char="v"/>
              <a:tabLst>
                <a:tab pos="90488" algn="l"/>
              </a:tabLst>
            </a:pPr>
            <a:r>
              <a:rPr lang="en-GB" cap="small" dirty="0" smtClean="0">
                <a:solidFill>
                  <a:schemeClr val="bg2"/>
                </a:solidFill>
              </a:rPr>
              <a:t> Good road infrastructure in the EU is essential.</a:t>
            </a:r>
          </a:p>
          <a:p>
            <a:pPr marL="90488" indent="-90488">
              <a:lnSpc>
                <a:spcPct val="120000"/>
              </a:lnSpc>
              <a:buFont typeface="Wingdings" pitchFamily="2" charset="2"/>
              <a:buChar char="v"/>
              <a:tabLst>
                <a:tab pos="90488" algn="l"/>
              </a:tabLst>
            </a:pPr>
            <a:r>
              <a:rPr lang="en-GB" dirty="0" smtClean="0">
                <a:solidFill>
                  <a:schemeClr val="bg2"/>
                </a:solidFill>
              </a:rPr>
              <a:t> Adequate funding is required.</a:t>
            </a:r>
          </a:p>
          <a:p>
            <a:pPr marL="90488" indent="-90488">
              <a:lnSpc>
                <a:spcPct val="120000"/>
              </a:lnSpc>
              <a:buFont typeface="Wingdings" pitchFamily="2" charset="2"/>
              <a:buChar char="v"/>
              <a:tabLst>
                <a:tab pos="90488" algn="l"/>
              </a:tabLst>
            </a:pPr>
            <a:r>
              <a:rPr lang="en-GB" cap="small" dirty="0" smtClean="0">
                <a:solidFill>
                  <a:schemeClr val="bg2"/>
                </a:solidFill>
              </a:rPr>
              <a:t> </a:t>
            </a:r>
            <a:r>
              <a:rPr lang="en-GB" dirty="0" smtClean="0">
                <a:solidFill>
                  <a:schemeClr val="bg2"/>
                </a:solidFill>
              </a:rPr>
              <a:t>Road users tend to pay too much.</a:t>
            </a:r>
          </a:p>
          <a:p>
            <a:pPr marL="90488" indent="-90488">
              <a:lnSpc>
                <a:spcPct val="120000"/>
              </a:lnSpc>
              <a:buFont typeface="Wingdings" pitchFamily="2" charset="2"/>
              <a:buChar char="v"/>
              <a:tabLst>
                <a:tab pos="90488" algn="l"/>
              </a:tabLst>
            </a:pPr>
            <a:r>
              <a:rPr lang="en-GB" cap="small" dirty="0" smtClean="0">
                <a:solidFill>
                  <a:schemeClr val="bg2"/>
                </a:solidFill>
              </a:rPr>
              <a:t> Earmarking of the revenues.</a:t>
            </a:r>
          </a:p>
          <a:p>
            <a:pPr marL="90488" indent="-90488">
              <a:lnSpc>
                <a:spcPct val="120000"/>
              </a:lnSpc>
              <a:buFont typeface="Wingdings" pitchFamily="2" charset="2"/>
              <a:buChar char="v"/>
              <a:tabLst>
                <a:tab pos="90488" algn="l"/>
              </a:tabLst>
            </a:pPr>
            <a:r>
              <a:rPr lang="en-GB" dirty="0" smtClean="0">
                <a:solidFill>
                  <a:schemeClr val="bg2"/>
                </a:solidFill>
              </a:rPr>
              <a:t> Additional payments only if proven that users do not pay enough.</a:t>
            </a:r>
          </a:p>
          <a:p>
            <a:pPr marL="90488" indent="-90488">
              <a:lnSpc>
                <a:spcPct val="120000"/>
              </a:lnSpc>
              <a:buFont typeface="Wingdings" pitchFamily="2" charset="2"/>
              <a:buChar char="v"/>
              <a:tabLst>
                <a:tab pos="90488" algn="l"/>
              </a:tabLst>
            </a:pPr>
            <a:r>
              <a:rPr lang="en-GB" cap="small" dirty="0" smtClean="0">
                <a:solidFill>
                  <a:schemeClr val="bg2"/>
                </a:solidFill>
              </a:rPr>
              <a:t> Fair, transparent, non-discriminatory, cost-effective solutions.</a:t>
            </a:r>
          </a:p>
          <a:p>
            <a:pPr marL="90488" indent="-90488">
              <a:lnSpc>
                <a:spcPct val="120000"/>
              </a:lnSpc>
              <a:buFont typeface="Wingdings" pitchFamily="2" charset="2"/>
              <a:buChar char="v"/>
              <a:tabLst>
                <a:tab pos="90488" algn="l"/>
              </a:tabLst>
            </a:pPr>
            <a:r>
              <a:rPr lang="en-GB" dirty="0" smtClean="0">
                <a:solidFill>
                  <a:schemeClr val="bg2"/>
                </a:solidFill>
              </a:rPr>
              <a:t> No increase of the fiscal burden for road users.</a:t>
            </a:r>
            <a:endParaRPr lang="en-GB" cap="small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 Template 4-3">
  <a:themeElements>
    <a:clrScheme name="IRU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59C2"/>
      </a:accent1>
      <a:accent2>
        <a:srgbClr val="433C8B"/>
      </a:accent2>
      <a:accent3>
        <a:srgbClr val="5EB130"/>
      </a:accent3>
      <a:accent4>
        <a:srgbClr val="7393B3"/>
      </a:accent4>
      <a:accent5>
        <a:srgbClr val="EB1719"/>
      </a:accent5>
      <a:accent6>
        <a:srgbClr val="E1DEDA"/>
      </a:accent6>
      <a:hlink>
        <a:srgbClr val="0059C2"/>
      </a:hlink>
      <a:folHlink>
        <a:srgbClr val="005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 w="6350">
          <a:solidFill>
            <a:schemeClr val="accent3"/>
          </a:solidFill>
        </a:ln>
      </a:spPr>
      <a:bodyPr rtlCol="0" anchor="ctr">
        <a:normAutofit/>
      </a:bodyPr>
      <a:lstStyle>
        <a:defPPr algn="ctr">
          <a:defRPr dirty="0" smtClean="0">
            <a:solidFill>
              <a:schemeClr val="accen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lides">
  <a:themeElements>
    <a:clrScheme name="IRU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59C2"/>
      </a:accent1>
      <a:accent2>
        <a:srgbClr val="433C8B"/>
      </a:accent2>
      <a:accent3>
        <a:srgbClr val="5EB130"/>
      </a:accent3>
      <a:accent4>
        <a:srgbClr val="7393B3"/>
      </a:accent4>
      <a:accent5>
        <a:srgbClr val="EB1719"/>
      </a:accent5>
      <a:accent6>
        <a:srgbClr val="E1DEDA"/>
      </a:accent6>
      <a:hlink>
        <a:srgbClr val="0059C2"/>
      </a:hlink>
      <a:folHlink>
        <a:srgbClr val="005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noFill/>
        </a:ln>
        <a:effectLst/>
      </a:spPr>
      <a:bodyPr rtlCol="0" anchor="ctr">
        <a:normAutofit/>
      </a:bodyPr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rtlCol="0">
        <a:normAutofit/>
      </a:bodyPr>
      <a:lstStyle>
        <a:defPPr>
          <a:defRPr sz="1800" baseline="0" dirty="0" err="1" smtClean="0">
            <a:solidFill>
              <a:schemeClr val="tx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Key messages 2">
  <a:themeElements>
    <a:clrScheme name="IRU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59C2"/>
      </a:accent1>
      <a:accent2>
        <a:srgbClr val="433C8B"/>
      </a:accent2>
      <a:accent3>
        <a:srgbClr val="5EB130"/>
      </a:accent3>
      <a:accent4>
        <a:srgbClr val="7393B3"/>
      </a:accent4>
      <a:accent5>
        <a:srgbClr val="EB1719"/>
      </a:accent5>
      <a:accent6>
        <a:srgbClr val="E1DEDA"/>
      </a:accent6>
      <a:hlink>
        <a:srgbClr val="0059C2"/>
      </a:hlink>
      <a:folHlink>
        <a:srgbClr val="005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 w="6350">
          <a:noFill/>
        </a:ln>
        <a:effectLst/>
      </a:spPr>
      <a:bodyPr rtlCol="0" anchor="ctr">
        <a:normAutofit/>
      </a:bodyPr>
      <a:lstStyle>
        <a:defPPr algn="ctr">
          <a:defRPr dirty="0" err="1" smtClean="0">
            <a:solidFill>
              <a:schemeClr val="accen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rtlCol="0">
        <a:normAutofit/>
      </a:bodyPr>
      <a:lstStyle>
        <a:defPPr>
          <a:defRPr sz="1800" baseline="0" dirty="0" err="1" smtClean="0">
            <a:solidFill>
              <a:schemeClr val="accent4">
                <a:lumMod val="60000"/>
                <a:lumOff val="40000"/>
              </a:schemeClr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Picture Slides">
  <a:themeElements>
    <a:clrScheme name="IRU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59C2"/>
      </a:accent1>
      <a:accent2>
        <a:srgbClr val="433C8B"/>
      </a:accent2>
      <a:accent3>
        <a:srgbClr val="5EB130"/>
      </a:accent3>
      <a:accent4>
        <a:srgbClr val="7393B3"/>
      </a:accent4>
      <a:accent5>
        <a:srgbClr val="EB1719"/>
      </a:accent5>
      <a:accent6>
        <a:srgbClr val="E1DEDA"/>
      </a:accent6>
      <a:hlink>
        <a:srgbClr val="0059C2"/>
      </a:hlink>
      <a:folHlink>
        <a:srgbClr val="005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noFill/>
        </a:ln>
        <a:effectLst/>
      </a:spPr>
      <a:bodyPr rtlCol="0" anchor="ctr">
        <a:normAutofit/>
      </a:bodyPr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rtlCol="0">
        <a:normAutofit/>
      </a:bodyPr>
      <a:lstStyle>
        <a:defPPr>
          <a:defRPr sz="3200" baseline="0" dirty="0" smtClean="0">
            <a:solidFill>
              <a:schemeClr val="tx1"/>
            </a:soli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Closure page">
  <a:themeElements>
    <a:clrScheme name="IRU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59C2"/>
      </a:accent1>
      <a:accent2>
        <a:srgbClr val="433C8B"/>
      </a:accent2>
      <a:accent3>
        <a:srgbClr val="5EB130"/>
      </a:accent3>
      <a:accent4>
        <a:srgbClr val="7393B3"/>
      </a:accent4>
      <a:accent5>
        <a:srgbClr val="EB1719"/>
      </a:accent5>
      <a:accent6>
        <a:srgbClr val="E1DEDA"/>
      </a:accent6>
      <a:hlink>
        <a:srgbClr val="0059C2"/>
      </a:hlink>
      <a:folHlink>
        <a:srgbClr val="005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solidFill>
            <a:schemeClr val="accent3"/>
          </a:solidFill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rtlCol="0">
        <a:normAutofit/>
      </a:bodyPr>
      <a:lstStyle>
        <a:defPPr>
          <a:defRPr sz="1800" baseline="0" dirty="0" err="1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Template 4-3</Template>
  <TotalTime>841</TotalTime>
  <Words>383</Words>
  <Application>Microsoft Office PowerPoint</Application>
  <PresentationFormat>On-screen Show (4:3)</PresentationFormat>
  <Paragraphs>47</Paragraphs>
  <Slides>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New Template 4-3</vt:lpstr>
      <vt:lpstr>Slides</vt:lpstr>
      <vt:lpstr>1_Key messages 2</vt:lpstr>
      <vt:lpstr>Picture Slides</vt:lpstr>
      <vt:lpstr>Closure page</vt:lpstr>
      <vt:lpstr>Financing road infrastructure</vt:lpstr>
      <vt:lpstr>This is the IRU</vt:lpstr>
      <vt:lpstr>Evolution of IRU Membership</vt:lpstr>
      <vt:lpstr>Who finances road infrastructure?</vt:lpstr>
      <vt:lpstr>Do we need to pay more?</vt:lpstr>
      <vt:lpstr>Pillars for road infrastructure charging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mbilliet</dc:creator>
  <cp:lastModifiedBy>mbilliet</cp:lastModifiedBy>
  <cp:revision>103</cp:revision>
  <dcterms:created xsi:type="dcterms:W3CDTF">2014-01-21T14:11:19Z</dcterms:created>
  <dcterms:modified xsi:type="dcterms:W3CDTF">2014-10-30T10:31:21Z</dcterms:modified>
</cp:coreProperties>
</file>