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302" r:id="rId14"/>
    <p:sldId id="273" r:id="rId15"/>
    <p:sldId id="279" r:id="rId16"/>
    <p:sldId id="303" r:id="rId17"/>
    <p:sldId id="281" r:id="rId18"/>
    <p:sldId id="286" r:id="rId19"/>
    <p:sldId id="291" r:id="rId20"/>
    <p:sldId id="306" r:id="rId21"/>
    <p:sldId id="315" r:id="rId22"/>
    <p:sldId id="316" r:id="rId23"/>
    <p:sldId id="307" r:id="rId24"/>
    <p:sldId id="308" r:id="rId25"/>
    <p:sldId id="310" r:id="rId26"/>
    <p:sldId id="301" r:id="rId27"/>
    <p:sldId id="317" r:id="rId28"/>
  </p:sldIdLst>
  <p:sldSz cx="9144000" cy="6858000" type="screen4x3"/>
  <p:notesSz cx="6805613" cy="9944100"/>
  <p:defaultTextStyle>
    <a:defPPr>
      <a:defRPr lang="en-US"/>
    </a:defPPr>
    <a:lvl1pPr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CA9"/>
    <a:srgbClr val="B686DA"/>
    <a:srgbClr val="75D1A3"/>
    <a:srgbClr val="006600"/>
    <a:srgbClr val="FA0000"/>
    <a:srgbClr val="873AC0"/>
    <a:srgbClr val="6699FF"/>
    <a:srgbClr val="0000FF"/>
    <a:srgbClr val="005EA4"/>
    <a:srgbClr val="E0EC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58" autoAdjust="0"/>
    <p:restoredTop sz="92299" autoAdjust="0"/>
  </p:normalViewPr>
  <p:slideViewPr>
    <p:cSldViewPr>
      <p:cViewPr>
        <p:scale>
          <a:sx n="100" d="100"/>
          <a:sy n="100" d="100"/>
        </p:scale>
        <p:origin x="-97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3133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8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41" y="0"/>
            <a:ext cx="2949098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170"/>
            <a:ext cx="2949098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41" y="9445170"/>
            <a:ext cx="2949098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73CABD0-DA0B-43D0-A19D-4BCDAEA30F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432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8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1" y="0"/>
            <a:ext cx="2949098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9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170"/>
            <a:ext cx="2949098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1" y="9445170"/>
            <a:ext cx="2949098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7AB961A-9295-45FB-A4D7-850BCEDA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472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A12D3-32F3-406E-990C-2212A2FB1C03}" type="slidenum">
              <a:rPr lang="en-GB">
                <a:cs typeface="Arial" charset="0"/>
              </a:rPr>
              <a:pPr/>
              <a:t>1</a:t>
            </a:fld>
            <a:endParaRPr lang="en-GB">
              <a:cs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961A-9295-45FB-A4D7-850BCEDA9B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27</a:t>
            </a:fld>
            <a:endParaRPr lang="en-GB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7" y="4723450"/>
            <a:ext cx="4990783" cy="447484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228600"/>
            <a:ext cx="2216150" cy="6172200"/>
          </a:xfrm>
          <a:effectLst/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496050" cy="6172200"/>
          </a:xfrm>
          <a:effectLst/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B76CF821-0C42-46A1-B0BF-157FB17C9854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9400" y="1600200"/>
            <a:ext cx="4214813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216400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9400" y="4076700"/>
            <a:ext cx="4214813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076700"/>
            <a:ext cx="4216400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4C1B13B0-FFC3-4F71-9348-F6DBF8F4F358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GB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01076355-ED06-4F11-BEB5-88507D3ADA0F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600200"/>
            <a:ext cx="4214813" cy="48006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216400" cy="48006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4CA7"/>
            </a:gs>
            <a:gs pos="50000">
              <a:srgbClr val="0059C2"/>
            </a:gs>
            <a:gs pos="100000">
              <a:srgbClr val="004CA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ru_ne_ppt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84150" y="260350"/>
            <a:ext cx="1862138" cy="871538"/>
          </a:xfrm>
          <a:prstGeom prst="rect">
            <a:avLst/>
          </a:prstGeom>
          <a:noFill/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3376"/>
            <a:ext cx="9144000" cy="48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938EEA65-2CC3-4D3B-A23F-343223F31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41288" y="1371600"/>
            <a:ext cx="886142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600200"/>
            <a:ext cx="8583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168" y="6629400"/>
            <a:ext cx="3024336" cy="457200"/>
          </a:xfrm>
          <a:prstGeom prst="rect">
            <a:avLst/>
          </a:prstGeom>
        </p:spPr>
        <p:txBody>
          <a:bodyPr/>
          <a:lstStyle>
            <a:lvl1pPr algn="r" rtl="0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 lang="fr-CH" sz="1000" kern="120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International Road Transport Union (IRU) 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63575" indent="-185738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rgbClr val="FFFF00"/>
        </a:buClr>
        <a:buChar char="•"/>
        <a:defRPr sz="2400">
          <a:solidFill>
            <a:srgbClr val="FFFF00"/>
          </a:solidFill>
          <a:effectLst/>
          <a:latin typeface="+mn-lt"/>
          <a:cs typeface="+mn-cs"/>
        </a:defRPr>
      </a:lvl2pPr>
      <a:lvl3pPr marL="1050925" indent="-196850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effectLst/>
          <a:latin typeface="+mn-lt"/>
          <a:cs typeface="+mn-cs"/>
        </a:defRPr>
      </a:lvl3pPr>
      <a:lvl4pPr marL="2197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7305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31877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6449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102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5593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Пошаговое</a:t>
            </a:r>
            <a:r>
              <a:rPr lang="en-US" sz="3600" dirty="0" smtClean="0"/>
              <a:t> </a:t>
            </a:r>
            <a:r>
              <a:rPr lang="ru-RU" sz="3600" dirty="0" smtClean="0"/>
              <a:t>описание подачи </a:t>
            </a: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en-GB" sz="3600" dirty="0" smtClean="0"/>
              <a:t>TIR–EPD</a:t>
            </a:r>
            <a:r>
              <a:rPr lang="fr-CH" sz="3600" dirty="0" smtClean="0"/>
              <a:t> c</a:t>
            </a:r>
            <a:r>
              <a:rPr lang="ru-RU" sz="3600" dirty="0" smtClean="0"/>
              <a:t> использованием новой версии приложения </a:t>
            </a:r>
            <a:r>
              <a:rPr lang="en-US" sz="3600" dirty="0" smtClean="0"/>
              <a:t>IRU TIR-EPD</a:t>
            </a:r>
            <a:endParaRPr lang="en-GB" sz="3600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069013" y="6629400"/>
            <a:ext cx="3074987" cy="457200"/>
          </a:xfrm>
          <a:prstGeom prst="rect">
            <a:avLst/>
          </a:prstGeom>
          <a:noFill/>
        </p:spPr>
        <p:txBody>
          <a:bodyPr/>
          <a:lstStyle/>
          <a:p>
            <a:pPr>
              <a:buNone/>
            </a:pPr>
            <a:r>
              <a:rPr lang="en-US" sz="1000" dirty="0" smtClean="0"/>
              <a:t>© </a:t>
            </a:r>
            <a:r>
              <a:rPr lang="en-US" sz="1000" dirty="0"/>
              <a:t>International Road Transport Union (IRU) </a:t>
            </a:r>
            <a:r>
              <a:rPr lang="en-US" sz="1000" dirty="0" smtClean="0"/>
              <a:t>2013</a:t>
            </a: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r>
              <a:rPr lang="en-US" dirty="0" smtClean="0"/>
              <a:t>: </a:t>
            </a:r>
            <a:r>
              <a:rPr lang="ru-RU" dirty="0" smtClean="0"/>
              <a:t>Информация о транспортном средстве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10</a:t>
            </a:fld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628800"/>
            <a:ext cx="3096344" cy="459972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29184" indent="-342900">
              <a:buFont typeface="+mj-lt"/>
              <a:buAutoNum type="arabicPeriod"/>
            </a:pPr>
            <a:r>
              <a:rPr lang="ru-RU" sz="1100" b="1" dirty="0" smtClean="0"/>
              <a:t>Если Вы уже сохранили информацию о ТС, начните вводить его </a:t>
            </a:r>
            <a:r>
              <a:rPr lang="en-US" sz="1100" b="1" dirty="0" smtClean="0"/>
              <a:t>VIN. </a:t>
            </a:r>
            <a:r>
              <a:rPr lang="ru-RU" sz="1100" b="1" dirty="0" smtClean="0"/>
              <a:t> Приложение отобразит результаты Вашего поиска</a:t>
            </a:r>
            <a:r>
              <a:rPr lang="en-US" sz="1100" b="1" dirty="0" smtClean="0"/>
              <a:t>.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100" b="1" dirty="0" smtClean="0"/>
              <a:t>Для того, чтобы добавить информацию о новом ТС</a:t>
            </a:r>
            <a:r>
              <a:rPr lang="en-US" sz="1100" b="1" dirty="0" smtClean="0"/>
              <a:t>, </a:t>
            </a:r>
            <a:r>
              <a:rPr lang="ru-RU" sz="1100" b="1" dirty="0" smtClean="0"/>
              <a:t> нажмите на кнопку «добавить» в соответствующей строке</a:t>
            </a:r>
            <a:r>
              <a:rPr lang="en-US" sz="1100" b="1" dirty="0" smtClean="0"/>
              <a:t>. 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100" b="1" dirty="0" smtClean="0"/>
              <a:t>Укажите информацию о всех контейнерах, отметив галочкой поле « Контейнер» </a:t>
            </a:r>
            <a:r>
              <a:rPr lang="en-US" sz="1100" b="1" dirty="0" smtClean="0"/>
              <a:t>.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100" b="1" dirty="0" smtClean="0"/>
              <a:t>Если Вы уже сохранили информацию о водителе, начните вводить его имя</a:t>
            </a:r>
            <a:r>
              <a:rPr lang="en-US" sz="1100" b="1" dirty="0" smtClean="0"/>
              <a:t>. </a:t>
            </a:r>
            <a:r>
              <a:rPr lang="ru-RU" sz="1100" b="1" dirty="0" smtClean="0"/>
              <a:t> Приложением будут отображен результаты поиска</a:t>
            </a:r>
            <a:r>
              <a:rPr lang="en-US" sz="1100" b="1" dirty="0" smtClean="0"/>
              <a:t>.</a:t>
            </a:r>
          </a:p>
          <a:p>
            <a:pPr marL="329184" indent="-228600">
              <a:buFont typeface="+mj-lt"/>
              <a:buAutoNum type="arabicPeriod"/>
            </a:pPr>
            <a:r>
              <a:rPr lang="ru-RU" sz="1100" b="1" dirty="0" smtClean="0"/>
              <a:t>Поле «Водитель» появляется только в случае, если Вы отправляете ЭПД в страну, где необходимо указывать эту информацию</a:t>
            </a:r>
            <a:r>
              <a:rPr lang="en-US" sz="1100" b="1" dirty="0" smtClean="0"/>
              <a:t>.</a:t>
            </a:r>
          </a:p>
          <a:p>
            <a:pPr marL="329184" indent="-228600">
              <a:buFont typeface="+mj-lt"/>
              <a:buAutoNum type="arabicPeriod"/>
            </a:pPr>
            <a:r>
              <a:rPr lang="ru-RU" sz="1100" b="1" dirty="0" smtClean="0"/>
              <a:t>Информация о добавленном водителе или ТС, будет сохранена в базе данных</a:t>
            </a:r>
            <a:r>
              <a:rPr lang="en-US" sz="1100" b="1" dirty="0" smtClean="0"/>
              <a:t>.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771800" y="3501008"/>
            <a:ext cx="216024" cy="28803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15816" y="4005064"/>
            <a:ext cx="216024" cy="28803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>
            <a:stCxn id="8" idx="6"/>
          </p:cNvCxnSpPr>
          <p:nvPr/>
        </p:nvCxnSpPr>
        <p:spPr bwMode="auto">
          <a:xfrm>
            <a:off x="2987824" y="3645024"/>
            <a:ext cx="360040" cy="0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14" name="Straight Arrow Connector 13"/>
          <p:cNvCxnSpPr>
            <a:stCxn id="8" idx="6"/>
          </p:cNvCxnSpPr>
          <p:nvPr/>
        </p:nvCxnSpPr>
        <p:spPr bwMode="auto">
          <a:xfrm>
            <a:off x="2987824" y="3645024"/>
            <a:ext cx="360040" cy="0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059832" y="3645024"/>
            <a:ext cx="288032" cy="0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18" name="Straight Arrow Connector 17"/>
          <p:cNvCxnSpPr>
            <a:stCxn id="8" idx="6"/>
          </p:cNvCxnSpPr>
          <p:nvPr/>
        </p:nvCxnSpPr>
        <p:spPr bwMode="auto">
          <a:xfrm>
            <a:off x="2987824" y="3645024"/>
            <a:ext cx="360040" cy="0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20" name="Straight Arrow Connector 19"/>
          <p:cNvCxnSpPr>
            <a:stCxn id="8" idx="6"/>
          </p:cNvCxnSpPr>
          <p:nvPr/>
        </p:nvCxnSpPr>
        <p:spPr bwMode="auto">
          <a:xfrm flipV="1">
            <a:off x="2987824" y="3573016"/>
            <a:ext cx="504056" cy="72008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22" name="Straight Arrow Connector 21"/>
          <p:cNvCxnSpPr>
            <a:stCxn id="8" idx="6"/>
          </p:cNvCxnSpPr>
          <p:nvPr/>
        </p:nvCxnSpPr>
        <p:spPr bwMode="auto">
          <a:xfrm flipV="1">
            <a:off x="2987824" y="3573016"/>
            <a:ext cx="504056" cy="72008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24" name="Straight Arrow Connector 23"/>
          <p:cNvCxnSpPr>
            <a:stCxn id="8" idx="6"/>
          </p:cNvCxnSpPr>
          <p:nvPr/>
        </p:nvCxnSpPr>
        <p:spPr bwMode="auto">
          <a:xfrm>
            <a:off x="2987824" y="3645024"/>
            <a:ext cx="576064" cy="0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26" name="Straight Arrow Connector 25"/>
          <p:cNvCxnSpPr>
            <a:stCxn id="8" idx="6"/>
          </p:cNvCxnSpPr>
          <p:nvPr/>
        </p:nvCxnSpPr>
        <p:spPr bwMode="auto">
          <a:xfrm>
            <a:off x="2987824" y="3645024"/>
            <a:ext cx="360040" cy="0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sp>
        <p:nvSpPr>
          <p:cNvPr id="29" name="Oval 28"/>
          <p:cNvSpPr/>
          <p:nvPr/>
        </p:nvSpPr>
        <p:spPr bwMode="auto">
          <a:xfrm>
            <a:off x="2843808" y="3284984"/>
            <a:ext cx="144016" cy="1440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15816" y="5157192"/>
            <a:ext cx="216024" cy="21602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21580"/>
            <a:ext cx="4333706" cy="40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об АТС- создание новой записи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11</a:t>
            </a:fld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2780928"/>
            <a:ext cx="2232248" cy="18928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200" b="1" dirty="0" smtClean="0"/>
              <a:t>Заполните все обязательные поля, отмеченные звездочкой.</a:t>
            </a:r>
            <a:endParaRPr lang="en-GB" sz="1200" b="1" dirty="0" smtClean="0">
              <a:latin typeface="Arial"/>
              <a:ea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200" b="1" dirty="0" smtClean="0">
                <a:latin typeface="Arial"/>
              </a:rPr>
              <a:t>Следуйте тому же принципу, добавляя информацию о  водителе, прицепе и полуприцепе.</a:t>
            </a:r>
            <a:endParaRPr lang="fr-CH" sz="1200" b="1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5" y="1844824"/>
            <a:ext cx="426863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об АТС – </a:t>
            </a:r>
            <a:br>
              <a:rPr lang="ru-RU" dirty="0" smtClean="0"/>
            </a:br>
            <a:r>
              <a:rPr lang="ru-RU" dirty="0" smtClean="0"/>
              <a:t>с заполненными данными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12</a:t>
            </a:fld>
            <a:endParaRPr lang="en-US" dirty="0">
              <a:effectLst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9" y="1556792"/>
            <a:ext cx="7200800" cy="494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en-US" dirty="0" smtClean="0"/>
              <a:t> 5: </a:t>
            </a:r>
            <a:r>
              <a:rPr lang="ru-RU" dirty="0" smtClean="0"/>
              <a:t>Товарные партии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13</a:t>
            </a:fld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628800"/>
            <a:ext cx="3384376" cy="489480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29184" indent="-342900">
              <a:buFont typeface="+mj-lt"/>
              <a:buAutoNum type="arabicPeriod"/>
            </a:pPr>
            <a:r>
              <a:rPr lang="ru-RU" sz="950" b="1" dirty="0" smtClean="0"/>
              <a:t>Выберите соответствующее</a:t>
            </a:r>
            <a:r>
              <a:rPr lang="en-US" sz="950" b="1" dirty="0" smtClean="0"/>
              <a:t> “</a:t>
            </a:r>
            <a:r>
              <a:rPr lang="ru-RU" sz="950" b="1" dirty="0" smtClean="0"/>
              <a:t>Место загрузки</a:t>
            </a:r>
            <a:r>
              <a:rPr lang="en-US" sz="950" b="1" dirty="0" smtClean="0"/>
              <a:t>” </a:t>
            </a:r>
            <a:r>
              <a:rPr lang="ru-RU" sz="950" b="1" dirty="0" smtClean="0"/>
              <a:t>и</a:t>
            </a:r>
            <a:r>
              <a:rPr lang="en-US" sz="950" b="1" dirty="0" smtClean="0"/>
              <a:t> “</a:t>
            </a:r>
            <a:r>
              <a:rPr lang="ru-RU" sz="950" b="1" dirty="0" smtClean="0"/>
              <a:t>Разгрузки</a:t>
            </a:r>
            <a:r>
              <a:rPr lang="en-US" sz="950" b="1" dirty="0" smtClean="0"/>
              <a:t>” </a:t>
            </a:r>
            <a:r>
              <a:rPr lang="ru-RU" sz="950" b="1" dirty="0" smtClean="0"/>
              <a:t>из выпадающего списка</a:t>
            </a:r>
            <a:r>
              <a:rPr lang="en-US" sz="950" b="1" dirty="0" smtClean="0"/>
              <a:t>, </a:t>
            </a:r>
            <a:r>
              <a:rPr lang="ru-RU" sz="950" b="1" dirty="0" smtClean="0"/>
              <a:t>который заполняется на основе данных, введенных Вами в разделе </a:t>
            </a:r>
            <a:r>
              <a:rPr lang="en-US" sz="950" b="1" dirty="0" smtClean="0"/>
              <a:t>“</a:t>
            </a:r>
            <a:r>
              <a:rPr lang="ru-RU" sz="950" b="1" dirty="0" smtClean="0"/>
              <a:t>Таможенные операции</a:t>
            </a:r>
            <a:r>
              <a:rPr lang="en-US" sz="950" b="1" dirty="0" smtClean="0"/>
              <a:t>”. </a:t>
            </a:r>
            <a:r>
              <a:rPr lang="ru-RU" sz="950" b="1" dirty="0" smtClean="0"/>
              <a:t> Если у Вас только одно Место загрузки/разгрузки, соответствующие поля заполнятся автоматически</a:t>
            </a:r>
            <a:r>
              <a:rPr lang="en-US" sz="950" b="1" dirty="0" smtClean="0"/>
              <a:t>.</a:t>
            </a:r>
          </a:p>
          <a:p>
            <a:pPr marL="457200" indent="-457200">
              <a:buNone/>
            </a:pPr>
            <a:r>
              <a:rPr lang="ru-RU" sz="950" b="1" dirty="0" smtClean="0"/>
              <a:t>2.      Заполните все обязательные поля,</a:t>
            </a:r>
          </a:p>
          <a:p>
            <a:pPr marL="457200" indent="-457200">
              <a:buNone/>
            </a:pPr>
            <a:r>
              <a:rPr lang="ru-RU" sz="950" b="1" dirty="0" smtClean="0"/>
              <a:t>          отмеченные звездочкой.</a:t>
            </a:r>
            <a:endParaRPr lang="en-GB" sz="950" b="1" dirty="0" smtClean="0">
              <a:latin typeface="Arial"/>
              <a:ea typeface="Times New Roman"/>
            </a:endParaRPr>
          </a:p>
          <a:p>
            <a:pPr marL="329184" indent="-342900">
              <a:buNone/>
            </a:pPr>
            <a:r>
              <a:rPr lang="ru-RU" sz="950" b="1" dirty="0" smtClean="0"/>
              <a:t>3.      Если Вы уже сохранили информацию о Грузоотправителе/Грузополучателе, начните вводить первые буквы их названия</a:t>
            </a:r>
            <a:r>
              <a:rPr lang="en-US" sz="950" b="1" dirty="0" smtClean="0"/>
              <a:t>. </a:t>
            </a:r>
            <a:r>
              <a:rPr lang="ru-RU" sz="950" b="1" dirty="0" smtClean="0"/>
              <a:t> Приложение отобразит результаты  Вашего поиска</a:t>
            </a:r>
            <a:r>
              <a:rPr lang="en-US" sz="950" b="1" dirty="0" smtClean="0"/>
              <a:t>.</a:t>
            </a:r>
          </a:p>
          <a:p>
            <a:pPr marL="329184" indent="-342900">
              <a:buAutoNum type="arabicPeriod" startAt="4"/>
            </a:pPr>
            <a:r>
              <a:rPr lang="ru-RU" sz="950" b="1" dirty="0" smtClean="0"/>
              <a:t>Для того, чтобы добавить информацию о новом Грузоотправителе/ Грузополучателе</a:t>
            </a:r>
            <a:r>
              <a:rPr lang="en-US" sz="950" b="1" dirty="0" smtClean="0"/>
              <a:t>, </a:t>
            </a:r>
            <a:r>
              <a:rPr lang="ru-RU" sz="950" b="1" dirty="0" smtClean="0"/>
              <a:t> нажмите на кнопку «добавить» в соответствующей строке</a:t>
            </a:r>
            <a:r>
              <a:rPr lang="en-US" sz="950" b="1" dirty="0" smtClean="0"/>
              <a:t>. </a:t>
            </a:r>
            <a:endParaRPr lang="ru-RU" sz="950" b="1" dirty="0" smtClean="0"/>
          </a:p>
          <a:p>
            <a:pPr marL="329184" indent="-342900">
              <a:buAutoNum type="arabicPeriod" startAt="4"/>
            </a:pPr>
            <a:r>
              <a:rPr lang="ru-RU" sz="950" b="1" dirty="0" smtClean="0"/>
              <a:t>Информация о новом добавленном Грузоотправителе/Грузополучателе, будет сохранена в базе данных</a:t>
            </a:r>
            <a:r>
              <a:rPr lang="en-US" sz="950" b="1" dirty="0" smtClean="0"/>
              <a:t>.</a:t>
            </a:r>
            <a:endParaRPr lang="ru-RU" sz="950" b="1" dirty="0" smtClean="0"/>
          </a:p>
          <a:p>
            <a:pPr marL="329184" indent="-342900">
              <a:buAutoNum type="arabicPeriod" startAt="4"/>
            </a:pPr>
            <a:r>
              <a:rPr lang="ru-RU" sz="950" b="1" dirty="0" smtClean="0"/>
              <a:t>Для того, чтобы добавить информацию о прилагаемых документах, используйте кнопку «Добавить документ»</a:t>
            </a:r>
            <a:r>
              <a:rPr lang="en-US" sz="950" b="1" dirty="0" smtClean="0"/>
              <a:t>. </a:t>
            </a:r>
            <a:endParaRPr lang="ru-RU" sz="950" b="1" dirty="0" smtClean="0"/>
          </a:p>
          <a:p>
            <a:pPr marL="329184" indent="-342900">
              <a:buNone/>
            </a:pPr>
            <a:r>
              <a:rPr lang="ru-RU" sz="950" b="1" dirty="0" smtClean="0"/>
              <a:t>Внимание</a:t>
            </a:r>
            <a:r>
              <a:rPr lang="en-US" sz="950" b="1" dirty="0" smtClean="0"/>
              <a:t>! </a:t>
            </a:r>
            <a:r>
              <a:rPr lang="ru-RU" sz="950" b="1" dirty="0" smtClean="0"/>
              <a:t>На этом уровне, укажите все документы, относящиеся ко всей товарной партии</a:t>
            </a:r>
            <a:endParaRPr lang="en-US" sz="950" b="1" dirty="0" smtClean="0"/>
          </a:p>
          <a:p>
            <a:pPr marL="329184" indent="-228600">
              <a:buNone/>
            </a:pPr>
            <a:r>
              <a:rPr lang="en-US" sz="950" b="1" dirty="0" smtClean="0"/>
              <a:t>7. </a:t>
            </a:r>
            <a:r>
              <a:rPr lang="ru-RU" sz="950" b="1" dirty="0" smtClean="0"/>
              <a:t>Для того, чтобы добавить информацию о Товарной позиции, нажмите на кнопку «Добавить товар»</a:t>
            </a:r>
            <a:r>
              <a:rPr lang="en-US" sz="950" b="1" dirty="0" smtClean="0"/>
              <a:t>.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11560" y="3861048"/>
            <a:ext cx="1944216" cy="50405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9605" y="1844824"/>
            <a:ext cx="43971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Информация о Грузоотправителе/ Грузополучателе на 2 языках</a:t>
            </a:r>
            <a:r>
              <a:rPr lang="en-US" sz="2800" dirty="0" smtClean="0"/>
              <a:t> </a:t>
            </a:r>
            <a:endParaRPr lang="fr-CH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14</a:t>
            </a:fld>
            <a:endParaRPr lang="en-US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484784"/>
            <a:ext cx="3960440" cy="169892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200" b="1" dirty="0" smtClean="0"/>
              <a:t>Заполните все обязательные поля, отмеченные звездочкой.</a:t>
            </a:r>
            <a:endParaRPr lang="en-GB" sz="1200" b="1" dirty="0" smtClean="0">
              <a:latin typeface="Arial"/>
              <a:ea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200" b="1" dirty="0" smtClean="0"/>
              <a:t>Если Вы подаете</a:t>
            </a:r>
            <a:r>
              <a:rPr lang="en-US" sz="1200" b="1" dirty="0" smtClean="0"/>
              <a:t>TIR-EPD</a:t>
            </a:r>
            <a:r>
              <a:rPr lang="ru-RU" sz="1200" b="1" dirty="0" smtClean="0"/>
              <a:t> в Таможенный Союз и хотите указать информацию о Грузоотправителе и Грузополучателе на русском, используя кириллицу, нажмите на кнопку «Добавить перевод» и заполните все обязательные поля.</a:t>
            </a:r>
            <a:endParaRPr lang="en-US" sz="1200" b="1" dirty="0" smtClean="0"/>
          </a:p>
        </p:txBody>
      </p:sp>
      <p:sp>
        <p:nvSpPr>
          <p:cNvPr id="10" name="Oval 9"/>
          <p:cNvSpPr/>
          <p:nvPr/>
        </p:nvSpPr>
        <p:spPr bwMode="auto">
          <a:xfrm>
            <a:off x="1259632" y="3573016"/>
            <a:ext cx="720080" cy="21602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29393"/>
            <a:ext cx="3672408" cy="372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284984"/>
            <a:ext cx="2952328" cy="337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 bwMode="auto">
          <a:xfrm>
            <a:off x="1403648" y="3717032"/>
            <a:ext cx="720080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Товарные партии </a:t>
            </a:r>
            <a:r>
              <a:rPr lang="en-US" dirty="0" smtClean="0"/>
              <a:t>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заполненными данными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15</a:t>
            </a:fld>
            <a:endParaRPr lang="en-US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90324"/>
            <a:ext cx="6840760" cy="505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en-US" dirty="0" smtClean="0"/>
              <a:t> </a:t>
            </a:r>
            <a:r>
              <a:rPr lang="ru-RU" dirty="0" smtClean="0"/>
              <a:t>5</a:t>
            </a:r>
            <a:r>
              <a:rPr lang="en-US" dirty="0" smtClean="0"/>
              <a:t>: </a:t>
            </a:r>
            <a:r>
              <a:rPr lang="ru-RU" dirty="0" smtClean="0"/>
              <a:t>Информация о товарной позиции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16</a:t>
            </a:fld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556792"/>
            <a:ext cx="3384376" cy="48405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4320" indent="-457200">
              <a:buFont typeface="+mj-lt"/>
              <a:buAutoNum type="arabicPeriod"/>
            </a:pPr>
            <a:r>
              <a:rPr lang="ru-RU" sz="1100" b="1" dirty="0" smtClean="0"/>
              <a:t>Заполните все обязательные поля, отмеченные звездочкой.</a:t>
            </a:r>
            <a:endParaRPr lang="en-GB" sz="1100" b="1" dirty="0" smtClean="0">
              <a:latin typeface="Arial"/>
              <a:ea typeface="Times New Roman"/>
            </a:endParaRPr>
          </a:p>
          <a:p>
            <a:pPr marL="274320" indent="-342900">
              <a:buFont typeface="+mj-lt"/>
              <a:buAutoNum type="arabicPeriod"/>
            </a:pPr>
            <a:r>
              <a:rPr lang="ru-RU" sz="1100" b="1" dirty="0" smtClean="0"/>
              <a:t> Не забудьте выбрать информацию о контейнере  из выпадающего списка в разделе «Контейнер», если она была указана Вами ранее в разделе о ТС.</a:t>
            </a:r>
            <a:endParaRPr lang="en-US" sz="1100" b="1" dirty="0" smtClean="0"/>
          </a:p>
          <a:p>
            <a:pPr marL="274320" indent="-342900">
              <a:buFont typeface="+mj-lt"/>
              <a:buAutoNum type="arabicPeriod"/>
            </a:pPr>
            <a:r>
              <a:rPr lang="ru-RU" sz="1100" b="1" dirty="0" smtClean="0"/>
              <a:t>В разделе</a:t>
            </a:r>
            <a:r>
              <a:rPr lang="en-US" sz="1100" b="1" dirty="0" smtClean="0"/>
              <a:t>“</a:t>
            </a:r>
            <a:r>
              <a:rPr lang="ru-RU" sz="1100" b="1" dirty="0" smtClean="0"/>
              <a:t>Валюта счета-фактуры</a:t>
            </a:r>
            <a:r>
              <a:rPr lang="en-US" sz="1100" b="1" dirty="0" smtClean="0"/>
              <a:t>” </a:t>
            </a:r>
            <a:r>
              <a:rPr lang="ru-RU" sz="1100" b="1" dirty="0" smtClean="0"/>
              <a:t>и </a:t>
            </a:r>
            <a:r>
              <a:rPr lang="en-US" sz="1100" b="1" dirty="0" smtClean="0"/>
              <a:t>“</a:t>
            </a:r>
            <a:r>
              <a:rPr lang="ru-RU" sz="1100" b="1" dirty="0" smtClean="0"/>
              <a:t>Тип грузовых мест</a:t>
            </a:r>
            <a:r>
              <a:rPr lang="en-US" sz="1100" b="1" dirty="0" smtClean="0"/>
              <a:t>”</a:t>
            </a:r>
            <a:r>
              <a:rPr lang="ru-RU" sz="1100" b="1" dirty="0" smtClean="0"/>
              <a:t>,</a:t>
            </a:r>
            <a:r>
              <a:rPr lang="en-US" sz="1100" b="1" dirty="0" smtClean="0"/>
              <a:t> </a:t>
            </a:r>
            <a:r>
              <a:rPr lang="ru-RU" sz="1100" b="1" dirty="0" smtClean="0"/>
              <a:t>начните вводить первые буквы их названия / кода</a:t>
            </a:r>
            <a:r>
              <a:rPr lang="en-US" sz="1100" b="1" dirty="0" smtClean="0"/>
              <a:t>. </a:t>
            </a:r>
            <a:r>
              <a:rPr lang="ru-RU" sz="1100" b="1" dirty="0" smtClean="0"/>
              <a:t> Приложение отобразит результаты поиска</a:t>
            </a:r>
            <a:r>
              <a:rPr lang="en-US" sz="1100" b="1" dirty="0" smtClean="0"/>
              <a:t>.</a:t>
            </a:r>
          </a:p>
          <a:p>
            <a:pPr marL="274320" indent="-228600">
              <a:buFont typeface="+mj-lt"/>
              <a:buAutoNum type="arabicPeriod"/>
            </a:pPr>
            <a:r>
              <a:rPr lang="ru-RU" sz="1100" b="1" dirty="0" smtClean="0"/>
              <a:t>Для того, чтобы добавить информацию о прилагаемых документах, используйте кнопку «Добавить документ»</a:t>
            </a:r>
            <a:r>
              <a:rPr lang="en-US" sz="1100" b="1" dirty="0" smtClean="0"/>
              <a:t>. </a:t>
            </a:r>
          </a:p>
          <a:p>
            <a:pPr marL="274320" indent="-228600">
              <a:buNone/>
            </a:pPr>
            <a:r>
              <a:rPr lang="en-US" sz="1100" b="1" dirty="0" smtClean="0"/>
              <a:t>     </a:t>
            </a:r>
            <a:r>
              <a:rPr lang="ru-RU" sz="1100" b="1" dirty="0" smtClean="0"/>
              <a:t>Внимание</a:t>
            </a:r>
            <a:r>
              <a:rPr lang="en-US" sz="1100" b="1" dirty="0" smtClean="0"/>
              <a:t>! </a:t>
            </a:r>
            <a:r>
              <a:rPr lang="ru-RU" sz="1100" b="1" dirty="0" smtClean="0"/>
              <a:t> На этой странице необходимо указывать информацию о документах, относящихся только к этой товарной позиции, если таковые имеются.</a:t>
            </a:r>
          </a:p>
          <a:p>
            <a:pPr marL="274320" indent="-228600">
              <a:buNone/>
            </a:pPr>
            <a:r>
              <a:rPr lang="ru-RU" sz="1100" b="1" dirty="0" smtClean="0"/>
              <a:t>5. Когда заполнена вся информация о Товарной позиции, нажмите на кнопку «Сохранить» или  «Добавить товар», если необходимо.</a:t>
            </a:r>
          </a:p>
          <a:p>
            <a:pPr marL="274320" indent="-228600">
              <a:buNone/>
            </a:pPr>
            <a:r>
              <a:rPr lang="ru-RU" sz="1100" b="1" dirty="0" smtClean="0"/>
              <a:t>6. На следующей странице Вы найдете более детальную информацию о заполнении поля «Описание товара»</a:t>
            </a:r>
            <a:r>
              <a:rPr lang="en-US" sz="1100" b="1" dirty="0" smtClean="0"/>
              <a:t>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2"/>
            <a:ext cx="4752528" cy="50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Товарная позиция </a:t>
            </a:r>
            <a:r>
              <a:rPr lang="en-US" dirty="0" smtClean="0"/>
              <a:t>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описание товара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17</a:t>
            </a:fld>
            <a:endParaRPr lang="en-US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2060848"/>
            <a:ext cx="3384376" cy="399801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Введите код</a:t>
            </a:r>
            <a:r>
              <a:rPr lang="en-GB" sz="1200" b="1" dirty="0" smtClean="0"/>
              <a:t> TARIC (</a:t>
            </a:r>
            <a:r>
              <a:rPr lang="ru-RU" sz="1200" b="1" dirty="0" smtClean="0"/>
              <a:t>или ТН ВЭД</a:t>
            </a:r>
            <a:r>
              <a:rPr lang="en-GB" sz="1200" b="1" dirty="0" smtClean="0"/>
              <a:t> ) </a:t>
            </a:r>
            <a:r>
              <a:rPr lang="ru-RU" sz="1200" b="1" dirty="0" smtClean="0"/>
              <a:t>в соответствующее поле.</a:t>
            </a:r>
            <a:r>
              <a:rPr lang="en-GB" sz="1200" b="1" dirty="0" smtClean="0"/>
              <a:t> 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Вы можете ввести описание товара вручную в поле</a:t>
            </a:r>
            <a:r>
              <a:rPr lang="en-GB" sz="1200" b="1" dirty="0" smtClean="0"/>
              <a:t> “</a:t>
            </a:r>
            <a:r>
              <a:rPr lang="ru-RU" sz="1200" b="1" dirty="0" smtClean="0"/>
              <a:t>Описание товара</a:t>
            </a:r>
            <a:r>
              <a:rPr lang="en-GB" sz="1200" b="1" dirty="0" smtClean="0"/>
              <a:t>” </a:t>
            </a:r>
            <a:r>
              <a:rPr lang="ru-RU" sz="1200" b="1" dirty="0" smtClean="0"/>
              <a:t>либо, нажав на знак бинокля, Вам откроется таблица с описанием кодов </a:t>
            </a:r>
            <a:r>
              <a:rPr lang="en-US" sz="1200" b="1" dirty="0" smtClean="0"/>
              <a:t>TARIC</a:t>
            </a:r>
            <a:r>
              <a:rPr lang="ru-RU" sz="1200" b="1" dirty="0" smtClean="0"/>
              <a:t> и ТН ВЭД.</a:t>
            </a:r>
            <a:endParaRPr lang="en-US" sz="1200" b="1" dirty="0" smtClean="0"/>
          </a:p>
          <a:p>
            <a:pPr marL="329184" indent="-342900">
              <a:buFont typeface="+mj-lt"/>
              <a:buAutoNum type="arabicPeriod"/>
            </a:pPr>
            <a:r>
              <a:rPr lang="ru-RU" sz="1200" b="1" i="1" dirty="0" smtClean="0"/>
              <a:t>Только коды, выделенные синим цветом</a:t>
            </a:r>
            <a:r>
              <a:rPr lang="en-GB" sz="1200" b="1" i="1" dirty="0" smtClean="0"/>
              <a:t> (</a:t>
            </a:r>
            <a:r>
              <a:rPr lang="ru-RU" sz="1200" b="1" i="1" dirty="0" smtClean="0"/>
              <a:t>со ссылками) соответствуют таможенным требованиям</a:t>
            </a:r>
            <a:r>
              <a:rPr lang="en-GB" sz="1200" b="1" i="1" dirty="0" smtClean="0"/>
              <a:t>)</a:t>
            </a:r>
            <a:r>
              <a:rPr lang="ru-RU" sz="1200" b="1" i="1" dirty="0" smtClean="0"/>
              <a:t> соответствующих стран.</a:t>
            </a:r>
            <a:endParaRPr lang="en-US" sz="1200" b="1" dirty="0" smtClean="0"/>
          </a:p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Нажмите на код, выделенный синим цветом, и описание товара, соответствующее этому коду, появится в окне Описание Товара. Выбранное описание товара можно редактировать вручную.</a:t>
            </a:r>
            <a:endParaRPr lang="en-US" sz="1200" b="1" dirty="0" smtClean="0"/>
          </a:p>
          <a:p>
            <a:pPr marL="329184" indent="-228600">
              <a:buNone/>
            </a:pPr>
            <a:endParaRPr lang="en-US" sz="1200" b="1" dirty="0" smtClean="0"/>
          </a:p>
        </p:txBody>
      </p:sp>
      <p:sp>
        <p:nvSpPr>
          <p:cNvPr id="8" name="Oval 7"/>
          <p:cNvSpPr/>
          <p:nvPr/>
        </p:nvSpPr>
        <p:spPr bwMode="auto">
          <a:xfrm>
            <a:off x="1835696" y="2060848"/>
            <a:ext cx="216024" cy="21602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19672" y="4293096"/>
            <a:ext cx="288032" cy="14401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492896"/>
            <a:ext cx="3744416" cy="408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484784"/>
            <a:ext cx="38164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 bwMode="auto">
          <a:xfrm>
            <a:off x="3995936" y="2204864"/>
            <a:ext cx="216024" cy="21602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99792" y="4725144"/>
            <a:ext cx="432048" cy="72008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Товарная позиция</a:t>
            </a:r>
            <a:r>
              <a:rPr lang="en-US" sz="2800" dirty="0" smtClean="0"/>
              <a:t>-</a:t>
            </a:r>
            <a:r>
              <a:rPr lang="ru-RU" sz="2800" dirty="0" smtClean="0"/>
              <a:t>Описание товара </a:t>
            </a:r>
            <a:r>
              <a:rPr lang="en-US" sz="2800" dirty="0" smtClean="0"/>
              <a:t>-</a:t>
            </a:r>
            <a:r>
              <a:rPr lang="ru-RU" sz="2800" dirty="0" smtClean="0"/>
              <a:t> с заполненными данными</a:t>
            </a:r>
            <a:endParaRPr lang="fr-CH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18</a:t>
            </a:fld>
            <a:endParaRPr lang="en-US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4784"/>
            <a:ext cx="3600400" cy="175432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Убедитесь в том, что вся информация о Товарных партиях и Товарах заполнена верно, и нажмите на кнопку  «Далее»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При необходимости внести изменения, используйте кнопки «Править»</a:t>
            </a:r>
            <a:r>
              <a:rPr lang="en-GB" sz="1200" b="1" dirty="0" smtClean="0"/>
              <a:t> </a:t>
            </a:r>
            <a:r>
              <a:rPr lang="ru-RU" sz="1200" b="1" dirty="0" smtClean="0"/>
              <a:t>      или «Удалить»</a:t>
            </a:r>
          </a:p>
          <a:p>
            <a:pPr marL="329184" indent="-342900">
              <a:buNone/>
            </a:pPr>
            <a:r>
              <a:rPr lang="en-GB" sz="1200" b="1" dirty="0" smtClean="0"/>
              <a:t>3. </a:t>
            </a:r>
            <a:r>
              <a:rPr lang="ru-RU" sz="1200" b="1" dirty="0" smtClean="0"/>
              <a:t>    Вы можете добавить необходимое количество Товарных партий и товаров</a:t>
            </a:r>
            <a:endParaRPr lang="en-GB" sz="12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2564904"/>
            <a:ext cx="216024" cy="19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84368" y="2348880"/>
            <a:ext cx="14401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484784"/>
            <a:ext cx="440872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7" y="3501008"/>
            <a:ext cx="43882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en-US" dirty="0" smtClean="0"/>
              <a:t> </a:t>
            </a:r>
            <a:r>
              <a:rPr lang="ru-RU" dirty="0" smtClean="0"/>
              <a:t>6</a:t>
            </a:r>
            <a:r>
              <a:rPr lang="en-US" dirty="0" smtClean="0"/>
              <a:t>: </a:t>
            </a:r>
            <a:r>
              <a:rPr lang="ru-RU" dirty="0" smtClean="0"/>
              <a:t>Краткая информация о перевозке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19</a:t>
            </a:fld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852936"/>
            <a:ext cx="3240360" cy="20590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Заполните номер</a:t>
            </a:r>
            <a:r>
              <a:rPr lang="en-GB" sz="1200" b="1" dirty="0" smtClean="0"/>
              <a:t> EORI 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Вы увидите, куда будет отправлена Ваша ЭПД</a:t>
            </a:r>
            <a:endParaRPr lang="en-GB" sz="1200" b="1" dirty="0" smtClean="0"/>
          </a:p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Отметьте галочкой окно</a:t>
            </a:r>
            <a:r>
              <a:rPr lang="en-GB" sz="1200" b="1" dirty="0" smtClean="0"/>
              <a:t>”</a:t>
            </a:r>
            <a:r>
              <a:rPr lang="ru-RU" sz="1200" b="1" dirty="0" smtClean="0"/>
              <a:t>Принять условия ответственности</a:t>
            </a:r>
            <a:r>
              <a:rPr lang="en-GB" sz="1200" b="1" dirty="0" smtClean="0"/>
              <a:t>”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Заполните поле</a:t>
            </a:r>
            <a:r>
              <a:rPr lang="en-GB" sz="1200" b="1" dirty="0" smtClean="0"/>
              <a:t> “</a:t>
            </a:r>
            <a:r>
              <a:rPr lang="ru-RU" sz="1200" b="1" dirty="0" smtClean="0"/>
              <a:t>Место декларирования</a:t>
            </a:r>
            <a:r>
              <a:rPr lang="en-GB" sz="1200" b="1" dirty="0" smtClean="0"/>
              <a:t>”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Нажмите на кнопку</a:t>
            </a:r>
            <a:r>
              <a:rPr lang="en-GB" sz="1200" b="1" dirty="0" smtClean="0"/>
              <a:t> “</a:t>
            </a:r>
            <a:r>
              <a:rPr lang="ru-RU" sz="1200" b="1" dirty="0" smtClean="0"/>
              <a:t>Отправить ЭПД</a:t>
            </a:r>
            <a:r>
              <a:rPr lang="en-GB" sz="1200" b="1" dirty="0" smtClean="0"/>
              <a:t>”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403648" y="5157192"/>
            <a:ext cx="288032" cy="21602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03648" y="5373216"/>
            <a:ext cx="1152128" cy="21602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556792"/>
            <a:ext cx="4139781" cy="4875742"/>
          </a:xfrm>
          <a:prstGeom prst="rect">
            <a:avLst/>
          </a:prstGeom>
          <a:noFill/>
          <a:ln w="15875" cmpd="sng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1403648" y="5301208"/>
            <a:ext cx="1296144" cy="28803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75656" y="5229200"/>
            <a:ext cx="216024" cy="14401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Подача</a:t>
            </a:r>
            <a:r>
              <a:rPr lang="en-US" dirty="0" smtClean="0"/>
              <a:t> TIR-EPD </a:t>
            </a:r>
          </a:p>
          <a:p>
            <a:r>
              <a:rPr lang="ru-RU" dirty="0" smtClean="0"/>
              <a:t>Проверка статуса </a:t>
            </a:r>
            <a:r>
              <a:rPr lang="en-US" dirty="0" smtClean="0"/>
              <a:t>TIR-EPD</a:t>
            </a:r>
          </a:p>
          <a:p>
            <a:r>
              <a:rPr lang="en-US" dirty="0" smtClean="0"/>
              <a:t>TIR-EPD</a:t>
            </a:r>
            <a:r>
              <a:rPr lang="ru-RU" dirty="0" smtClean="0"/>
              <a:t>: документы для печати</a:t>
            </a:r>
            <a:endParaRPr lang="en-US" dirty="0" smtClean="0"/>
          </a:p>
          <a:p>
            <a:r>
              <a:rPr lang="ru-RU" dirty="0" smtClean="0"/>
              <a:t>Создание новой </a:t>
            </a:r>
            <a:r>
              <a:rPr lang="en-US" dirty="0" smtClean="0"/>
              <a:t>TIR-EPD</a:t>
            </a:r>
            <a:r>
              <a:rPr lang="ru-RU" dirty="0" smtClean="0"/>
              <a:t> с использованием копии уже созданной </a:t>
            </a:r>
            <a:endParaRPr lang="en-US" dirty="0" smtClean="0"/>
          </a:p>
          <a:p>
            <a:endParaRPr lang="en-US" dirty="0" smtClean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20</a:t>
            </a:fld>
            <a:endParaRPr lang="en-US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996952"/>
            <a:ext cx="6603090" cy="693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000" dirty="0" smtClean="0"/>
              <a:t>Проверка статуса</a:t>
            </a:r>
            <a:r>
              <a:rPr lang="en-US" sz="4000" dirty="0" smtClean="0"/>
              <a:t> TIR-EPD</a:t>
            </a:r>
            <a:endParaRPr lang="fr-CH" sz="4000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статуса </a:t>
            </a:r>
            <a:r>
              <a:rPr lang="en-US" dirty="0" smtClean="0"/>
              <a:t>TIR-EPD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55776" y="6400800"/>
            <a:ext cx="3929090" cy="457200"/>
          </a:xfrm>
        </p:spPr>
        <p:txBody>
          <a:bodyPr/>
          <a:lstStyle/>
          <a:p>
            <a:pPr algn="ctr">
              <a:defRPr/>
            </a:pPr>
            <a:r>
              <a:rPr lang="en-US" sz="900" dirty="0" smtClean="0"/>
              <a:t>Page </a:t>
            </a:r>
            <a:fld id="{CF8EBBD4-89D1-42F9-8DC9-4689D184D143}" type="slidenum">
              <a:rPr lang="en-US" sz="900" smtClean="0"/>
              <a:pPr algn="ctr">
                <a:defRPr/>
              </a:pPr>
              <a:t>21</a:t>
            </a:fld>
            <a:endParaRPr lang="en-US" sz="9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9512" y="6021288"/>
            <a:ext cx="9144000" cy="620688"/>
          </a:xfrm>
        </p:spPr>
        <p:txBody>
          <a:bodyPr/>
          <a:lstStyle/>
          <a:p>
            <a:pPr>
              <a:defRPr/>
            </a:pPr>
            <a:fld id="{D2C355F7-7D42-49CF-9A84-EC5DECE5B53D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© International Road Transport Union (IRU) 2013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4078" y="1448791"/>
            <a:ext cx="4724183" cy="275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1056904" y="2612572"/>
            <a:ext cx="973776" cy="285008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16333" y="3194462"/>
            <a:ext cx="1852550" cy="332509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/>
          <a:srcRect t="6073"/>
          <a:stretch>
            <a:fillRect/>
          </a:stretch>
        </p:blipFill>
        <p:spPr bwMode="auto">
          <a:xfrm>
            <a:off x="1630570" y="3564332"/>
            <a:ext cx="3790810" cy="308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4999512" y="5272645"/>
            <a:ext cx="356259" cy="21375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7582" y="1904200"/>
            <a:ext cx="3316905" cy="277922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Для просмотра статуса </a:t>
            </a:r>
            <a:r>
              <a:rPr lang="en-GB" sz="1200" b="1" dirty="0" smtClean="0"/>
              <a:t>TIR-EPD, </a:t>
            </a:r>
            <a:r>
              <a:rPr lang="ru-RU" sz="1200" b="1" dirty="0" smtClean="0"/>
              <a:t>нажмите на кнопку </a:t>
            </a:r>
            <a:r>
              <a:rPr lang="en-GB" sz="1200" b="1" dirty="0" smtClean="0"/>
              <a:t>“</a:t>
            </a:r>
            <a:r>
              <a:rPr lang="ru-RU" sz="1200" b="1" dirty="0" smtClean="0"/>
              <a:t>Просмотр сообщений от таможни</a:t>
            </a:r>
            <a:r>
              <a:rPr lang="en-GB" sz="1200" b="1" dirty="0" smtClean="0"/>
              <a:t>”</a:t>
            </a:r>
          </a:p>
          <a:p>
            <a:pPr marL="329184" indent="-342900">
              <a:buNone/>
            </a:pPr>
            <a:r>
              <a:rPr lang="en-GB" sz="1200" b="1" dirty="0" smtClean="0"/>
              <a:t>		</a:t>
            </a:r>
            <a:r>
              <a:rPr lang="ru-RU" sz="1200" b="1" dirty="0" smtClean="0"/>
              <a:t>или</a:t>
            </a:r>
            <a:endParaRPr lang="en-GB" sz="1200" b="1" dirty="0" smtClean="0"/>
          </a:p>
          <a:p>
            <a:pPr marL="329184" indent="-342900">
              <a:buNone/>
            </a:pPr>
            <a:r>
              <a:rPr lang="en-GB" sz="1200" b="1" dirty="0" smtClean="0"/>
              <a:t>	</a:t>
            </a:r>
            <a:r>
              <a:rPr lang="ru-RU" sz="1200" b="1" dirty="0" smtClean="0"/>
              <a:t>зайдите в раздел</a:t>
            </a:r>
            <a:r>
              <a:rPr lang="en-GB" sz="1200" b="1" dirty="0" smtClean="0"/>
              <a:t> “</a:t>
            </a:r>
            <a:r>
              <a:rPr lang="ru-RU" sz="1200" b="1" dirty="0" smtClean="0"/>
              <a:t>Просмотреть все ЭПД</a:t>
            </a:r>
            <a:r>
              <a:rPr lang="en-GB" sz="1200" b="1" dirty="0" smtClean="0"/>
              <a:t>” </a:t>
            </a:r>
            <a:r>
              <a:rPr lang="ru-RU" sz="1200" b="1" dirty="0" smtClean="0"/>
              <a:t>и соответственно настройте поисковые фильтры.</a:t>
            </a:r>
            <a:endParaRPr lang="en-GB" sz="1200" b="1" dirty="0" smtClean="0"/>
          </a:p>
          <a:p>
            <a:pPr marL="329184" indent="-342900">
              <a:buNone/>
            </a:pPr>
            <a:r>
              <a:rPr lang="ru-RU" sz="1200" b="1" dirty="0" smtClean="0"/>
              <a:t>2. 	Открыв интересующую Вас ЭПД, Вы увидите статус отправленной Вами предварительной информации, а также регистрационный номер, если он был присвоен таможней.</a:t>
            </a:r>
            <a:endParaRPr lang="en-GB" sz="1200" b="1" dirty="0" smtClean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Статус </a:t>
            </a:r>
            <a:r>
              <a:rPr lang="en-US" dirty="0" smtClean="0"/>
              <a:t>TIR-EPD</a:t>
            </a:r>
            <a:r>
              <a:rPr lang="ru-RU" dirty="0" smtClean="0"/>
              <a:t> «Отвергнуто»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F8EBBD4-89D1-42F9-8DC9-4689D184D1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International Road Transport Union (IRU) 2013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219" t="31433" r="1266" b="17847"/>
          <a:stretch>
            <a:fillRect/>
          </a:stretch>
        </p:blipFill>
        <p:spPr bwMode="auto">
          <a:xfrm>
            <a:off x="172523" y="1689169"/>
            <a:ext cx="5403463" cy="243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3111335" y="3420094"/>
            <a:ext cx="1151906" cy="356259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700808"/>
            <a:ext cx="3496417" cy="194822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Если статус интересующей Вас ЭПД «Отвергнуто», нажмите на название соответствующего ТП в этой строке, для  просмотра «Истории сообщений».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Нажмите на кнопку «Отвергнуто»,  в окне «История сообщений» для просмотра причины отказа.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200" b="1" dirty="0" smtClean="0"/>
              <a:t>Далее Вам откроется окно с причиной отказа в формате </a:t>
            </a:r>
            <a:r>
              <a:rPr lang="en-US" sz="1200" b="1" dirty="0" smtClean="0"/>
              <a:t>XML</a:t>
            </a:r>
            <a:endParaRPr lang="en-GB" sz="12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42556" y="3828222"/>
            <a:ext cx="3035677" cy="258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4077072"/>
            <a:ext cx="2755298" cy="257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1757549" y="4762005"/>
            <a:ext cx="522514" cy="154379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23</a:t>
            </a:fld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2996952"/>
            <a:ext cx="77417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 smtClean="0"/>
              <a:t>TIR-EPD </a:t>
            </a:r>
            <a:r>
              <a:rPr lang="ru-RU" sz="4000" dirty="0" smtClean="0"/>
              <a:t>документы для печати</a:t>
            </a:r>
            <a:endParaRPr lang="fr-CH" sz="40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TIR-EPD </a:t>
            </a:r>
            <a:r>
              <a:rPr lang="ru-RU" dirty="0" smtClean="0"/>
              <a:t>документы для печати</a:t>
            </a:r>
            <a:endParaRPr lang="fr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24</a:t>
            </a:fld>
            <a:endParaRPr lang="en-US" dirty="0">
              <a:effectLst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39952" y="3284984"/>
            <a:ext cx="216024" cy="14401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4" y="1772816"/>
            <a:ext cx="3366120" cy="13365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29184" indent="-342900">
              <a:buNone/>
            </a:pPr>
            <a:r>
              <a:rPr lang="en-US" sz="1100" b="1" dirty="0" smtClean="0"/>
              <a:t>	</a:t>
            </a:r>
            <a:r>
              <a:rPr lang="ru-RU" sz="1100" b="1" dirty="0" smtClean="0"/>
              <a:t>Нажав на кнопку «Функции»    в    </a:t>
            </a:r>
            <a:r>
              <a:rPr lang="ru-RU" sz="1100" b="1" dirty="0" err="1" smtClean="0"/>
              <a:t>в</a:t>
            </a:r>
            <a:r>
              <a:rPr lang="ru-RU" sz="1100" b="1" dirty="0" smtClean="0"/>
              <a:t> каждой строке таблицы ЭПД, Вы можете увидеть перечень документов для печати  и, соответственно, распечатать требующийся Вам документ</a:t>
            </a:r>
            <a:r>
              <a:rPr lang="en-US" sz="1100" b="1" dirty="0" smtClean="0"/>
              <a:t> </a:t>
            </a:r>
            <a:r>
              <a:rPr lang="ru-RU" sz="1100" b="1" dirty="0" smtClean="0"/>
              <a:t>– Версию для печати </a:t>
            </a:r>
            <a:r>
              <a:rPr lang="en-US" sz="1100" b="1" dirty="0" smtClean="0"/>
              <a:t>TIR-EPD</a:t>
            </a:r>
            <a:r>
              <a:rPr lang="ru-RU" sz="1100" b="1" dirty="0" smtClean="0"/>
              <a:t>, ТТН</a:t>
            </a:r>
            <a:r>
              <a:rPr lang="en-US" sz="1100" b="1" dirty="0" smtClean="0"/>
              <a:t>(CMR)</a:t>
            </a:r>
            <a:r>
              <a:rPr lang="ru-RU" sz="1100" b="1" dirty="0" smtClean="0"/>
              <a:t> или Талон </a:t>
            </a:r>
            <a:r>
              <a:rPr lang="en-US" sz="1100" b="1" dirty="0" smtClean="0"/>
              <a:t>TIR-EPD</a:t>
            </a:r>
            <a:endParaRPr lang="en-GB" sz="1100" b="1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0500" y="4005064"/>
            <a:ext cx="19135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588224" y="3645024"/>
            <a:ext cx="510076" cy="2878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300" dirty="0" smtClean="0"/>
              <a:t>ТТН</a:t>
            </a:r>
            <a:endParaRPr lang="fr-CH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7740352" y="3645024"/>
            <a:ext cx="1367041" cy="2878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300" dirty="0" smtClean="0"/>
              <a:t>Талон </a:t>
            </a:r>
            <a:r>
              <a:rPr lang="en-US" sz="1300" dirty="0" smtClean="0"/>
              <a:t>TIR-EPD</a:t>
            </a:r>
            <a:endParaRPr lang="fr-CH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3501008"/>
            <a:ext cx="135005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000" dirty="0" smtClean="0"/>
              <a:t>Версия для печати </a:t>
            </a:r>
            <a:endParaRPr lang="en-US" sz="1000" dirty="0" smtClean="0"/>
          </a:p>
          <a:p>
            <a:pPr algn="ctr">
              <a:buNone/>
            </a:pPr>
            <a:r>
              <a:rPr lang="en-US" sz="1000" dirty="0" smtClean="0"/>
              <a:t>TIR-EPD</a:t>
            </a:r>
            <a:endParaRPr lang="fr-CH" sz="1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376" y="1772816"/>
            <a:ext cx="216024" cy="17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971600" y="4869160"/>
            <a:ext cx="2592288" cy="1061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/>
              <a:t>Примеры документов для печати</a:t>
            </a:r>
            <a:endParaRPr lang="fr-CH" sz="2000" dirty="0"/>
          </a:p>
        </p:txBody>
      </p:sp>
      <p:sp>
        <p:nvSpPr>
          <p:cNvPr id="21" name="Right Arrow 20"/>
          <p:cNvSpPr/>
          <p:nvPr/>
        </p:nvSpPr>
        <p:spPr bwMode="auto">
          <a:xfrm>
            <a:off x="3635896" y="5085184"/>
            <a:ext cx="576064" cy="288032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4005064"/>
            <a:ext cx="183207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4005064"/>
            <a:ext cx="1872208" cy="25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 l="23623" t="14661" r="24295" b="29786"/>
          <a:stretch>
            <a:fillRect/>
          </a:stretch>
        </p:blipFill>
        <p:spPr bwMode="auto">
          <a:xfrm>
            <a:off x="251520" y="1412776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 bwMode="auto">
          <a:xfrm>
            <a:off x="3995936" y="3212976"/>
            <a:ext cx="288032" cy="21602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25</a:t>
            </a:fld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2238" y="2492896"/>
            <a:ext cx="6114173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dirty="0" smtClean="0"/>
              <a:t>Создание новой </a:t>
            </a:r>
            <a:r>
              <a:rPr lang="en-US" sz="3600" dirty="0" smtClean="0"/>
              <a:t>TIR-EPD</a:t>
            </a:r>
            <a:r>
              <a:rPr lang="ru-RU" sz="3600" dirty="0" smtClean="0"/>
              <a:t> с </a:t>
            </a:r>
          </a:p>
          <a:p>
            <a:pPr algn="ctr">
              <a:buNone/>
            </a:pPr>
            <a:r>
              <a:rPr lang="ru-RU" sz="3600" dirty="0" smtClean="0"/>
              <a:t>использованием копии</a:t>
            </a:r>
          </a:p>
          <a:p>
            <a:pPr algn="ctr">
              <a:buNone/>
            </a:pPr>
            <a:r>
              <a:rPr lang="ru-RU" sz="3600" dirty="0" smtClean="0"/>
              <a:t> уже существующей</a:t>
            </a:r>
            <a:endParaRPr lang="en-US" sz="3600" dirty="0" smtClean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новой</a:t>
            </a:r>
            <a:r>
              <a:rPr lang="en-US" dirty="0" smtClean="0"/>
              <a:t> TIR-EPD </a:t>
            </a:r>
            <a:r>
              <a:rPr lang="ru-RU" dirty="0" smtClean="0"/>
              <a:t>из уже существующей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26</a:t>
            </a:fld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2420888"/>
            <a:ext cx="2808312" cy="232679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29184" indent="-342900">
              <a:buFont typeface="+mj-lt"/>
              <a:buAutoNum type="arabicPeriod"/>
            </a:pPr>
            <a:r>
              <a:rPr lang="ru-RU" sz="1100" b="1" dirty="0" smtClean="0"/>
              <a:t>Если Вы ходите создать новую</a:t>
            </a:r>
            <a:r>
              <a:rPr lang="en-US" sz="1100" b="1" dirty="0" smtClean="0"/>
              <a:t>TIR-EPD </a:t>
            </a:r>
            <a:r>
              <a:rPr lang="ru-RU" sz="1100" b="1" dirty="0" smtClean="0"/>
              <a:t>из уже созданной</a:t>
            </a:r>
            <a:r>
              <a:rPr lang="en-US" sz="1100" b="1" dirty="0" smtClean="0"/>
              <a:t>, </a:t>
            </a:r>
            <a:r>
              <a:rPr lang="ru-RU" sz="1100" b="1" dirty="0" smtClean="0"/>
              <a:t> нажмите на кнопку Копировать ЭПД</a:t>
            </a:r>
            <a:r>
              <a:rPr lang="en-US" sz="1100" b="1" dirty="0" smtClean="0"/>
              <a:t> 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100" b="1" dirty="0" smtClean="0"/>
              <a:t>Приложение автоматически перенаправит Вас в раздел Информация о Книжке МДП, который является первым шагом в заполнении </a:t>
            </a:r>
            <a:r>
              <a:rPr lang="en-US" sz="1100" b="1" dirty="0" smtClean="0"/>
              <a:t>TIR-EPD</a:t>
            </a:r>
            <a:r>
              <a:rPr lang="ru-RU" sz="1100" b="1" dirty="0" smtClean="0"/>
              <a:t>.</a:t>
            </a:r>
            <a:r>
              <a:rPr lang="en-US" sz="1100" b="1" dirty="0" smtClean="0"/>
              <a:t> </a:t>
            </a:r>
          </a:p>
          <a:p>
            <a:pPr marL="329184" indent="-342900">
              <a:buFont typeface="+mj-lt"/>
              <a:buAutoNum type="arabicPeriod"/>
            </a:pPr>
            <a:r>
              <a:rPr lang="ru-RU" sz="1100" b="1" dirty="0" smtClean="0"/>
              <a:t>Вы можете внести изменения в любом разделе, в случае необходимости.</a:t>
            </a:r>
            <a:endParaRPr lang="en-GB" sz="11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336" y="2996952"/>
            <a:ext cx="216024" cy="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 bwMode="auto">
          <a:xfrm>
            <a:off x="2123728" y="3789040"/>
            <a:ext cx="1008112" cy="432048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99992" y="3140968"/>
            <a:ext cx="216024" cy="21602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Content Placeholder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221088"/>
            <a:ext cx="4536504" cy="248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 l="23549" t="15640" r="23735" b="43749"/>
          <a:stretch>
            <a:fillRect/>
          </a:stretch>
        </p:blipFill>
        <p:spPr bwMode="auto">
          <a:xfrm>
            <a:off x="395536" y="1484784"/>
            <a:ext cx="4602972" cy="22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4355976" y="3356992"/>
            <a:ext cx="216024" cy="21602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www.iru.org</a:t>
            </a:r>
          </a:p>
        </p:txBody>
      </p:sp>
      <p:pic>
        <p:nvPicPr>
          <p:cNvPr id="6" name="Picture 4" descr="iru_slo_r_ne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69618" y="1815548"/>
            <a:ext cx="5699936" cy="427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C8A6B1D-63CF-4140-9A6C-AD82AEA6EB1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International Road Transport Union (IRU) 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7236296" cy="914400"/>
          </a:xfrm>
        </p:spPr>
        <p:txBody>
          <a:bodyPr/>
          <a:lstStyle/>
          <a:p>
            <a:r>
              <a:rPr lang="ru-RU" sz="2000" dirty="0" smtClean="0"/>
              <a:t>Адрес тренировочного домена </a:t>
            </a:r>
            <a:r>
              <a:rPr lang="en-US" sz="2000" dirty="0" smtClean="0"/>
              <a:t>TIR-EPD :</a:t>
            </a:r>
            <a:br>
              <a:rPr lang="en-US" sz="2000" dirty="0" smtClean="0"/>
            </a:br>
            <a:r>
              <a:rPr lang="en-US" sz="2000" dirty="0" smtClean="0"/>
              <a:t>https://demo-tirepd.iru.org/</a:t>
            </a:r>
            <a:endParaRPr lang="fr-CH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3</a:t>
            </a:fld>
            <a:endParaRPr lang="en-US" dirty="0"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556792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Создать новую</a:t>
            </a:r>
            <a:r>
              <a:rPr lang="en-US" dirty="0" smtClean="0"/>
              <a:t> TIR-EPD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4</a:t>
            </a:fld>
            <a:endParaRPr lang="en-US" dirty="0">
              <a:effectLst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36096" y="3212976"/>
            <a:ext cx="1224136" cy="288032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11760" y="2492896"/>
            <a:ext cx="1224136" cy="35165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556792"/>
            <a:ext cx="758773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339752" y="2420888"/>
            <a:ext cx="1656184" cy="21602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868144" y="2996952"/>
            <a:ext cx="1584176" cy="28803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en-US" dirty="0" smtClean="0"/>
              <a:t> 1: </a:t>
            </a:r>
            <a:r>
              <a:rPr lang="ru-RU" dirty="0" smtClean="0"/>
              <a:t>Информация о книжке МДП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5</a:t>
            </a:fld>
            <a:endParaRPr lang="en-US" dirty="0">
              <a:effectLst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700807"/>
            <a:ext cx="7488832" cy="473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en-US" dirty="0" smtClean="0"/>
              <a:t> 2: </a:t>
            </a:r>
            <a:r>
              <a:rPr lang="ru-RU" dirty="0" smtClean="0"/>
              <a:t>Маршрут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6</a:t>
            </a:fld>
            <a:endParaRPr lang="en-US" dirty="0">
              <a:effectLst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683145"/>
            <a:ext cx="7128792" cy="471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</a:t>
            </a:r>
            <a:r>
              <a:rPr lang="en-US" dirty="0" smtClean="0"/>
              <a:t> - </a:t>
            </a:r>
            <a:r>
              <a:rPr lang="ru-RU" dirty="0" smtClean="0"/>
              <a:t>заполнен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7</a:t>
            </a:fld>
            <a:endParaRPr lang="en-US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1844824"/>
            <a:ext cx="3240360" cy="412311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b="1" dirty="0" smtClean="0"/>
              <a:t>Укажите все страны Вашего маршрута, включая транзитные, в хронологическом порядке, включая и страны, где перевозка не производится по процедуре МДП.</a:t>
            </a:r>
            <a:endParaRPr lang="en-US" sz="12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200" b="1" dirty="0" smtClean="0"/>
              <a:t>Если в одной стране  производится несколько операций Загрузки/Разгрузки, укажите данную страну необходимое количество раз. </a:t>
            </a:r>
            <a:endParaRPr lang="en-US" sz="12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200" b="1" dirty="0" smtClean="0"/>
              <a:t>Укажите страны Открытия  и  Завершения операции МДП, а также все страны, где  будет совершаться Загрузка и Разгрузка Товаров</a:t>
            </a:r>
            <a:r>
              <a:rPr lang="en-US" sz="1200" b="1" dirty="0" smtClean="0"/>
              <a:t>. </a:t>
            </a:r>
            <a:endParaRPr lang="ru-RU" sz="12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200" b="1" dirty="0" smtClean="0"/>
              <a:t>Для быстрого поиска, начните печатать название страны или ее 3-буквенный код, и приложение даст возможные варианты</a:t>
            </a:r>
            <a:endParaRPr lang="en-US" sz="1200" b="1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16832"/>
            <a:ext cx="39660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en-US" dirty="0" smtClean="0"/>
              <a:t> 3: </a:t>
            </a:r>
            <a:r>
              <a:rPr lang="ru-RU" dirty="0" smtClean="0"/>
              <a:t>Таможенные Операции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8</a:t>
            </a:fld>
            <a:endParaRPr lang="en-US" dirty="0">
              <a:effectLst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529620"/>
            <a:ext cx="7272808" cy="502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Таможенные операции </a:t>
            </a:r>
            <a:r>
              <a:rPr lang="en-US" dirty="0" smtClean="0"/>
              <a:t>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заполненными данными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9</a:t>
            </a:fld>
            <a:endParaRPr lang="en-US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447288"/>
            <a:ext cx="3240360" cy="477746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100" b="1" dirty="0" smtClean="0"/>
              <a:t>Таможенные операции, совершаемые в пределах одного и того же таможенного союза, отображены в одной строке.</a:t>
            </a:r>
            <a:endParaRPr lang="en-US" sz="11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100" b="1" dirty="0" smtClean="0"/>
              <a:t>В строке таможенных операций, для которых возможно создать ЭПД, имеется окно «Отправить ЭПД». Вы можете убрать галочку из этого окна, если Вы не желаете подавать ЭПД по данной операции.</a:t>
            </a:r>
            <a:endParaRPr lang="en-US" sz="11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100" b="1" dirty="0" smtClean="0"/>
              <a:t>Номера </a:t>
            </a:r>
            <a:r>
              <a:rPr lang="en-US" sz="1100" b="1" dirty="0" smtClean="0"/>
              <a:t>VPN</a:t>
            </a:r>
            <a:r>
              <a:rPr lang="ru-RU" sz="1100" b="1" dirty="0" smtClean="0"/>
              <a:t>  рассчитываются автоматически.</a:t>
            </a:r>
            <a:r>
              <a:rPr lang="en-US" sz="1100" b="1" dirty="0" smtClean="0"/>
              <a:t> </a:t>
            </a:r>
            <a:r>
              <a:rPr lang="ru-RU" sz="1100" b="1" dirty="0" smtClean="0"/>
              <a:t> В случае возникновения несовпадений, пожалуйста, проверьте маршрут на предыдущей странице.</a:t>
            </a:r>
            <a:endParaRPr lang="en-US" sz="11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100" b="1" dirty="0" smtClean="0"/>
              <a:t>Выберите ТП, где это требуется</a:t>
            </a:r>
            <a:r>
              <a:rPr lang="en-US" sz="11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00" b="1" dirty="0" smtClean="0"/>
              <a:t>Для того, чтобы выбрать ТП, начните печатать его название или код, и</a:t>
            </a:r>
            <a:r>
              <a:rPr lang="en-US" sz="1100" b="1" dirty="0" smtClean="0"/>
              <a:t> </a:t>
            </a:r>
            <a:r>
              <a:rPr lang="ru-RU" sz="1100" b="1" dirty="0" smtClean="0"/>
              <a:t>приложение автоматически отобразит результаты поиска</a:t>
            </a:r>
            <a:r>
              <a:rPr lang="en-US" sz="1100" b="1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00" b="1" dirty="0" smtClean="0"/>
              <a:t>Если в строке не имеется окна «Отправить ЭПД», в поле с названием ТП, может быть введен свободный текст.</a:t>
            </a:r>
            <a:endParaRPr lang="en-US" sz="1100" b="1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24698" t="15596" r="25615" b="10905"/>
          <a:stretch>
            <a:fillRect/>
          </a:stretch>
        </p:blipFill>
        <p:spPr bwMode="auto">
          <a:xfrm>
            <a:off x="395535" y="1988840"/>
            <a:ext cx="412796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s is the IRU 201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3366"/>
      </a:accent1>
      <a:accent2>
        <a:srgbClr val="339966"/>
      </a:accent2>
      <a:accent3>
        <a:srgbClr val="FFFFFF"/>
      </a:accent3>
      <a:accent4>
        <a:srgbClr val="000000"/>
      </a:accent4>
      <a:accent5>
        <a:srgbClr val="CAADB8"/>
      </a:accent5>
      <a:accent6>
        <a:srgbClr val="2D8A5C"/>
      </a:accent6>
      <a:hlink>
        <a:srgbClr val="FFCC00"/>
      </a:hlink>
      <a:folHlink>
        <a:srgbClr val="B2B2B2"/>
      </a:folHlink>
    </a:clrScheme>
    <a:fontScheme name="standard 07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 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5C00"/>
        </a:accent6>
        <a:hlink>
          <a:srgbClr val="9933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This is the IRU 2013</Template>
  <TotalTime>2736</TotalTime>
  <Words>1409</Words>
  <Application>Microsoft Office PowerPoint</Application>
  <PresentationFormat>On-screen Show (4:3)</PresentationFormat>
  <Paragraphs>154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This is the IRU 2013</vt:lpstr>
      <vt:lpstr>Пошаговое описание подачи  TIR–EPD c использованием новой версии приложения IRU TIR-EPD</vt:lpstr>
      <vt:lpstr>Содержание</vt:lpstr>
      <vt:lpstr>Адрес тренировочного домена TIR-EPD : https://demo-tirepd.iru.org/</vt:lpstr>
      <vt:lpstr>Создать новую TIR-EPD</vt:lpstr>
      <vt:lpstr>Шаг 1: Информация о книжке МДП</vt:lpstr>
      <vt:lpstr>Шаг 2: Маршрут</vt:lpstr>
      <vt:lpstr>Маршрут - заполнен</vt:lpstr>
      <vt:lpstr>Шаг 3: Таможенные Операции</vt:lpstr>
      <vt:lpstr>Таможенные операции – с заполненными данными</vt:lpstr>
      <vt:lpstr>Шаг 4: Информация о транспортном средстве</vt:lpstr>
      <vt:lpstr>Информация об АТС- создание новой записи</vt:lpstr>
      <vt:lpstr>Информация об АТС –  с заполненными данными</vt:lpstr>
      <vt:lpstr>Шаг 5: Товарные партии</vt:lpstr>
      <vt:lpstr>Информация о Грузоотправителе/ Грузополучателе на 2 языках </vt:lpstr>
      <vt:lpstr>Товарные партии – с заполненными данными</vt:lpstr>
      <vt:lpstr>Шаг 5: Информация о товарной позиции</vt:lpstr>
      <vt:lpstr>Товарная позиция – описание товара</vt:lpstr>
      <vt:lpstr>Товарная позиция-Описание товара - с заполненными данными</vt:lpstr>
      <vt:lpstr>Шаг 6: Краткая информация о перевозке</vt:lpstr>
      <vt:lpstr>Slide 20</vt:lpstr>
      <vt:lpstr>Проверка статуса TIR-EPD</vt:lpstr>
      <vt:lpstr>Статус TIR-EPD «Отвергнуто»</vt:lpstr>
      <vt:lpstr>Slide 23</vt:lpstr>
      <vt:lpstr>TIR-EPD документы для печати</vt:lpstr>
      <vt:lpstr>Slide 25</vt:lpstr>
      <vt:lpstr>Создание новой TIR-EPD из уже существующей</vt:lpstr>
      <vt:lpstr>www.iru.org</vt:lpstr>
    </vt:vector>
  </TitlesOfParts>
  <Company>IRU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Meeting IT Department</dc:title>
  <dc:creator>pgrosjean</dc:creator>
  <cp:lastModifiedBy>jebele</cp:lastModifiedBy>
  <cp:revision>432</cp:revision>
  <dcterms:created xsi:type="dcterms:W3CDTF">2013-01-17T08:26:05Z</dcterms:created>
  <dcterms:modified xsi:type="dcterms:W3CDTF">2013-04-15T07:57:50Z</dcterms:modified>
</cp:coreProperties>
</file>