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</p:sldMasterIdLst>
  <p:notesMasterIdLst>
    <p:notesMasterId r:id="rId23"/>
  </p:notesMasterIdLst>
  <p:handoutMasterIdLst>
    <p:handoutMasterId r:id="rId24"/>
  </p:handoutMasterIdLst>
  <p:sldIdLst>
    <p:sldId id="370" r:id="rId6"/>
    <p:sldId id="428" r:id="rId7"/>
    <p:sldId id="394" r:id="rId8"/>
    <p:sldId id="400" r:id="rId9"/>
    <p:sldId id="401" r:id="rId10"/>
    <p:sldId id="424" r:id="rId11"/>
    <p:sldId id="429" r:id="rId12"/>
    <p:sldId id="430" r:id="rId13"/>
    <p:sldId id="425" r:id="rId14"/>
    <p:sldId id="398" r:id="rId15"/>
    <p:sldId id="434" r:id="rId16"/>
    <p:sldId id="431" r:id="rId17"/>
    <p:sldId id="419" r:id="rId18"/>
    <p:sldId id="413" r:id="rId19"/>
    <p:sldId id="416" r:id="rId20"/>
    <p:sldId id="435" r:id="rId21"/>
    <p:sldId id="393" r:id="rId22"/>
  </p:sldIdLst>
  <p:sldSz cx="9144000" cy="6858000" type="screen4x3"/>
  <p:notesSz cx="6669088" cy="100504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bel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C2"/>
    <a:srgbClr val="404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88621" autoAdjust="0"/>
  </p:normalViewPr>
  <p:slideViewPr>
    <p:cSldViewPr>
      <p:cViewPr varScale="1">
        <p:scale>
          <a:sx n="78" d="100"/>
          <a:sy n="78" d="100"/>
        </p:scale>
        <p:origin x="-18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31T21:26:57.424" idx="1">
    <p:pos x="-12" y="4"/>
    <p:text>that might actually be counter productive. keep it in fo rnow, but flag it.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A5E0-9F96-488D-A06C-B93EF87B2B68}" type="datetimeFigureOut">
              <a:rPr lang="fr-CH" smtClean="0"/>
              <a:pPr/>
              <a:t>27.05.2015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45639"/>
            <a:ext cx="2889250" cy="503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545639"/>
            <a:ext cx="2889250" cy="503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A91E-03D5-4F9D-A8A7-8C2E874BBCF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10223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1849-BEEC-46F7-9D9E-6F756AA49418}" type="datetimeFigureOut">
              <a:rPr lang="fr-CH" smtClean="0"/>
              <a:pPr/>
              <a:t>27.05.2015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754063"/>
            <a:ext cx="5021262" cy="3767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3971"/>
            <a:ext cx="5335270" cy="452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46198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546198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FDC6-6726-4C87-8DC9-E4AE8E4CD59F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0806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IRU has done several caravans in the past x years specifically focused on the</a:t>
            </a:r>
            <a:r>
              <a:rPr lang="en-GB" baseline="0" dirty="0" smtClean="0"/>
              <a:t> Silk Road that show that </a:t>
            </a:r>
            <a:r>
              <a:rPr lang="en-GB" baseline="0" dirty="0" smtClean="0">
                <a:solidFill>
                  <a:srgbClr val="FF0000"/>
                </a:solidFill>
              </a:rPr>
              <a:t>in Central Asia </a:t>
            </a:r>
            <a:r>
              <a:rPr lang="en-GB" baseline="0" dirty="0" smtClean="0"/>
              <a:t>…</a:t>
            </a:r>
            <a:endParaRPr lang="en-GB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5F8BC-C288-41A4-995D-C35FED9C2E19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components of</a:t>
            </a:r>
            <a:r>
              <a:rPr lang="en-US" baseline="0" dirty="0" smtClean="0"/>
              <a:t> SCO Agreement</a:t>
            </a:r>
          </a:p>
          <a:p>
            <a:pPr>
              <a:buFontTx/>
              <a:buChar char="-"/>
            </a:pPr>
            <a:r>
              <a:rPr lang="en-US" baseline="0" dirty="0" smtClean="0"/>
              <a:t> Creation of SCO road routes opened for transit and cross border commercial operations;</a:t>
            </a:r>
          </a:p>
          <a:p>
            <a:pPr>
              <a:buFontTx/>
              <a:buChar char="-"/>
            </a:pPr>
            <a:r>
              <a:rPr lang="en-US" baseline="0" dirty="0" smtClean="0"/>
              <a:t> Creation of multilateral permits system with more free transit and bilateral traffic rights for road transport operators.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1664-15D5-4C7B-93E9-02C0B7E626B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buClr>
                <a:schemeClr val="tx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Countries actively discussing joining TIR:</a:t>
            </a:r>
          </a:p>
          <a:p>
            <a:pPr marL="447675" lvl="1" indent="-268288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LATAM: Argentina, Brazil, Mexico</a:t>
            </a:r>
          </a:p>
          <a:p>
            <a:pPr marL="447675" lvl="1" indent="-268288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Middle-east: </a:t>
            </a:r>
            <a:r>
              <a:rPr lang="en-GB" sz="2000" dirty="0" err="1" smtClean="0">
                <a:solidFill>
                  <a:schemeClr val="accent1"/>
                </a:solidFill>
              </a:rPr>
              <a:t>Irak</a:t>
            </a:r>
            <a:r>
              <a:rPr lang="en-GB" sz="2000" dirty="0" smtClean="0">
                <a:solidFill>
                  <a:schemeClr val="accent1"/>
                </a:solidFill>
              </a:rPr>
              <a:t>, Oman, Saudi Arabia, Egypt, Qatar</a:t>
            </a:r>
          </a:p>
          <a:p>
            <a:pPr marL="447675" lvl="1" indent="-268288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Africa: Kenya (most recently) and other</a:t>
            </a:r>
            <a:br>
              <a:rPr lang="en-GB" sz="2000" dirty="0" smtClean="0">
                <a:solidFill>
                  <a:schemeClr val="accent1"/>
                </a:solidFill>
              </a:rPr>
            </a:br>
            <a:r>
              <a:rPr lang="en-GB" sz="2000" dirty="0" smtClean="0">
                <a:solidFill>
                  <a:schemeClr val="accent1"/>
                </a:solidFill>
              </a:rPr>
              <a:t>CRIPA members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2E94-8DCB-4295-9A60-2D7955DC64F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changes the dimension</a:t>
            </a:r>
            <a:r>
              <a:rPr lang="en-GB" baseline="0" dirty="0" smtClean="0"/>
              <a:t> of TIR is the accession of China !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Calls for </a:t>
            </a:r>
            <a:r>
              <a:rPr lang="en-GB" baseline="0" dirty="0" err="1" smtClean="0"/>
              <a:t>intermodality</a:t>
            </a:r>
            <a:r>
              <a:rPr lang="en-GB" baseline="0" dirty="0" smtClean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DC6-6726-4C87-8DC9-E4AE8E4CD59F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688" r:id="rId6"/>
    <p:sldLayoutId id="2147483689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h/url?sa=i&amp;source=images&amp;cd=&amp;cad=rja&amp;docid=0R73u0FK3nG4nM&amp;tbnid=DGFFkCNOr3rExM:&amp;ved=0CAgQjRwwAA&amp;url=http://mgnas.blogspot.com/2013/01/driving-on-open-highway.html&amp;ei=kYArUZflEpDVsgavjoA4&amp;psig=AFQjCNEs1rpEPhCRHXKPaTJWJAnAkNC6YA&amp;ust=136189185736059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Prospects and challenges in view of the </a:t>
            </a:r>
            <a:r>
              <a:rPr lang="en-US" dirty="0" smtClean="0"/>
              <a:t>connectivity of Transportation Infrastructure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Chongqing</a:t>
            </a:r>
            <a:r>
              <a:rPr lang="en-GB" dirty="0" smtClean="0"/>
              <a:t>, China, 27 May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5720" y="4857760"/>
            <a:ext cx="8712968" cy="1161818"/>
          </a:xfrm>
        </p:spPr>
        <p:txBody>
          <a:bodyPr>
            <a:normAutofit/>
          </a:bodyPr>
          <a:lstStyle/>
          <a:p>
            <a:r>
              <a:rPr lang="en-US" dirty="0" smtClean="0"/>
              <a:t>Dmitriy Cheltsov</a:t>
            </a:r>
          </a:p>
          <a:p>
            <a:r>
              <a:rPr lang="en-US" dirty="0" smtClean="0"/>
              <a:t>General Delegate, Head of IRU Permanent Delegation to Eurasia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Facilitating transit and border crossing procedures</a:t>
            </a:r>
            <a:endParaRPr lang="fr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3416" y="1763138"/>
            <a:ext cx="8469064" cy="16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93663" lvl="0" indent="-936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global United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Nations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Customs transit and guarantee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dirty="0" smtClean="0"/>
              <a:t>system that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9C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0059C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simple, secure, mutually recognised procedure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door-to-door transport by road, sea and rail.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30756" y="3501007"/>
            <a:ext cx="8480576" cy="1747424"/>
            <a:chOff x="683727" y="4725142"/>
            <a:chExt cx="8037773" cy="1656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3727" y="4725144"/>
              <a:ext cx="2453867" cy="1637956"/>
            </a:xfrm>
            <a:prstGeom prst="rect">
              <a:avLst/>
            </a:prstGeom>
          </p:spPr>
        </p:pic>
        <p:pic>
          <p:nvPicPr>
            <p:cNvPr id="7" name="Picture 6" descr="train_TI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273228" y="4725142"/>
              <a:ext cx="2448272" cy="1634003"/>
            </a:xfrm>
            <a:prstGeom prst="rect">
              <a:avLst/>
            </a:prstGeom>
          </p:spPr>
        </p:pic>
        <p:pic>
          <p:nvPicPr>
            <p:cNvPr id="8" name="Picture 7" descr="Ship_TIR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475052" y="4725142"/>
              <a:ext cx="2498218" cy="1656184"/>
            </a:xfrm>
            <a:prstGeom prst="rect">
              <a:avLst/>
            </a:prstGeom>
          </p:spPr>
        </p:pic>
      </p:grpSp>
      <p:pic>
        <p:nvPicPr>
          <p:cNvPr id="9" name="Picture 8" descr="TIRfram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54674" y="1052736"/>
            <a:ext cx="1032741" cy="7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 </a:t>
            </a:r>
            <a:r>
              <a:rPr lang="en-US" dirty="0" err="1" smtClean="0"/>
              <a:t>Intermodality</a:t>
            </a:r>
            <a:endParaRPr lang="ru-RU" dirty="0"/>
          </a:p>
        </p:txBody>
      </p:sp>
      <p:pic>
        <p:nvPicPr>
          <p:cNvPr id="7" name="Рисунок 6" descr="Intermodal slida upda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5612"/>
            <a:ext cx="9144000" cy="59023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TIR 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575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720080"/>
          </a:xfrm>
        </p:spPr>
        <p:txBody>
          <a:bodyPr>
            <a:noAutofit/>
          </a:bodyPr>
          <a:lstStyle/>
          <a:p>
            <a:r>
              <a:rPr lang="en-GB" sz="2400" dirty="0" smtClean="0"/>
              <a:t>TIR in 2015: more competitive, </a:t>
            </a:r>
            <a:r>
              <a:rPr lang="fr-CH" sz="2400" dirty="0" smtClean="0"/>
              <a:t>attractive and global</a:t>
            </a:r>
            <a:endParaRPr lang="fr-CH" sz="24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5013176"/>
            <a:ext cx="2008685" cy="134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052737"/>
            <a:ext cx="3600400" cy="17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46488" y="4797152"/>
            <a:ext cx="361800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45317" y="2924944"/>
            <a:ext cx="361917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ir-new-iC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713194">
            <a:off x="3501271" y="988638"/>
            <a:ext cx="1370102" cy="1380378"/>
          </a:xfrm>
          <a:prstGeom prst="rect">
            <a:avLst/>
          </a:prstGeom>
        </p:spPr>
      </p:pic>
      <p:pic>
        <p:nvPicPr>
          <p:cNvPr id="12" name="Picture 11" descr="tir-new-plus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734254">
            <a:off x="2201305" y="984860"/>
            <a:ext cx="1362909" cy="137313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7584" y="2420888"/>
            <a:ext cx="1350298" cy="13052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 descr="TIRframe-rgb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27584" y="3717032"/>
            <a:ext cx="1397610" cy="878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36912"/>
            <a:ext cx="3046490" cy="35377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China speeds up TIR accession process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3356992"/>
            <a:ext cx="820891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24744"/>
            <a:ext cx="2306598" cy="21602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9552" y="3573016"/>
            <a:ext cx="1584176" cy="1368152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Autofit/>
          </a:bodyPr>
          <a:lstStyle/>
          <a:p>
            <a:r>
              <a:rPr lang="en-GB" sz="1200" baseline="0" dirty="0" smtClean="0">
                <a:solidFill>
                  <a:schemeClr val="accent1"/>
                </a:solidFill>
              </a:rPr>
              <a:t>13 February 2015</a:t>
            </a:r>
          </a:p>
          <a:p>
            <a:r>
              <a:rPr lang="en-GB" sz="1200" dirty="0" smtClean="0"/>
              <a:t>China Customs officially approved TIR accession file: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APPROVED</a:t>
            </a:r>
            <a:r>
              <a:rPr lang="en-GB" sz="1200" dirty="0" smtClean="0"/>
              <a:t> </a:t>
            </a:r>
            <a:endParaRPr lang="en-GB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573016"/>
            <a:ext cx="1512168" cy="1368152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rmAutofit/>
          </a:bodyPr>
          <a:lstStyle/>
          <a:p>
            <a:r>
              <a:rPr lang="en-GB" sz="1200" baseline="0" dirty="0" smtClean="0">
                <a:solidFill>
                  <a:schemeClr val="accent1"/>
                </a:solidFill>
              </a:rPr>
              <a:t>27 February 2015</a:t>
            </a:r>
          </a:p>
          <a:p>
            <a:r>
              <a:rPr lang="en-GB" sz="1200" dirty="0" smtClean="0"/>
              <a:t>Chinese Ministry of Transport: </a:t>
            </a:r>
            <a:r>
              <a:rPr lang="en-GB" sz="1200" b="1" dirty="0" smtClean="0">
                <a:solidFill>
                  <a:srgbClr val="00B050"/>
                </a:solidFill>
              </a:rPr>
              <a:t>APPROVED </a:t>
            </a:r>
            <a:endParaRPr lang="en-GB" sz="1200" b="1" baseline="0" dirty="0" smtClean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3573016"/>
            <a:ext cx="1440160" cy="1368152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rmAutofit/>
          </a:bodyPr>
          <a:lstStyle/>
          <a:p>
            <a:r>
              <a:rPr lang="en-GB" sz="1200" baseline="0" dirty="0" smtClean="0">
                <a:solidFill>
                  <a:schemeClr val="accent1"/>
                </a:solidFill>
              </a:rPr>
              <a:t>03 March 2015</a:t>
            </a:r>
          </a:p>
          <a:p>
            <a:r>
              <a:rPr lang="en-GB" sz="1200" dirty="0" smtClean="0"/>
              <a:t>Administration of Quality Inspection &amp; Quarantine:</a:t>
            </a:r>
          </a:p>
          <a:p>
            <a:r>
              <a:rPr lang="en-GB" sz="1200" b="1" dirty="0" smtClean="0">
                <a:solidFill>
                  <a:srgbClr val="00B050"/>
                </a:solidFill>
              </a:rPr>
              <a:t>APPROVED </a:t>
            </a:r>
            <a:endParaRPr lang="en-GB" sz="1200" b="1" baseline="0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573016"/>
            <a:ext cx="1440160" cy="1368152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rmAutofit/>
          </a:bodyPr>
          <a:lstStyle/>
          <a:p>
            <a:r>
              <a:rPr lang="en-GB" sz="1200" baseline="0" dirty="0" smtClean="0">
                <a:solidFill>
                  <a:schemeClr val="accent1"/>
                </a:solidFill>
              </a:rPr>
              <a:t>06 March 2015</a:t>
            </a:r>
          </a:p>
          <a:p>
            <a:r>
              <a:rPr lang="en-GB" sz="1200" dirty="0" smtClean="0"/>
              <a:t>Ministry of Public Security: </a:t>
            </a:r>
            <a:r>
              <a:rPr lang="en-GB" sz="1200" b="1" dirty="0" smtClean="0">
                <a:solidFill>
                  <a:srgbClr val="00B050"/>
                </a:solidFill>
              </a:rPr>
              <a:t>APPROVED </a:t>
            </a:r>
            <a:endParaRPr lang="en-GB" sz="1200" b="1" baseline="0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3573016"/>
            <a:ext cx="1512168" cy="1368152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rmAutofit/>
          </a:bodyPr>
          <a:lstStyle/>
          <a:p>
            <a:r>
              <a:rPr lang="en-GB" sz="1200" baseline="0" dirty="0" smtClean="0">
                <a:solidFill>
                  <a:schemeClr val="accent1"/>
                </a:solidFill>
              </a:rPr>
              <a:t>16 April 2015</a:t>
            </a:r>
          </a:p>
          <a:p>
            <a:r>
              <a:rPr lang="en-GB" sz="1200" dirty="0" smtClean="0"/>
              <a:t>Ministry of Foreign Affairs: </a:t>
            </a:r>
            <a:r>
              <a:rPr lang="en-GB" sz="1200" b="1" dirty="0" smtClean="0">
                <a:solidFill>
                  <a:srgbClr val="00B050"/>
                </a:solidFill>
              </a:rPr>
              <a:t> APPROVED</a:t>
            </a:r>
            <a:r>
              <a:rPr lang="en-GB" sz="1200" b="1" dirty="0" smtClean="0">
                <a:solidFill>
                  <a:srgbClr val="FFC000"/>
                </a:solidFill>
              </a:rPr>
              <a:t> </a:t>
            </a:r>
            <a:endParaRPr lang="en-GB" sz="1200" b="1" baseline="0" dirty="0" smtClean="0">
              <a:solidFill>
                <a:srgbClr val="FFC000"/>
              </a:solidFill>
            </a:endParaRPr>
          </a:p>
        </p:txBody>
      </p:sp>
      <p:cxnSp>
        <p:nvCxnSpPr>
          <p:cNvPr id="21" name="Straight Connector 20"/>
          <p:cNvCxnSpPr>
            <a:endCxn id="11" idx="0"/>
          </p:cNvCxnSpPr>
          <p:nvPr/>
        </p:nvCxnSpPr>
        <p:spPr>
          <a:xfrm>
            <a:off x="1331640" y="3356992"/>
            <a:ext cx="0" cy="21602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3356992"/>
            <a:ext cx="0" cy="21602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3356992"/>
            <a:ext cx="0" cy="21602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84168" y="3356992"/>
            <a:ext cx="0" cy="21602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6336" y="3356992"/>
            <a:ext cx="0" cy="21602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P10802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1124744"/>
            <a:ext cx="2856318" cy="2142238"/>
          </a:xfrm>
          <a:prstGeom prst="rect">
            <a:avLst/>
          </a:prstGeom>
        </p:spPr>
      </p:pic>
      <p:pic>
        <p:nvPicPr>
          <p:cNvPr id="1026" name="Picture 2" descr="\\sc001088\Users$\QYAO\Desktop\翁孟勇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atic\AppData\Local\Microsoft\Windows\Temporary Internet Files\Content.Outlook\NOEFFYF5\IntermodalTIR_cropped (2)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268761"/>
            <a:ext cx="9144000" cy="473471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One Belt, One Road </a:t>
            </a:r>
            <a:r>
              <a:rPr lang="en-GB" dirty="0" smtClean="0"/>
              <a:t>– TIR is the solution!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300" dirty="0" smtClean="0"/>
              <a:t>China’s accession to TIR will further increase trade between Asia and Europe </a:t>
            </a:r>
            <a:endParaRPr lang="en-GB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8001056" cy="5167476"/>
          </a:xfrm>
          <a:prstGeom prst="rect">
            <a:avLst/>
          </a:prstGeom>
          <a:solidFill>
            <a:schemeClr val="bg1">
              <a:alpha val="68000"/>
            </a:schemeClr>
          </a:solidFill>
          <a:effectLst/>
        </p:spPr>
        <p:txBody>
          <a:bodyPr wrap="square" rtlCol="0">
            <a:noAutofit/>
          </a:bodyPr>
          <a:lstStyle/>
          <a:p>
            <a:endParaRPr lang="fr-CH" baseline="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aseline="0" dirty="0" smtClean="0">
                <a:solidFill>
                  <a:schemeClr val="accent1"/>
                </a:solidFill>
              </a:rPr>
              <a:t> All EU Member States</a:t>
            </a:r>
            <a:r>
              <a:rPr lang="en-GB" sz="2400" dirty="0" smtClean="0">
                <a:solidFill>
                  <a:schemeClr val="accent1"/>
                </a:solidFill>
              </a:rPr>
              <a:t> use TIR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 TIR – is only-one transit system in Central Asia</a:t>
            </a:r>
          </a:p>
          <a:p>
            <a:endParaRPr lang="en-GB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 Central Asian region shows the biggest growth in TIR usage worldwide in recent years (approx. 400 000 TIR Carnets issued by national associations in 2014)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 Other South-Asian countries are showing interest in TIR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TIR is an efficient, transparent and reliable customs transit system that brings uniformity and enhanced connectivity in a global context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  <a:p>
            <a:endParaRPr lang="fr-CH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teMembresIRU-jan201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058" y="1784378"/>
            <a:ext cx="9612562" cy="466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IRU Membership</a:t>
            </a:r>
            <a:endParaRPr lang="fr-CH" dirty="0"/>
          </a:p>
        </p:txBody>
      </p:sp>
      <p:pic>
        <p:nvPicPr>
          <p:cNvPr id="12" name="Picture 11" descr="CarteMembresIRU-jan201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2058" y="1784378"/>
            <a:ext cx="9612562" cy="466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8 </a:t>
            </a:r>
            <a:r>
              <a:rPr lang="en-GB" dirty="0" smtClean="0">
                <a:solidFill>
                  <a:srgbClr val="B43E97"/>
                </a:solidFill>
              </a:rPr>
              <a:t>F</a:t>
            </a:r>
            <a:r>
              <a:rPr lang="en-GB" dirty="0" smtClean="0">
                <a:solidFill>
                  <a:srgbClr val="B43E97"/>
                </a:solidFill>
                <a:effectLst/>
              </a:rPr>
              <a:t>ounding Member </a:t>
            </a:r>
            <a:r>
              <a:rPr lang="en-GB" dirty="0" smtClean="0">
                <a:solidFill>
                  <a:srgbClr val="B43E97"/>
                </a:solidFill>
              </a:rPr>
              <a:t>C</a:t>
            </a:r>
            <a:r>
              <a:rPr lang="en-GB" dirty="0" smtClean="0">
                <a:solidFill>
                  <a:srgbClr val="B43E97"/>
                </a:solidFill>
                <a:effectLst/>
              </a:rPr>
              <a:t>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2015: </a:t>
            </a:r>
            <a:r>
              <a:rPr lang="fr-CH" dirty="0" err="1" smtClean="0">
                <a:solidFill>
                  <a:srgbClr val="005EA4"/>
                </a:solidFill>
              </a:rPr>
              <a:t>p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resent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over 100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17" name="Picture 16" descr="CarteMembresIRU-jan2015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2436" y="1784378"/>
            <a:ext cx="9612560" cy="46689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79512" y="1124744"/>
            <a:ext cx="8784976" cy="5280586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fr-C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1124744"/>
            <a:ext cx="8784976" cy="52805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endParaRPr kumimoji="0" lang="fr-C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iru-nelti.org/pix/route/5routes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589240"/>
            <a:ext cx="8640960" cy="1008112"/>
          </a:xfrm>
          <a:prstGeom prst="rect">
            <a:avLst/>
          </a:prstGeom>
          <a:noFill/>
          <a:effectLst/>
        </p:spPr>
        <p:txBody>
          <a:bodyPr wrap="square" rtlCol="0">
            <a:normAutofit fontScale="92500" lnSpcReduction="10000"/>
          </a:bodyPr>
          <a:lstStyle/>
          <a:p>
            <a:pPr marL="361950" indent="-361950"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GB" sz="1800" baseline="0" dirty="0" smtClean="0">
                <a:solidFill>
                  <a:schemeClr val="accent1"/>
                </a:solidFill>
              </a:rPr>
              <a:t>Northern</a:t>
            </a:r>
            <a:r>
              <a:rPr lang="en-GB" sz="1800" dirty="0" smtClean="0">
                <a:solidFill>
                  <a:schemeClr val="accent1"/>
                </a:solidFill>
              </a:rPr>
              <a:t> Route: </a:t>
            </a:r>
            <a:r>
              <a:rPr lang="en-GB" sz="1800" baseline="0" dirty="0" smtClean="0">
                <a:solidFill>
                  <a:schemeClr val="accent1"/>
                </a:solidFill>
              </a:rPr>
              <a:t>10–16 days (between</a:t>
            </a:r>
            <a:r>
              <a:rPr lang="en-GB" sz="1800" dirty="0" smtClean="0">
                <a:solidFill>
                  <a:schemeClr val="accent1"/>
                </a:solidFill>
              </a:rPr>
              <a:t> 6,000 </a:t>
            </a:r>
            <a:r>
              <a:rPr lang="en-GB" dirty="0" smtClean="0">
                <a:solidFill>
                  <a:schemeClr val="accent1"/>
                </a:solidFill>
              </a:rPr>
              <a:t>– </a:t>
            </a:r>
            <a:r>
              <a:rPr lang="en-GB" sz="1800" dirty="0" smtClean="0">
                <a:solidFill>
                  <a:schemeClr val="accent1"/>
                </a:solidFill>
              </a:rPr>
              <a:t>7,700</a:t>
            </a:r>
            <a:r>
              <a:rPr lang="en-GB" sz="1800" baseline="0" dirty="0" smtClean="0">
                <a:solidFill>
                  <a:schemeClr val="accent1"/>
                </a:solidFill>
              </a:rPr>
              <a:t> km)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GB" dirty="0" smtClean="0">
                <a:solidFill>
                  <a:srgbClr val="00B050"/>
                </a:solidFill>
              </a:rPr>
              <a:t>Central Route</a:t>
            </a:r>
            <a:r>
              <a:rPr lang="en-GB" sz="1800" baseline="0" dirty="0" smtClean="0">
                <a:solidFill>
                  <a:srgbClr val="00B050"/>
                </a:solidFill>
              </a:rPr>
              <a:t>: 13</a:t>
            </a:r>
            <a:r>
              <a:rPr lang="en-GB" dirty="0" smtClean="0">
                <a:solidFill>
                  <a:srgbClr val="00B050"/>
                </a:solidFill>
              </a:rPr>
              <a:t>–18 </a:t>
            </a:r>
            <a:r>
              <a:rPr lang="en-GB" sz="1800" dirty="0" smtClean="0">
                <a:solidFill>
                  <a:srgbClr val="00B050"/>
                </a:solidFill>
              </a:rPr>
              <a:t>days (between 5,300 </a:t>
            </a:r>
            <a:r>
              <a:rPr lang="en-GB" dirty="0" smtClean="0">
                <a:solidFill>
                  <a:srgbClr val="00B050"/>
                </a:solidFill>
              </a:rPr>
              <a:t>– </a:t>
            </a:r>
            <a:r>
              <a:rPr lang="en-GB" sz="1800" dirty="0" smtClean="0">
                <a:solidFill>
                  <a:srgbClr val="00B050"/>
                </a:solidFill>
              </a:rPr>
              <a:t>6,000 km)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GB" baseline="0" dirty="0" smtClean="0">
                <a:solidFill>
                  <a:schemeClr val="accent3"/>
                </a:solidFill>
              </a:rPr>
              <a:t>Southern Route: 8–17 days (between 4,500 km – 6,200 km) </a:t>
            </a:r>
            <a:r>
              <a:rPr lang="en-GB" sz="1800" baseline="0" dirty="0" smtClean="0">
                <a:solidFill>
                  <a:schemeClr val="accent3"/>
                </a:solidFill>
              </a:rPr>
              <a:t>	</a:t>
            </a:r>
          </a:p>
        </p:txBody>
      </p:sp>
      <p:pic>
        <p:nvPicPr>
          <p:cNvPr id="8" name="Picture 4" descr="NELTI_ne_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412776"/>
            <a:ext cx="1584176" cy="145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03648" y="0"/>
            <a:ext cx="7560840" cy="908720"/>
          </a:xfrm>
        </p:spPr>
        <p:txBody>
          <a:bodyPr>
            <a:noAutofit/>
          </a:bodyPr>
          <a:lstStyle/>
          <a:p>
            <a:r>
              <a:rPr lang="en-GB" sz="2250" dirty="0" smtClean="0">
                <a:solidFill>
                  <a:schemeClr val="accent1"/>
                </a:solidFill>
              </a:rPr>
              <a:t>One Belt </a:t>
            </a:r>
            <a:r>
              <a:rPr lang="en-GB" sz="2250" dirty="0" smtClean="0"/>
              <a:t>– IRU NELTI activities to support development of trade between Europe and Asia</a:t>
            </a:r>
            <a:endParaRPr lang="en-GB" sz="225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EQ_bgxPKmZo/UPIzDyZ2xUI/AAAAAAAAAFg/t1RRC26k8gg/s1600/open+high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8517" y="1124744"/>
            <a:ext cx="6901875" cy="521208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IRU Caravan and NELTI drivers saw this…  </a:t>
            </a:r>
            <a:br>
              <a:rPr lang="en-US" dirty="0" smtClean="0"/>
            </a:br>
            <a:r>
              <a:rPr lang="en-US" dirty="0" smtClean="0"/>
              <a:t>adequate roads but little traffic!!</a:t>
            </a:r>
            <a:endParaRPr lang="fr-C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\\Chihuahua\iru2\Official IRU Photo Archive\1 IRU Activities\2012\UNECE Photo contest\UDP\dreamstime_6467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7818120" cy="52120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…until they reached border crossings!!</a:t>
            </a:r>
            <a:endParaRPr lang="fr-C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Caravans and NELTI results</a:t>
            </a:r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697961"/>
            <a:ext cx="1656184" cy="13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54287"/>
            <a:ext cx="1512168" cy="11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245" y="4725144"/>
            <a:ext cx="1642723" cy="13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25144"/>
            <a:ext cx="1512168" cy="127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Content Placeholder 5" descr="Lisbon-Vladivost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95737" y="1375482"/>
            <a:ext cx="1584175" cy="1189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1375481"/>
            <a:ext cx="1693872" cy="1188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436096" y="1043444"/>
            <a:ext cx="281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b="1" dirty="0" smtClean="0">
                <a:solidFill>
                  <a:srgbClr val="0059C2"/>
                </a:solidFill>
              </a:rPr>
              <a:t>Beijing-Berlin-Brussels</a:t>
            </a:r>
            <a:endParaRPr lang="fr-CH" b="1" dirty="0">
              <a:solidFill>
                <a:srgbClr val="0059C2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412776"/>
            <a:ext cx="3096344" cy="112477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3284984"/>
            <a:ext cx="2576977" cy="1157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5868144" y="28529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400" b="1" dirty="0" smtClean="0">
                <a:solidFill>
                  <a:srgbClr val="0059C2"/>
                </a:solidFill>
              </a:rPr>
              <a:t> </a:t>
            </a:r>
            <a:r>
              <a:rPr lang="fr-CH" b="1" dirty="0" smtClean="0">
                <a:solidFill>
                  <a:srgbClr val="0059C2"/>
                </a:solidFill>
              </a:rPr>
              <a:t>IRU-ECO </a:t>
            </a:r>
            <a:r>
              <a:rPr lang="fr-CH" b="1" dirty="0" err="1" smtClean="0">
                <a:solidFill>
                  <a:srgbClr val="0059C2"/>
                </a:solidFill>
              </a:rPr>
              <a:t>Silk</a:t>
            </a:r>
            <a:r>
              <a:rPr lang="fr-CH" b="1" dirty="0" smtClean="0">
                <a:solidFill>
                  <a:srgbClr val="0059C2"/>
                </a:solidFill>
              </a:rPr>
              <a:t> Road</a:t>
            </a:r>
            <a:endParaRPr lang="fr-CH" b="1" dirty="0">
              <a:solidFill>
                <a:srgbClr val="0059C2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3284984"/>
            <a:ext cx="2952328" cy="1158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51520" y="4725144"/>
            <a:ext cx="8496944" cy="1584176"/>
          </a:xfrm>
          <a:prstGeom prst="rect">
            <a:avLst/>
          </a:prstGeom>
          <a:solidFill>
            <a:schemeClr val="accent1">
              <a:alpha val="87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 smtClean="0"/>
              <a:t>Up to </a:t>
            </a:r>
            <a:r>
              <a:rPr lang="en-US" sz="3200" b="1" dirty="0" smtClean="0"/>
              <a:t>40% </a:t>
            </a:r>
            <a:r>
              <a:rPr lang="en-US" sz="2400" dirty="0" smtClean="0"/>
              <a:t>of transport time </a:t>
            </a:r>
            <a:r>
              <a:rPr lang="en-US" sz="3200" dirty="0" smtClean="0"/>
              <a:t>= border crossings</a:t>
            </a:r>
          </a:p>
          <a:p>
            <a:pPr algn="ctr"/>
            <a:r>
              <a:rPr lang="en-US" sz="3200" b="1" dirty="0" smtClean="0"/>
              <a:t>30% </a:t>
            </a:r>
            <a:r>
              <a:rPr lang="en-US" sz="2400" dirty="0" smtClean="0"/>
              <a:t>of transport costs</a:t>
            </a:r>
            <a:r>
              <a:rPr lang="en-US" sz="3200" dirty="0" smtClean="0"/>
              <a:t> = unofficial levies</a:t>
            </a:r>
          </a:p>
          <a:p>
            <a:pPr algn="ctr"/>
            <a:endParaRPr lang="fr-CH" dirty="0" err="1" smtClean="0"/>
          </a:p>
        </p:txBody>
      </p:sp>
      <p:sp>
        <p:nvSpPr>
          <p:cNvPr id="23" name="TextBox 22"/>
          <p:cNvSpPr txBox="1"/>
          <p:nvPr/>
        </p:nvSpPr>
        <p:spPr>
          <a:xfrm>
            <a:off x="1043609" y="101544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b="1" dirty="0" err="1" smtClean="0">
                <a:solidFill>
                  <a:srgbClr val="0059C2"/>
                </a:solidFill>
              </a:rPr>
              <a:t>Lisbon</a:t>
            </a:r>
            <a:r>
              <a:rPr lang="fr-CH" b="1" dirty="0" smtClean="0">
                <a:solidFill>
                  <a:srgbClr val="0059C2"/>
                </a:solidFill>
              </a:rPr>
              <a:t>-Vladivostok</a:t>
            </a:r>
            <a:endParaRPr lang="fr-CH" b="1" dirty="0">
              <a:solidFill>
                <a:srgbClr val="0059C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28436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b="1" dirty="0" smtClean="0">
                <a:solidFill>
                  <a:srgbClr val="0059C2"/>
                </a:solidFill>
              </a:rPr>
              <a:t> Black </a:t>
            </a:r>
            <a:r>
              <a:rPr lang="fr-CH" b="1" dirty="0" err="1" smtClean="0">
                <a:solidFill>
                  <a:srgbClr val="0059C2"/>
                </a:solidFill>
              </a:rPr>
              <a:t>Sea</a:t>
            </a:r>
            <a:r>
              <a:rPr lang="fr-CH" b="1" dirty="0" smtClean="0">
                <a:solidFill>
                  <a:srgbClr val="0059C2"/>
                </a:solidFill>
              </a:rPr>
              <a:t> </a:t>
            </a:r>
            <a:r>
              <a:rPr lang="fr-CH" b="1" dirty="0" err="1" smtClean="0">
                <a:solidFill>
                  <a:srgbClr val="0059C2"/>
                </a:solidFill>
              </a:rPr>
              <a:t>Highway</a:t>
            </a:r>
            <a:endParaRPr lang="fr-CH" b="1" dirty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глашение ШОС (9 лист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744391" cy="4088921"/>
          </a:xfrm>
          <a:prstGeom prst="rect">
            <a:avLst/>
          </a:prstGeom>
          <a:ln>
            <a:solidFill>
              <a:srgbClr val="0059C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Multilateral SCO Agreement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 descr="Соглашение ШОС (1 лист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2865782" cy="3744416"/>
          </a:xfrm>
          <a:prstGeom prst="rect">
            <a:avLst/>
          </a:prstGeom>
          <a:ln>
            <a:solidFill>
              <a:srgbClr val="0059C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3928" y="3933056"/>
            <a:ext cx="5005790" cy="208823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dirty="0" smtClean="0"/>
              <a:t>SCO Member States Agreement on Facilitation of International Road Transport is expected to </a:t>
            </a:r>
            <a:r>
              <a:rPr lang="en-US" b="1" dirty="0" smtClean="0">
                <a:solidFill>
                  <a:srgbClr val="0059C2"/>
                </a:solidFill>
              </a:rPr>
              <a:t>significantly enhance regional connectivity and integration, to promote international trade facilitation and economic growth in </a:t>
            </a:r>
            <a:r>
              <a:rPr lang="en-US" dirty="0" smtClean="0"/>
              <a:t>China, Russian Federation and the Central Asian countries.</a:t>
            </a:r>
            <a:endParaRPr lang="ru-RU" dirty="0" smtClean="0"/>
          </a:p>
        </p:txBody>
      </p:sp>
      <p:pic>
        <p:nvPicPr>
          <p:cNvPr id="6" name="Picture 5" descr="SCO_Agreement-Sig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980728"/>
            <a:ext cx="3744416" cy="249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1196752"/>
            <a:ext cx="2160240" cy="1008112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en-US" sz="1600" i="1" dirty="0" smtClean="0">
                <a:solidFill>
                  <a:srgbClr val="0059C2"/>
                </a:solidFill>
              </a:rPr>
              <a:t>12 September 2014, Dushanbe, </a:t>
            </a:r>
          </a:p>
          <a:p>
            <a:r>
              <a:rPr lang="en-US" sz="1600" i="1" dirty="0" smtClean="0">
                <a:solidFill>
                  <a:srgbClr val="0059C2"/>
                </a:solidFill>
              </a:rPr>
              <a:t>Republic of Tajikistan</a:t>
            </a:r>
            <a:endParaRPr lang="ru-RU" sz="1600" i="1" dirty="0" smtClean="0">
              <a:solidFill>
                <a:srgbClr val="0059C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27584" y="3212976"/>
            <a:ext cx="1991799" cy="2924944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1560" y="2420888"/>
            <a:ext cx="1991799" cy="2924944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95536" y="1628800"/>
            <a:ext cx="1991799" cy="2924944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under the SCO Agreement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27576" y="1412776"/>
            <a:ext cx="3816424" cy="151216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 … </a:t>
            </a:r>
            <a:r>
              <a:rPr lang="en-US" dirty="0" smtClean="0">
                <a:solidFill>
                  <a:srgbClr val="0059C2"/>
                </a:solidFill>
              </a:rPr>
              <a:t>to facilitate and </a:t>
            </a:r>
            <a:r>
              <a:rPr lang="en-US" dirty="0" err="1" smtClean="0">
                <a:solidFill>
                  <a:srgbClr val="0059C2"/>
                </a:solidFill>
              </a:rPr>
              <a:t>harmonise</a:t>
            </a:r>
            <a:r>
              <a:rPr lang="en-US" dirty="0" smtClean="0">
                <a:solidFill>
                  <a:srgbClr val="0059C2"/>
                </a:solidFill>
              </a:rPr>
              <a:t> documentation, procedures and requirements </a:t>
            </a:r>
            <a:r>
              <a:rPr lang="en-US" dirty="0" smtClean="0"/>
              <a:t>on the territory of member states related to the international road </a:t>
            </a:r>
            <a:r>
              <a:rPr lang="en-US" dirty="0" smtClean="0">
                <a:solidFill>
                  <a:schemeClr val="tx2"/>
                </a:solidFill>
              </a:rPr>
              <a:t>transport …</a:t>
            </a:r>
            <a:r>
              <a:rPr lang="ru-RU" dirty="0" smtClean="0"/>
              <a:t>»</a:t>
            </a:r>
          </a:p>
        </p:txBody>
      </p:sp>
      <p:pic>
        <p:nvPicPr>
          <p:cNvPr id="5" name="Рисунок 4" descr="Соглашение ШОС (1 лист)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9512" y="1052736"/>
            <a:ext cx="2039114" cy="2664296"/>
          </a:xfrm>
          <a:prstGeom prst="rect">
            <a:avLst/>
          </a:prstGeom>
          <a:gradFill>
            <a:gsLst>
              <a:gs pos="0">
                <a:srgbClr val="FFFF00">
                  <a:alpha val="9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3888432" cy="1265661"/>
          </a:xfrm>
          <a:prstGeom prst="rect">
            <a:avLst/>
          </a:prstGeom>
          <a:noFill/>
          <a:ln w="9525">
            <a:solidFill>
              <a:srgbClr val="0059C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980728"/>
            <a:ext cx="3096344" cy="43204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The Parties have agreed:</a:t>
            </a: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18900" y="3140968"/>
            <a:ext cx="3925100" cy="1944216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dirty="0" smtClean="0"/>
              <a:t>“ … to promote </a:t>
            </a:r>
            <a:r>
              <a:rPr lang="en-US" dirty="0" smtClean="0">
                <a:solidFill>
                  <a:srgbClr val="0059C2"/>
                </a:solidFill>
              </a:rPr>
              <a:t>the </a:t>
            </a:r>
            <a:r>
              <a:rPr lang="en-US" dirty="0" err="1" smtClean="0">
                <a:solidFill>
                  <a:srgbClr val="0059C2"/>
                </a:solidFill>
              </a:rPr>
              <a:t>acsession</a:t>
            </a:r>
            <a:r>
              <a:rPr lang="en-US" dirty="0" smtClean="0">
                <a:solidFill>
                  <a:srgbClr val="0059C2"/>
                </a:solidFill>
              </a:rPr>
              <a:t> to international conventions </a:t>
            </a:r>
            <a:r>
              <a:rPr lang="en-US" dirty="0" smtClean="0"/>
              <a:t>aimed at creating favorable conditions for international road transport, </a:t>
            </a:r>
            <a:r>
              <a:rPr lang="en-US" dirty="0" smtClean="0">
                <a:solidFill>
                  <a:srgbClr val="0059C2"/>
                </a:solidFill>
              </a:rPr>
              <a:t>as well as the implementation of these Conventions</a:t>
            </a:r>
            <a:r>
              <a:rPr lang="en-US" dirty="0" smtClean="0">
                <a:solidFill>
                  <a:srgbClr val="404040"/>
                </a:solidFill>
              </a:rPr>
              <a:t> …”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340768"/>
            <a:ext cx="1296144" cy="432048"/>
          </a:xfrm>
          <a:prstGeom prst="rect">
            <a:avLst/>
          </a:prstGeom>
          <a:solidFill>
            <a:srgbClr val="0059C2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Article 1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4984"/>
            <a:ext cx="3888433" cy="844199"/>
          </a:xfrm>
          <a:prstGeom prst="rect">
            <a:avLst/>
          </a:prstGeom>
          <a:noFill/>
          <a:ln w="9525">
            <a:solidFill>
              <a:srgbClr val="0059C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95936" y="3140968"/>
            <a:ext cx="1296144" cy="432048"/>
          </a:xfrm>
          <a:prstGeom prst="rect">
            <a:avLst/>
          </a:prstGeom>
          <a:solidFill>
            <a:srgbClr val="0059C2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Article 14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229200"/>
            <a:ext cx="3888432" cy="1282782"/>
          </a:xfrm>
          <a:prstGeom prst="rect">
            <a:avLst/>
          </a:prstGeom>
          <a:noFill/>
          <a:ln w="9525">
            <a:solidFill>
              <a:srgbClr val="0059C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95936" y="5085184"/>
            <a:ext cx="1296144" cy="432048"/>
          </a:xfrm>
          <a:prstGeom prst="rect">
            <a:avLst/>
          </a:prstGeom>
          <a:solidFill>
            <a:srgbClr val="0059C2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Article 15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5085184"/>
            <a:ext cx="3672408" cy="136815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dirty="0" smtClean="0"/>
              <a:t>“ … to participate in the implementation of joint projects and programs on the </a:t>
            </a:r>
            <a:r>
              <a:rPr lang="en-US" dirty="0" smtClean="0">
                <a:solidFill>
                  <a:srgbClr val="0059C2"/>
                </a:solidFill>
              </a:rPr>
              <a:t>development of road corridors connecting the territories of Member States </a:t>
            </a:r>
            <a:r>
              <a:rPr lang="en-US" dirty="0" smtClean="0">
                <a:solidFill>
                  <a:srgbClr val="404040"/>
                </a:solidFill>
              </a:rPr>
              <a:t>…”</a:t>
            </a:r>
            <a:endParaRPr lang="ru-RU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300" dirty="0" smtClean="0"/>
              <a:t>Implement key UN facilitation instruments </a:t>
            </a:r>
            <a:br>
              <a:rPr lang="en-GB" sz="2300" dirty="0" smtClean="0"/>
            </a:br>
            <a:r>
              <a:rPr lang="en-GB" sz="2300" dirty="0" smtClean="0"/>
              <a:t>to allow transport to drive trade!</a:t>
            </a:r>
            <a:endParaRPr lang="en-GB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3449" y="1295400"/>
            <a:ext cx="1512168" cy="20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6654" y="1295400"/>
            <a:ext cx="1512168" cy="20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4" y="1295400"/>
            <a:ext cx="152067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6087" y="1295400"/>
            <a:ext cx="1512168" cy="208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6972" y="4005064"/>
            <a:ext cx="15128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3808" y="4038600"/>
            <a:ext cx="1728192" cy="211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5941" y="1295400"/>
            <a:ext cx="1490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60032" y="4005065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78832" y="4005064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369395"/>
            <a:ext cx="576064" cy="6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RU 4-3 e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IRU 4-3 en</Template>
  <TotalTime>8902</TotalTime>
  <Words>619</Words>
  <Application>Microsoft Office PowerPoint</Application>
  <PresentationFormat>On-screen Show (4:3)</PresentationFormat>
  <Paragraphs>84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Template IRU 4-3 en</vt:lpstr>
      <vt:lpstr>Slides</vt:lpstr>
      <vt:lpstr>1_Key messages 2</vt:lpstr>
      <vt:lpstr>Picture Slides</vt:lpstr>
      <vt:lpstr>Closure page</vt:lpstr>
      <vt:lpstr>Prospects and challenges in view of the connectivity of Transportation Infrastructure</vt:lpstr>
      <vt:lpstr>IRU Membership</vt:lpstr>
      <vt:lpstr>One Belt – IRU NELTI activities to support development of trade between Europe and Asia</vt:lpstr>
      <vt:lpstr>IRU Caravan and NELTI drivers saw this…   adequate roads but little traffic!!</vt:lpstr>
      <vt:lpstr>…until they reached border crossings!!</vt:lpstr>
      <vt:lpstr>Pilot Caravans and NELTI results</vt:lpstr>
      <vt:lpstr>Multilateral SCO Agreement  </vt:lpstr>
      <vt:lpstr>Commitments under the SCO Agreement</vt:lpstr>
      <vt:lpstr>Implement key UN facilitation instruments  to allow transport to drive trade!</vt:lpstr>
      <vt:lpstr>Facilitating transit and border crossing procedures</vt:lpstr>
      <vt:lpstr>TIR Intermodality</vt:lpstr>
      <vt:lpstr>Slide 12</vt:lpstr>
      <vt:lpstr>TIR in 2015: more competitive, attractive and global</vt:lpstr>
      <vt:lpstr>China speeds up TIR accession process</vt:lpstr>
      <vt:lpstr>One Belt, One Road – TIR is the solution!</vt:lpstr>
      <vt:lpstr>China’s accession to TIR will further increase trade between Asia and Europe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mchouvalova</dc:creator>
  <cp:lastModifiedBy>vpopova</cp:lastModifiedBy>
  <cp:revision>323</cp:revision>
  <dcterms:created xsi:type="dcterms:W3CDTF">2015-02-13T12:31:57Z</dcterms:created>
  <dcterms:modified xsi:type="dcterms:W3CDTF">2015-05-27T14:51:17Z</dcterms:modified>
</cp:coreProperties>
</file>