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4" r:id="rId3"/>
    <p:sldMasterId id="2147483670" r:id="rId4"/>
    <p:sldMasterId id="2147483677" r:id="rId5"/>
    <p:sldMasterId id="2147483692" r:id="rId6"/>
    <p:sldMasterId id="2147483698" r:id="rId7"/>
    <p:sldMasterId id="2147483704" r:id="rId8"/>
    <p:sldMasterId id="2147483706" r:id="rId9"/>
    <p:sldMasterId id="2147483708" r:id="rId10"/>
  </p:sldMasterIdLst>
  <p:notesMasterIdLst>
    <p:notesMasterId r:id="rId32"/>
  </p:notesMasterIdLst>
  <p:handoutMasterIdLst>
    <p:handoutMasterId r:id="rId33"/>
  </p:handoutMasterIdLst>
  <p:sldIdLst>
    <p:sldId id="256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5" r:id="rId21"/>
    <p:sldId id="347" r:id="rId22"/>
    <p:sldId id="357" r:id="rId23"/>
    <p:sldId id="351" r:id="rId24"/>
    <p:sldId id="358" r:id="rId25"/>
    <p:sldId id="350" r:id="rId26"/>
    <p:sldId id="349" r:id="rId27"/>
    <p:sldId id="354" r:id="rId28"/>
    <p:sldId id="355" r:id="rId29"/>
    <p:sldId id="356" r:id="rId30"/>
    <p:sldId id="260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58" autoAdjust="0"/>
  </p:normalViewPr>
  <p:slideViewPr>
    <p:cSldViewPr>
      <p:cViewPr varScale="1">
        <p:scale>
          <a:sx n="58" d="100"/>
          <a:sy n="58" d="100"/>
        </p:scale>
        <p:origin x="-14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view3D>
      <c:hPercent val="46"/>
      <c:depthPercent val="100"/>
      <c:rAngAx val="1"/>
    </c:view3D>
    <c:floor>
      <c:spPr>
        <a:solidFill>
          <a:srgbClr val="C0C0C0"/>
        </a:solidFill>
        <a:ln w="12700">
          <a:solidFill>
            <a:srgbClr val="FFFFFF"/>
          </a:solidFill>
          <a:prstDash val="solid"/>
        </a:ln>
      </c:spPr>
    </c:floor>
    <c:sideWall>
      <c:spPr>
        <a:noFill/>
        <a:ln w="12700">
          <a:solidFill>
            <a:srgbClr val="FFFFFF"/>
          </a:solidFill>
          <a:prstDash val="solid"/>
        </a:ln>
      </c:spPr>
    </c:sideWall>
    <c:backWall>
      <c:spPr>
        <a:noFill/>
        <a:ln w="12700">
          <a:solidFill>
            <a:srgbClr val="FFFF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0624943421133489E-2"/>
          <c:y val="1.8203123883561812E-2"/>
          <c:w val="0.90937500000000004"/>
          <c:h val="0.88565022421524664"/>
        </c:manualLayout>
      </c:layout>
      <c:bar3DChart>
        <c:barDir val="col"/>
        <c:grouping val="clustered"/>
        <c:ser>
          <c:idx val="5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hlink"/>
            </a:solidFill>
            <a:ln w="5986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rgbClr val="FFC000"/>
              </a:solidFill>
              <a:ln w="5986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rgbClr val="FFC000"/>
              </a:solidFill>
              <a:ln w="59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Sheet1!$B$1:$C$1</c:f>
              <c:strCache>
                <c:ptCount val="2"/>
                <c:pt idx="0">
                  <c:v>Transport Costs only</c:v>
                </c:pt>
                <c:pt idx="1">
                  <c:v>All Costs *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</c:v>
                </c:pt>
                <c:pt idx="1">
                  <c:v>16</c:v>
                </c:pt>
              </c:numCache>
            </c:numRef>
          </c:val>
        </c:ser>
        <c:gapDepth val="0"/>
        <c:shape val="box"/>
        <c:axId val="74328320"/>
        <c:axId val="74342400"/>
        <c:axId val="0"/>
      </c:bar3DChart>
      <c:catAx>
        <c:axId val="74328320"/>
        <c:scaling>
          <c:orientation val="minMax"/>
        </c:scaling>
        <c:axPos val="b"/>
        <c:numFmt formatCode="General" sourceLinked="1"/>
        <c:tickLblPos val="low"/>
        <c:spPr>
          <a:ln w="5986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754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342400"/>
        <c:crosses val="autoZero"/>
        <c:lblAlgn val="ctr"/>
        <c:lblOffset val="100"/>
        <c:tickLblSkip val="1"/>
        <c:tickMarkSkip val="1"/>
      </c:catAx>
      <c:valAx>
        <c:axId val="74342400"/>
        <c:scaling>
          <c:orientation val="minMax"/>
        </c:scaling>
        <c:axPos val="l"/>
        <c:majorGridlines>
          <c:spPr>
            <a:ln w="5986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48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dirty="0"/>
                  <a:t>USD Billions</a:t>
                </a:r>
              </a:p>
            </c:rich>
          </c:tx>
          <c:layout>
            <c:manualLayout>
              <c:xMode val="edge"/>
              <c:yMode val="edge"/>
              <c:x val="0"/>
              <c:y val="0.35447161210111894"/>
            </c:manualLayout>
          </c:layout>
          <c:spPr>
            <a:noFill/>
            <a:ln w="11971">
              <a:noFill/>
            </a:ln>
          </c:spPr>
        </c:title>
        <c:numFmt formatCode="General" sourceLinked="1"/>
        <c:tickLblPos val="nextTo"/>
        <c:spPr>
          <a:ln w="5986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872" b="1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328320"/>
        <c:crosses val="autoZero"/>
        <c:crossBetween val="between"/>
      </c:valAx>
      <c:spPr>
        <a:noFill/>
        <a:ln w="11971">
          <a:noFill/>
        </a:ln>
      </c:spPr>
    </c:plotArea>
    <c:plotVisOnly val="1"/>
    <c:dispBlanksAs val="gap"/>
  </c:chart>
  <c:spPr>
    <a:solidFill>
      <a:srgbClr val="3366FF"/>
    </a:solidFill>
    <a:ln w="9525" cap="flat" cmpd="sng" algn="ctr">
      <a:solidFill>
        <a:schemeClr val="tx1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84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1D17-71DA-459E-B5BA-1A4EBE2FC298}" type="datetimeFigureOut">
              <a:rPr lang="en-GB" smtClean="0"/>
              <a:pPr/>
              <a:t>18/08/2015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B2714-F2E8-478C-8D6E-2A4EC07ECBF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95284-DF87-4107-ABCF-710F68A3353B}" type="datetimeFigureOut">
              <a:rPr lang="en-GB" smtClean="0"/>
              <a:pPr/>
              <a:t>18/08/2015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BB4D9-60CC-47FD-8C2B-C2410B941C4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"road transport" and more about how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today's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production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processes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 intermodal transport and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harmonised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standardised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rules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regulations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secure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predictable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efficient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trade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operations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hence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TIR and </a:t>
            </a:r>
            <a:r>
              <a:rPr lang="fr-CH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Harmonization</a:t>
            </a:r>
            <a:r>
              <a:rPr lang="fr-CH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Convention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BB4D9-60CC-47FD-8C2B-C2410B941C45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changes the dimension</a:t>
            </a:r>
            <a:r>
              <a:rPr lang="en-GB" baseline="0" dirty="0" smtClean="0"/>
              <a:t> of TIR is the accession of China !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Calls for </a:t>
            </a:r>
            <a:r>
              <a:rPr lang="en-GB" baseline="0" dirty="0" err="1" smtClean="0"/>
              <a:t>intermodality</a:t>
            </a:r>
            <a:r>
              <a:rPr lang="en-GB" baseline="0" dirty="0" smtClean="0"/>
              <a:t> 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3FDC6-6726-4C87-8DC9-E4AE8E4CD59F}" type="slidenum">
              <a:rPr lang="fr-CH" smtClean="0"/>
              <a:pPr/>
              <a:t>20</a:t>
            </a:fld>
            <a:endParaRPr lang="fr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1B62-CECA-45C2-BE39-8E3CC63C1793}" type="slidenum">
              <a:rPr lang="fr-CH" smtClean="0"/>
              <a:pPr/>
              <a:t>6</a:t>
            </a:fld>
            <a:endParaRPr lang="fr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91B62-CECA-45C2-BE39-8E3CC63C1793}" type="slidenum">
              <a:rPr lang="fr-CH" smtClean="0"/>
              <a:pPr/>
              <a:t>7</a:t>
            </a:fld>
            <a:endParaRPr lang="fr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BB3BE-1299-4126-A66C-A8C4650B37E5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4"/>
            <a:ext cx="5029202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BB2B9-F1D8-4153-A81C-F432BC3A207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Reduce</a:t>
            </a:r>
            <a:r>
              <a:rPr lang="en-US" dirty="0" smtClean="0"/>
              <a:t> border waiting times, </a:t>
            </a:r>
            <a:r>
              <a:rPr lang="en-US" dirty="0" smtClean="0">
                <a:solidFill>
                  <a:schemeClr val="accent1"/>
                </a:solidFill>
              </a:rPr>
              <a:t>facilitate</a:t>
            </a:r>
            <a:r>
              <a:rPr lang="en-US" dirty="0" smtClean="0"/>
              <a:t> trade, </a:t>
            </a:r>
            <a:r>
              <a:rPr lang="en-US" dirty="0" smtClean="0">
                <a:solidFill>
                  <a:schemeClr val="accent1"/>
                </a:solidFill>
              </a:rPr>
              <a:t>increase</a:t>
            </a:r>
            <a:r>
              <a:rPr lang="en-US" dirty="0" smtClean="0"/>
              <a:t> risk management efficiency</a:t>
            </a:r>
            <a:r>
              <a:rPr lang="en-US" dirty="0" smtClean="0">
                <a:solidFill>
                  <a:schemeClr val="accent1"/>
                </a:solidFill>
              </a:rPr>
              <a:t>, improve </a:t>
            </a:r>
            <a:r>
              <a:rPr lang="en-US" dirty="0" smtClean="0"/>
              <a:t>customs controls, </a:t>
            </a:r>
            <a:r>
              <a:rPr lang="en-US" dirty="0" smtClean="0">
                <a:solidFill>
                  <a:schemeClr val="accent1"/>
                </a:solidFill>
              </a:rPr>
              <a:t>secure</a:t>
            </a:r>
            <a:r>
              <a:rPr lang="en-US" dirty="0" smtClean="0"/>
              <a:t> trade and transport!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BB4D9-60CC-47FD-8C2B-C2410B941C4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ClrTx/>
              <a:buSzPct val="100000"/>
              <a:buFont typeface="Wingdings" pitchFamily="2" charset="2"/>
              <a:buNone/>
            </a:pPr>
            <a:r>
              <a:rPr lang="en-US" sz="1200" dirty="0" smtClean="0"/>
              <a:t>IRU</a:t>
            </a:r>
            <a:r>
              <a:rPr lang="en-US" sz="1200" baseline="0" dirty="0" smtClean="0"/>
              <a:t> and UNECE finally agreed at high level and technical level to work together to achieve a concrete pilot project</a:t>
            </a:r>
          </a:p>
          <a:p>
            <a:pPr marL="0" indent="0"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</a:pPr>
            <a:endParaRPr lang="en-US" sz="1200" baseline="0" dirty="0" smtClean="0"/>
          </a:p>
          <a:p>
            <a:pPr marL="0" indent="0"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</a:pPr>
            <a:r>
              <a:rPr lang="en-US" sz="1200" baseline="0" dirty="0" err="1" smtClean="0"/>
              <a:t>eTIR</a:t>
            </a:r>
            <a:r>
              <a:rPr lang="en-US" sz="1200" baseline="0" dirty="0" smtClean="0"/>
              <a:t> Pilot project:</a:t>
            </a:r>
            <a:endParaRPr lang="en-US" sz="1200" dirty="0" smtClean="0"/>
          </a:p>
          <a:p>
            <a:pPr marL="273050" indent="-273050" algn="l" defTabSz="914400" rtl="0" eaLnBrk="1" latinLnBrk="0" hangingPunct="1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be a simplified version of the existing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eTIR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Reference Model</a:t>
            </a:r>
          </a:p>
          <a:p>
            <a:pPr marL="273050" indent="-273050" algn="l" defTabSz="914400" rtl="0" eaLnBrk="1" latinLnBrk="0" hangingPunct="1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will be based on the infrastructure developed by Customs and IRU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Leverage elements already computerized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Rapidly launch (and at minimal cost) a paper-less TIR procedure between two pilot countries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Constitute a first step towards the implementation of the full-fledged </a:t>
            </a:r>
            <a:r>
              <a:rPr lang="en-US" sz="1200" dirty="0" err="1" smtClean="0"/>
              <a:t>eTIR</a:t>
            </a:r>
            <a:r>
              <a:rPr lang="en-US" sz="1200" dirty="0" smtClean="0"/>
              <a:t> system (as per the objectives described in the </a:t>
            </a:r>
            <a:r>
              <a:rPr lang="en-US" sz="1200" dirty="0" err="1" smtClean="0"/>
              <a:t>eTIR</a:t>
            </a:r>
            <a:r>
              <a:rPr lang="en-US" sz="1200" dirty="0" smtClean="0"/>
              <a:t> Reference Model).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4BB9A-685B-4005-8243-A67210989D4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4539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0"/>
              </a:spcAft>
              <a:buClrTx/>
              <a:buSzPct val="100000"/>
              <a:buFont typeface="Wingdings" pitchFamily="2" charset="2"/>
              <a:buNone/>
            </a:pPr>
            <a:r>
              <a:rPr lang="en-US" sz="1200" dirty="0" smtClean="0"/>
              <a:t>IRU</a:t>
            </a:r>
            <a:r>
              <a:rPr lang="en-US" sz="1200" baseline="0" dirty="0" smtClean="0"/>
              <a:t> and UNECE finally agreed at high level and technical level to work together to achieve a concrete pilot project</a:t>
            </a:r>
          </a:p>
          <a:p>
            <a:pPr marL="0" indent="0"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</a:pPr>
            <a:endParaRPr lang="en-US" sz="1200" baseline="0" dirty="0" smtClean="0"/>
          </a:p>
          <a:p>
            <a:pPr marL="0" indent="0"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</a:pPr>
            <a:r>
              <a:rPr lang="en-US" sz="1200" baseline="0" dirty="0" err="1" smtClean="0"/>
              <a:t>eTIR</a:t>
            </a:r>
            <a:r>
              <a:rPr lang="en-US" sz="1200" baseline="0" dirty="0" smtClean="0"/>
              <a:t> Pilot project:</a:t>
            </a:r>
            <a:endParaRPr lang="en-US" sz="1200" dirty="0" smtClean="0"/>
          </a:p>
          <a:p>
            <a:pPr marL="273050" indent="-273050" algn="l" defTabSz="914400" rtl="0" eaLnBrk="1" latinLnBrk="0" hangingPunct="1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be a simplified version of the existing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eTIR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Reference Model</a:t>
            </a:r>
          </a:p>
          <a:p>
            <a:pPr marL="273050" indent="-273050" algn="l" defTabSz="914400" rtl="0" eaLnBrk="1" latinLnBrk="0" hangingPunct="1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will be based on the infrastructure developed by Customs and IRU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Leverage elements already computerized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Rapidly launch (and at minimal cost) a paper-less TIR procedure between two pilot countries</a:t>
            </a:r>
          </a:p>
          <a:p>
            <a:pPr marL="273050" indent="-273050">
              <a:spcAft>
                <a:spcPts val="0"/>
              </a:spcAft>
              <a:buClrTx/>
              <a:buSzPct val="100000"/>
              <a:buFont typeface="Wingdings" pitchFamily="2" charset="2"/>
              <a:buChar char="Ø"/>
            </a:pPr>
            <a:r>
              <a:rPr lang="en-US" sz="1200" dirty="0" smtClean="0"/>
              <a:t>Constitute a first step towards the implementation of the full-fledged </a:t>
            </a:r>
            <a:r>
              <a:rPr lang="en-US" sz="1200" dirty="0" err="1" smtClean="0"/>
              <a:t>eTIR</a:t>
            </a:r>
            <a:r>
              <a:rPr lang="en-US" sz="1200" dirty="0" smtClean="0"/>
              <a:t> system (as per the objectives described in the </a:t>
            </a:r>
            <a:r>
              <a:rPr lang="en-US" sz="1200" dirty="0" err="1" smtClean="0"/>
              <a:t>eTIR</a:t>
            </a:r>
            <a:r>
              <a:rPr lang="en-US" sz="1200" dirty="0" smtClean="0"/>
              <a:t> Reference Model).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4BB9A-685B-4005-8243-A67210989D4F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ABB3BE-1299-4126-A66C-A8C4650B37E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4"/>
            <a:ext cx="5029202" cy="4114800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512" y="1796819"/>
            <a:ext cx="8784976" cy="192021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Title of the Presentation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788635"/>
            <a:ext cx="8712968" cy="1152533"/>
          </a:xfrm>
        </p:spPr>
        <p:txBody>
          <a:bodyPr>
            <a:normAutofit/>
          </a:bodyPr>
          <a:lstStyle>
            <a:lvl1pPr marL="0" indent="0" algn="l">
              <a:buNone/>
              <a:defRPr sz="1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Location, Date</a:t>
            </a:r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251520" y="4581128"/>
            <a:ext cx="8712968" cy="72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085184"/>
            <a:ext cx="8712968" cy="720080"/>
          </a:xfrm>
        </p:spPr>
        <p:txBody>
          <a:bodyPr anchor="b">
            <a:normAutofit/>
          </a:bodyPr>
          <a:lstStyle>
            <a:lvl1pPr algn="r">
              <a:defRPr sz="1800" i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noProof="0" smtClean="0"/>
              <a:t>Name of Presenter &amp; Position</a:t>
            </a:r>
            <a:endParaRPr lang="en-GB" noProof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28596" y="6629400"/>
            <a:ext cx="3929090" cy="457200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buFontTx/>
              <a:buNone/>
              <a:defRPr/>
            </a:pPr>
            <a:endParaRPr lang="en-US" sz="1000" dirty="0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5940152" y="6629400"/>
            <a:ext cx="3168352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mtClean="0">
                <a:effectLst/>
              </a:rPr>
              <a:t>© International Road Transport Union (IRU) 2013</a:t>
            </a:r>
            <a:endParaRPr lang="en-US" dirty="0">
              <a:effectLst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13376"/>
            <a:ext cx="9144000" cy="489248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>
                <a:effectLst/>
              </a:rPr>
              <a:t>Page</a:t>
            </a:r>
            <a:r>
              <a:rPr lang="en-US" dirty="0" smtClean="0"/>
              <a:t> </a:t>
            </a:r>
            <a:fld id="{1DED8866-FF6C-4927-BBE0-BE5524942850}" type="slidenum">
              <a:rPr lang="en-US" smtClean="0">
                <a:effectLst/>
              </a:rPr>
              <a:pPr>
                <a:defRPr/>
              </a:pPr>
              <a:t>‹#›</a:t>
            </a:fld>
            <a:endParaRPr lang="en-US" dirty="0"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  <a:prstGeom prst="rect">
            <a:avLst/>
          </a:prstGeom>
        </p:spPr>
        <p:txBody>
          <a:bodyPr>
            <a:normAutofit/>
          </a:bodyPr>
          <a:lstStyle>
            <a:lvl1pPr marL="93663" indent="-93663">
              <a:buClr>
                <a:schemeClr val="bg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9512" y="1796819"/>
            <a:ext cx="8784976" cy="192021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Title of the Presentation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1520" y="3788635"/>
            <a:ext cx="8712968" cy="1152533"/>
          </a:xfrm>
        </p:spPr>
        <p:txBody>
          <a:bodyPr>
            <a:normAutofit/>
          </a:bodyPr>
          <a:lstStyle>
            <a:lvl1pPr marL="0" indent="0" algn="l">
              <a:buNone/>
              <a:defRPr sz="1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smtClean="0"/>
              <a:t>Location, Date</a:t>
            </a:r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 smtClean="0"/>
          </a:p>
          <a:p>
            <a:endParaRPr lang="en-GB" noProof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1520" y="4581128"/>
            <a:ext cx="8712968" cy="72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5085184"/>
            <a:ext cx="8712968" cy="720080"/>
          </a:xfrm>
        </p:spPr>
        <p:txBody>
          <a:bodyPr anchor="b">
            <a:normAutofit/>
          </a:bodyPr>
          <a:lstStyle>
            <a:lvl1pPr algn="r">
              <a:defRPr sz="1800" i="1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GB" noProof="0" smtClean="0"/>
              <a:t>Name of Presenter &amp; Position</a:t>
            </a:r>
            <a:endParaRPr lang="en-GB" noProof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28596" y="6629400"/>
            <a:ext cx="3929090" cy="457200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buFontTx/>
              <a:buNone/>
              <a:defRPr/>
            </a:pPr>
            <a:endParaRPr lang="en-US" sz="1000" dirty="0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5940152" y="6629400"/>
            <a:ext cx="3168352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mtClean="0">
                <a:effectLst/>
              </a:rPr>
              <a:t>© International Road Transport Union (IRU) 2013</a:t>
            </a:r>
            <a:endParaRPr lang="en-US" dirty="0">
              <a:effectLst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13376"/>
            <a:ext cx="9144000" cy="489248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>
                <a:effectLst/>
              </a:rPr>
              <a:t>Page</a:t>
            </a:r>
            <a:r>
              <a:rPr lang="en-US" dirty="0" smtClean="0"/>
              <a:t> </a:t>
            </a:r>
            <a:fld id="{1DED8866-FF6C-4927-BBE0-BE5524942850}" type="slidenum">
              <a:rPr lang="en-US" smtClean="0">
                <a:effectLst/>
              </a:rPr>
              <a:pPr>
                <a:defRPr/>
              </a:pPr>
              <a:t>‹#›</a:t>
            </a:fld>
            <a:endParaRPr lang="en-US" dirty="0"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93663" indent="-93663">
              <a:buClr>
                <a:schemeClr val="bg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93663" indent="-93663"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93663" indent="-93663"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48200" y="1124744"/>
            <a:ext cx="4316288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defRPr sz="26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None/>
              <a:defRPr sz="2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SzPct val="100000"/>
              <a:defRPr sz="22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28596" y="6629400"/>
            <a:ext cx="3929090" cy="457200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buFontTx/>
              <a:buNone/>
              <a:defRPr/>
            </a:pPr>
            <a:endParaRPr lang="en-US" sz="1000" dirty="0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5940152" y="6629400"/>
            <a:ext cx="3168352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mtClean="0">
                <a:effectLst/>
              </a:rPr>
              <a:t>© International Road Transport Union (IRU) 2013</a:t>
            </a:r>
            <a:endParaRPr lang="en-US" dirty="0">
              <a:effectLst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13376"/>
            <a:ext cx="9144000" cy="489248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>
                <a:effectLst/>
              </a:rPr>
              <a:t>Page</a:t>
            </a:r>
            <a:r>
              <a:rPr lang="en-US" dirty="0" smtClean="0"/>
              <a:t> </a:t>
            </a:r>
            <a:fld id="{1DED8866-FF6C-4927-BBE0-BE5524942850}" type="slidenum">
              <a:rPr lang="en-US" smtClean="0">
                <a:effectLst/>
              </a:rPr>
              <a:pPr>
                <a:defRPr/>
              </a:pPr>
              <a:t>‹#›</a:t>
            </a:fld>
            <a:endParaRPr lang="en-US" dirty="0"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U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88913"/>
            <a:ext cx="8785101" cy="6264275"/>
          </a:xfrm>
        </p:spPr>
        <p:txBody>
          <a:bodyPr anchor="ctr">
            <a:normAutofit/>
          </a:bodyPr>
          <a:lstStyle>
            <a:lvl1pPr marL="0" indent="0">
              <a:buNone/>
              <a:defRPr sz="4400" b="0" cap="small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  <a:lvl2pPr>
              <a:buNone/>
              <a:defRPr sz="4000"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None/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here to add a key message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9512" y="1124744"/>
            <a:ext cx="8784976" cy="5280586"/>
          </a:xfrm>
        </p:spPr>
        <p:txBody>
          <a:bodyPr>
            <a:normAutofit/>
          </a:bodyPr>
          <a:lstStyle>
            <a:lvl1pPr marL="93663" indent="-93663">
              <a:buClr>
                <a:schemeClr val="bg1"/>
              </a:buClr>
              <a:buFont typeface="Arial" pitchFamily="34" charset="0"/>
              <a:buChar char="•"/>
              <a:defRPr sz="26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</a:lstStyle>
          <a:p>
            <a:pPr lvl="0"/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4317876" cy="4656518"/>
          </a:xfrm>
        </p:spPr>
        <p:txBody>
          <a:bodyPr>
            <a:normAutofit/>
          </a:bodyPr>
          <a:lstStyle>
            <a:lvl1pPr marL="177800" indent="-177800">
              <a:buClr>
                <a:schemeClr val="accent1"/>
              </a:buClr>
              <a:buSzPct val="100000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4646612" y="1124744"/>
            <a:ext cx="4317876" cy="56121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1"/>
          </p:nvPr>
        </p:nvSpPr>
        <p:spPr>
          <a:xfrm>
            <a:off x="4646612" y="1700808"/>
            <a:ext cx="4317876" cy="4656518"/>
          </a:xfrm>
        </p:spPr>
        <p:txBody>
          <a:bodyPr>
            <a:normAutofit/>
          </a:bodyPr>
          <a:lstStyle>
            <a:lvl1pPr marL="177800" indent="-177800">
              <a:buClr>
                <a:schemeClr val="accent1"/>
              </a:buClr>
              <a:buSzPct val="100000"/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124744"/>
            <a:ext cx="5472608" cy="52805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52120" y="1124744"/>
            <a:ext cx="3312368" cy="5280587"/>
          </a:xfrm>
        </p:spPr>
        <p:txBody>
          <a:bodyPr anchor="ctr">
            <a:normAutofit/>
          </a:bodyPr>
          <a:lstStyle>
            <a:lvl1pPr marL="0" indent="0">
              <a:buFont typeface="Arial" pitchFamily="34" charset="0"/>
              <a:buChar char="•"/>
              <a:defRPr sz="2000"/>
            </a:lvl1pPr>
            <a:lvl2pPr marL="541338" indent="-84138">
              <a:buFont typeface="Arial" pitchFamily="34" charset="0"/>
              <a:buChar char="•"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50000"/>
              <a:tabLst/>
              <a:defRPr/>
            </a:pPr>
            <a:r>
              <a:rPr lang="en-GB" noProof="0" dirty="0" smtClean="0"/>
              <a:t>Click to edit Master text styles </a:t>
            </a:r>
          </a:p>
          <a:p>
            <a:pPr lvl="1"/>
            <a:r>
              <a:rPr lang="en-GB" noProof="0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200800" cy="576064"/>
          </a:xfrm>
        </p:spPr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28596" y="6629400"/>
            <a:ext cx="3929090" cy="457200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buFontTx/>
              <a:buNone/>
              <a:defRPr/>
            </a:pPr>
            <a:endParaRPr lang="en-US" sz="1000" dirty="0"/>
          </a:p>
        </p:txBody>
      </p:sp>
      <p:sp>
        <p:nvSpPr>
          <p:cNvPr id="7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5940152" y="6629400"/>
            <a:ext cx="3168352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en-US" smtClean="0">
                <a:effectLst/>
              </a:rPr>
              <a:t>© International Road Transport Union (IRU) 2013</a:t>
            </a:r>
            <a:endParaRPr lang="en-US" dirty="0">
              <a:effectLst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13376"/>
            <a:ext cx="9144000" cy="489248"/>
          </a:xfrm>
          <a:prstGeom prst="rect">
            <a:avLst/>
          </a:prstGeom>
          <a:effectLst/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>
                <a:effectLst/>
              </a:rPr>
              <a:t>Page</a:t>
            </a:r>
            <a:r>
              <a:rPr lang="en-US" dirty="0" smtClean="0"/>
              <a:t> </a:t>
            </a:r>
            <a:fld id="{1DED8866-FF6C-4927-BBE0-BE5524942850}" type="slidenum">
              <a:rPr lang="en-US" smtClean="0">
                <a:effectLst/>
              </a:rPr>
              <a:pPr>
                <a:defRPr/>
              </a:pPr>
              <a:t>‹#›</a:t>
            </a:fld>
            <a:endParaRPr lang="en-US" dirty="0"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RU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88913"/>
            <a:ext cx="8785101" cy="6264275"/>
          </a:xfrm>
        </p:spPr>
        <p:txBody>
          <a:bodyPr anchor="ctr">
            <a:normAutofit/>
          </a:bodyPr>
          <a:lstStyle>
            <a:lvl1pPr marL="0" indent="0">
              <a:buNone/>
              <a:defRPr sz="4400" b="0" cap="small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  <a:lvl2pPr>
              <a:buNone/>
              <a:defRPr sz="4000">
                <a:solidFill>
                  <a:schemeClr val="accent4">
                    <a:lumMod val="60000"/>
                    <a:lumOff val="40000"/>
                  </a:schemeClr>
                </a:solidFill>
              </a:defRPr>
            </a:lvl2pPr>
            <a:lvl3pPr>
              <a:buNone/>
              <a:defRPr sz="3600">
                <a:solidFill>
                  <a:schemeClr val="accent4">
                    <a:lumMod val="60000"/>
                    <a:lumOff val="40000"/>
                  </a:schemeClr>
                </a:solidFill>
              </a:defRPr>
            </a:lvl3pPr>
            <a:lvl4pPr>
              <a:buNone/>
              <a:defRPr sz="3200">
                <a:solidFill>
                  <a:schemeClr val="accent4">
                    <a:lumMod val="60000"/>
                    <a:lumOff val="40000"/>
                  </a:schemeClr>
                </a:solidFill>
              </a:defRPr>
            </a:lvl4pPr>
            <a:lvl5pPr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GB" noProof="0" dirty="0" smtClean="0"/>
              <a:t>Click here to add a key message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 spd="med"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  <p:sldLayoutId id="2147483667" r:id="rId4"/>
    <p:sldLayoutId id="2147483669" r:id="rId5"/>
    <p:sldLayoutId id="2147483687" r:id="rId6"/>
    <p:sldLayoutId id="2147483688" r:id="rId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663" indent="-936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3663" indent="-936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2132856"/>
            <a:ext cx="4896544" cy="2592288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endParaRPr lang="fr-CH" sz="1800" baseline="0" dirty="0" err="1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9" r:id="rId2"/>
    <p:sldLayoutId id="2147483690" r:id="rId3"/>
    <p:sldLayoutId id="2147483691" r:id="rId4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bg1"/>
        </a:buClr>
        <a:buSzPct val="5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med"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307104"/>
            <a:ext cx="7200800" cy="601616"/>
          </a:xfrm>
          <a:prstGeom prst="rect">
            <a:avLst/>
          </a:prstGeom>
        </p:spPr>
        <p:txBody>
          <a:bodyPr vert="horz" wrap="square" lIns="36000" tIns="45720" rIns="0" bIns="0" rtlCol="0" anchor="b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10" r:id="rId6"/>
    <p:sldLayoutId id="2147483711" r:id="rId7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8784976" cy="528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3663" indent="-936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1"/>
        </a:buClr>
        <a:buSzPct val="50000"/>
        <a:buFont typeface="Arial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/>
        </p:nvSpPr>
        <p:spPr>
          <a:xfrm>
            <a:off x="4355976" y="6448251"/>
            <a:ext cx="432048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25171-1718-4284-B057-0086126218B6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2132856"/>
            <a:ext cx="4896544" cy="2592288"/>
          </a:xfrm>
          <a:prstGeom prst="rect">
            <a:avLst/>
          </a:prstGeom>
          <a:noFill/>
          <a:effectLst/>
        </p:spPr>
        <p:txBody>
          <a:bodyPr wrap="square" rtlCol="0">
            <a:normAutofit/>
          </a:bodyPr>
          <a:lstStyle/>
          <a:p>
            <a:endParaRPr lang="fr-CH" sz="1800" baseline="0" dirty="0" err="1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bg1"/>
        </a:buClr>
        <a:buSzPct val="50000"/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888" indent="-1762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77913" indent="-16351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25588" indent="-153988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source=images&amp;cd=&amp;cad=rja&amp;docid=0R73u0FK3nG4nM&amp;tbnid=DGFFkCNOr3rExM:&amp;ved=0CAgQjRwwAA&amp;url=http://mgnas.blogspot.com/2013/01/driving-on-open-highway.html&amp;ei=kYArUZflEpDVsgavjoA4&amp;psig=AFQjCNEs1rpEPhCRHXKPaTJWJAnAkNC6YA&amp;ust=136189185736059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 smtClean="0"/>
              <a:t>Eliminating Paper Walls Across the Modern Silk Road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1</a:t>
            </a:r>
            <a:r>
              <a:rPr lang="en-US" sz="2700" baseline="30000" dirty="0" smtClean="0"/>
              <a:t>st</a:t>
            </a:r>
            <a:r>
              <a:rPr lang="en-US" sz="2700" dirty="0" smtClean="0"/>
              <a:t> </a:t>
            </a:r>
            <a:r>
              <a:rPr lang="en-GB" sz="2700" dirty="0" smtClean="0"/>
              <a:t>IRF Europe &amp; Central Asia Regional Congress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1520" y="4181467"/>
            <a:ext cx="8712968" cy="1152533"/>
          </a:xfrm>
        </p:spPr>
        <p:txBody>
          <a:bodyPr/>
          <a:lstStyle/>
          <a:p>
            <a:r>
              <a:rPr lang="fr-CH" dirty="0" smtClean="0"/>
              <a:t>Istanbul, 16 </a:t>
            </a:r>
            <a:r>
              <a:rPr lang="fr-CH" dirty="0" err="1" smtClean="0"/>
              <a:t>September</a:t>
            </a:r>
            <a:r>
              <a:rPr lang="fr-CH" dirty="0" smtClean="0"/>
              <a:t> 2015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H" dirty="0" smtClean="0"/>
              <a:t>Jens Hügel, Head – </a:t>
            </a:r>
            <a:r>
              <a:rPr lang="fr-CH" dirty="0" err="1" smtClean="0"/>
              <a:t>Sustainable</a:t>
            </a:r>
            <a:r>
              <a:rPr lang="fr-CH" dirty="0" smtClean="0"/>
              <a:t> </a:t>
            </a:r>
            <a:r>
              <a:rPr lang="fr-CH" dirty="0" err="1" smtClean="0"/>
              <a:t>Development</a:t>
            </a:r>
            <a:endParaRPr lang="en-GB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 l="22208" t="23454" r="22095" b="10535"/>
          <a:stretch>
            <a:fillRect/>
          </a:stretch>
        </p:blipFill>
        <p:spPr bwMode="auto">
          <a:xfrm>
            <a:off x="-8627" y="980728"/>
            <a:ext cx="9256143" cy="597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/>
          <p:nvPr/>
        </p:nvGrpSpPr>
        <p:grpSpPr>
          <a:xfrm>
            <a:off x="323528" y="1628800"/>
            <a:ext cx="8568953" cy="4608512"/>
            <a:chOff x="323527" y="1556792"/>
            <a:chExt cx="8568953" cy="46085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5460" y="1556792"/>
              <a:ext cx="1512168" cy="2081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12887" y="1556792"/>
              <a:ext cx="1512168" cy="2083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7" y="1556792"/>
              <a:ext cx="1520671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80312" y="1556792"/>
              <a:ext cx="1512168" cy="2087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4005064"/>
              <a:ext cx="1512828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9792" y="4005064"/>
              <a:ext cx="1560614" cy="2110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99457" y="1556792"/>
              <a:ext cx="1490744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04248" y="4005064"/>
              <a:ext cx="1512168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88024" y="4005064"/>
              <a:ext cx="1512168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itle 2"/>
          <p:cNvSpPr txBox="1">
            <a:spLocks/>
          </p:cNvSpPr>
          <p:nvPr/>
        </p:nvSpPr>
        <p:spPr>
          <a:xfrm>
            <a:off x="1403648" y="116632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</a:pPr>
            <a:r>
              <a:rPr kumimoji="0" lang="es-AR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Implementation</a:t>
            </a:r>
            <a:r>
              <a:rPr kumimoji="0" lang="es-AR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es-AR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UN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facilitation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instruments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/>
            </a:r>
            <a:br>
              <a:rPr lang="es-AR" sz="2700" dirty="0" smtClean="0">
                <a:latin typeface="+mj-lt"/>
                <a:ea typeface="+mj-ea"/>
                <a:cs typeface="+mj-cs"/>
              </a:rPr>
            </a:br>
            <a:r>
              <a:rPr lang="es-AR" sz="2700" dirty="0" err="1" smtClean="0">
                <a:latin typeface="+mj-lt"/>
                <a:ea typeface="+mj-ea"/>
                <a:cs typeface="+mj-cs"/>
              </a:rPr>
              <a:t>Allow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the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goods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to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cross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 the </a:t>
            </a:r>
            <a:r>
              <a:rPr lang="es-AR" sz="2700" dirty="0" err="1" smtClean="0">
                <a:latin typeface="+mj-lt"/>
                <a:ea typeface="+mj-ea"/>
                <a:cs typeface="+mj-cs"/>
              </a:rPr>
              <a:t>borders</a:t>
            </a:r>
            <a:r>
              <a:rPr lang="es-AR" sz="2700" dirty="0" smtClean="0">
                <a:latin typeface="+mj-lt"/>
                <a:ea typeface="+mj-ea"/>
                <a:cs typeface="+mj-cs"/>
              </a:rPr>
              <a:t>!</a:t>
            </a:r>
          </a:p>
          <a:p>
            <a:pPr lvl="0">
              <a:spcBef>
                <a:spcPct val="0"/>
              </a:spcBef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Securing and facilitating trade and international road transport</a:t>
            </a:r>
            <a:endParaRPr lang="fr-CH" dirty="0"/>
          </a:p>
        </p:txBody>
      </p:sp>
      <p:pic>
        <p:nvPicPr>
          <p:cNvPr id="3" name="Picture 4" descr="TIRfram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1196752"/>
            <a:ext cx="7704138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99697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fr-CH" sz="4800" b="1" dirty="0" smtClean="0">
                <a:solidFill>
                  <a:schemeClr val="accent4"/>
                </a:solidFill>
                <a:effectLst/>
              </a:rPr>
              <a:t>Transports </a:t>
            </a:r>
            <a:endParaRPr lang="fr-CH" sz="4800" b="1" dirty="0">
              <a:solidFill>
                <a:schemeClr val="accent4"/>
              </a:solidFill>
              <a:effectLst/>
            </a:endParaRPr>
          </a:p>
          <a:p>
            <a:pPr algn="ctr">
              <a:buNone/>
              <a:defRPr/>
            </a:pPr>
            <a:r>
              <a:rPr lang="fr-CH" sz="4800" b="1" dirty="0">
                <a:solidFill>
                  <a:schemeClr val="accent4"/>
                </a:solidFill>
                <a:effectLst/>
              </a:rPr>
              <a:t>Internationaux Routiers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771775" y="5013102"/>
            <a:ext cx="3649663" cy="1295400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cs typeface="+mn-cs"/>
              </a:rPr>
              <a:t>Managed by the IRU since 1949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The six pillars of the TIR System</a:t>
            </a:r>
            <a:endParaRPr lang="fr-CH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99" y="1159281"/>
            <a:ext cx="7056785" cy="515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Computerised</a:t>
            </a:r>
            <a:r>
              <a:rPr lang="fr-CH" dirty="0" smtClean="0"/>
              <a:t> TIR </a:t>
            </a:r>
            <a:r>
              <a:rPr lang="fr-CH" dirty="0" err="1" smtClean="0"/>
              <a:t>procedures</a:t>
            </a:r>
            <a:endParaRPr lang="fr-CH" dirty="0"/>
          </a:p>
        </p:txBody>
      </p:sp>
      <p:pic>
        <p:nvPicPr>
          <p:cNvPr id="3" name="Picture 2" descr="TIR-apps-EN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07504" y="1008112"/>
            <a:ext cx="8928992" cy="54452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These Electronic C2C and B2C data exchanges...</a:t>
            </a:r>
            <a:endParaRPr lang="en-GB" dirty="0"/>
          </a:p>
        </p:txBody>
      </p:sp>
      <p:pic>
        <p:nvPicPr>
          <p:cNvPr id="8" name="Picture 12" descr="httpstircustomsportal.iru.org - Windows Internet Explorer 16.03.2015 151820.bmp"/>
          <p:cNvPicPr>
            <a:picLocks noChangeAspect="1" noChangeArrowheads="1"/>
          </p:cNvPicPr>
          <p:nvPr/>
        </p:nvPicPr>
        <p:blipFill>
          <a:blip r:embed="rId3" cstate="print"/>
          <a:srcRect l="18816" r="18859" b="18861"/>
          <a:stretch>
            <a:fillRect/>
          </a:stretch>
        </p:blipFill>
        <p:spPr bwMode="auto">
          <a:xfrm>
            <a:off x="179512" y="1052736"/>
            <a:ext cx="5256584" cy="331548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 l="25787" t="7434" r="27357" b="29567"/>
          <a:stretch>
            <a:fillRect/>
          </a:stretch>
        </p:blipFill>
        <p:spPr bwMode="auto">
          <a:xfrm>
            <a:off x="3707904" y="2420888"/>
            <a:ext cx="5184576" cy="392110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…</a:t>
            </a:r>
            <a:r>
              <a:rPr lang="es-MX" dirty="0" err="1" smtClean="0"/>
              <a:t>allow</a:t>
            </a:r>
            <a:r>
              <a:rPr lang="es-MX" dirty="0" smtClean="0"/>
              <a:t> TIR EPD Green </a:t>
            </a:r>
            <a:r>
              <a:rPr lang="es-MX" dirty="0" err="1" smtClean="0"/>
              <a:t>Lanes</a:t>
            </a:r>
            <a:r>
              <a:rPr lang="es-MX" dirty="0" smtClean="0"/>
              <a:t> at </a:t>
            </a:r>
            <a:br>
              <a:rPr lang="es-MX" dirty="0" smtClean="0"/>
            </a:br>
            <a:r>
              <a:rPr lang="es-MX" dirty="0" err="1" smtClean="0"/>
              <a:t>Border</a:t>
            </a:r>
            <a:r>
              <a:rPr lang="es-MX" dirty="0" smtClean="0"/>
              <a:t> </a:t>
            </a:r>
            <a:r>
              <a:rPr lang="es-MX" dirty="0" err="1" smtClean="0"/>
              <a:t>Crossing</a:t>
            </a:r>
            <a:r>
              <a:rPr lang="es-MX" dirty="0" smtClean="0"/>
              <a:t> </a:t>
            </a:r>
            <a:r>
              <a:rPr lang="es-MX" dirty="0" err="1" smtClean="0"/>
              <a:t>Points</a:t>
            </a:r>
            <a:endParaRPr lang="fr-CH" dirty="0"/>
          </a:p>
        </p:txBody>
      </p:sp>
      <p:pic>
        <p:nvPicPr>
          <p:cNvPr id="3" name="Picture 2" descr="blueprint-example-a-rgb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4949" y="2690961"/>
            <a:ext cx="8010525" cy="37623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road-sign-rgb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75589" y="1106785"/>
            <a:ext cx="2344883" cy="19283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TIR_Pilot_m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9144000" cy="4230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97" y="1124744"/>
            <a:ext cx="3192903" cy="158417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eTIR</a:t>
            </a:r>
            <a:r>
              <a:rPr lang="en-GB" dirty="0" smtClean="0"/>
              <a:t> pilot project</a:t>
            </a:r>
            <a:endParaRPr lang="fr-CH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51941" y="5013176"/>
            <a:ext cx="2300179" cy="158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5013176"/>
            <a:ext cx="2376264" cy="15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6383" y="5013325"/>
            <a:ext cx="225742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7049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03648" y="0"/>
            <a:ext cx="7664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Tx/>
              <a:buSzPct val="100000"/>
            </a:pPr>
            <a:r>
              <a:rPr lang="en-GB" sz="2800" dirty="0" smtClean="0"/>
              <a:t>UNECE and UNESCAP join forces to promote e-TIR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2514600" y="1143000"/>
            <a:ext cx="3600400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25662" y="0"/>
            <a:ext cx="78183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CH" sz="2800" dirty="0" smtClean="0">
                <a:effectLst/>
                <a:latin typeface="+mj-lt"/>
              </a:rPr>
              <a:t>Countries </a:t>
            </a:r>
            <a:r>
              <a:rPr lang="fr-CH" sz="2800" dirty="0" err="1" smtClean="0">
                <a:effectLst/>
                <a:latin typeface="+mj-lt"/>
              </a:rPr>
              <a:t>see</a:t>
            </a:r>
            <a:r>
              <a:rPr lang="fr-CH" sz="2800" dirty="0" smtClean="0">
                <a:effectLst/>
                <a:latin typeface="+mj-lt"/>
              </a:rPr>
              <a:t> the </a:t>
            </a:r>
            <a:r>
              <a:rPr lang="fr-CH" sz="2800" dirty="0" err="1" smtClean="0">
                <a:effectLst/>
                <a:latin typeface="+mj-lt"/>
              </a:rPr>
              <a:t>Benefits</a:t>
            </a:r>
            <a:r>
              <a:rPr lang="fr-CH" sz="2800" dirty="0" smtClean="0">
                <a:effectLst/>
                <a:latin typeface="+mj-lt"/>
              </a:rPr>
              <a:t>!</a:t>
            </a:r>
          </a:p>
          <a:p>
            <a:pPr>
              <a:buNone/>
              <a:defRPr/>
            </a:pPr>
            <a:r>
              <a:rPr lang="fr-CH" sz="2800" dirty="0" smtClean="0">
                <a:effectLst/>
                <a:latin typeface="+mj-lt"/>
              </a:rPr>
              <a:t>Pakistan </a:t>
            </a:r>
            <a:r>
              <a:rPr lang="fr-CH" sz="2800" dirty="0" err="1" smtClean="0">
                <a:effectLst/>
                <a:latin typeface="+mj-lt"/>
              </a:rPr>
              <a:t>just</a:t>
            </a:r>
            <a:r>
              <a:rPr lang="fr-CH" sz="2800" dirty="0" smtClean="0">
                <a:effectLst/>
                <a:latin typeface="+mj-lt"/>
              </a:rPr>
              <a:t> </a:t>
            </a:r>
            <a:r>
              <a:rPr lang="fr-CH" sz="2800" dirty="0" err="1" smtClean="0">
                <a:effectLst/>
                <a:latin typeface="+mj-lt"/>
              </a:rPr>
              <a:t>acceeded</a:t>
            </a:r>
            <a:r>
              <a:rPr lang="fr-CH" sz="2800" dirty="0" smtClean="0">
                <a:effectLst/>
                <a:latin typeface="+mj-lt"/>
              </a:rPr>
              <a:t> to TIR Convention and...</a:t>
            </a:r>
            <a:endParaRPr lang="en-US" sz="2800" dirty="0">
              <a:effectLst/>
              <a:latin typeface="+mj-lt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7040"/>
            <a:ext cx="4236155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756" name="Picture 4" descr="C:\Users\Jwaring.IRUWORLD\AppData\Local\Microsoft\Windows\Temporary Internet Files\Content.Outlook\B4ZI617G\pakistan_ti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4022414" cy="20882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...China on the brink of </a:t>
            </a:r>
            <a:r>
              <a:rPr lang="en-GB" dirty="0" smtClean="0"/>
              <a:t>joining </a:t>
            </a:r>
            <a:r>
              <a:rPr lang="en-GB" dirty="0" smtClean="0"/>
              <a:t>the TIR Convention </a:t>
            </a:r>
            <a:endParaRPr lang="en-GB" dirty="0"/>
          </a:p>
        </p:txBody>
      </p:sp>
      <p:grpSp>
        <p:nvGrpSpPr>
          <p:cNvPr id="3" name="Group 25"/>
          <p:cNvGrpSpPr/>
          <p:nvPr/>
        </p:nvGrpSpPr>
        <p:grpSpPr>
          <a:xfrm>
            <a:off x="179512" y="1700808"/>
            <a:ext cx="8713028" cy="3816424"/>
            <a:chOff x="179512" y="1124744"/>
            <a:chExt cx="8713028" cy="3816424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79512" y="3356992"/>
              <a:ext cx="8208912" cy="0"/>
            </a:xfrm>
            <a:prstGeom prst="straightConnector1">
              <a:avLst/>
            </a:prstGeom>
            <a:ln w="158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95536" y="1124744"/>
              <a:ext cx="2306598" cy="21602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2" descr="https://lh3.googleusercontent.com/-WmiCLJW-DvE/US3Q5bRQGmI/AAAAAAAAFB0/I8GnkMDwiu8/s720/ministerial_26_02_2013%252012_27_33_16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771801" y="1124744"/>
              <a:ext cx="2880320" cy="2160240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323528" y="3573016"/>
              <a:ext cx="1584176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Autofit/>
            </a:bodyPr>
            <a:lstStyle/>
            <a:p>
              <a:r>
                <a:rPr lang="en-GB" sz="1200" baseline="0" dirty="0" smtClean="0">
                  <a:solidFill>
                    <a:schemeClr val="accent1"/>
                  </a:solidFill>
                </a:rPr>
                <a:t>13 February 2015</a:t>
              </a:r>
            </a:p>
            <a:p>
              <a:r>
                <a:rPr lang="en-GB" sz="1200" dirty="0" smtClean="0"/>
                <a:t>China Customs officially approved TIR accession file, which was sent for final review to 4 ministries </a:t>
              </a:r>
              <a:endParaRPr lang="en-GB" sz="1200" baseline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9712" y="3573016"/>
              <a:ext cx="1512168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rmAutofit/>
            </a:bodyPr>
            <a:lstStyle/>
            <a:p>
              <a:r>
                <a:rPr lang="en-GB" sz="1200" baseline="0" dirty="0" smtClean="0">
                  <a:solidFill>
                    <a:schemeClr val="accent1"/>
                  </a:solidFill>
                </a:rPr>
                <a:t>27 February 2015</a:t>
              </a:r>
            </a:p>
            <a:p>
              <a:r>
                <a:rPr lang="en-GB" sz="1200" dirty="0" smtClean="0"/>
                <a:t>Chinese Ministry of Transport: </a:t>
              </a:r>
              <a:r>
                <a:rPr lang="en-GB" sz="1200" b="1" dirty="0" smtClean="0">
                  <a:solidFill>
                    <a:srgbClr val="00B050"/>
                  </a:solidFill>
                </a:rPr>
                <a:t>APPROVED </a:t>
              </a:r>
              <a:endParaRPr lang="en-GB" sz="1200" b="1" baseline="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63888" y="3573016"/>
              <a:ext cx="1440160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rmAutofit/>
            </a:bodyPr>
            <a:lstStyle/>
            <a:p>
              <a:r>
                <a:rPr lang="en-GB" sz="1200" baseline="0" dirty="0" smtClean="0">
                  <a:solidFill>
                    <a:schemeClr val="accent1"/>
                  </a:solidFill>
                </a:rPr>
                <a:t>03 March 2015</a:t>
              </a:r>
            </a:p>
            <a:p>
              <a:r>
                <a:rPr lang="en-GB" sz="1200" dirty="0" smtClean="0"/>
                <a:t>Administration of Quality Inspection &amp; Quarantine: </a:t>
              </a:r>
              <a:r>
                <a:rPr lang="en-GB" sz="1200" b="1" dirty="0" smtClean="0">
                  <a:solidFill>
                    <a:srgbClr val="00B050"/>
                  </a:solidFill>
                </a:rPr>
                <a:t>APPROVED </a:t>
              </a:r>
              <a:endParaRPr lang="en-GB" sz="1200" b="1" baseline="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8064" y="3573016"/>
              <a:ext cx="1440160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rmAutofit/>
            </a:bodyPr>
            <a:lstStyle/>
            <a:p>
              <a:r>
                <a:rPr lang="en-GB" sz="1200" baseline="0" dirty="0" smtClean="0">
                  <a:solidFill>
                    <a:schemeClr val="accent1"/>
                  </a:solidFill>
                </a:rPr>
                <a:t>06 March 2015</a:t>
              </a:r>
            </a:p>
            <a:p>
              <a:r>
                <a:rPr lang="en-GB" sz="1200" dirty="0" smtClean="0"/>
                <a:t>Ministry of Public Security: </a:t>
              </a:r>
              <a:r>
                <a:rPr lang="en-GB" sz="1200" b="1" dirty="0" smtClean="0">
                  <a:solidFill>
                    <a:srgbClr val="00B050"/>
                  </a:solidFill>
                </a:rPr>
                <a:t>APPROVED </a:t>
              </a:r>
              <a:endParaRPr lang="en-GB" sz="1200" b="1" baseline="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60232" y="3573016"/>
              <a:ext cx="1512168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rmAutofit/>
            </a:bodyPr>
            <a:lstStyle/>
            <a:p>
              <a:r>
                <a:rPr lang="en-GB" sz="1200" baseline="0" dirty="0" smtClean="0">
                  <a:solidFill>
                    <a:schemeClr val="accent1"/>
                  </a:solidFill>
                </a:rPr>
                <a:t>16 April</a:t>
              </a:r>
              <a:r>
                <a:rPr lang="en-GB" sz="1200" dirty="0" smtClean="0">
                  <a:solidFill>
                    <a:schemeClr val="accent1"/>
                  </a:solidFill>
                </a:rPr>
                <a:t> 2015</a:t>
              </a:r>
              <a:endParaRPr lang="en-GB" sz="1200" baseline="0" dirty="0" smtClean="0">
                <a:solidFill>
                  <a:schemeClr val="accent1"/>
                </a:solidFill>
              </a:endParaRPr>
            </a:p>
            <a:p>
              <a:r>
                <a:rPr lang="en-GB" sz="1200" dirty="0" smtClean="0"/>
                <a:t>Final Decision of Foreign Affairs: </a:t>
              </a:r>
              <a:r>
                <a:rPr lang="en-GB" sz="1200" b="1" dirty="0" smtClean="0">
                  <a:solidFill>
                    <a:srgbClr val="00B050"/>
                  </a:solidFill>
                </a:rPr>
                <a:t>APPROVED</a:t>
              </a:r>
              <a:r>
                <a:rPr lang="en-GB" sz="1200" b="1" dirty="0" smtClean="0">
                  <a:solidFill>
                    <a:srgbClr val="FFC000"/>
                  </a:solidFill>
                </a:rPr>
                <a:t> </a:t>
              </a:r>
              <a:endParaRPr lang="en-GB" sz="1200" b="1" baseline="0" dirty="0" smtClean="0">
                <a:solidFill>
                  <a:srgbClr val="FFC000"/>
                </a:solidFill>
              </a:endParaRPr>
            </a:p>
          </p:txBody>
        </p:sp>
        <p:cxnSp>
          <p:nvCxnSpPr>
            <p:cNvPr id="21" name="Straight Connector 20"/>
            <p:cNvCxnSpPr>
              <a:endCxn id="11" idx="0"/>
            </p:cNvCxnSpPr>
            <p:nvPr/>
          </p:nvCxnSpPr>
          <p:spPr>
            <a:xfrm>
              <a:off x="1115616" y="3356992"/>
              <a:ext cx="0" cy="21602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771800" y="3356992"/>
              <a:ext cx="0" cy="21602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355976" y="3356992"/>
              <a:ext cx="0" cy="21602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68144" y="3356992"/>
              <a:ext cx="0" cy="21602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380312" y="3356992"/>
              <a:ext cx="0" cy="21602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P1080238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5724128" y="1124744"/>
              <a:ext cx="2856318" cy="214223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932628" y="3564390"/>
              <a:ext cx="959912" cy="1368152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effectLst/>
          </p:spPr>
          <p:txBody>
            <a:bodyPr wrap="square" rtlCol="0">
              <a:normAutofit/>
            </a:bodyPr>
            <a:lstStyle/>
            <a:p>
              <a:r>
                <a:rPr lang="en-GB" sz="1200" dirty="0" smtClean="0">
                  <a:solidFill>
                    <a:schemeClr val="accent1"/>
                  </a:solidFill>
                </a:rPr>
                <a:t>... 2015</a:t>
              </a:r>
            </a:p>
            <a:p>
              <a:r>
                <a:rPr lang="en-GB" sz="1200" dirty="0" smtClean="0"/>
                <a:t>For State Council</a:t>
              </a:r>
            </a:p>
            <a:p>
              <a:r>
                <a:rPr lang="en-GB" sz="1200" dirty="0" smtClean="0"/>
                <a:t>of China approval</a:t>
              </a:r>
            </a:p>
            <a:p>
              <a:endParaRPr lang="en-GB" sz="1200" dirty="0" smtClean="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is the IRU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125538"/>
            <a:ext cx="8785225" cy="5280025"/>
          </a:xfrm>
          <a:prstGeom prst="rect">
            <a:avLst/>
          </a:prstGeom>
        </p:spPr>
        <p:txBody>
          <a:bodyPr/>
          <a:lstStyle/>
          <a:p>
            <a:endParaRPr lang="en-GB" dirty="0" smtClean="0"/>
          </a:p>
          <a:p>
            <a:pPr lvl="1"/>
            <a:endParaRPr lang="en-GB" dirty="0" smtClean="0"/>
          </a:p>
          <a:p>
            <a:pPr lvl="3"/>
            <a:endParaRPr lang="en-GB" dirty="0" smtClean="0"/>
          </a:p>
          <a:p>
            <a:pPr lvl="4"/>
            <a:endParaRPr lang="en-GB" dirty="0" smtClean="0"/>
          </a:p>
          <a:p>
            <a:pPr lvl="5"/>
            <a:endParaRPr lang="en-GB" dirty="0" smtClean="0"/>
          </a:p>
          <a:p>
            <a:pPr lvl="6"/>
            <a:endParaRPr lang="en-GB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76" y="1260140"/>
            <a:ext cx="8976320" cy="504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matic\AppData\Local\Microsoft\Windows\Temporary Internet Files\Content.Outlook\NOEFFYF5\IntermodalTIR_cropped (2)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1219200"/>
            <a:ext cx="9144000" cy="473471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3648" y="228600"/>
            <a:ext cx="7200800" cy="60161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404040"/>
                </a:solidFill>
              </a:rPr>
              <a:t>Remember Marco Polo....</a:t>
            </a:r>
            <a:r>
              <a:rPr lang="en-GB" dirty="0" smtClean="0">
                <a:solidFill>
                  <a:schemeClr val="accent1"/>
                </a:solidFill>
              </a:rPr>
              <a:t/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>
                <a:solidFill>
                  <a:schemeClr val="accent1"/>
                </a:solidFill>
              </a:rPr>
              <a:t>One Belt, One Road </a:t>
            </a:r>
            <a:r>
              <a:rPr lang="en-GB" dirty="0" smtClean="0"/>
              <a:t>– with TIR!</a:t>
            </a:r>
            <a:endParaRPr lang="en-GB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teMembresIRU-jan2015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2058" y="1784378"/>
            <a:ext cx="9612562" cy="4668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r-CH" dirty="0" smtClean="0"/>
              <a:t>Evolution of IRU </a:t>
            </a:r>
            <a:r>
              <a:rPr lang="fr-CH" dirty="0" err="1" smtClean="0"/>
              <a:t>Membership</a:t>
            </a:r>
            <a:endParaRPr lang="fr-CH" dirty="0"/>
          </a:p>
        </p:txBody>
      </p:sp>
      <p:pic>
        <p:nvPicPr>
          <p:cNvPr id="12" name="Picture 11" descr="CarteMembresIRU-jan2015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2058" y="1784378"/>
            <a:ext cx="9612562" cy="4668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19675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 smtClean="0">
                <a:solidFill>
                  <a:srgbClr val="B43E97"/>
                </a:solidFill>
                <a:effectLst/>
              </a:rPr>
              <a:t>1948: 8 </a:t>
            </a:r>
            <a:r>
              <a:rPr lang="en-GB" dirty="0" smtClean="0">
                <a:solidFill>
                  <a:srgbClr val="B43E97"/>
                </a:solidFill>
              </a:rPr>
              <a:t>F</a:t>
            </a:r>
            <a:r>
              <a:rPr lang="en-GB" dirty="0" smtClean="0">
                <a:solidFill>
                  <a:srgbClr val="B43E97"/>
                </a:solidFill>
                <a:effectLst/>
              </a:rPr>
              <a:t>ounding Member </a:t>
            </a:r>
            <a:r>
              <a:rPr lang="en-GB" dirty="0" smtClean="0">
                <a:solidFill>
                  <a:srgbClr val="B43E97"/>
                </a:solidFill>
              </a:rPr>
              <a:t>C</a:t>
            </a:r>
            <a:r>
              <a:rPr lang="en-GB" dirty="0" smtClean="0">
                <a:solidFill>
                  <a:srgbClr val="B43E97"/>
                </a:solidFill>
                <a:effectLst/>
              </a:rPr>
              <a:t>ountries </a:t>
            </a:r>
            <a:endParaRPr lang="en-GB" dirty="0">
              <a:solidFill>
                <a:srgbClr val="B43E97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1967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dirty="0" smtClean="0">
                <a:solidFill>
                  <a:srgbClr val="005EA4"/>
                </a:solidFill>
                <a:effectLst/>
              </a:rPr>
              <a:t>2015: </a:t>
            </a:r>
            <a:r>
              <a:rPr lang="fr-CH" dirty="0" err="1" smtClean="0">
                <a:solidFill>
                  <a:srgbClr val="005EA4"/>
                </a:solidFill>
              </a:rPr>
              <a:t>p</a:t>
            </a:r>
            <a:r>
              <a:rPr lang="fr-CH" dirty="0" err="1" smtClean="0">
                <a:solidFill>
                  <a:srgbClr val="005EA4"/>
                </a:solidFill>
                <a:effectLst/>
              </a:rPr>
              <a:t>resent</a:t>
            </a:r>
            <a:r>
              <a:rPr lang="fr-CH" dirty="0" smtClean="0">
                <a:solidFill>
                  <a:srgbClr val="005EA4"/>
                </a:solidFill>
                <a:effectLst/>
              </a:rPr>
              <a:t> in over 100 countries</a:t>
            </a:r>
            <a:endParaRPr lang="fr-CH" dirty="0">
              <a:solidFill>
                <a:srgbClr val="005EA4"/>
              </a:solidFill>
              <a:effectLst/>
            </a:endParaRPr>
          </a:p>
        </p:txBody>
      </p:sp>
      <p:pic>
        <p:nvPicPr>
          <p:cNvPr id="17" name="Picture 16" descr="CarteMembresIRU-jan2015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72436" y="1784378"/>
            <a:ext cx="9612560" cy="46689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irillm130500016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980728"/>
            <a:ext cx="9144000" cy="5472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Globalisation</a:t>
            </a:r>
            <a:r>
              <a:rPr lang="fr-CH" dirty="0" smtClean="0"/>
              <a:t>?</a:t>
            </a:r>
            <a:endParaRPr lang="fr-CH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175" y="5949702"/>
            <a:ext cx="1056700" cy="27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GB" sz="1200" dirty="0">
                <a:solidFill>
                  <a:srgbClr val="005EA4"/>
                </a:solidFill>
                <a:effectLst/>
                <a:cs typeface="+mn-cs"/>
              </a:rPr>
              <a:t>Source: IRU</a:t>
            </a:r>
            <a:r>
              <a:rPr lang="en-GB" sz="1000" dirty="0">
                <a:solidFill>
                  <a:srgbClr val="005EA4"/>
                </a:solidFill>
                <a:effectLst/>
                <a:cs typeface="+mn-cs"/>
              </a:rPr>
              <a:t>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520" y="5301208"/>
            <a:ext cx="8575675" cy="561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buNone/>
              <a:defRPr/>
            </a:pPr>
            <a:r>
              <a:rPr lang="en-GB" sz="2800" dirty="0">
                <a:solidFill>
                  <a:schemeClr val="bg2"/>
                </a:solidFill>
                <a:effectLst/>
                <a:cs typeface="+mn-cs"/>
              </a:rPr>
              <a:t>Road Transport has become a vital production tool!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76275" y="6084640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20072" y="2267404"/>
            <a:ext cx="3923928" cy="14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105000"/>
              </a:lnSpc>
              <a:spcBef>
                <a:spcPct val="15000"/>
              </a:spcBef>
              <a:spcAft>
                <a:spcPct val="15000"/>
              </a:spcAft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en-GB" sz="2800" b="1" dirty="0">
                <a:solidFill>
                  <a:schemeClr val="bg1"/>
                </a:solidFill>
                <a:effectLst/>
              </a:rPr>
              <a:t>The combined efforts </a:t>
            </a:r>
            <a:r>
              <a:rPr lang="en-GB" sz="2800" b="1" dirty="0" smtClean="0">
                <a:solidFill>
                  <a:schemeClr val="bg1"/>
                </a:solidFill>
                <a:effectLst/>
              </a:rPr>
              <a:t>of 29 </a:t>
            </a:r>
            <a:r>
              <a:rPr lang="en-GB" sz="2800" b="1" dirty="0">
                <a:solidFill>
                  <a:schemeClr val="bg1"/>
                </a:solidFill>
                <a:effectLst/>
              </a:rPr>
              <a:t>companies in </a:t>
            </a:r>
            <a:r>
              <a:rPr lang="en-GB" sz="2800" b="1" dirty="0" smtClean="0">
                <a:solidFill>
                  <a:schemeClr val="bg1"/>
                </a:solidFill>
                <a:effectLst/>
              </a:rPr>
              <a:t/>
            </a:r>
            <a:br>
              <a:rPr lang="en-GB" sz="2800" b="1" dirty="0" smtClean="0">
                <a:solidFill>
                  <a:schemeClr val="bg1"/>
                </a:solidFill>
                <a:effectLst/>
              </a:rPr>
            </a:br>
            <a:r>
              <a:rPr lang="en-GB" sz="2800" b="1" dirty="0" smtClean="0">
                <a:solidFill>
                  <a:schemeClr val="bg1"/>
                </a:solidFill>
                <a:effectLst/>
              </a:rPr>
              <a:t>18 </a:t>
            </a:r>
            <a:r>
              <a:rPr lang="en-GB" sz="2800" b="1" dirty="0">
                <a:solidFill>
                  <a:schemeClr val="bg1"/>
                </a:solidFill>
                <a:effectLst/>
              </a:rPr>
              <a:t>countries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528" y="1196752"/>
            <a:ext cx="8448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lang="en-GB" sz="2800" dirty="0">
                <a:solidFill>
                  <a:srgbClr val="0059C2"/>
                </a:solidFill>
                <a:effectLst/>
                <a:cs typeface="+mn-cs"/>
              </a:rPr>
              <a:t>What does it take to have a cup of coffee in a café?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Revitalising</a:t>
            </a:r>
            <a:r>
              <a:rPr lang="fr-CH" dirty="0" smtClean="0"/>
              <a:t> the </a:t>
            </a:r>
            <a:r>
              <a:rPr lang="fr-CH" dirty="0" err="1" smtClean="0"/>
              <a:t>Silk</a:t>
            </a:r>
            <a:r>
              <a:rPr lang="fr-CH" dirty="0" smtClean="0"/>
              <a:t> Road</a:t>
            </a:r>
            <a:endParaRPr lang="fr-CH" dirty="0"/>
          </a:p>
        </p:txBody>
      </p:sp>
      <p:pic>
        <p:nvPicPr>
          <p:cNvPr id="3" name="Picture 2" descr="marcopolorout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388" y="1196752"/>
            <a:ext cx="8856662" cy="50990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700" y="4629628"/>
            <a:ext cx="8713788" cy="1607684"/>
          </a:xfrm>
          <a:prstGeom prst="rect">
            <a:avLst/>
          </a:prstGeom>
          <a:solidFill>
            <a:schemeClr val="bg1">
              <a:alpha val="64999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en-GB" sz="3200" b="1" dirty="0">
                <a:solidFill>
                  <a:schemeClr val="accent1"/>
                </a:solidFill>
                <a:effectLst/>
                <a:cs typeface="+mn-cs"/>
              </a:rPr>
              <a:t>If the Silk Road worked for Marco Polo then, why shouldn’t it work for trade and transport today?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23403"/>
            <a:ext cx="7200800" cy="601616"/>
          </a:xfrm>
        </p:spPr>
        <p:txBody>
          <a:bodyPr>
            <a:noAutofit/>
          </a:bodyPr>
          <a:lstStyle/>
          <a:p>
            <a:r>
              <a:rPr lang="en-US" dirty="0" smtClean="0"/>
              <a:t>IRU Caravan drivers saw this…  </a:t>
            </a:r>
            <a:br>
              <a:rPr lang="en-US" dirty="0" smtClean="0"/>
            </a:br>
            <a:r>
              <a:rPr lang="en-US" dirty="0" smtClean="0"/>
              <a:t>adequate roads but little traffic!!</a:t>
            </a:r>
            <a:endParaRPr lang="fr-CH" dirty="0"/>
          </a:p>
        </p:txBody>
      </p:sp>
      <p:pic>
        <p:nvPicPr>
          <p:cNvPr id="4" name="Picture 2" descr="http://1.bp.blogspot.com/-EQ_bgxPKmZo/UPIzDyZ2xUI/AAAAAAAAAFg/t1RRC26k8gg/s1600/open+highwa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98517" y="1124744"/>
            <a:ext cx="6901875" cy="52120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200800" cy="601616"/>
          </a:xfrm>
        </p:spPr>
        <p:txBody>
          <a:bodyPr>
            <a:noAutofit/>
          </a:bodyPr>
          <a:lstStyle/>
          <a:p>
            <a:r>
              <a:rPr lang="en-US" dirty="0" smtClean="0"/>
              <a:t>…until they reached border crossings!!</a:t>
            </a:r>
            <a:endParaRPr lang="fr-CH" dirty="0"/>
          </a:p>
        </p:txBody>
      </p:sp>
      <p:pic>
        <p:nvPicPr>
          <p:cNvPr id="5" name="Picture 1" descr="\\Chihuahua\iru2\Official IRU Photo Archive\1 IRU Activities\2012\UNECE Photo contest\UDP\dreamstime_64671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3568" y="1196752"/>
            <a:ext cx="7818120" cy="52120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agu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9313" y="1326722"/>
            <a:ext cx="2828925" cy="43354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7843" y="5835245"/>
            <a:ext cx="3583032" cy="3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GB" sz="1800" dirty="0">
                <a:effectLst/>
              </a:rPr>
              <a:t>Source: Hague Consulting </a:t>
            </a:r>
            <a:r>
              <a:rPr lang="en-GB" sz="1800" dirty="0" smtClean="0">
                <a:effectLst/>
              </a:rPr>
              <a:t>Group</a:t>
            </a:r>
            <a:endParaRPr lang="en-US" sz="1800" dirty="0">
              <a:effectLst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012539" y="5551907"/>
            <a:ext cx="3005951" cy="3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en-GB" sz="1800" dirty="0">
                <a:effectLst/>
              </a:rPr>
              <a:t>* Includes lost opportunities</a:t>
            </a:r>
            <a:endParaRPr lang="en-US" sz="1800" dirty="0">
              <a:effectLst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47800" y="0"/>
            <a:ext cx="769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GB" sz="2800" dirty="0">
                <a:effectLst/>
              </a:rPr>
              <a:t>Any penalty on road transport is an even greater penalty on the economy as a whole!</a:t>
            </a:r>
            <a:endParaRPr lang="en-US" sz="2800" dirty="0">
              <a:effectLst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4114800" y="1828800"/>
          <a:ext cx="4648200" cy="349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325662" y="0"/>
            <a:ext cx="78183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fr-CH" sz="2800" dirty="0">
                <a:effectLst/>
                <a:latin typeface="+mj-lt"/>
              </a:rPr>
              <a:t>IRU New </a:t>
            </a:r>
            <a:r>
              <a:rPr lang="fr-CH" sz="2800" dirty="0" err="1" smtClean="0">
                <a:effectLst/>
                <a:latin typeface="+mj-lt"/>
              </a:rPr>
              <a:t>Eurasian</a:t>
            </a:r>
            <a:r>
              <a:rPr lang="fr-CH" sz="2800" dirty="0" smtClean="0">
                <a:effectLst/>
                <a:latin typeface="+mj-lt"/>
              </a:rPr>
              <a:t> </a:t>
            </a:r>
            <a:r>
              <a:rPr lang="fr-CH" sz="2800" dirty="0">
                <a:effectLst/>
                <a:latin typeface="+mj-lt"/>
              </a:rPr>
              <a:t>Land Transport </a:t>
            </a:r>
            <a:r>
              <a:rPr lang="fr-CH" sz="2800" dirty="0" smtClean="0">
                <a:effectLst/>
                <a:latin typeface="+mj-lt"/>
              </a:rPr>
              <a:t>Initiative (NELTI)</a:t>
            </a:r>
            <a:endParaRPr lang="en-US" sz="2800" dirty="0">
              <a:effectLst/>
              <a:latin typeface="+mj-lt"/>
            </a:endParaRPr>
          </a:p>
        </p:txBody>
      </p:sp>
      <p:pic>
        <p:nvPicPr>
          <p:cNvPr id="108547" name="Picture 4" descr="NELTI_ne_e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708920"/>
            <a:ext cx="1944216" cy="178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107504" y="1301859"/>
            <a:ext cx="9036496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defRPr/>
            </a:pPr>
            <a:r>
              <a:rPr lang="en-GB" sz="2800">
                <a:solidFill>
                  <a:srgbClr val="0070C0"/>
                </a:solidFill>
                <a:effectLst/>
              </a:rPr>
              <a:t> </a:t>
            </a:r>
            <a:r>
              <a:rPr lang="en-GB" sz="2800" smtClean="0">
                <a:solidFill>
                  <a:srgbClr val="0070C0"/>
                </a:solidFill>
                <a:effectLst/>
              </a:rPr>
              <a:t>From September 2008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defRPr/>
            </a:pPr>
            <a:r>
              <a:rPr lang="en-GB" sz="2800" smtClean="0">
                <a:solidFill>
                  <a:srgbClr val="0070C0"/>
                </a:solidFill>
                <a:effectLst/>
              </a:rPr>
              <a:t> Monitoring over 200,000 border crossings </a:t>
            </a:r>
            <a:endParaRPr lang="en-GB" sz="2800">
              <a:solidFill>
                <a:srgbClr val="0070C0"/>
              </a:solidFill>
              <a:effectLst/>
            </a:endParaRPr>
          </a:p>
        </p:txBody>
      </p:sp>
      <p:pic>
        <p:nvPicPr>
          <p:cNvPr id="11" name="Picture 10" descr="NELTI4 WHITE[6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2924944"/>
            <a:ext cx="1940568" cy="1518473"/>
          </a:xfrm>
          <a:prstGeom prst="rect">
            <a:avLst/>
          </a:prstGeom>
        </p:spPr>
      </p:pic>
      <p:pic>
        <p:nvPicPr>
          <p:cNvPr id="12" name="Picture 11" descr="NELTI_3_white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4008" y="2780928"/>
            <a:ext cx="2041717" cy="16561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501317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  <a:effectLst/>
              </a:rPr>
              <a:t>57%</a:t>
            </a:r>
            <a:r>
              <a:rPr lang="fr-CH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fr-CH" sz="2800" dirty="0" smtClean="0">
                <a:effectLst/>
              </a:rPr>
              <a:t>of transport time </a:t>
            </a:r>
            <a:r>
              <a:rPr lang="fr-CH" sz="2800" dirty="0" err="1" smtClean="0">
                <a:effectLst/>
              </a:rPr>
              <a:t>lost</a:t>
            </a:r>
            <a:r>
              <a:rPr lang="fr-CH" sz="2800" dirty="0" smtClean="0">
                <a:effectLst/>
              </a:rPr>
              <a:t> </a:t>
            </a:r>
            <a:r>
              <a:rPr lang="fr-CH" sz="2800" dirty="0" err="1" smtClean="0">
                <a:effectLst/>
              </a:rPr>
              <a:t>at</a:t>
            </a:r>
            <a:r>
              <a:rPr lang="fr-CH" sz="2800" dirty="0" smtClean="0">
                <a:effectLst/>
              </a:rPr>
              <a:t> </a:t>
            </a:r>
            <a:r>
              <a:rPr lang="fr-CH" sz="2800" dirty="0" smtClean="0">
                <a:solidFill>
                  <a:srgbClr val="0070C0"/>
                </a:solidFill>
                <a:effectLst/>
              </a:rPr>
              <a:t>border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crossings</a:t>
            </a:r>
            <a:endParaRPr lang="fr-CH" sz="2800" dirty="0" smtClean="0">
              <a:solidFill>
                <a:srgbClr val="0070C0"/>
              </a:solidFill>
              <a:effectLst/>
            </a:endParaRPr>
          </a:p>
          <a:p>
            <a:pPr>
              <a:buNone/>
            </a:pPr>
            <a:r>
              <a:rPr lang="fr-CH" sz="2800" dirty="0" smtClean="0">
                <a:solidFill>
                  <a:srgbClr val="0070C0"/>
                </a:solidFill>
                <a:effectLst/>
              </a:rPr>
              <a:t>38%</a:t>
            </a:r>
            <a:r>
              <a:rPr lang="fr-CH" sz="2800" dirty="0" smtClean="0">
                <a:solidFill>
                  <a:srgbClr val="FFFF00"/>
                </a:solidFill>
                <a:effectLst/>
              </a:rPr>
              <a:t> </a:t>
            </a:r>
            <a:r>
              <a:rPr lang="fr-CH" sz="2800" dirty="0" smtClean="0">
                <a:effectLst/>
              </a:rPr>
              <a:t>of transport </a:t>
            </a:r>
            <a:r>
              <a:rPr lang="fr-CH" sz="2800" dirty="0" err="1" smtClean="0">
                <a:effectLst/>
              </a:rPr>
              <a:t>costs</a:t>
            </a:r>
            <a:r>
              <a:rPr lang="fr-CH" sz="2800" dirty="0" smtClean="0">
                <a:effectLst/>
              </a:rPr>
              <a:t> due to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unofficial</a:t>
            </a:r>
            <a:r>
              <a:rPr lang="fr-CH" sz="2800" dirty="0" smtClean="0">
                <a:solidFill>
                  <a:srgbClr val="0070C0"/>
                </a:solidFill>
                <a:effectLst/>
              </a:rPr>
              <a:t> </a:t>
            </a:r>
            <a:r>
              <a:rPr lang="fr-CH" sz="2800" dirty="0" err="1" smtClean="0">
                <a:solidFill>
                  <a:srgbClr val="0070C0"/>
                </a:solidFill>
                <a:effectLst/>
              </a:rPr>
              <a:t>levies</a:t>
            </a:r>
            <a:endParaRPr lang="fr-CH" sz="28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9" descr="NELTI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2924944"/>
            <a:ext cx="1947676" cy="15240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Template 4-3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433C8B"/>
      </a:accent2>
      <a:accent3>
        <a:srgbClr val="5EB130"/>
      </a:accent3>
      <a:accent4>
        <a:srgbClr val="7393B3"/>
      </a:accent4>
      <a:accent5>
        <a:srgbClr val="EB1719"/>
      </a:accent5>
      <a:accent6>
        <a:srgbClr val="E1DEDA"/>
      </a:accent6>
      <a:hlink>
        <a:srgbClr val="E1DEDA"/>
      </a:hlink>
      <a:folHlink>
        <a:srgbClr val="E1DED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solidFill>
            <a:schemeClr val="accent3"/>
          </a:solidFill>
        </a:ln>
      </a:spPr>
      <a:bodyPr rtlCol="0" anchor="ctr">
        <a:normAutofit/>
      </a:bodyPr>
      <a:lstStyle>
        <a:defPPr algn="ctr">
          <a:defRPr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losure page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3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433C8B"/>
      </a:accent2>
      <a:accent3>
        <a:srgbClr val="5EB130"/>
      </a:accent3>
      <a:accent4>
        <a:srgbClr val="7393B3"/>
      </a:accent4>
      <a:accent5>
        <a:srgbClr val="EB1719"/>
      </a:accent5>
      <a:accent6>
        <a:srgbClr val="E1DEDA"/>
      </a:accent6>
      <a:hlink>
        <a:srgbClr val="E1DEDA"/>
      </a:hlink>
      <a:folHlink>
        <a:srgbClr val="E1DED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Key messages 2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433C8B"/>
      </a:accent2>
      <a:accent3>
        <a:srgbClr val="5EB130"/>
      </a:accent3>
      <a:accent4>
        <a:srgbClr val="7393B3"/>
      </a:accent4>
      <a:accent5>
        <a:srgbClr val="EB1719"/>
      </a:accent5>
      <a:accent6>
        <a:srgbClr val="E1DEDA"/>
      </a:accent6>
      <a:hlink>
        <a:srgbClr val="E1DEDA"/>
      </a:hlink>
      <a:folHlink>
        <a:srgbClr val="E1DED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accent4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Picture 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433C8B"/>
      </a:accent2>
      <a:accent3>
        <a:srgbClr val="5EB130"/>
      </a:accent3>
      <a:accent4>
        <a:srgbClr val="7393B3"/>
      </a:accent4>
      <a:accent5>
        <a:srgbClr val="EB1719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3200" baseline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Closure page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433C8B"/>
      </a:accent2>
      <a:accent3>
        <a:srgbClr val="5EB130"/>
      </a:accent3>
      <a:accent4>
        <a:srgbClr val="7393B3"/>
      </a:accent4>
      <a:accent5>
        <a:srgbClr val="EB1719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3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New Template 4-3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solidFill>
            <a:schemeClr val="accent3"/>
          </a:solidFill>
        </a:ln>
      </a:spPr>
      <a:bodyPr rtlCol="0" anchor="ctr">
        <a:normAutofit/>
      </a:bodyPr>
      <a:lstStyle>
        <a:defPPr algn="ctr">
          <a:defRPr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Key messages 2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1800" baseline="0" dirty="0" err="1" smtClean="0">
            <a:solidFill>
              <a:schemeClr val="accent4">
                <a:lumMod val="60000"/>
                <a:lumOff val="40000"/>
              </a:schemeClr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Picture Slides">
  <a:themeElements>
    <a:clrScheme name="IRU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0059C2"/>
      </a:accent1>
      <a:accent2>
        <a:srgbClr val="5EB130"/>
      </a:accent2>
      <a:accent3>
        <a:srgbClr val="EB1719"/>
      </a:accent3>
      <a:accent4>
        <a:srgbClr val="7393B3"/>
      </a:accent4>
      <a:accent5>
        <a:srgbClr val="433C8B"/>
      </a:accent5>
      <a:accent6>
        <a:srgbClr val="E1DEDA"/>
      </a:accent6>
      <a:hlink>
        <a:srgbClr val="0059C2"/>
      </a:hlink>
      <a:folHlink>
        <a:srgbClr val="0059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  <a:effectLst/>
      </a:spPr>
      <a:bodyPr rtlCol="0" anchor="ctr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/>
      </a:spPr>
      <a:bodyPr wrap="square" rtlCol="0">
        <a:normAutofit/>
      </a:bodyPr>
      <a:lstStyle>
        <a:defPPr>
          <a:defRPr sz="3200" baseline="0" dirty="0" smtClean="0">
            <a:solidFill>
              <a:schemeClr val="tx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Template 4-3</Template>
  <TotalTime>759</TotalTime>
  <Words>601</Words>
  <Application>Microsoft Office PowerPoint</Application>
  <PresentationFormat>On-screen Show (4:3)</PresentationFormat>
  <Paragraphs>88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New Template 4-3</vt:lpstr>
      <vt:lpstr>Slides</vt:lpstr>
      <vt:lpstr>1_Key messages 2</vt:lpstr>
      <vt:lpstr>Picture Slides</vt:lpstr>
      <vt:lpstr>Closure page</vt:lpstr>
      <vt:lpstr>1_New Template 4-3</vt:lpstr>
      <vt:lpstr>1_Slides</vt:lpstr>
      <vt:lpstr>2_Key messages 2</vt:lpstr>
      <vt:lpstr>1_Picture Slides</vt:lpstr>
      <vt:lpstr>1_Closure page</vt:lpstr>
      <vt:lpstr>Eliminating Paper Walls Across the Modern Silk Road  1st IRF Europe &amp; Central Asia Regional Congress</vt:lpstr>
      <vt:lpstr>This is the IRU</vt:lpstr>
      <vt:lpstr>Evolution of IRU Membership</vt:lpstr>
      <vt:lpstr>What is Globalisation?</vt:lpstr>
      <vt:lpstr>Revitalising the Silk Road</vt:lpstr>
      <vt:lpstr>IRU Caravan drivers saw this…   adequate roads but little traffic!!</vt:lpstr>
      <vt:lpstr>…until they reached border crossings!!</vt:lpstr>
      <vt:lpstr>Slide 8</vt:lpstr>
      <vt:lpstr>Slide 9</vt:lpstr>
      <vt:lpstr>Slide 10</vt:lpstr>
      <vt:lpstr>Securing and facilitating trade and international road transport</vt:lpstr>
      <vt:lpstr>The six pillars of the TIR System</vt:lpstr>
      <vt:lpstr>Computerised TIR procedures</vt:lpstr>
      <vt:lpstr>These Electronic C2C and B2C data exchanges...</vt:lpstr>
      <vt:lpstr>…allow TIR EPD Green Lanes at  Border Crossing Points</vt:lpstr>
      <vt:lpstr>eTIR pilot project</vt:lpstr>
      <vt:lpstr>Slide 17</vt:lpstr>
      <vt:lpstr>Slide 18</vt:lpstr>
      <vt:lpstr>...China on the brink of joining the TIR Convention </vt:lpstr>
      <vt:lpstr>Remember Marco Polo.... One Belt, One Road – with TIR!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Jwaring</dc:creator>
  <cp:lastModifiedBy>Jhugel</cp:lastModifiedBy>
  <cp:revision>42</cp:revision>
  <dcterms:created xsi:type="dcterms:W3CDTF">2014-08-28T10:05:50Z</dcterms:created>
  <dcterms:modified xsi:type="dcterms:W3CDTF">2015-08-18T08:40:40Z</dcterms:modified>
</cp:coreProperties>
</file>