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72" r:id="rId3"/>
    <p:sldId id="304" r:id="rId4"/>
    <p:sldId id="303" r:id="rId5"/>
    <p:sldId id="306" r:id="rId6"/>
    <p:sldId id="307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363F0D9-0546-4A11-854D-D7F8C6805FD3}">
          <p14:sldIdLst>
            <p14:sldId id="272"/>
          </p14:sldIdLst>
        </p14:section>
        <p14:section name="Раздел без заголовка" id="{77A521F8-783A-4870-939F-E1E2228B57E4}">
          <p14:sldIdLst>
            <p14:sldId id="304"/>
            <p14:sldId id="303"/>
            <p14:sldId id="306"/>
            <p14:sldId id="30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8C50"/>
    <a:srgbClr val="144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4" autoAdjust="0"/>
    <p:restoredTop sz="99081" autoAdjust="0"/>
  </p:normalViewPr>
  <p:slideViewPr>
    <p:cSldViewPr>
      <p:cViewPr>
        <p:scale>
          <a:sx n="100" d="100"/>
          <a:sy n="100" d="100"/>
        </p:scale>
        <p:origin x="-170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EDB9A36-88C1-47D5-A72E-1167F10B2E7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B1E23D0F-9C41-4649-9F6B-4C0B9A433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3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98655-AD3B-43F9-A5AB-713FBAE401AE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6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98655-AD3B-43F9-A5AB-713FBAE401AE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6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98655-AD3B-43F9-A5AB-713FBAE401AE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50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178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68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612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73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74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08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3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22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1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4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6E6E8-DEA6-4E47-ACC8-4E80CF1A8A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982D6-50A9-4325-BC7C-DD2DED2CE6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48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vramenko\Desktop\Презентация\подложка с карто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2683" cy="684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2" y="2708920"/>
            <a:ext cx="86409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Подходы к таможенному регулированию при осуществлении международных </a:t>
            </a:r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автомобильных перевозок </a:t>
            </a:r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в рамках Евразийского экономического союза </a:t>
            </a:r>
            <a:endParaRPr lang="ru-RU" sz="3600" b="1" dirty="0">
              <a:solidFill>
                <a:srgbClr val="A2916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116632"/>
            <a:ext cx="676875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700" b="1" dirty="0" smtClean="0">
              <a:latin typeface="Cambria" panose="02040503050406030204" pitchFamily="18" charset="0"/>
            </a:endParaRP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С.М. СОКОЛОВ</a:t>
            </a: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СОВЕТНИК ДЕПАРТАМЕНТА </a:t>
            </a: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ТАМОЖЕННОГО ЗАКОНОДАТЕЛЬСТВА</a:t>
            </a: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И ПРАВОПРИМЕНИТЕЛЬНОЙ  ПРАКТИКИ</a:t>
            </a:r>
          </a:p>
          <a:p>
            <a:pPr algn="r"/>
            <a:endParaRPr lang="ru-RU" sz="17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0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Users\shashaev\Pictures\Рисунок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8" y="832108"/>
            <a:ext cx="8981405" cy="5913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83768" y="267862"/>
            <a:ext cx="6048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dirty="0" smtClean="0">
                <a:solidFill>
                  <a:srgbClr val="9E8C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itchFamily="34" charset="0"/>
              </a:rPr>
              <a:t>ПОДХОДЫ, ЗАЛОЖЕННЫЕ В ТК ЕАЭС 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3" y="51159"/>
            <a:ext cx="2466975" cy="105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604448" y="188640"/>
            <a:ext cx="36004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9912" y="3501008"/>
            <a:ext cx="1656184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/>
                <a:ea typeface="SimSun-ExtB"/>
                <a:cs typeface="Times New Roman"/>
              </a:rPr>
              <a:t>ТК ЕАЭС</a:t>
            </a:r>
            <a:endParaRPr lang="ru-RU" sz="2400" b="1" dirty="0"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8144" y="4437112"/>
            <a:ext cx="3024336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ВРЕМЕННЫЙ ВВОЗ (ДОПУСК) ПО ВСЕЙ ТЕРРИТОРИИ ЕАЭС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9872" y="5661248"/>
            <a:ext cx="2304256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«ЕДИНОЕ ОКНО»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4581128"/>
            <a:ext cx="3024336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СОВЕРШЕНСТВОВАНИЕ УЭО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420888"/>
            <a:ext cx="2880320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ПОДАЧА ДЕКЛАРАЦИИ БЕЗ ДОКУМЕНТОВ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2564904"/>
            <a:ext cx="2520280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АВТОМАТИЧЕСКАЯ РЕГИСТРАЦИЯ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1412776"/>
            <a:ext cx="2448272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ЭЛЕКТРОННОЕ ДЕКЛАРИРОВАНИЕ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08004" y="2059107"/>
            <a:ext cx="0" cy="1441901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3"/>
          </p:cNvCxnSpPr>
          <p:nvPr/>
        </p:nvCxnSpPr>
        <p:spPr>
          <a:xfrm flipV="1">
            <a:off x="5436096" y="3211235"/>
            <a:ext cx="1908212" cy="52060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3"/>
            <a:endCxn id="7" idx="0"/>
          </p:cNvCxnSpPr>
          <p:nvPr/>
        </p:nvCxnSpPr>
        <p:spPr>
          <a:xfrm>
            <a:off x="5436096" y="3731841"/>
            <a:ext cx="1944216" cy="705271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1"/>
            <a:endCxn id="11" idx="2"/>
          </p:cNvCxnSpPr>
          <p:nvPr/>
        </p:nvCxnSpPr>
        <p:spPr>
          <a:xfrm flipH="1" flipV="1">
            <a:off x="1691680" y="3067219"/>
            <a:ext cx="2088232" cy="66462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" idx="1"/>
            <a:endCxn id="10" idx="0"/>
          </p:cNvCxnSpPr>
          <p:nvPr/>
        </p:nvCxnSpPr>
        <p:spPr>
          <a:xfrm flipH="1">
            <a:off x="1763688" y="3731841"/>
            <a:ext cx="2016224" cy="84928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2"/>
            <a:endCxn id="8" idx="0"/>
          </p:cNvCxnSpPr>
          <p:nvPr/>
        </p:nvCxnSpPr>
        <p:spPr>
          <a:xfrm flipH="1">
            <a:off x="4572000" y="3962673"/>
            <a:ext cx="36004" cy="169857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07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Users\shashaev\Pictures\Рисунок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8" y="832108"/>
            <a:ext cx="8981405" cy="59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9772" y="96307"/>
            <a:ext cx="59766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dirty="0" smtClean="0">
                <a:solidFill>
                  <a:srgbClr val="9E8C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itchFamily="34" charset="0"/>
              </a:rPr>
              <a:t>ТАМОЖЕННАЯ ПРОЦЕДУРА</a:t>
            </a:r>
          </a:p>
          <a:p>
            <a:pPr algn="ctr"/>
            <a:r>
              <a:rPr lang="ru-RU" sz="2000" b="1" kern="0" dirty="0" smtClean="0">
                <a:solidFill>
                  <a:srgbClr val="9E8C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itchFamily="34" charset="0"/>
              </a:rPr>
              <a:t>ТАМОЖЕННОГО ТРАНЗИТА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3" y="51159"/>
            <a:ext cx="2466975" cy="105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604448" y="188640"/>
            <a:ext cx="36004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6056" y="1196752"/>
            <a:ext cx="3744416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ПЕРЕВОЗКА ТОВАРОВ В НЕСОБРАННОМ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/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РАЗОБРАННОМ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ВИДЕ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2420888"/>
            <a:ext cx="3744416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ТАМОЖЕННЫЕ ОРГАНЫ, УЧАСТВУЮЩИЕ В ИНФОРМАЦИОННОМ ВЗАИМОДЕЙСТВИИ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5589240"/>
            <a:ext cx="3240360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ДОКУМЕНТЫ, ПОДТВЕРЖДАЮЩИЕ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СТАТУС ТОВАРОВ ЕАЭС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284984"/>
            <a:ext cx="4608512" cy="20313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ЕДИНЫЕ ПОРЯДКИ:</a:t>
            </a:r>
          </a:p>
          <a:p>
            <a:pPr algn="ctr"/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ПРОДЛЕНИЯ </a:t>
            </a:r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СРОКА ТРАНЗИТА,</a:t>
            </a:r>
          </a:p>
          <a:p>
            <a:pPr algn="ctr"/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ИЗМЕНЕНИЯ МЕСТА ДОСТАВКИ, УСТАНОВЛЕНИЯ И ИЗМЕНЕНИЯ  МАРШРУТА ПЕРЕВОЗКИ,</a:t>
            </a:r>
          </a:p>
          <a:p>
            <a:pPr algn="ctr"/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СОВЕРШЕНИЯ ГРУЗОВЫХ ОПЕРАЦИЙ, ДЕЙСТВИЙ ПРИ АВАРИИ</a:t>
            </a:r>
            <a:endParaRPr lang="ru-RU" b="1" i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1600" y="2348880"/>
            <a:ext cx="2880320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МУЛЬТИМОДАЛЬНЫЕ ПЕРЕВОЗКИ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1560" y="1196752"/>
            <a:ext cx="3744416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ТРАНЗИТ ТОВАРОВ, ПОМЕЩЕННЫХ ПОД ИНЫЕ ТАМОЖЕННЫЕ ПРОЦЕДУРЫ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08104" y="4005064"/>
            <a:ext cx="2880320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ПРЕКРАЩЕНИЕ ДЕЙСТВИЯ ТАМОЖЕННОГО ТРАНЗИТА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8104" y="5661248"/>
            <a:ext cx="2880320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ЭКСПОРТ БЕЗ ТРАНЗИТА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35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Users\shashaev\Pictures\Рисунок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8" y="832108"/>
            <a:ext cx="8981405" cy="59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27784" y="116632"/>
            <a:ext cx="561662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itchFamily="34" charset="0"/>
              </a:rPr>
              <a:t>ТРАНСПОРТНЫЕ СРЕДСТВА</a:t>
            </a:r>
          </a:p>
          <a:p>
            <a:pPr algn="ctr"/>
            <a:r>
              <a:rPr lang="ru-RU" sz="16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Arial" pitchFamily="34" charset="0"/>
              </a:rPr>
              <a:t>МЕЖДУНАРОДНОЙ ПЕРЕВОЗКИ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3" y="51159"/>
            <a:ext cx="2466975" cy="105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604448" y="188640"/>
            <a:ext cx="36004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12776"/>
            <a:ext cx="3744416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МНОГООБОРОТНАЯ ТАРА, ЗАПЧАСТИ И ОБОРУДОВАНИЕ = ТСМП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024" y="2348880"/>
            <a:ext cx="3744416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МОРСКИЕ КОНТЕЙНЕРЫ КАК ТСМП ПОСЛЕ ПЕРЕГРУЗКИ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068960"/>
            <a:ext cx="3744416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ПРОДЛЕНИЕ СРОКА НАХОДЖДЕНИЯ ТСМП НА ТЕРРИТОРИИ ЕАЭС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8024" y="4005064"/>
            <a:ext cx="3744416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ПЕРЕДАЧА ТСМП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4437112"/>
            <a:ext cx="3744416" cy="6463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ТСМП ВО ВНУТРЕННИХ ПЕРЕВОЗКАХ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8024" y="5085184"/>
            <a:ext cx="3744416" cy="9233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  <a:ea typeface="SimSun-ExtB"/>
                <a:cs typeface="Times New Roman"/>
              </a:rPr>
              <a:t>РЕМОНТ ТСМП БЕЗ ПОМЕЩЕНИЯ ПОД ПРОЦЕДУРУ ПЕРЕРАБОТКИ</a:t>
            </a:r>
            <a:endParaRPr lang="ru-RU" b="1" dirty="0">
              <a:solidFill>
                <a:srgbClr val="000000"/>
              </a:solidFill>
              <a:latin typeface="Times New Roman"/>
              <a:ea typeface="SimSun-ExtB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243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vramenko\Desktop\Презентация\подложка с карто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2683" cy="684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2" y="2708920"/>
            <a:ext cx="86409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Подходы к таможенному регулированию при осуществлении международных </a:t>
            </a:r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автомобильных перевозок </a:t>
            </a:r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в рамках Евразийского экономического союза </a:t>
            </a:r>
            <a:endParaRPr lang="ru-RU" sz="3600" b="1" dirty="0">
              <a:solidFill>
                <a:srgbClr val="A2916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116632"/>
            <a:ext cx="676875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700" b="1" dirty="0" smtClean="0">
              <a:latin typeface="Cambria" panose="02040503050406030204" pitchFamily="18" charset="0"/>
            </a:endParaRP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С.М. СОКОЛОВ</a:t>
            </a: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СОВЕТНИК ДЕПАРТАМЕНТА </a:t>
            </a: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ТАМОЖЕННОГО ЗАКОНОДАТЕЛЬСТВА</a:t>
            </a:r>
          </a:p>
          <a:p>
            <a:pPr algn="r"/>
            <a:r>
              <a:rPr lang="ru-RU" sz="1700" b="1" dirty="0" smtClean="0">
                <a:latin typeface="Cambria" panose="02040503050406030204" pitchFamily="18" charset="0"/>
              </a:rPr>
              <a:t>И ПРАВОПРИМЕНИТЕЛЬНОЙ  ПРАКТИКИ</a:t>
            </a:r>
          </a:p>
          <a:p>
            <a:pPr algn="r"/>
            <a:endParaRPr lang="ru-RU" sz="17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5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</TotalTime>
  <Words>188</Words>
  <Application>Microsoft Office PowerPoint</Application>
  <PresentationFormat>Экран (4:3)</PresentationFormat>
  <Paragraphs>48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Авраменко Андрей Андреевич</dc:creator>
  <cp:lastModifiedBy>Соколов Сергей Михайлович</cp:lastModifiedBy>
  <cp:revision>241</cp:revision>
  <cp:lastPrinted>2017-04-05T12:31:11Z</cp:lastPrinted>
  <dcterms:created xsi:type="dcterms:W3CDTF">2015-12-16T07:53:12Z</dcterms:created>
  <dcterms:modified xsi:type="dcterms:W3CDTF">2017-04-17T09:17:44Z</dcterms:modified>
</cp:coreProperties>
</file>