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9" r:id="rId2"/>
    <p:sldId id="276" r:id="rId3"/>
    <p:sldId id="318" r:id="rId4"/>
    <p:sldId id="319" r:id="rId5"/>
    <p:sldId id="322" r:id="rId6"/>
    <p:sldId id="315" r:id="rId7"/>
    <p:sldId id="323" r:id="rId8"/>
    <p:sldId id="324" r:id="rId9"/>
    <p:sldId id="275" r:id="rId10"/>
  </p:sldIdLst>
  <p:sldSz cx="9144000" cy="6858000" type="screen4x3"/>
  <p:notesSz cx="6724650" cy="987425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AF8"/>
    <a:srgbClr val="005392"/>
    <a:srgbClr val="53B5FF"/>
    <a:srgbClr val="9A7500"/>
    <a:srgbClr val="FFE9A3"/>
    <a:srgbClr val="003399"/>
    <a:srgbClr val="A8CBEA"/>
    <a:srgbClr val="2E3F64"/>
    <a:srgbClr val="055925"/>
    <a:srgbClr val="FF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3" autoAdjust="0"/>
    <p:restoredTop sz="94717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Word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812720701451263E-2"/>
          <c:y val="6.7145533812736996E-2"/>
          <c:w val="0.64188443104805959"/>
          <c:h val="0.8796462197028613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5A9AF8"/>
              </a:solidFill>
            </c:spPr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397717186178174"/>
                  <c:y val="-0.35127149465061264"/>
                </c:manualLayout>
              </c:layout>
              <c:tx>
                <c:rich>
                  <a:bodyPr/>
                  <a:lstStyle/>
                  <a:p>
                    <a:r>
                      <a:rPr lang="en-US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82</a:t>
                    </a:r>
                    <a:r>
                      <a:rPr lang="ru-RU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.3</a:t>
                    </a:r>
                    <a:r>
                      <a:rPr lang="en-US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881338799592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</a:t>
                    </a:r>
                    <a:r>
                      <a:rPr lang="ru-RU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7,7</a:t>
                    </a:r>
                    <a:r>
                      <a:rPr lang="en-US" sz="28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Лист1!$A$1:$B$1</c:f>
              <c:strCache>
                <c:ptCount val="2"/>
                <c:pt idx="0">
                  <c:v>Объем перевозок автомобильным транспортом</c:v>
                </c:pt>
                <c:pt idx="1">
                  <c:v>Объем перевозок другими видами транспорта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 formatCode="#,##0.00">
                  <c:v>8540.1</c:v>
                </c:pt>
                <c:pt idx="1">
                  <c:v>1835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62940500206069"/>
          <c:y val="3.8740157480314952E-2"/>
          <c:w val="0.35268666623283657"/>
          <c:h val="0.91269752715888097"/>
        </c:manualLayout>
      </c:layout>
      <c:overlay val="0"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Word]Лист1'!$B$1</c:f>
              <c:strCache>
                <c:ptCount val="1"/>
                <c:pt idx="0">
                  <c:v>Армения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Word]Лист1'!$B$2:$B$7</c:f>
              <c:numCache>
                <c:formatCode>General</c:formatCode>
                <c:ptCount val="6"/>
                <c:pt idx="0">
                  <c:v>0.3</c:v>
                </c:pt>
                <c:pt idx="1">
                  <c:v>0.4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0.7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Word]Лист1'!$C$1</c:f>
              <c:strCache>
                <c:ptCount val="1"/>
                <c:pt idx="0">
                  <c:v>Беларусь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601153337012039E-3"/>
                  <c:y val="-1.007824527433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007824527433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00576668506019E-3"/>
                  <c:y val="-1.5117367911501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120305979599472E-16"/>
                  <c:y val="-4.031298109733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Word]Лист1'!$C$2:$C$7</c:f>
              <c:numCache>
                <c:formatCode>General</c:formatCode>
                <c:ptCount val="6"/>
                <c:pt idx="0">
                  <c:v>19.399999999999999</c:v>
                </c:pt>
                <c:pt idx="1">
                  <c:v>22</c:v>
                </c:pt>
                <c:pt idx="2">
                  <c:v>25.6</c:v>
                </c:pt>
                <c:pt idx="3">
                  <c:v>26.7</c:v>
                </c:pt>
                <c:pt idx="4">
                  <c:v>24.5</c:v>
                </c:pt>
                <c:pt idx="5">
                  <c:v>24.7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Word]Лист1'!$D$1</c:f>
              <c:strCache>
                <c:ptCount val="1"/>
                <c:pt idx="0">
                  <c:v>Казахстан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Word]Лист1'!$D$2:$D$7</c:f>
              <c:numCache>
                <c:formatCode>General</c:formatCode>
                <c:ptCount val="6"/>
                <c:pt idx="0">
                  <c:v>121.1</c:v>
                </c:pt>
                <c:pt idx="1">
                  <c:v>132.30000000000001</c:v>
                </c:pt>
                <c:pt idx="2">
                  <c:v>145.30000000000001</c:v>
                </c:pt>
                <c:pt idx="3">
                  <c:v>155.1</c:v>
                </c:pt>
                <c:pt idx="4">
                  <c:v>159.4</c:v>
                </c:pt>
                <c:pt idx="5">
                  <c:v>160.80000000000001</c:v>
                </c:pt>
              </c:numCache>
            </c:numRef>
          </c:val>
        </c:ser>
        <c:ser>
          <c:idx val="3"/>
          <c:order val="3"/>
          <c:tx>
            <c:strRef>
              <c:f>'[Диаграмма в Microsoft Word]Лист1'!$E$1</c:f>
              <c:strCache>
                <c:ptCount val="1"/>
                <c:pt idx="0">
                  <c:v>Кыргызстан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Word]Лист1'!$E$2:$E$7</c:f>
              <c:numCache>
                <c:formatCode>General</c:formatCode>
                <c:ptCount val="6"/>
                <c:pt idx="0">
                  <c:v>1.1000000000000001</c:v>
                </c:pt>
                <c:pt idx="1">
                  <c:v>1.1000000000000001</c:v>
                </c:pt>
                <c:pt idx="2">
                  <c:v>1.2</c:v>
                </c:pt>
                <c:pt idx="3">
                  <c:v>1.3</c:v>
                </c:pt>
                <c:pt idx="4">
                  <c:v>1.4</c:v>
                </c:pt>
                <c:pt idx="5">
                  <c:v>1.5</c:v>
                </c:pt>
              </c:numCache>
            </c:numRef>
          </c:val>
        </c:ser>
        <c:ser>
          <c:idx val="4"/>
          <c:order val="4"/>
          <c:tx>
            <c:strRef>
              <c:f>'[Диаграмма в Microsoft Word]Лист1'!$F$1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Word]Лист1'!$F$2:$F$7</c:f>
              <c:numCache>
                <c:formatCode>General</c:formatCode>
                <c:ptCount val="6"/>
                <c:pt idx="0">
                  <c:v>223</c:v>
                </c:pt>
                <c:pt idx="1">
                  <c:v>249</c:v>
                </c:pt>
                <c:pt idx="2">
                  <c:v>250</c:v>
                </c:pt>
                <c:pt idx="3">
                  <c:v>246.7</c:v>
                </c:pt>
                <c:pt idx="4">
                  <c:v>232.1</c:v>
                </c:pt>
                <c:pt idx="5">
                  <c:v>234.5</c:v>
                </c:pt>
              </c:numCache>
            </c:numRef>
          </c:val>
        </c:ser>
        <c:ser>
          <c:idx val="5"/>
          <c:order val="5"/>
          <c:tx>
            <c:strRef>
              <c:f>'[Диаграмма в Microsoft Word]Лист1'!$G$1</c:f>
              <c:strCache>
                <c:ptCount val="1"/>
                <c:pt idx="0">
                  <c:v>ЕАЭС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Word]Лист1'!$G$2:$G$7</c:f>
              <c:numCache>
                <c:formatCode>General</c:formatCode>
                <c:ptCount val="6"/>
                <c:pt idx="0">
                  <c:v>364.9</c:v>
                </c:pt>
                <c:pt idx="1">
                  <c:v>404.8</c:v>
                </c:pt>
                <c:pt idx="2">
                  <c:v>423</c:v>
                </c:pt>
                <c:pt idx="3">
                  <c:v>430.3</c:v>
                </c:pt>
                <c:pt idx="4">
                  <c:v>417.9</c:v>
                </c:pt>
                <c:pt idx="5">
                  <c:v>422.2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970752"/>
        <c:axId val="108972288"/>
      </c:barChart>
      <c:catAx>
        <c:axId val="10897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972288"/>
        <c:crosses val="autoZero"/>
        <c:auto val="1"/>
        <c:lblAlgn val="ctr"/>
        <c:lblOffset val="100"/>
        <c:noMultiLvlLbl val="0"/>
      </c:catAx>
      <c:valAx>
        <c:axId val="10897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970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938604939952913"/>
          <c:y val="9.0555017696446444E-2"/>
          <c:w val="0.12061395060047092"/>
          <c:h val="0.90944498230355353"/>
        </c:manualLayout>
      </c:layout>
      <c:overlay val="0"/>
      <c:txPr>
        <a:bodyPr/>
        <a:lstStyle/>
        <a:p>
          <a:pPr>
            <a:defRPr sz="1200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198812420045404E-2"/>
          <c:y val="3.5431882934251091E-2"/>
          <c:w val="0.78565838219961104"/>
          <c:h val="0.79008499775070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ЕАЭС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666666666666475E-3"/>
                  <c:y val="-0.177376226706362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667344509106509E-3"/>
                  <c:y val="-0.133022485635599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833333333333333E-3"/>
                  <c:y val="-0.30830538667153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583333333333334E-2"/>
                  <c:y val="-0.37005681537332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583333333333334E-2"/>
                  <c:y val="-0.35982634096448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05203611544519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322.7</c:v>
                </c:pt>
                <c:pt idx="1">
                  <c:v>338.6</c:v>
                </c:pt>
                <c:pt idx="2">
                  <c:v>352.7</c:v>
                </c:pt>
                <c:pt idx="3">
                  <c:v>365.4</c:v>
                </c:pt>
                <c:pt idx="4">
                  <c:v>359.8</c:v>
                </c:pt>
                <c:pt idx="5">
                  <c:v>373.6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62496"/>
        <c:axId val="103964032"/>
      </c:barChart>
      <c:catAx>
        <c:axId val="10396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3964032"/>
        <c:crosses val="autoZero"/>
        <c:auto val="1"/>
        <c:lblAlgn val="ctr"/>
        <c:lblOffset val="100"/>
        <c:noMultiLvlLbl val="0"/>
      </c:catAx>
      <c:valAx>
        <c:axId val="1039640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396249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500774886949837E-2"/>
          <c:y val="6.6265513107157906E-2"/>
          <c:w val="0.81699367397494826"/>
          <c:h val="0.851217394122031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'[Диаграмма в Microsoft Word]Лист1'!$B$1</c:f>
              <c:strCache>
                <c:ptCount val="1"/>
                <c:pt idx="0">
                  <c:v>Армения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Word]Лист1'!$B$2:$B$7</c:f>
              <c:numCache>
                <c:formatCode>General</c:formatCode>
                <c:ptCount val="6"/>
                <c:pt idx="0">
                  <c:v>224.9</c:v>
                </c:pt>
                <c:pt idx="1">
                  <c:v>225.5</c:v>
                </c:pt>
                <c:pt idx="2">
                  <c:v>202.1</c:v>
                </c:pt>
                <c:pt idx="3">
                  <c:v>201.9</c:v>
                </c:pt>
                <c:pt idx="4">
                  <c:v>185.3</c:v>
                </c:pt>
                <c:pt idx="5">
                  <c:v>182.6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Word]Лист1'!$C$1</c:f>
              <c:strCache>
                <c:ptCount val="1"/>
                <c:pt idx="0">
                  <c:v>Беларусь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62029782807044E-3"/>
                  <c:y val="-3.1924822608951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086089348421138E-3"/>
                  <c:y val="-3.1924822608951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1924822608951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362029782807044E-3"/>
                  <c:y val="-3.1924822608951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724059565614087E-3"/>
                  <c:y val="-3.6485511553086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4691358024691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Word]Лист1'!$C$2:$C$7</c:f>
              <c:numCache>
                <c:formatCode>General</c:formatCode>
                <c:ptCount val="6"/>
                <c:pt idx="0">
                  <c:v>1448.7</c:v>
                </c:pt>
                <c:pt idx="1">
                  <c:v>1444.5</c:v>
                </c:pt>
                <c:pt idx="2">
                  <c:v>1415.5</c:v>
                </c:pt>
                <c:pt idx="3">
                  <c:v>1299.5</c:v>
                </c:pt>
                <c:pt idx="4">
                  <c:v>1216.2</c:v>
                </c:pt>
                <c:pt idx="5">
                  <c:v>1152.4000000000001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Word]Лист1'!$D$1</c:f>
              <c:strCache>
                <c:ptCount val="1"/>
                <c:pt idx="0">
                  <c:v>Казахстан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Word]Лист1'!$D$2:$D$7</c:f>
              <c:numCache>
                <c:formatCode>General</c:formatCode>
                <c:ptCount val="6"/>
                <c:pt idx="0">
                  <c:v>16544.7</c:v>
                </c:pt>
                <c:pt idx="1">
                  <c:v>18380.2</c:v>
                </c:pt>
                <c:pt idx="2">
                  <c:v>19905.2</c:v>
                </c:pt>
                <c:pt idx="3">
                  <c:v>21190.400000000001</c:v>
                </c:pt>
                <c:pt idx="4">
                  <c:v>21744.6</c:v>
                </c:pt>
                <c:pt idx="5">
                  <c:v>22243.7</c:v>
                </c:pt>
              </c:numCache>
            </c:numRef>
          </c:val>
        </c:ser>
        <c:ser>
          <c:idx val="3"/>
          <c:order val="3"/>
          <c:tx>
            <c:strRef>
              <c:f>'[Диаграмма в Microsoft Word]Лист1'!$E$1</c:f>
              <c:strCache>
                <c:ptCount val="1"/>
                <c:pt idx="0">
                  <c:v>Кыргызстан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6724059565614087E-3"/>
                  <c:y val="2.2803444720679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Word]Лист1'!$E$2:$E$7</c:f>
              <c:numCache>
                <c:formatCode>General</c:formatCode>
                <c:ptCount val="6"/>
                <c:pt idx="0">
                  <c:v>541.5</c:v>
                </c:pt>
                <c:pt idx="1">
                  <c:v>582.29999999999995</c:v>
                </c:pt>
                <c:pt idx="2">
                  <c:v>619</c:v>
                </c:pt>
                <c:pt idx="3">
                  <c:v>596.1</c:v>
                </c:pt>
                <c:pt idx="4">
                  <c:v>628.20000000000005</c:v>
                </c:pt>
                <c:pt idx="5">
                  <c:v>654.9</c:v>
                </c:pt>
              </c:numCache>
            </c:numRef>
          </c:val>
        </c:ser>
        <c:ser>
          <c:idx val="4"/>
          <c:order val="4"/>
          <c:tx>
            <c:strRef>
              <c:f>'[Диаграмма в Microsoft Word]Лист1'!$F$1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Word]Лист1'!$F$2:$F$7</c:f>
              <c:numCache>
                <c:formatCode>General</c:formatCode>
                <c:ptCount val="6"/>
                <c:pt idx="0">
                  <c:v>13332</c:v>
                </c:pt>
                <c:pt idx="1">
                  <c:v>12795</c:v>
                </c:pt>
                <c:pt idx="2">
                  <c:v>11334.1</c:v>
                </c:pt>
                <c:pt idx="3">
                  <c:v>11177.2</c:v>
                </c:pt>
                <c:pt idx="4">
                  <c:v>11219.2</c:v>
                </c:pt>
                <c:pt idx="5">
                  <c:v>11071.6</c:v>
                </c:pt>
              </c:numCache>
            </c:numRef>
          </c:val>
        </c:ser>
        <c:ser>
          <c:idx val="5"/>
          <c:order val="5"/>
          <c:tx>
            <c:strRef>
              <c:f>'[Диаграмма в Microsoft Word]Лист1'!$G$1</c:f>
              <c:strCache>
                <c:ptCount val="1"/>
                <c:pt idx="0">
                  <c:v>ЕАЭС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'[Диаграмма в Microsoft Word]Лист1'!$A$2:$A$7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'[Диаграмма в Microsoft Word]Лист1'!$G$2:$G$7</c:f>
              <c:numCache>
                <c:formatCode>General</c:formatCode>
                <c:ptCount val="6"/>
                <c:pt idx="0">
                  <c:v>32091.8</c:v>
                </c:pt>
                <c:pt idx="1">
                  <c:v>33427.5</c:v>
                </c:pt>
                <c:pt idx="2">
                  <c:v>32856.9</c:v>
                </c:pt>
                <c:pt idx="3">
                  <c:v>33861</c:v>
                </c:pt>
                <c:pt idx="4">
                  <c:v>34993.5</c:v>
                </c:pt>
                <c:pt idx="5">
                  <c:v>35305.199999999997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917440"/>
        <c:axId val="81918976"/>
        <c:axId val="0"/>
      </c:bar3DChart>
      <c:catAx>
        <c:axId val="8191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918976"/>
        <c:crosses val="autoZero"/>
        <c:auto val="1"/>
        <c:lblAlgn val="ctr"/>
        <c:lblOffset val="100"/>
        <c:noMultiLvlLbl val="0"/>
      </c:catAx>
      <c:valAx>
        <c:axId val="81918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9174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3C63B-13AA-45F0-88BB-60A4C5064585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</dgm:pt>
    <dgm:pt modelId="{6CF129E6-5CDB-437A-9251-2F9D0517C51E}">
      <dgm:prSet phldrT="[Текст]" custT="1"/>
      <dgm:spPr/>
      <dgm:t>
        <a:bodyPr/>
        <a:lstStyle/>
        <a:p>
          <a:r>
            <a:rPr lang="ru-RU" sz="1000" dirty="0" smtClean="0"/>
            <a:t>Развитие интеллектуальных транспортных систем</a:t>
          </a:r>
          <a:endParaRPr lang="ru-RU" sz="1000" dirty="0"/>
        </a:p>
      </dgm:t>
    </dgm:pt>
    <dgm:pt modelId="{666C615B-EB25-40D7-92E8-E42525FBC505}" type="parTrans" cxnId="{B430A4B6-3D26-44E0-B623-EBC55B4DB55E}">
      <dgm:prSet/>
      <dgm:spPr/>
      <dgm:t>
        <a:bodyPr/>
        <a:lstStyle/>
        <a:p>
          <a:endParaRPr lang="ru-RU"/>
        </a:p>
      </dgm:t>
    </dgm:pt>
    <dgm:pt modelId="{B3ABC3C2-D240-424A-9F8E-6A8850CBA715}" type="sibTrans" cxnId="{B430A4B6-3D26-44E0-B623-EBC55B4DB55E}">
      <dgm:prSet/>
      <dgm:spPr/>
      <dgm:t>
        <a:bodyPr/>
        <a:lstStyle/>
        <a:p>
          <a:endParaRPr lang="ru-RU"/>
        </a:p>
      </dgm:t>
    </dgm:pt>
    <dgm:pt modelId="{F26B2D65-122E-458E-ACF4-837E3A319ACC}">
      <dgm:prSet phldrT="[Текст]" custT="1"/>
      <dgm:spPr/>
      <dgm:t>
        <a:bodyPr/>
        <a:lstStyle/>
        <a:p>
          <a:r>
            <a:rPr lang="ru-RU" sz="1000" dirty="0" smtClean="0"/>
            <a:t>Развитие пассажирских перевозок</a:t>
          </a:r>
        </a:p>
      </dgm:t>
    </dgm:pt>
    <dgm:pt modelId="{7BCABDA8-6DAF-407A-B00C-3DCC86CE39BD}" type="parTrans" cxnId="{788221A9-932F-474F-8A6E-396DBED7EF62}">
      <dgm:prSet/>
      <dgm:spPr/>
      <dgm:t>
        <a:bodyPr/>
        <a:lstStyle/>
        <a:p>
          <a:endParaRPr lang="ru-RU"/>
        </a:p>
      </dgm:t>
    </dgm:pt>
    <dgm:pt modelId="{436CFAE1-63D7-4F44-8720-F5E059D516B8}" type="sibTrans" cxnId="{788221A9-932F-474F-8A6E-396DBED7EF62}">
      <dgm:prSet/>
      <dgm:spPr/>
      <dgm:t>
        <a:bodyPr/>
        <a:lstStyle/>
        <a:p>
          <a:endParaRPr lang="ru-RU"/>
        </a:p>
      </dgm:t>
    </dgm:pt>
    <dgm:pt modelId="{2C66FDC8-0DD1-43A8-9F64-50D35B6C9957}">
      <dgm:prSet phldrT="[Текст]" custT="1"/>
      <dgm:spPr/>
      <dgm:t>
        <a:bodyPr/>
        <a:lstStyle/>
        <a:p>
          <a:r>
            <a:rPr lang="ru-RU" sz="1000" dirty="0" smtClean="0"/>
            <a:t>Развитие и обеспечение сохранности инфраструктуры автомобильных дорог</a:t>
          </a:r>
        </a:p>
      </dgm:t>
    </dgm:pt>
    <dgm:pt modelId="{3CCB5727-BED2-4DA2-B5B3-D35B8015CFE5}" type="parTrans" cxnId="{B1700D66-9A7E-4BB0-BEA5-9FEC4684AEBC}">
      <dgm:prSet/>
      <dgm:spPr/>
      <dgm:t>
        <a:bodyPr/>
        <a:lstStyle/>
        <a:p>
          <a:endParaRPr lang="ru-RU"/>
        </a:p>
      </dgm:t>
    </dgm:pt>
    <dgm:pt modelId="{FE7C1B22-457A-40E8-A9C1-FF90C3746248}" type="sibTrans" cxnId="{B1700D66-9A7E-4BB0-BEA5-9FEC4684AEBC}">
      <dgm:prSet/>
      <dgm:spPr/>
      <dgm:t>
        <a:bodyPr/>
        <a:lstStyle/>
        <a:p>
          <a:endParaRPr lang="ru-RU"/>
        </a:p>
      </dgm:t>
    </dgm:pt>
    <dgm:pt modelId="{87756DA6-74BD-4762-AF72-05428FF21A91}">
      <dgm:prSet phldrT="[Текст]" custT="1"/>
      <dgm:spPr/>
      <dgm:t>
        <a:bodyPr/>
        <a:lstStyle/>
        <a:p>
          <a:r>
            <a:rPr lang="ru-RU" sz="1000" dirty="0" smtClean="0"/>
            <a:t>Повышение качества автотранспортных услуг и эффективности использования транзитного </a:t>
          </a:r>
          <a:r>
            <a:rPr lang="ru-RU" sz="1000" dirty="0" smtClean="0"/>
            <a:t>потенциала</a:t>
          </a:r>
          <a:endParaRPr lang="ru-RU" sz="1000" dirty="0"/>
        </a:p>
      </dgm:t>
    </dgm:pt>
    <dgm:pt modelId="{6B784667-5967-46FB-B16B-D5A7A65A7193}" type="parTrans" cxnId="{4D5FF5A1-CEF9-4917-A7A3-BCC7924511D8}">
      <dgm:prSet/>
      <dgm:spPr/>
      <dgm:t>
        <a:bodyPr/>
        <a:lstStyle/>
        <a:p>
          <a:endParaRPr lang="ru-RU"/>
        </a:p>
      </dgm:t>
    </dgm:pt>
    <dgm:pt modelId="{E8980554-9098-44D4-9F17-FFA74FF453CC}" type="sibTrans" cxnId="{4D5FF5A1-CEF9-4917-A7A3-BCC7924511D8}">
      <dgm:prSet/>
      <dgm:spPr/>
      <dgm:t>
        <a:bodyPr/>
        <a:lstStyle/>
        <a:p>
          <a:endParaRPr lang="ru-RU"/>
        </a:p>
      </dgm:t>
    </dgm:pt>
    <dgm:pt modelId="{CE15BF4B-0BAA-4FD2-B646-B11F6DCE0898}">
      <dgm:prSet phldrT="[Текст]" custT="1"/>
      <dgm:spPr/>
      <dgm:t>
        <a:bodyPr/>
        <a:lstStyle/>
        <a:p>
          <a:r>
            <a:rPr lang="ru-RU" sz="1000" dirty="0" smtClean="0"/>
            <a:t>Обеспечение профессиональной компетентности </a:t>
          </a:r>
          <a:r>
            <a:rPr lang="ru-RU" sz="1000" dirty="0" smtClean="0"/>
            <a:t>работников</a:t>
          </a:r>
          <a:endParaRPr lang="ru-RU" sz="1000" dirty="0"/>
        </a:p>
      </dgm:t>
    </dgm:pt>
    <dgm:pt modelId="{92B55F48-A767-489B-9FA3-161AE1E9870A}" type="parTrans" cxnId="{3256F41E-4652-47FE-8655-8ACB2EA02753}">
      <dgm:prSet/>
      <dgm:spPr/>
      <dgm:t>
        <a:bodyPr/>
        <a:lstStyle/>
        <a:p>
          <a:endParaRPr lang="ru-RU"/>
        </a:p>
      </dgm:t>
    </dgm:pt>
    <dgm:pt modelId="{D58D9560-B44F-4555-B947-A3EB8E496F59}" type="sibTrans" cxnId="{3256F41E-4652-47FE-8655-8ACB2EA02753}">
      <dgm:prSet/>
      <dgm:spPr/>
      <dgm:t>
        <a:bodyPr/>
        <a:lstStyle/>
        <a:p>
          <a:endParaRPr lang="ru-RU"/>
        </a:p>
      </dgm:t>
    </dgm:pt>
    <dgm:pt modelId="{1E4560EF-2344-44EA-9963-C96F66F93C0D}" type="pres">
      <dgm:prSet presAssocID="{BB83C63B-13AA-45F0-88BB-60A4C5064585}" presName="CompostProcess" presStyleCnt="0">
        <dgm:presLayoutVars>
          <dgm:dir/>
          <dgm:resizeHandles val="exact"/>
        </dgm:presLayoutVars>
      </dgm:prSet>
      <dgm:spPr/>
    </dgm:pt>
    <dgm:pt modelId="{693DFCB4-A6F7-4064-BD26-97CAC5AC9F1C}" type="pres">
      <dgm:prSet presAssocID="{BB83C63B-13AA-45F0-88BB-60A4C5064585}" presName="arrow" presStyleLbl="bgShp" presStyleIdx="0" presStyleCnt="1" custLinFactNeighborX="491"/>
      <dgm:spPr/>
    </dgm:pt>
    <dgm:pt modelId="{18CDE3B6-B861-41AC-93B3-877CE2F26D84}" type="pres">
      <dgm:prSet presAssocID="{BB83C63B-13AA-45F0-88BB-60A4C5064585}" presName="linearProcess" presStyleCnt="0"/>
      <dgm:spPr/>
    </dgm:pt>
    <dgm:pt modelId="{899DA5A8-0AA2-4057-BCE0-99E99A375A36}" type="pres">
      <dgm:prSet presAssocID="{6CF129E6-5CDB-437A-9251-2F9D0517C51E}" presName="textNode" presStyleLbl="node1" presStyleIdx="0" presStyleCnt="5" custScaleX="118037" custScaleY="133356" custLinFactNeighborX="-3090" custLinFactNeighborY="-10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1A4157-566A-4192-905C-2DCCF4C6326F}" type="pres">
      <dgm:prSet presAssocID="{B3ABC3C2-D240-424A-9F8E-6A8850CBA715}" presName="sibTrans" presStyleCnt="0"/>
      <dgm:spPr/>
    </dgm:pt>
    <dgm:pt modelId="{3515C57B-91C8-4C27-A65B-9B5CEA7F1C29}" type="pres">
      <dgm:prSet presAssocID="{F26B2D65-122E-458E-ACF4-837E3A319ACC}" presName="textNode" presStyleLbl="node1" presStyleIdx="1" presStyleCnt="5" custScaleY="133356" custLinFactNeighborX="-643" custLinFactNeighborY="-10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CEE0C-DADE-44D8-901B-8146DB201C93}" type="pres">
      <dgm:prSet presAssocID="{436CFAE1-63D7-4F44-8720-F5E059D516B8}" presName="sibTrans" presStyleCnt="0"/>
      <dgm:spPr/>
    </dgm:pt>
    <dgm:pt modelId="{D60D07D6-1392-4665-9007-42F803E91428}" type="pres">
      <dgm:prSet presAssocID="{2C66FDC8-0DD1-43A8-9F64-50D35B6C9957}" presName="textNode" presStyleLbl="node1" presStyleIdx="2" presStyleCnt="5" custScaleX="126856" custScaleY="130954" custLinFactNeighborX="-28203" custLinFactNeighborY="-11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40AC2-A3B3-4720-A4A5-B5EF324A2BC3}" type="pres">
      <dgm:prSet presAssocID="{FE7C1B22-457A-40E8-A9C1-FF90C3746248}" presName="sibTrans" presStyleCnt="0"/>
      <dgm:spPr/>
    </dgm:pt>
    <dgm:pt modelId="{6E474E1C-560C-4A37-A6B8-13EC79A58547}" type="pres">
      <dgm:prSet presAssocID="{87756DA6-74BD-4762-AF72-05428FF21A91}" presName="textNode" presStyleLbl="node1" presStyleIdx="3" presStyleCnt="5" custScaleX="130092" custScaleY="138289" custLinFactNeighborX="-11057" custLinFactNeighborY="-15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C9F88-17AB-4EC5-8B64-4FA0A22DAAD1}" type="pres">
      <dgm:prSet presAssocID="{E8980554-9098-44D4-9F17-FFA74FF453CC}" presName="sibTrans" presStyleCnt="0"/>
      <dgm:spPr/>
    </dgm:pt>
    <dgm:pt modelId="{27CCDC04-CE17-45F5-8DB3-0A58ECAA1A4A}" type="pres">
      <dgm:prSet presAssocID="{CE15BF4B-0BAA-4FD2-B646-B11F6DCE0898}" presName="textNode" presStyleLbl="node1" presStyleIdx="4" presStyleCnt="5" custScaleX="123985" custScaleY="133256" custLinFactNeighborX="-21391" custLinFactNeighborY="-13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126998-7178-4696-A3B8-EFF10862FB30}" type="presOf" srcId="{F26B2D65-122E-458E-ACF4-837E3A319ACC}" destId="{3515C57B-91C8-4C27-A65B-9B5CEA7F1C29}" srcOrd="0" destOrd="0" presId="urn:microsoft.com/office/officeart/2005/8/layout/hProcess9"/>
    <dgm:cxn modelId="{3256F41E-4652-47FE-8655-8ACB2EA02753}" srcId="{BB83C63B-13AA-45F0-88BB-60A4C5064585}" destId="{CE15BF4B-0BAA-4FD2-B646-B11F6DCE0898}" srcOrd="4" destOrd="0" parTransId="{92B55F48-A767-489B-9FA3-161AE1E9870A}" sibTransId="{D58D9560-B44F-4555-B947-A3EB8E496F59}"/>
    <dgm:cxn modelId="{A19070FB-670F-444D-9F67-005EC5C443CF}" type="presOf" srcId="{87756DA6-74BD-4762-AF72-05428FF21A91}" destId="{6E474E1C-560C-4A37-A6B8-13EC79A58547}" srcOrd="0" destOrd="0" presId="urn:microsoft.com/office/officeart/2005/8/layout/hProcess9"/>
    <dgm:cxn modelId="{788221A9-932F-474F-8A6E-396DBED7EF62}" srcId="{BB83C63B-13AA-45F0-88BB-60A4C5064585}" destId="{F26B2D65-122E-458E-ACF4-837E3A319ACC}" srcOrd="1" destOrd="0" parTransId="{7BCABDA8-6DAF-407A-B00C-3DCC86CE39BD}" sibTransId="{436CFAE1-63D7-4F44-8720-F5E059D516B8}"/>
    <dgm:cxn modelId="{B1700D66-9A7E-4BB0-BEA5-9FEC4684AEBC}" srcId="{BB83C63B-13AA-45F0-88BB-60A4C5064585}" destId="{2C66FDC8-0DD1-43A8-9F64-50D35B6C9957}" srcOrd="2" destOrd="0" parTransId="{3CCB5727-BED2-4DA2-B5B3-D35B8015CFE5}" sibTransId="{FE7C1B22-457A-40E8-A9C1-FF90C3746248}"/>
    <dgm:cxn modelId="{E929E8CA-B84F-4631-A655-1200DD7DC9B8}" type="presOf" srcId="{2C66FDC8-0DD1-43A8-9F64-50D35B6C9957}" destId="{D60D07D6-1392-4665-9007-42F803E91428}" srcOrd="0" destOrd="0" presId="urn:microsoft.com/office/officeart/2005/8/layout/hProcess9"/>
    <dgm:cxn modelId="{266A8B5C-7C6E-4679-8564-9CDFFE6CFF90}" type="presOf" srcId="{6CF129E6-5CDB-437A-9251-2F9D0517C51E}" destId="{899DA5A8-0AA2-4057-BCE0-99E99A375A36}" srcOrd="0" destOrd="0" presId="urn:microsoft.com/office/officeart/2005/8/layout/hProcess9"/>
    <dgm:cxn modelId="{85A531B4-F901-4602-826F-C7563D0E4E08}" type="presOf" srcId="{BB83C63B-13AA-45F0-88BB-60A4C5064585}" destId="{1E4560EF-2344-44EA-9963-C96F66F93C0D}" srcOrd="0" destOrd="0" presId="urn:microsoft.com/office/officeart/2005/8/layout/hProcess9"/>
    <dgm:cxn modelId="{B430A4B6-3D26-44E0-B623-EBC55B4DB55E}" srcId="{BB83C63B-13AA-45F0-88BB-60A4C5064585}" destId="{6CF129E6-5CDB-437A-9251-2F9D0517C51E}" srcOrd="0" destOrd="0" parTransId="{666C615B-EB25-40D7-92E8-E42525FBC505}" sibTransId="{B3ABC3C2-D240-424A-9F8E-6A8850CBA715}"/>
    <dgm:cxn modelId="{8A5AEE2B-4626-4FDA-9827-745C1B432A86}" type="presOf" srcId="{CE15BF4B-0BAA-4FD2-B646-B11F6DCE0898}" destId="{27CCDC04-CE17-45F5-8DB3-0A58ECAA1A4A}" srcOrd="0" destOrd="0" presId="urn:microsoft.com/office/officeart/2005/8/layout/hProcess9"/>
    <dgm:cxn modelId="{4D5FF5A1-CEF9-4917-A7A3-BCC7924511D8}" srcId="{BB83C63B-13AA-45F0-88BB-60A4C5064585}" destId="{87756DA6-74BD-4762-AF72-05428FF21A91}" srcOrd="3" destOrd="0" parTransId="{6B784667-5967-46FB-B16B-D5A7A65A7193}" sibTransId="{E8980554-9098-44D4-9F17-FFA74FF453CC}"/>
    <dgm:cxn modelId="{DDC5CF20-ED70-479E-8D1D-698B48B0B2C6}" type="presParOf" srcId="{1E4560EF-2344-44EA-9963-C96F66F93C0D}" destId="{693DFCB4-A6F7-4064-BD26-97CAC5AC9F1C}" srcOrd="0" destOrd="0" presId="urn:microsoft.com/office/officeart/2005/8/layout/hProcess9"/>
    <dgm:cxn modelId="{3E94FA8D-363F-49FC-BAB3-E971BD44489C}" type="presParOf" srcId="{1E4560EF-2344-44EA-9963-C96F66F93C0D}" destId="{18CDE3B6-B861-41AC-93B3-877CE2F26D84}" srcOrd="1" destOrd="0" presId="urn:microsoft.com/office/officeart/2005/8/layout/hProcess9"/>
    <dgm:cxn modelId="{8A50D953-EB4C-4F00-8402-BD95755A7A68}" type="presParOf" srcId="{18CDE3B6-B861-41AC-93B3-877CE2F26D84}" destId="{899DA5A8-0AA2-4057-BCE0-99E99A375A36}" srcOrd="0" destOrd="0" presId="urn:microsoft.com/office/officeart/2005/8/layout/hProcess9"/>
    <dgm:cxn modelId="{C776F570-3E01-42EF-9C28-267F3C209C4D}" type="presParOf" srcId="{18CDE3B6-B861-41AC-93B3-877CE2F26D84}" destId="{971A4157-566A-4192-905C-2DCCF4C6326F}" srcOrd="1" destOrd="0" presId="urn:microsoft.com/office/officeart/2005/8/layout/hProcess9"/>
    <dgm:cxn modelId="{820E58F3-21E8-47F4-9886-4E5C3EB0A341}" type="presParOf" srcId="{18CDE3B6-B861-41AC-93B3-877CE2F26D84}" destId="{3515C57B-91C8-4C27-A65B-9B5CEA7F1C29}" srcOrd="2" destOrd="0" presId="urn:microsoft.com/office/officeart/2005/8/layout/hProcess9"/>
    <dgm:cxn modelId="{965BF669-1F38-4D1C-BC93-A680AB39803C}" type="presParOf" srcId="{18CDE3B6-B861-41AC-93B3-877CE2F26D84}" destId="{590CEE0C-DADE-44D8-901B-8146DB201C93}" srcOrd="3" destOrd="0" presId="urn:microsoft.com/office/officeart/2005/8/layout/hProcess9"/>
    <dgm:cxn modelId="{3CD6E42C-AE36-4A43-B3A9-122FFE06B292}" type="presParOf" srcId="{18CDE3B6-B861-41AC-93B3-877CE2F26D84}" destId="{D60D07D6-1392-4665-9007-42F803E91428}" srcOrd="4" destOrd="0" presId="urn:microsoft.com/office/officeart/2005/8/layout/hProcess9"/>
    <dgm:cxn modelId="{E6075649-DBD4-4E54-A886-F2510DAA6C69}" type="presParOf" srcId="{18CDE3B6-B861-41AC-93B3-877CE2F26D84}" destId="{AE540AC2-A3B3-4720-A4A5-B5EF324A2BC3}" srcOrd="5" destOrd="0" presId="urn:microsoft.com/office/officeart/2005/8/layout/hProcess9"/>
    <dgm:cxn modelId="{94833FBD-A6F0-4228-B546-CC028FC2D558}" type="presParOf" srcId="{18CDE3B6-B861-41AC-93B3-877CE2F26D84}" destId="{6E474E1C-560C-4A37-A6B8-13EC79A58547}" srcOrd="6" destOrd="0" presId="urn:microsoft.com/office/officeart/2005/8/layout/hProcess9"/>
    <dgm:cxn modelId="{5DF7495E-8355-446B-A0BE-60078178E2C7}" type="presParOf" srcId="{18CDE3B6-B861-41AC-93B3-877CE2F26D84}" destId="{27BC9F88-17AB-4EC5-8B64-4FA0A22DAAD1}" srcOrd="7" destOrd="0" presId="urn:microsoft.com/office/officeart/2005/8/layout/hProcess9"/>
    <dgm:cxn modelId="{D772C9DD-3B6F-482A-85BF-D3DAFD256058}" type="presParOf" srcId="{18CDE3B6-B861-41AC-93B3-877CE2F26D84}" destId="{27CCDC04-CE17-45F5-8DB3-0A58ECAA1A4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DFCB4-A6F7-4064-BD26-97CAC5AC9F1C}">
      <dsp:nvSpPr>
        <dsp:cNvPr id="0" name=""/>
        <dsp:cNvSpPr/>
      </dsp:nvSpPr>
      <dsp:spPr>
        <a:xfrm>
          <a:off x="711292" y="0"/>
          <a:ext cx="7636379" cy="132336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DA5A8-0AA2-4057-BCE0-99E99A375A36}">
      <dsp:nvSpPr>
        <dsp:cNvPr id="0" name=""/>
        <dsp:cNvSpPr/>
      </dsp:nvSpPr>
      <dsp:spPr>
        <a:xfrm>
          <a:off x="0" y="252069"/>
          <a:ext cx="1603315" cy="7059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Развитие интеллектуальных транспортных систем</a:t>
          </a:r>
          <a:endParaRPr lang="ru-RU" sz="1000" kern="1200" dirty="0"/>
        </a:p>
      </dsp:txBody>
      <dsp:txXfrm>
        <a:off x="34460" y="286529"/>
        <a:ext cx="1534395" cy="636996"/>
      </dsp:txXfrm>
    </dsp:sp>
    <dsp:sp modelId="{3515C57B-91C8-4C27-A65B-9B5CEA7F1C29}">
      <dsp:nvSpPr>
        <dsp:cNvPr id="0" name=""/>
        <dsp:cNvSpPr/>
      </dsp:nvSpPr>
      <dsp:spPr>
        <a:xfrm>
          <a:off x="1814992" y="252069"/>
          <a:ext cx="1358316" cy="7059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Развитие пассажирских перевозок</a:t>
          </a:r>
        </a:p>
      </dsp:txBody>
      <dsp:txXfrm>
        <a:off x="1849452" y="286529"/>
        <a:ext cx="1289396" cy="636996"/>
      </dsp:txXfrm>
    </dsp:sp>
    <dsp:sp modelId="{D60D07D6-1392-4665-9007-42F803E91428}">
      <dsp:nvSpPr>
        <dsp:cNvPr id="0" name=""/>
        <dsp:cNvSpPr/>
      </dsp:nvSpPr>
      <dsp:spPr>
        <a:xfrm>
          <a:off x="3326157" y="252069"/>
          <a:ext cx="1723105" cy="6932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Развитие и обеспечение сохранности инфраструктуры автомобильных дорог</a:t>
          </a:r>
        </a:p>
      </dsp:txBody>
      <dsp:txXfrm>
        <a:off x="3359996" y="285908"/>
        <a:ext cx="1655427" cy="625523"/>
      </dsp:txXfrm>
    </dsp:sp>
    <dsp:sp modelId="{6E474E1C-560C-4A37-A6B8-13EC79A58547}">
      <dsp:nvSpPr>
        <dsp:cNvPr id="0" name=""/>
        <dsp:cNvSpPr/>
      </dsp:nvSpPr>
      <dsp:spPr>
        <a:xfrm>
          <a:off x="5296442" y="213234"/>
          <a:ext cx="1767060" cy="7320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Повышение качества автотранспортных услуг и эффективности использования транзитного </a:t>
          </a:r>
          <a:r>
            <a:rPr lang="ru-RU" sz="1000" kern="1200" dirty="0" smtClean="0"/>
            <a:t>потенциала</a:t>
          </a:r>
          <a:endParaRPr lang="ru-RU" sz="1000" kern="1200" dirty="0"/>
        </a:p>
      </dsp:txBody>
      <dsp:txXfrm>
        <a:off x="5332177" y="248969"/>
        <a:ext cx="1695590" cy="660558"/>
      </dsp:txXfrm>
    </dsp:sp>
    <dsp:sp modelId="{27CCDC04-CE17-45F5-8DB3-0A58ECAA1A4A}">
      <dsp:nvSpPr>
        <dsp:cNvPr id="0" name=""/>
        <dsp:cNvSpPr/>
      </dsp:nvSpPr>
      <dsp:spPr>
        <a:xfrm>
          <a:off x="7252699" y="239873"/>
          <a:ext cx="1684108" cy="7053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Обеспечение профессиональной компетентности </a:t>
          </a:r>
          <a:r>
            <a:rPr lang="ru-RU" sz="1000" kern="1200" dirty="0" smtClean="0"/>
            <a:t>работников</a:t>
          </a:r>
          <a:endParaRPr lang="ru-RU" sz="1000" kern="1200" dirty="0"/>
        </a:p>
      </dsp:txBody>
      <dsp:txXfrm>
        <a:off x="7287133" y="274307"/>
        <a:ext cx="1615240" cy="636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4015" cy="493713"/>
          </a:xfrm>
          <a:prstGeom prst="rect">
            <a:avLst/>
          </a:prstGeom>
        </p:spPr>
        <p:txBody>
          <a:bodyPr vert="horz" lIns="90749" tIns="45374" rIns="90749" bIns="4537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81" y="1"/>
            <a:ext cx="2914015" cy="493713"/>
          </a:xfrm>
          <a:prstGeom prst="rect">
            <a:avLst/>
          </a:prstGeom>
        </p:spPr>
        <p:txBody>
          <a:bodyPr vert="horz" lIns="90749" tIns="45374" rIns="90749" bIns="45374" rtlCol="0"/>
          <a:lstStyle>
            <a:lvl1pPr algn="r">
              <a:defRPr sz="1200"/>
            </a:lvl1pPr>
          </a:lstStyle>
          <a:p>
            <a:fld id="{F9F56CF9-8761-4145-8214-AF01F0DF529D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4" rIns="90749" bIns="4537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90270"/>
            <a:ext cx="5379720" cy="4443412"/>
          </a:xfrm>
          <a:prstGeom prst="rect">
            <a:avLst/>
          </a:prstGeom>
        </p:spPr>
        <p:txBody>
          <a:bodyPr vert="horz" lIns="90749" tIns="45374" rIns="90749" bIns="4537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14015" cy="493713"/>
          </a:xfrm>
          <a:prstGeom prst="rect">
            <a:avLst/>
          </a:prstGeom>
        </p:spPr>
        <p:txBody>
          <a:bodyPr vert="horz" lIns="90749" tIns="45374" rIns="90749" bIns="4537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81" y="9378824"/>
            <a:ext cx="2914015" cy="493713"/>
          </a:xfrm>
          <a:prstGeom prst="rect">
            <a:avLst/>
          </a:prstGeom>
        </p:spPr>
        <p:txBody>
          <a:bodyPr vert="horz" lIns="90749" tIns="45374" rIns="90749" bIns="45374" rtlCol="0" anchor="b"/>
          <a:lstStyle>
            <a:lvl1pPr algn="r">
              <a:defRPr sz="1200"/>
            </a:lvl1pPr>
          </a:lstStyle>
          <a:p>
            <a:fld id="{55E63B2C-5DBA-4461-AA38-8980F4404F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3B2C-5DBA-4461-AA38-8980F4404F3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9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3B2C-5DBA-4461-AA38-8980F4404F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9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3B2C-5DBA-4461-AA38-8980F4404F3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90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3B2C-5DBA-4461-AA38-8980F4404F3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4FD1-A62B-4B53-B3EE-5BDC2CF6175B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27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9FDE-C1C3-464A-8B48-1107DF314060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6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C2DC-2063-4B8F-AE17-B57CF0133406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0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B957-606B-42D5-9458-B98177E7F2FA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06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7FF5C-2083-40DB-AB0A-6FA358E6FAF3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0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0458-0CAC-49D2-B5FE-FDDAABCBCE0D}" type="datetime1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12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1780-05C6-4710-97D1-0019ACE3D4AC}" type="datetime1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3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742EC-56D5-4384-B045-C8B263A5EC50}" type="datetime1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99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D7B4-6837-44C9-9FAC-F099398A4109}" type="datetime1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652C-124D-4861-910E-B52E75A228CE}" type="datetime1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53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E41E-FC24-4178-AF42-35D5A8435083}" type="datetime1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4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87425-B54B-4F1F-89C4-FA48CC424948}" type="datetime1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F210E-4C3A-4A67-832F-22C8E03E4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 descr="1200_2000_la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7" y="9525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7704" y="1589598"/>
            <a:ext cx="648072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Основные </a:t>
            </a:r>
            <a:r>
              <a:rPr lang="ru-RU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направления </a:t>
            </a:r>
          </a:p>
          <a:p>
            <a:r>
              <a:rPr lang="ru-RU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формирования общего рынка автотранспортных услуг </a:t>
            </a:r>
          </a:p>
          <a:p>
            <a:r>
              <a:rPr lang="ru-RU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в рамках Евразийского экономического союза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1760" y="4861609"/>
            <a:ext cx="6668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"/>
                <a:cs typeface="Times"/>
              </a:rPr>
              <a:t>Дуйсенбай Думан Тусипулы</a:t>
            </a:r>
          </a:p>
          <a:p>
            <a:r>
              <a:rPr lang="ru-RU" sz="2000" b="1" i="1" dirty="0" smtClean="0">
                <a:solidFill>
                  <a:schemeClr val="bg1"/>
                </a:solidFill>
                <a:latin typeface="Times"/>
                <a:cs typeface="Times"/>
              </a:rPr>
              <a:t>Начальник отдела автомобильного транспорта Департамента транспорта и инфраструктуры ЕЭК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45982" y="5992252"/>
            <a:ext cx="32185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900" b="1" dirty="0" smtClean="0">
                <a:solidFill>
                  <a:schemeClr val="bg1"/>
                </a:solidFill>
                <a:latin typeface="Times"/>
                <a:cs typeface="Times"/>
              </a:rPr>
              <a:t>18 апреля 2017 года</a:t>
            </a:r>
          </a:p>
          <a:p>
            <a:pPr algn="r"/>
            <a:r>
              <a:rPr lang="ru-RU" sz="1900" b="1" dirty="0" smtClean="0">
                <a:solidFill>
                  <a:schemeClr val="bg1"/>
                </a:solidFill>
                <a:latin typeface="Times"/>
                <a:cs typeface="Time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1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://www.google.ru/url?sa=i&amp;source=imgres&amp;cd=&amp;ved=0CAkQjBwwAA&amp;url=http%3A%2F%2Fsch92.minsk.edu.by%2Fsm_full.aspx%3Fguid%3D4693&amp;ei=_a1ZVfq5M8HksgHpnoDIDg&amp;psig=AFQjCNG2PaVFZNlE1Y9fY_Oqf0t6dmj5wg&amp;ust=143202700591906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416"/>
          <a:stretch/>
        </p:blipFill>
        <p:spPr bwMode="auto">
          <a:xfrm>
            <a:off x="0" y="0"/>
            <a:ext cx="9180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3275856" y="32740"/>
            <a:ext cx="576064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рынка перевозок автомобильным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транспортом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8" name="Диаграмма 37"/>
          <p:cNvGraphicFramePr/>
          <p:nvPr>
            <p:extLst>
              <p:ext uri="{D42A27DB-BD31-4B8C-83A1-F6EECF244321}">
                <p14:modId xmlns:p14="http://schemas.microsoft.com/office/powerpoint/2010/main" val="2293484666"/>
              </p:ext>
            </p:extLst>
          </p:nvPr>
        </p:nvGraphicFramePr>
        <p:xfrm>
          <a:off x="1708687" y="1644825"/>
          <a:ext cx="5599617" cy="20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500" y="982469"/>
            <a:ext cx="8684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Доля перевозок грузов автомобильным транспортом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(без трубопроводного транспорта).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8364" y="3717032"/>
            <a:ext cx="8935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перевозок грузов автомобильным транспортом в </a:t>
            </a:r>
            <a:r>
              <a:rPr lang="ru-R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ЕАЭС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процентах к соответствующему периоду предыдущего года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>
            <a:endCxn id="37" idx="2"/>
          </p:cNvCxnSpPr>
          <p:nvPr/>
        </p:nvCxnSpPr>
        <p:spPr>
          <a:xfrm flipV="1">
            <a:off x="1727683" y="5434042"/>
            <a:ext cx="1405893" cy="37122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23528" y="5805264"/>
            <a:ext cx="1470193" cy="1480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23528" y="4950226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3528" y="523825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3528" y="552629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3528" y="588633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1115615" y="4878217"/>
            <a:ext cx="1284201" cy="1152129"/>
            <a:chOff x="4792263" y="3182111"/>
            <a:chExt cx="1402904" cy="1399016"/>
          </a:xfrm>
        </p:grpSpPr>
        <p:sp>
          <p:nvSpPr>
            <p:cNvPr id="32" name="Пятиугольник 31"/>
            <p:cNvSpPr/>
            <p:nvPr/>
          </p:nvSpPr>
          <p:spPr>
            <a:xfrm rot="16200000">
              <a:off x="4761399" y="3212975"/>
              <a:ext cx="1399016" cy="1337288"/>
            </a:xfrm>
            <a:prstGeom prst="homePlate">
              <a:avLst/>
            </a:prstGeom>
            <a:solidFill>
              <a:srgbClr val="5A9A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70929" y="3708154"/>
              <a:ext cx="1324238" cy="710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solidFill>
                    <a:schemeClr val="bg1"/>
                  </a:solidFill>
                </a:rPr>
                <a:t>+1,3%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Прямая соединительная линия 33"/>
          <p:cNvCxnSpPr/>
          <p:nvPr/>
        </p:nvCxnSpPr>
        <p:spPr>
          <a:xfrm>
            <a:off x="323528" y="6174362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1520" y="6216753"/>
            <a:ext cx="1044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2015 г.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339752" y="6216753"/>
            <a:ext cx="1044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2016 г.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2847279" y="4972377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8,5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21373" y="546937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8,3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93631" y="4365104"/>
            <a:ext cx="162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млрд. тонн</a:t>
            </a:r>
            <a:endParaRPr lang="ru-RU" sz="2400" dirty="0"/>
          </a:p>
        </p:txBody>
      </p:sp>
      <p:grpSp>
        <p:nvGrpSpPr>
          <p:cNvPr id="53" name="Группа 52"/>
          <p:cNvGrpSpPr/>
          <p:nvPr/>
        </p:nvGrpSpPr>
        <p:grpSpPr>
          <a:xfrm>
            <a:off x="3923928" y="5373215"/>
            <a:ext cx="1228081" cy="1152129"/>
            <a:chOff x="4787954" y="3182111"/>
            <a:chExt cx="1341597" cy="1399016"/>
          </a:xfrm>
        </p:grpSpPr>
        <p:sp>
          <p:nvSpPr>
            <p:cNvPr id="54" name="Пятиугольник 53"/>
            <p:cNvSpPr/>
            <p:nvPr/>
          </p:nvSpPr>
          <p:spPr>
            <a:xfrm rot="16200000">
              <a:off x="4761399" y="3212975"/>
              <a:ext cx="1399016" cy="1337288"/>
            </a:xfrm>
            <a:prstGeom prst="homePlate">
              <a:avLst/>
            </a:prstGeom>
            <a:solidFill>
              <a:srgbClr val="5A9A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87954" y="3708154"/>
              <a:ext cx="1324238" cy="710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solidFill>
                    <a:schemeClr val="bg1"/>
                  </a:solidFill>
                </a:rPr>
                <a:t>+4,1%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720183" y="5373216"/>
            <a:ext cx="1228081" cy="1152129"/>
            <a:chOff x="4787954" y="3182111"/>
            <a:chExt cx="1341597" cy="1399016"/>
          </a:xfrm>
        </p:grpSpPr>
        <p:sp>
          <p:nvSpPr>
            <p:cNvPr id="57" name="Пятиугольник 56"/>
            <p:cNvSpPr/>
            <p:nvPr/>
          </p:nvSpPr>
          <p:spPr>
            <a:xfrm rot="16200000">
              <a:off x="4761399" y="3212975"/>
              <a:ext cx="1399016" cy="1337288"/>
            </a:xfrm>
            <a:prstGeom prst="homePlate">
              <a:avLst/>
            </a:prstGeom>
            <a:solidFill>
              <a:srgbClr val="5A9A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787954" y="3708154"/>
              <a:ext cx="1324238" cy="710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solidFill>
                    <a:schemeClr val="bg1"/>
                  </a:solidFill>
                </a:rPr>
                <a:t>+1,9%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Прямоугольник 58"/>
          <p:cNvSpPr/>
          <p:nvPr/>
        </p:nvSpPr>
        <p:spPr>
          <a:xfrm>
            <a:off x="5652122" y="4653136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Российская Федерация 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432291" y="4653136"/>
            <a:ext cx="1316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Республика Армения </a:t>
            </a:r>
            <a:endParaRPr lang="ru-RU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7448370" y="5373216"/>
            <a:ext cx="1314784" cy="1152129"/>
            <a:chOff x="4787955" y="3182111"/>
            <a:chExt cx="1436316" cy="1399016"/>
          </a:xfrm>
        </p:grpSpPr>
        <p:sp>
          <p:nvSpPr>
            <p:cNvPr id="70" name="Пятиугольник 69"/>
            <p:cNvSpPr/>
            <p:nvPr/>
          </p:nvSpPr>
          <p:spPr>
            <a:xfrm rot="16200000">
              <a:off x="4761399" y="3212975"/>
              <a:ext cx="1399016" cy="1337288"/>
            </a:xfrm>
            <a:prstGeom prst="homePlate">
              <a:avLst/>
            </a:prstGeom>
            <a:solidFill>
              <a:srgbClr val="5A9A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87955" y="3708154"/>
              <a:ext cx="1436316" cy="710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solidFill>
                    <a:schemeClr val="bg1"/>
                  </a:solidFill>
                </a:rPr>
                <a:t>+237%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3851920" y="4653136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Кыргызская Республика</a:t>
            </a:r>
            <a:endParaRPr lang="ru-RU" dirty="0"/>
          </a:p>
        </p:txBody>
      </p:sp>
      <p:sp>
        <p:nvSpPr>
          <p:cNvPr id="4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3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0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://www.google.ru/url?sa=i&amp;source=imgres&amp;cd=&amp;ved=0CAkQjBwwAA&amp;url=http%3A%2F%2Fsch92.minsk.edu.by%2Fsm_full.aspx%3Fguid%3D4693&amp;ei=_a1ZVfq5M8HksgHpnoDIDg&amp;psig=AFQjCNG2PaVFZNlE1Y9fY_Oqf0t6dmj5wg&amp;ust=143202700591906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416"/>
          <a:stretch/>
        </p:blipFill>
        <p:spPr bwMode="auto">
          <a:xfrm>
            <a:off x="0" y="0"/>
            <a:ext cx="9180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3275856" y="32740"/>
            <a:ext cx="576064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рынка перевозок автомобильным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транспортом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00" y="1157843"/>
            <a:ext cx="86849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Динамика грузооборота автомобильного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транспорта 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ЕАЭС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-км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201905"/>
            <a:ext cx="85961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Грузооборот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в 2016 году составил 422,2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млрд.т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-км, что на 1,0% больше, чем в 2015 году 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составляет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13,3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 грузооборота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всех видов транспорта государств-членов ЕАЭС (без трубопроводного транспорта) 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664008"/>
              </p:ext>
            </p:extLst>
          </p:nvPr>
        </p:nvGraphicFramePr>
        <p:xfrm>
          <a:off x="107504" y="2060848"/>
          <a:ext cx="892899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31086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http://www.google.ru/url?sa=i&amp;source=imgres&amp;cd=&amp;ved=0CAkQjBwwAA&amp;url=http%3A%2F%2Fsch92.minsk.edu.by%2Fsm_full.aspx%3Fguid%3D4693&amp;ei=_a1ZVfq5M8HksgHpnoDIDg&amp;psig=AFQjCNG2PaVFZNlE1Y9fY_Oqf0t6dmj5wg&amp;ust=143202700591906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416"/>
          <a:stretch/>
        </p:blipFill>
        <p:spPr bwMode="auto">
          <a:xfrm>
            <a:off x="0" y="0"/>
            <a:ext cx="9180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3275856" y="32740"/>
            <a:ext cx="576064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рынка перевозок автомобильным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транспортом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00" y="910461"/>
            <a:ext cx="8684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Перевозки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пассажиров автомобильным транспортом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ЕАЭС</a:t>
            </a:r>
            <a:r>
              <a:rPr lang="ru-RU" b="1" i="1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млн. чел.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6752" y="4047797"/>
            <a:ext cx="86765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Пассажирооборот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автомобильного транспорта в 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ЕАЭС</a:t>
            </a:r>
            <a:r>
              <a:rPr lang="ru-RU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, млрд. </a:t>
            </a:r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пассажиро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-км.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171079769"/>
              </p:ext>
            </p:extLst>
          </p:nvPr>
        </p:nvGraphicFramePr>
        <p:xfrm>
          <a:off x="1209175" y="4581128"/>
          <a:ext cx="6761650" cy="218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472565"/>
              </p:ext>
            </p:extLst>
          </p:nvPr>
        </p:nvGraphicFramePr>
        <p:xfrm>
          <a:off x="-252536" y="1196752"/>
          <a:ext cx="9504544" cy="2784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 txBox="1">
            <a:spLocks/>
          </p:cNvSpPr>
          <p:nvPr/>
        </p:nvSpPr>
        <p:spPr>
          <a:xfrm>
            <a:off x="152512" y="1412776"/>
            <a:ext cx="8955992" cy="46085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Несоответствие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предельно допустимых масс, осевых нагрузок и габаритов транспортных средств, действующих в государствах-членах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Союза.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Различия в порядке оформления специальных разрешений на перевозку крупногабаритных и/или тяжеловесных транспортных средств.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Ограничения применения Таможенной конвенции о международной перевозке грузов с применением книжки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МДП.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Проблемы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оказания автотранспортных услуг по перевозке на основании национального водительского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удостоверения.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Отсутствие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взаимного признания полисов обязательного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 гражданской ответственности водителей.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Простои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автотранспортных средств государств - членов ЕАЭС при перемещении через внешнюю границу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ЕАЭС.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 осуществлении транзитных перевозок грузов по территории Российской Федерации с территории Украины,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Турции.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3384377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Заголовок 1"/>
          <p:cNvSpPr txBox="1">
            <a:spLocks/>
          </p:cNvSpPr>
          <p:nvPr/>
        </p:nvSpPr>
        <p:spPr>
          <a:xfrm>
            <a:off x="3491880" y="44624"/>
            <a:ext cx="561662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Перечень основных проблемных 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вопросов в сфере автомобильного транспорта</a:t>
            </a:r>
          </a:p>
          <a:p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0292" y="128826"/>
            <a:ext cx="5598212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Консультативные комитеты при Коллегии Евразийской экономической комиссии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99992" y="1302311"/>
            <a:ext cx="4482406" cy="52230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транспорту и инфраструктуре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таможенному регулированию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взаимодействию контролирующих органов на таможенной границе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 предпринимательства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финансовым рынкам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миграционной политике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промышленности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налоговой политике и администрированию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 защиты прав потребителей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информатизации, информационно-коммуникационным технологиям и информационной безопасности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функционированию внутренних 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рынков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торговле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448251"/>
            <a:ext cx="288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818"/>
            <a:ext cx="3409950" cy="85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7504" y="1155223"/>
            <a:ext cx="4266058" cy="55861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макроэкономической политике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интеллектуальной собственности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агропромышленному комплексу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техническому регулированию, применению санитарных, ветеринарных и фитосанитарных </a:t>
            </a: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 социального обеспечения, соблюдения пенсионных прав, оказания медицинской помощи и профессиональной деятельности трудящихся </a:t>
            </a:r>
            <a:endParaRPr lang="ru-RU" sz="1400" dirty="0" smtClean="0">
              <a:solidFill>
                <a:srgbClr val="2929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электроэнергетике;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нефти и газу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естественным монополиям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конкуренции и антимонопольному регулированию, ценовому регулированию и государственным (муниципальным) </a:t>
            </a:r>
            <a:r>
              <a:rPr lang="ru-RU" sz="14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закупкам</a:t>
            </a:r>
          </a:p>
        </p:txBody>
      </p:sp>
    </p:spTree>
    <p:extLst>
      <p:ext uri="{BB962C8B-B14F-4D97-AF65-F5344CB8AC3E}">
        <p14:creationId xmlns:p14="http://schemas.microsoft.com/office/powerpoint/2010/main" val="411249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4248472" cy="47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задачи: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общего рынка транспортных услуг;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согласованных мер по обеспечению общих преимуществ в сфере транспорта и реализации лучших практик;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интеграция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транспортных систем государств-членов в мировую транспортную систему;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транзитного потенциала государств-членов;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качества транспортных услуг;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безопасности на транспорте;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вредного воздействия транспорта на окружающую среду и здоровье человека;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благоприятного инвестиционного климата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91880" y="44624"/>
            <a:ext cx="537601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Скоординированная (согласованная) транспортная политик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716016" y="1988840"/>
            <a:ext cx="4320480" cy="47525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Направления в сфере автомобильного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транспорта: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Реализация Программы каботажных автоперевозок грузов;</a:t>
            </a: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Развитие интеллектуальных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транспортных систем;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Развитие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пассажирских перевозок;</a:t>
            </a: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Развитие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и обеспечение сохранности инфраструктуры автомобильных дорог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Повышение качества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автотранспортных услуг и эффективности использования транзитного потенциала государств-членов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7800" marR="0" lvl="0" indent="-177800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Обеспечение профессиональной компетентности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работников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2" y="44624"/>
            <a:ext cx="3409950" cy="99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Объект 2"/>
          <p:cNvSpPr txBox="1">
            <a:spLocks/>
          </p:cNvSpPr>
          <p:nvPr/>
        </p:nvSpPr>
        <p:spPr>
          <a:xfrm>
            <a:off x="323528" y="1196752"/>
            <a:ext cx="8496945" cy="720080"/>
          </a:xfrm>
          <a:prstGeom prst="rect">
            <a:avLst/>
          </a:prstGeom>
          <a:solidFill>
            <a:srgbClr val="5A9AF8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Высшего Евразийского экономического совета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19 от 26 декабря 2016 г. </a:t>
            </a:r>
            <a:endParaRPr kumimoji="0" lang="ru-RU" sz="20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520259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" y="2200216"/>
            <a:ext cx="154766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292934"/>
                </a:solidFill>
              </a:rPr>
              <a:t>анализ существующих в государствах-членах интеллектуальных транспортных систем</a:t>
            </a:r>
            <a:r>
              <a:rPr lang="ru-RU" sz="1000" dirty="0" smtClean="0">
                <a:solidFill>
                  <a:srgbClr val="292934"/>
                </a:solidFill>
              </a:rPr>
              <a:t>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выработка и </a:t>
            </a:r>
            <a:r>
              <a:rPr lang="ru-RU" sz="1000" dirty="0" smtClean="0">
                <a:solidFill>
                  <a:srgbClr val="292934"/>
                </a:solidFill>
              </a:rPr>
              <a:t>принятие согласованных </a:t>
            </a:r>
            <a:r>
              <a:rPr lang="ru-RU" sz="1000" dirty="0">
                <a:solidFill>
                  <a:srgbClr val="292934"/>
                </a:solidFill>
              </a:rPr>
              <a:t>подходов </a:t>
            </a:r>
            <a:br>
              <a:rPr lang="ru-RU" sz="1000" dirty="0">
                <a:solidFill>
                  <a:srgbClr val="292934"/>
                </a:solidFill>
              </a:rPr>
            </a:br>
            <a:r>
              <a:rPr lang="ru-RU" sz="1000" dirty="0">
                <a:solidFill>
                  <a:srgbClr val="292934"/>
                </a:solidFill>
              </a:rPr>
              <a:t>по взаимодействию национальных интеллектуальных транспортных систем</a:t>
            </a:r>
            <a:r>
              <a:rPr lang="ru-RU" sz="1000" dirty="0" smtClean="0">
                <a:solidFill>
                  <a:srgbClr val="292934"/>
                </a:solidFill>
              </a:rPr>
              <a:t>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совершенствование взаимодействия национальных интеллектуальных транспортных систем.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000" b="1" dirty="0">
              <a:solidFill>
                <a:srgbClr val="1E3362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000" b="1" dirty="0" smtClean="0">
              <a:solidFill>
                <a:srgbClr val="1E3362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11401708"/>
              </p:ext>
            </p:extLst>
          </p:nvPr>
        </p:nvGraphicFramePr>
        <p:xfrm>
          <a:off x="35496" y="620689"/>
          <a:ext cx="8983976" cy="1323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91680" y="2194789"/>
            <a:ext cx="15121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292934"/>
                </a:solidFill>
              </a:rPr>
              <a:t>анализ современного состояния рынка пассажирских перевозок </a:t>
            </a:r>
            <a:r>
              <a:rPr lang="ru-RU" sz="1000" dirty="0" smtClean="0">
                <a:solidFill>
                  <a:srgbClr val="292934"/>
                </a:solidFill>
              </a:rPr>
              <a:t>в </a:t>
            </a:r>
            <a:r>
              <a:rPr lang="ru-RU" sz="1000" dirty="0">
                <a:solidFill>
                  <a:srgbClr val="292934"/>
                </a:solidFill>
              </a:rPr>
              <a:t>государствах-членах;</a:t>
            </a:r>
          </a:p>
          <a:p>
            <a:endParaRPr lang="ru-RU" sz="1000" dirty="0" smtClean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выработка </a:t>
            </a:r>
            <a:r>
              <a:rPr lang="ru-RU" sz="1000" dirty="0">
                <a:solidFill>
                  <a:srgbClr val="292934"/>
                </a:solidFill>
              </a:rPr>
              <a:t>и принятие согласованных подходов по совершенствованию организации и контроля автомобильных пассажирских перевозок;</a:t>
            </a:r>
          </a:p>
          <a:p>
            <a:endParaRPr lang="ru-RU" sz="1000" dirty="0" smtClean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создание </a:t>
            </a:r>
            <a:r>
              <a:rPr lang="ru-RU" sz="1000" dirty="0">
                <a:solidFill>
                  <a:srgbClr val="292934"/>
                </a:solidFill>
              </a:rPr>
              <a:t>и развитие информационного обеспечения рынка услуг пассажирских перевозок.</a:t>
            </a:r>
          </a:p>
          <a:p>
            <a:endParaRPr lang="en-US" sz="1000" b="1" dirty="0">
              <a:solidFill>
                <a:srgbClr val="1E3362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000" b="1" dirty="0" smtClean="0">
              <a:solidFill>
                <a:srgbClr val="1E3362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3848" y="2147306"/>
            <a:ext cx="20882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292934"/>
                </a:solidFill>
              </a:rPr>
              <a:t>проведение анализа эксплуатационных характеристик автомобильных </a:t>
            </a:r>
            <a:r>
              <a:rPr lang="ru-RU" sz="1000" dirty="0" smtClean="0">
                <a:solidFill>
                  <a:srgbClr val="292934"/>
                </a:solidFill>
              </a:rPr>
              <a:t>дорог, </a:t>
            </a:r>
            <a:r>
              <a:rPr lang="ru-RU" sz="1000" dirty="0">
                <a:solidFill>
                  <a:srgbClr val="292934"/>
                </a:solidFill>
              </a:rPr>
              <a:t>входящих в евразийские транспортные коридоры</a:t>
            </a:r>
            <a:r>
              <a:rPr lang="ru-RU" sz="1000" dirty="0" smtClean="0">
                <a:solidFill>
                  <a:srgbClr val="292934"/>
                </a:solidFill>
              </a:rPr>
              <a:t>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установление </a:t>
            </a:r>
            <a:r>
              <a:rPr lang="ru-RU" sz="1000" dirty="0" smtClean="0">
                <a:solidFill>
                  <a:srgbClr val="292934"/>
                </a:solidFill>
              </a:rPr>
              <a:t>согласованных </a:t>
            </a:r>
            <a:r>
              <a:rPr lang="ru-RU" sz="1000" dirty="0">
                <a:solidFill>
                  <a:srgbClr val="292934"/>
                </a:solidFill>
              </a:rPr>
              <a:t>требований к предельно допустимым массам, осевым нагрузкам, габаритам автотранспортных </a:t>
            </a:r>
            <a:r>
              <a:rPr lang="ru-RU" sz="1000" dirty="0" smtClean="0">
                <a:solidFill>
                  <a:srgbClr val="292934"/>
                </a:solidFill>
              </a:rPr>
              <a:t>средств;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установление требований к предельно допустимым </a:t>
            </a:r>
            <a:r>
              <a:rPr lang="ru-RU" sz="1000" dirty="0" smtClean="0">
                <a:solidFill>
                  <a:srgbClr val="292934"/>
                </a:solidFill>
              </a:rPr>
              <a:t>массам;</a:t>
            </a:r>
            <a:endParaRPr lang="ru-RU" sz="1000" dirty="0">
              <a:solidFill>
                <a:srgbClr val="292934"/>
              </a:solidFill>
            </a:endParaRPr>
          </a:p>
          <a:p>
            <a:endParaRPr lang="ru-RU" sz="1000" dirty="0" smtClean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совершенствование </a:t>
            </a:r>
            <a:r>
              <a:rPr lang="ru-RU" sz="1000" dirty="0">
                <a:solidFill>
                  <a:srgbClr val="292934"/>
                </a:solidFill>
              </a:rPr>
              <a:t>механизма контроля за въездом (выездом) </a:t>
            </a:r>
            <a:br>
              <a:rPr lang="ru-RU" sz="1000" dirty="0">
                <a:solidFill>
                  <a:srgbClr val="292934"/>
                </a:solidFill>
              </a:rPr>
            </a:br>
            <a:r>
              <a:rPr lang="ru-RU" sz="1000" dirty="0">
                <a:solidFill>
                  <a:srgbClr val="292934"/>
                </a:solidFill>
              </a:rPr>
              <a:t>и перемещением крупногабаритных и (или) тяжеловесных </a:t>
            </a:r>
            <a:r>
              <a:rPr lang="ru-RU" sz="1000" dirty="0" smtClean="0">
                <a:solidFill>
                  <a:srgbClr val="292934"/>
                </a:solidFill>
              </a:rPr>
              <a:t>автотранспортных; </a:t>
            </a:r>
            <a:endParaRPr lang="ru-RU" sz="1000" dirty="0">
              <a:solidFill>
                <a:srgbClr val="292934"/>
              </a:solidFill>
            </a:endParaRPr>
          </a:p>
          <a:p>
            <a:endParaRPr lang="ru-RU" sz="1000" dirty="0" smtClean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совершенствование </a:t>
            </a:r>
            <a:r>
              <a:rPr lang="ru-RU" sz="1000" dirty="0">
                <a:solidFill>
                  <a:srgbClr val="292934"/>
                </a:solidFill>
              </a:rPr>
              <a:t>требований по обеспечению безопасности дорожного движения.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2143884"/>
            <a:ext cx="1800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292934"/>
                </a:solidFill>
              </a:rPr>
              <a:t>выявление и устранение </a:t>
            </a:r>
            <a:r>
              <a:rPr lang="ru-RU" sz="1000" dirty="0" smtClean="0">
                <a:solidFill>
                  <a:srgbClr val="292934"/>
                </a:solidFill>
              </a:rPr>
              <a:t>барьеров;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создание благоприятных условий для развития евразийских транспортных </a:t>
            </a:r>
            <a:r>
              <a:rPr lang="ru-RU" sz="1000" dirty="0" smtClean="0">
                <a:solidFill>
                  <a:srgbClr val="292934"/>
                </a:solidFill>
              </a:rPr>
              <a:t>коридоров;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обеспечение для перевозчиков </a:t>
            </a:r>
            <a:r>
              <a:rPr lang="ru-RU" sz="1000" dirty="0" smtClean="0">
                <a:solidFill>
                  <a:srgbClr val="292934"/>
                </a:solidFill>
              </a:rPr>
              <a:t>свободы транзита;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организация взаимодействия компетентных органов государств-членов по синхронизации процедур оформления и выдачи специальных разрешений;</a:t>
            </a:r>
          </a:p>
          <a:p>
            <a:endParaRPr lang="ru-RU" sz="1000" dirty="0" smtClean="0">
              <a:solidFill>
                <a:srgbClr val="292934"/>
              </a:solidFill>
            </a:endParaRPr>
          </a:p>
          <a:p>
            <a:r>
              <a:rPr lang="ru-RU" sz="1000" dirty="0" smtClean="0">
                <a:solidFill>
                  <a:srgbClr val="292934"/>
                </a:solidFill>
              </a:rPr>
              <a:t>изучение </a:t>
            </a:r>
            <a:r>
              <a:rPr lang="ru-RU" sz="1000" dirty="0">
                <a:solidFill>
                  <a:srgbClr val="292934"/>
                </a:solidFill>
              </a:rPr>
              <a:t>существующей практики урегулирования спорных </a:t>
            </a:r>
            <a:r>
              <a:rPr lang="ru-RU" sz="1000" dirty="0" smtClean="0">
                <a:solidFill>
                  <a:srgbClr val="292934"/>
                </a:solidFill>
              </a:rPr>
              <a:t>ситуаций;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анализ состояния парка автотранспортных средств </a:t>
            </a:r>
            <a:r>
              <a:rPr lang="ru-RU" sz="1000" dirty="0" smtClean="0">
                <a:solidFill>
                  <a:srgbClr val="292934"/>
                </a:solidFill>
              </a:rPr>
              <a:t>государств-членов.</a:t>
            </a:r>
            <a:endParaRPr lang="ru-RU" sz="1000" dirty="0">
              <a:solidFill>
                <a:srgbClr val="292934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37641" y="2143884"/>
            <a:ext cx="18063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292934"/>
                </a:solidFill>
              </a:rPr>
              <a:t>анализ законодательства государств-членов, регулирующего вопросы профессиональной подготовки водителей и специалистов, ответственных за организацию международных автомобильных перевозок</a:t>
            </a:r>
            <a:r>
              <a:rPr lang="ru-RU" sz="1000" dirty="0" smtClean="0">
                <a:solidFill>
                  <a:srgbClr val="292934"/>
                </a:solidFill>
              </a:rPr>
              <a:t>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выработка и принятие согласованных подходов по гармонизации профессиональных и квалификационных требований к специалистам</a:t>
            </a:r>
            <a:r>
              <a:rPr lang="ru-RU" sz="1000" dirty="0" smtClean="0">
                <a:solidFill>
                  <a:srgbClr val="292934"/>
                </a:solidFill>
              </a:rPr>
              <a:t>;</a:t>
            </a:r>
          </a:p>
          <a:p>
            <a:endParaRPr lang="ru-RU" sz="1000" dirty="0">
              <a:solidFill>
                <a:srgbClr val="292934"/>
              </a:solidFill>
            </a:endParaRPr>
          </a:p>
          <a:p>
            <a:r>
              <a:rPr lang="ru-RU" sz="1000" dirty="0">
                <a:solidFill>
                  <a:srgbClr val="292934"/>
                </a:solidFill>
              </a:rPr>
              <a:t>гармонизация на основе принятых согласованных подходов профессиональных и квалификационных требований к работникам юридических лиц и </a:t>
            </a:r>
            <a:r>
              <a:rPr lang="ru-RU" sz="1000" dirty="0" smtClean="0">
                <a:solidFill>
                  <a:srgbClr val="292934"/>
                </a:solidFill>
              </a:rPr>
              <a:t>индивидуальных.</a:t>
            </a:r>
            <a:endParaRPr lang="ru-RU" sz="1000" dirty="0">
              <a:solidFill>
                <a:srgbClr val="292934"/>
              </a:solidFill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5496" y="72008"/>
            <a:ext cx="4320480" cy="6206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Скоординированная (согласованная) транспортная политик</a:t>
            </a:r>
            <a:r>
              <a:rPr lang="ru-RU" sz="1800" dirty="0">
                <a:solidFill>
                  <a:srgbClr val="292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4427984" y="88856"/>
            <a:ext cx="4667720" cy="6038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1E3362"/>
                </a:solidFill>
                <a:cs typeface="Times New Roman" panose="02020603050405020304" pitchFamily="18" charset="0"/>
              </a:rPr>
              <a:t>Основные направления и этапы реализации</a:t>
            </a:r>
            <a:endParaRPr lang="ru-RU" sz="2000" b="1" dirty="0">
              <a:solidFill>
                <a:srgbClr val="1E3362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619672" y="1844824"/>
            <a:ext cx="0" cy="496042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03848" y="1844824"/>
            <a:ext cx="0" cy="496042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92080" y="1844824"/>
            <a:ext cx="0" cy="496042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236296" y="1844824"/>
            <a:ext cx="0" cy="496042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низ 3"/>
          <p:cNvSpPr/>
          <p:nvPr/>
        </p:nvSpPr>
        <p:spPr>
          <a:xfrm>
            <a:off x="683568" y="17008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2339752" y="17008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4139952" y="17008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6156176" y="17008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8028384" y="170080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520259"/>
            <a:ext cx="288032" cy="365125"/>
          </a:xfrm>
        </p:spPr>
        <p:txBody>
          <a:bodyPr/>
          <a:lstStyle/>
          <a:p>
            <a:fld id="{6BAF210E-4C3A-4A67-832F-22C8E03E4E29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 descr="1200_2000_la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387015" y="9525"/>
            <a:ext cx="2248881" cy="10304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Изображение 1" descr="1200_2000_last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4" t="5041" r="62065" b="84052"/>
          <a:stretch/>
        </p:blipFill>
        <p:spPr>
          <a:xfrm>
            <a:off x="107504" y="332656"/>
            <a:ext cx="2126974" cy="74796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2797" y="3212976"/>
            <a:ext cx="8507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"/>
                <a:cs typeface="Times"/>
              </a:rPr>
              <a:t>Спасибо </a:t>
            </a:r>
            <a:r>
              <a:rPr lang="ru-RU" sz="4400" b="1" dirty="0">
                <a:solidFill>
                  <a:schemeClr val="bg1"/>
                </a:solidFill>
                <a:latin typeface="Times"/>
                <a:cs typeface="Times"/>
              </a:rPr>
              <a:t>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5455" y="5720189"/>
            <a:ext cx="528264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Офис Евразийской экономической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комиссии: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115114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г. Москва, ул.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Летниковская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 2, стр. 1, стр. 2.</a:t>
            </a:r>
            <a:b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юридический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119121, г. Москва, Смоленский бульвар, д.3/5, стр. 1 </a:t>
            </a:r>
            <a:endParaRPr lang="ru-RU" sz="120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4725144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http://</a:t>
            </a:r>
            <a:r>
              <a:rPr lang="en-US" sz="3200" dirty="0" smtClean="0">
                <a:solidFill>
                  <a:schemeClr val="bg1"/>
                </a:solidFill>
              </a:rPr>
              <a:t>www.eurasiancommission.org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7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7"/>
  <p:tag name="MMPROD_UIDATA" val="&lt;database version=&quot;8.0&quot;&gt;&lt;object type=&quot;1&quot; unique_id=&quot;10001&quot;&gt;&lt;object type=&quot;8&quot; unique_id=&quot;10373&quot;&gt;&lt;/object&gt;&lt;object type=&quot;2&quot; unique_id=&quot;10374&quot;&gt;&lt;object type=&quot;3&quot; unique_id=&quot;10375&quot;&gt;&lt;property id=&quot;20148&quot; value=&quot;5&quot;/&gt;&lt;property id=&quot;20300&quot; value=&quot;Slide 1&quot;/&gt;&lt;property id=&quot;20307&quot; value=&quot;256&quot;/&gt;&lt;/object&gt;&lt;object type=&quot;3&quot; unique_id=&quot;10377&quot;&gt;&lt;property id=&quot;20148&quot; value=&quot;5&quot;/&gt;&lt;property id=&quot;20300&quot; value=&quot;Slide 3&quot;/&gt;&lt;property id=&quot;20307&quot; value=&quot;257&quot;/&gt;&lt;/object&gt;&lt;object type=&quot;3&quot; unique_id=&quot;10378&quot;&gt;&lt;property id=&quot;20148&quot; value=&quot;5&quot;/&gt;&lt;property id=&quot;20300&quot; value=&quot;Slide 4&quot;/&gt;&lt;property id=&quot;20307&quot; value=&quot;258&quot;/&gt;&lt;/object&gt;&lt;object type=&quot;3&quot; unique_id=&quot;10379&quot;&gt;&lt;property id=&quot;20148&quot; value=&quot;5&quot;/&gt;&lt;property id=&quot;20300&quot; value=&quot;Slide 5&quot;/&gt;&lt;property id=&quot;20307&quot; value=&quot;259&quot;/&gt;&lt;/object&gt;&lt;object type=&quot;3&quot; unique_id=&quot;10380&quot;&gt;&lt;property id=&quot;20148&quot; value=&quot;5&quot;/&gt;&lt;property id=&quot;20300&quot; value=&quot;Slide 6&quot;/&gt;&lt;property id=&quot;20307&quot; value=&quot;263&quot;/&gt;&lt;/object&gt;&lt;object type=&quot;3&quot; unique_id=&quot;10381&quot;&gt;&lt;property id=&quot;20148&quot; value=&quot;5&quot;/&gt;&lt;property id=&quot;20300&quot; value=&quot;Slide 7&quot;/&gt;&lt;property id=&quot;20307&quot; value=&quot;262&quot;/&gt;&lt;/object&gt;&lt;object type=&quot;3&quot; unique_id=&quot;10559&quot;&gt;&lt;property id=&quot;20148&quot; value=&quot;5&quot;/&gt;&lt;property id=&quot;20300&quot; value=&quot;Slide 2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4379</TotalTime>
  <Words>790</Words>
  <Application>Microsoft Office PowerPoint</Application>
  <PresentationFormat>Экран (4:3)</PresentationFormat>
  <Paragraphs>157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Эпп Денис Владимирович</dc:creator>
  <cp:lastModifiedBy>Дуйсенбай Думан Тусипулы</cp:lastModifiedBy>
  <cp:revision>273</cp:revision>
  <cp:lastPrinted>2017-04-17T13:36:05Z</cp:lastPrinted>
  <dcterms:created xsi:type="dcterms:W3CDTF">2013-01-17T11:49:24Z</dcterms:created>
  <dcterms:modified xsi:type="dcterms:W3CDTF">2017-04-17T14:27:55Z</dcterms:modified>
</cp:coreProperties>
</file>